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94" r:id="rId5"/>
    <p:sldId id="295" r:id="rId6"/>
    <p:sldId id="296" r:id="rId7"/>
    <p:sldId id="272" r:id="rId8"/>
    <p:sldId id="273" r:id="rId9"/>
    <p:sldId id="274" r:id="rId10"/>
    <p:sldId id="276" r:id="rId11"/>
    <p:sldId id="277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2" r:id="rId22"/>
    <p:sldId id="293" r:id="rId23"/>
  </p:sldIdLst>
  <p:sldSz cx="9144000" cy="5143500" type="screen16x9"/>
  <p:notesSz cx="5143500" cy="9144000"/>
  <p:embeddedFontLst>
    <p:embeddedFont>
      <p:font typeface="Heebo Light" pitchFamily="2" charset="-79"/>
      <p:regular r:id="rId25"/>
    </p:embeddedFont>
    <p:embeddedFont>
      <p:font typeface="Montserrat" panose="00000500000000000000" pitchFamily="2" charset="-94"/>
      <p:regular r:id="rId26"/>
      <p:bold r:id="rId27"/>
      <p:italic r:id="rId28"/>
      <p:boldItalic r:id="rId29"/>
    </p:embeddedFont>
    <p:embeddedFont>
      <p:font typeface="Mukta Light" panose="020B0604020202020204" charset="-94"/>
      <p:regular r:id="rId30"/>
    </p:embeddedFont>
    <p:embeddedFont>
      <p:font typeface="Prompt Medium" panose="00000600000000000000" pitchFamily="2" charset="-34"/>
      <p:regular r:id="rId31"/>
      <p:italic r:id="rId32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56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26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896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79664" y="1638970"/>
            <a:ext cx="4613672" cy="874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Yurtdışı İştirak Kazançları İstisnası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79664" y="2749004"/>
            <a:ext cx="4613672" cy="7554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Kurumlar Vergisi Kanunu kapsamında, yurtdışı iştiraklerde elde edilen kâr paylarının Türkiye'de vergilendirilmesini önleyen istisna mekanizması — dört temel koşul ve özel düzenlemelerle birlikte.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435992"/>
            <a:ext cx="7986787" cy="415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Teknoloji Geliştirme Bölgelerinde Kazanç İstisnası</a:t>
            </a:r>
            <a:endParaRPr lang="en-US" sz="2600" dirty="0"/>
          </a:p>
        </p:txBody>
      </p:sp>
      <p:sp>
        <p:nvSpPr>
          <p:cNvPr id="3" name="Shape 1"/>
          <p:cNvSpPr/>
          <p:nvPr/>
        </p:nvSpPr>
        <p:spPr>
          <a:xfrm>
            <a:off x="550664" y="1135187"/>
            <a:ext cx="1107207" cy="276076"/>
          </a:xfrm>
          <a:prstGeom prst="roundRect">
            <a:avLst>
              <a:gd name="adj" fmla="val 18193"/>
            </a:avLst>
          </a:prstGeom>
          <a:solidFill>
            <a:srgbClr val="321A2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" name="Text 2"/>
          <p:cNvSpPr/>
          <p:nvPr/>
        </p:nvSpPr>
        <p:spPr>
          <a:xfrm>
            <a:off x="640333" y="1179984"/>
            <a:ext cx="927869" cy="186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4691 SAYILI KANUN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550664" y="1570955"/>
            <a:ext cx="8042672" cy="466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Teknoloji Geliştirme Bölgelerinde faaliyet gösteren mükelleflere yönelik </a:t>
            </a:r>
            <a:r>
              <a:rPr lang="en-US" sz="11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kazanç istisnası uygulamasına</a:t>
            </a: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ilişkin temel tespitler, hesaplama esasları ve dikkat edilmesi gereken hususlar aşağıda özetlenmiştir.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550664" y="2197075"/>
            <a:ext cx="3950345" cy="1300832"/>
          </a:xfrm>
          <a:prstGeom prst="roundRect">
            <a:avLst>
              <a:gd name="adj" fmla="val 4826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7" name="Text 5"/>
          <p:cNvSpPr/>
          <p:nvPr/>
        </p:nvSpPr>
        <p:spPr>
          <a:xfrm>
            <a:off x="704850" y="2351261"/>
            <a:ext cx="1660922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İstisna Şartları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704850" y="2644080"/>
            <a:ext cx="3641973" cy="466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Kanun kapsamında bulunan ve bulunmayan hasılat, maliyet ve gider unsurlarının ayrı ayrı izlenmesi zorunludur.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4642991" y="2197075"/>
            <a:ext cx="3950345" cy="1300832"/>
          </a:xfrm>
          <a:prstGeom prst="roundRect">
            <a:avLst>
              <a:gd name="adj" fmla="val 4826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4797177" y="2351261"/>
            <a:ext cx="1660922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Kazanç Hesaplama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4797177" y="2644080"/>
            <a:ext cx="3641973" cy="699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 faaliyetlerden elde edilen hasılattan, bu faaliyetlere yüklenen maliyet ve giderlerin düşülmesiyle net kazanç tespit edilir.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550664" y="3639889"/>
            <a:ext cx="3950345" cy="1067619"/>
          </a:xfrm>
          <a:prstGeom prst="roundRect">
            <a:avLst>
              <a:gd name="adj" fmla="val 5881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3" name="Text 11"/>
          <p:cNvSpPr/>
          <p:nvPr/>
        </p:nvSpPr>
        <p:spPr>
          <a:xfrm>
            <a:off x="704850" y="3794075"/>
            <a:ext cx="1660922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Zararlı Faaliyetler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704850" y="4086895"/>
            <a:ext cx="3641973" cy="466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 kapsamındaki faaliyetlerin zararlı sonuçlanması durumunda zarar, diğer faaliyetlerden indirilememektedir.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4642991" y="3639889"/>
            <a:ext cx="3950345" cy="1067619"/>
          </a:xfrm>
          <a:prstGeom prst="roundRect">
            <a:avLst>
              <a:gd name="adj" fmla="val 5881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6" name="Text 14"/>
          <p:cNvSpPr/>
          <p:nvPr/>
        </p:nvSpPr>
        <p:spPr>
          <a:xfrm>
            <a:off x="4797177" y="3794075"/>
            <a:ext cx="1660922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Olağandışı Gelirler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4797177" y="4086895"/>
            <a:ext cx="3641973" cy="466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4691 sayılı Kanun dışındaki işlemlerden elde edilen gelirler, olağandışı gelir olarak değerlendirilir.</a:t>
            </a:r>
            <a:endParaRPr lang="en-US" sz="11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066" y="912316"/>
            <a:ext cx="3318867" cy="33188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0664" y="654621"/>
            <a:ext cx="4613672" cy="611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Dikkat Edilmesi Gereken Diğer Hususlar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550664" y="1459185"/>
            <a:ext cx="1667024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Sermaye Desteği ve Hibeler</a:t>
            </a:r>
            <a:endParaRPr lang="en-US" sz="950" dirty="0"/>
          </a:p>
        </p:txBody>
      </p:sp>
      <p:sp>
        <p:nvSpPr>
          <p:cNvPr id="6" name="Text 3"/>
          <p:cNvSpPr/>
          <p:nvPr/>
        </p:nvSpPr>
        <p:spPr>
          <a:xfrm>
            <a:off x="550664" y="1689274"/>
            <a:ext cx="2172519" cy="898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Diğer kurumlardan geri ödeme koşuluyla sağlanan </a:t>
            </a:r>
            <a:r>
              <a:rPr lang="en-US" sz="8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sermaye desteği yardım</a:t>
            </a: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olarak değerlendirilir. TÜBİTAK ve benzeri kurumların hibe şeklindeki destek tutarları, kurum kazancına dahil edilmeyip </a:t>
            </a:r>
            <a:r>
              <a:rPr lang="en-US" sz="85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istisnadan yararlandırılır.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550664" y="2701826"/>
            <a:ext cx="2172519" cy="8260"/>
          </a:xfrm>
          <a:prstGeom prst="rect">
            <a:avLst/>
          </a:prstGeom>
          <a:solidFill>
            <a:srgbClr val="DAD8E9">
              <a:alpha val="50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8" name="Text 5"/>
          <p:cNvSpPr/>
          <p:nvPr/>
        </p:nvSpPr>
        <p:spPr>
          <a:xfrm>
            <a:off x="550664" y="2824311"/>
            <a:ext cx="1390724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Muhasebe Kayıt Düzeni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550664" y="3054400"/>
            <a:ext cx="2172519" cy="449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 kazancın tespitine yönelik muhasebe kayıt düzeninin </a:t>
            </a:r>
            <a:r>
              <a:rPr lang="en-US" sz="8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doğru ve eksiksiz</a:t>
            </a: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tutulması zorunludur.</a:t>
            </a:r>
            <a:endParaRPr lang="en-US" sz="850" dirty="0"/>
          </a:p>
        </p:txBody>
      </p:sp>
      <p:sp>
        <p:nvSpPr>
          <p:cNvPr id="10" name="Shape 7"/>
          <p:cNvSpPr/>
          <p:nvPr/>
        </p:nvSpPr>
        <p:spPr>
          <a:xfrm>
            <a:off x="550664" y="3617788"/>
            <a:ext cx="2172519" cy="8260"/>
          </a:xfrm>
          <a:prstGeom prst="rect">
            <a:avLst/>
          </a:prstGeom>
          <a:solidFill>
            <a:srgbClr val="DAD8E9">
              <a:alpha val="50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1" name="Text 8"/>
          <p:cNvSpPr/>
          <p:nvPr/>
        </p:nvSpPr>
        <p:spPr>
          <a:xfrm>
            <a:off x="550664" y="3740274"/>
            <a:ext cx="1426443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Genel Yönetim Giderleri</a:t>
            </a:r>
            <a:endParaRPr lang="en-US" sz="950" dirty="0"/>
          </a:p>
        </p:txBody>
      </p:sp>
      <p:sp>
        <p:nvSpPr>
          <p:cNvPr id="12" name="Text 9"/>
          <p:cNvSpPr/>
          <p:nvPr/>
        </p:nvSpPr>
        <p:spPr>
          <a:xfrm>
            <a:off x="550664" y="3970362"/>
            <a:ext cx="2172519" cy="449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 faaliyetlere isabet eden genel yönetim giderlerinin dağıtımında </a:t>
            </a:r>
            <a:r>
              <a:rPr lang="en-US" sz="8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kabul edilebilir dağıtım anahtarları</a:t>
            </a: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kullanılmalıdır.</a:t>
            </a:r>
            <a:endParaRPr lang="en-US" sz="850" dirty="0"/>
          </a:p>
        </p:txBody>
      </p:sp>
      <p:sp>
        <p:nvSpPr>
          <p:cNvPr id="13" name="Shape 10"/>
          <p:cNvSpPr/>
          <p:nvPr/>
        </p:nvSpPr>
        <p:spPr>
          <a:xfrm>
            <a:off x="2996580" y="1468785"/>
            <a:ext cx="2172519" cy="977652"/>
          </a:xfrm>
          <a:prstGeom prst="roundRect">
            <a:avLst>
              <a:gd name="adj" fmla="val 4732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713" y="1581820"/>
            <a:ext cx="137666" cy="110133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3354512" y="1573411"/>
            <a:ext cx="1704454" cy="748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50" b="1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 Tutarının Hesaplanması</a:t>
            </a:r>
            <a:endParaRPr lang="en-US" sz="850" dirty="0"/>
          </a:p>
          <a:p>
            <a:pPr marL="0" indent="0" algn="l">
              <a:lnSpc>
                <a:spcPts val="115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      4691 sayılı Kanun ve ilgili mevzuat çerçevesinde ne kadar istisnaya hak kazanıldığı, düzenlenecek tablolarda </a:t>
            </a:r>
            <a:r>
              <a:rPr lang="en-US" sz="850" b="1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ayrıntılı olarak gösterilecektir.</a:t>
            </a:r>
            <a:r>
              <a:rPr lang="en-US" sz="8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    </a:t>
            </a:r>
            <a:endParaRPr lang="en-US" sz="850" dirty="0"/>
          </a:p>
        </p:txBody>
      </p:sp>
      <p:sp>
        <p:nvSpPr>
          <p:cNvPr id="16" name="Shape 12"/>
          <p:cNvSpPr/>
          <p:nvPr/>
        </p:nvSpPr>
        <p:spPr>
          <a:xfrm>
            <a:off x="2996580" y="2533129"/>
            <a:ext cx="2172519" cy="778371"/>
          </a:xfrm>
          <a:prstGeom prst="roundRect">
            <a:avLst>
              <a:gd name="adj" fmla="val 8811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7" name="Shape 13"/>
          <p:cNvSpPr/>
          <p:nvPr/>
        </p:nvSpPr>
        <p:spPr>
          <a:xfrm>
            <a:off x="2982292" y="2533129"/>
            <a:ext cx="57150" cy="778371"/>
          </a:xfrm>
          <a:prstGeom prst="roundRect">
            <a:avLst>
              <a:gd name="adj" fmla="val 80948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8" name="Text 14"/>
          <p:cNvSpPr/>
          <p:nvPr/>
        </p:nvSpPr>
        <p:spPr>
          <a:xfrm>
            <a:off x="3163863" y="2657549"/>
            <a:ext cx="1223814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Hasılat İzleme</a:t>
            </a:r>
            <a:endParaRPr lang="en-US" sz="950" dirty="0"/>
          </a:p>
        </p:txBody>
      </p:sp>
      <p:sp>
        <p:nvSpPr>
          <p:cNvPr id="19" name="Text 15"/>
          <p:cNvSpPr/>
          <p:nvPr/>
        </p:nvSpPr>
        <p:spPr>
          <a:xfrm>
            <a:off x="3163863" y="2887638"/>
            <a:ext cx="1880815" cy="299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 kapsamındaki ve dışındaki hasılat ayrı hesaplarda takip edilmelidir.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2996580" y="3388593"/>
            <a:ext cx="2172519" cy="928092"/>
          </a:xfrm>
          <a:prstGeom prst="roundRect">
            <a:avLst>
              <a:gd name="adj" fmla="val 7389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1" name="Shape 17"/>
          <p:cNvSpPr/>
          <p:nvPr/>
        </p:nvSpPr>
        <p:spPr>
          <a:xfrm>
            <a:off x="2982292" y="3388593"/>
            <a:ext cx="57150" cy="928092"/>
          </a:xfrm>
          <a:prstGeom prst="roundRect">
            <a:avLst>
              <a:gd name="adj" fmla="val 80948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2" name="Text 18"/>
          <p:cNvSpPr/>
          <p:nvPr/>
        </p:nvSpPr>
        <p:spPr>
          <a:xfrm>
            <a:off x="3163863" y="3513013"/>
            <a:ext cx="1223814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Mevzuat Uyumu</a:t>
            </a:r>
            <a:endParaRPr lang="en-US" sz="950" dirty="0"/>
          </a:p>
        </p:txBody>
      </p:sp>
      <p:sp>
        <p:nvSpPr>
          <p:cNvPr id="23" name="Text 19"/>
          <p:cNvSpPr/>
          <p:nvPr/>
        </p:nvSpPr>
        <p:spPr>
          <a:xfrm>
            <a:off x="3163863" y="3743102"/>
            <a:ext cx="1880815" cy="449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İlgili mevzuat uyarınca yer verilmesi gereken tüm hususlar eksiksiz yerine getirilmelidir.</a:t>
            </a:r>
            <a:endParaRPr lang="en-US" sz="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432718"/>
            <a:ext cx="8042672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Yurt Dışına Verilen Yazılım, Mühendislik, Eğitim ve Sağlık Hizmetleri Kazanç İndirimi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50664" y="1403003"/>
            <a:ext cx="8042672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193 Sayılı Kanun Madde 89/13 ve 5520 Sayılı Kanun Madde 10/1-ğ kapsamında</a:t>
            </a: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yurt dışına verilen hizmetlerden elde edilen kazançlara indirim uygulanabilmesi için belirli koşulların sağlanması ve belgelerin eksiksiz sunulması gerekmektedir.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550664" y="1926580"/>
            <a:ext cx="3964484" cy="1336328"/>
          </a:xfrm>
          <a:prstGeom prst="roundRect">
            <a:avLst>
              <a:gd name="adj" fmla="val 4204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5" name="Shape 3"/>
          <p:cNvSpPr/>
          <p:nvPr/>
        </p:nvSpPr>
        <p:spPr>
          <a:xfrm>
            <a:off x="569714" y="1945630"/>
            <a:ext cx="3926384" cy="401241"/>
          </a:xfrm>
          <a:prstGeom prst="roundRect">
            <a:avLst>
              <a:gd name="adj" fmla="val 8303"/>
            </a:avLst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2432596" y="2018481"/>
            <a:ext cx="200620" cy="2507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03436" y="2460501"/>
            <a:ext cx="1685851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İndirime İlişkin Mevzuat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703436" y="2714402"/>
            <a:ext cx="3658939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Uygulanacak yasal düzenlemeler ve ilgili kanun maddeleri çerçevesinde güncel mevzuata uygunluk sağlanmalıdır.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628778" y="1926580"/>
            <a:ext cx="3964558" cy="1336328"/>
          </a:xfrm>
          <a:prstGeom prst="roundRect">
            <a:avLst>
              <a:gd name="adj" fmla="val 4204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Shape 8"/>
          <p:cNvSpPr/>
          <p:nvPr/>
        </p:nvSpPr>
        <p:spPr>
          <a:xfrm>
            <a:off x="4647828" y="1945630"/>
            <a:ext cx="3926458" cy="401241"/>
          </a:xfrm>
          <a:prstGeom prst="roundRect">
            <a:avLst>
              <a:gd name="adj" fmla="val 8303"/>
            </a:avLst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1" name="Text 9"/>
          <p:cNvSpPr/>
          <p:nvPr/>
        </p:nvSpPr>
        <p:spPr>
          <a:xfrm>
            <a:off x="6510710" y="2018481"/>
            <a:ext cx="200620" cy="2507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4781550" y="2460501"/>
            <a:ext cx="2509912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Ana Sözleşmedeki Faaliyet Konusu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4781550" y="2714402"/>
            <a:ext cx="3659014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Mükellefin ana sözleşmesinde yazılı esas faaliyet konusu, yurt dışına verilen hizmetle örtüşmelidir.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550664" y="3376538"/>
            <a:ext cx="3964484" cy="1336328"/>
          </a:xfrm>
          <a:prstGeom prst="roundRect">
            <a:avLst>
              <a:gd name="adj" fmla="val 4204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5" name="Shape 13"/>
          <p:cNvSpPr/>
          <p:nvPr/>
        </p:nvSpPr>
        <p:spPr>
          <a:xfrm>
            <a:off x="569714" y="3395588"/>
            <a:ext cx="3926384" cy="401241"/>
          </a:xfrm>
          <a:prstGeom prst="roundRect">
            <a:avLst>
              <a:gd name="adj" fmla="val 8303"/>
            </a:avLst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6" name="Text 14"/>
          <p:cNvSpPr/>
          <p:nvPr/>
        </p:nvSpPr>
        <p:spPr>
          <a:xfrm>
            <a:off x="2432596" y="3468439"/>
            <a:ext cx="200620" cy="2507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03436" y="3910459"/>
            <a:ext cx="1762944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Hizmetin Fiilen Verilmesi</a:t>
            </a:r>
            <a:endParaRPr lang="en-US" sz="1150" dirty="0"/>
          </a:p>
        </p:txBody>
      </p:sp>
      <p:sp>
        <p:nvSpPr>
          <p:cNvPr id="18" name="Text 16"/>
          <p:cNvSpPr/>
          <p:nvPr/>
        </p:nvSpPr>
        <p:spPr>
          <a:xfrm>
            <a:off x="703436" y="4164360"/>
            <a:ext cx="3658939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Her bir iş koluna ait hizmetin fiilen verildiği ve yurt dışı mukime yönelik olduğu belgelenmelidir.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4628778" y="3376538"/>
            <a:ext cx="3964558" cy="1336328"/>
          </a:xfrm>
          <a:prstGeom prst="roundRect">
            <a:avLst>
              <a:gd name="adj" fmla="val 4204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0" name="Shape 18"/>
          <p:cNvSpPr/>
          <p:nvPr/>
        </p:nvSpPr>
        <p:spPr>
          <a:xfrm>
            <a:off x="4647828" y="3395588"/>
            <a:ext cx="3926458" cy="401241"/>
          </a:xfrm>
          <a:prstGeom prst="roundRect">
            <a:avLst>
              <a:gd name="adj" fmla="val 8303"/>
            </a:avLst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1" name="Text 19"/>
          <p:cNvSpPr/>
          <p:nvPr/>
        </p:nvSpPr>
        <p:spPr>
          <a:xfrm>
            <a:off x="6510710" y="3468439"/>
            <a:ext cx="200620" cy="2507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4781550" y="3910459"/>
            <a:ext cx="2284884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Türkiye'ye Transfer Zorunluluğu</a:t>
            </a:r>
            <a:endParaRPr lang="en-US" sz="1150" dirty="0"/>
          </a:p>
        </p:txBody>
      </p:sp>
      <p:sp>
        <p:nvSpPr>
          <p:cNvPr id="23" name="Text 21"/>
          <p:cNvSpPr/>
          <p:nvPr/>
        </p:nvSpPr>
        <p:spPr>
          <a:xfrm>
            <a:off x="4781550" y="4164360"/>
            <a:ext cx="3659014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Kazancın tamamının beyanname verme tarihine kadar Türkiye'ye transfer edildiği ispat edilmelidir.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543892"/>
            <a:ext cx="7954342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 Şartları: Tespit ve Belgelendirme Gereksinimleri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50664" y="1199480"/>
            <a:ext cx="178504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Fatura ve Belge Koşulları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550664" y="1498848"/>
            <a:ext cx="3858220" cy="197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Yurt dışı adına düzenlenen faturada şu bilgiler yer almalıdır: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0664" y="1798960"/>
            <a:ext cx="3858220" cy="910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Hizmet alan kişi/kurumun adı, soyadı/unvanı ve ülkesi</a:t>
            </a:r>
            <a:endParaRPr lang="en-US" sz="10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Varsa pasaport numarası</a:t>
            </a:r>
            <a:endParaRPr lang="en-US" sz="10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Faturanın tarih ve sayısı</a:t>
            </a:r>
            <a:endParaRPr lang="en-US" sz="10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Hizmetin niteliği ve bedeli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50664" y="2837483"/>
            <a:ext cx="3858220" cy="711845"/>
          </a:xfrm>
          <a:prstGeom prst="roundRect">
            <a:avLst>
              <a:gd name="adj" fmla="val 7892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86" y="3025676"/>
            <a:ext cx="167134" cy="13372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85242" y="2984525"/>
            <a:ext cx="3289920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Fatura yurt dışı adına düzenlenmeli; hizmet Türkiye'den münhasıran yurt dışı mukime yönelik olmalıdır.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4643586" y="1085850"/>
            <a:ext cx="4050804" cy="2591321"/>
          </a:xfrm>
          <a:prstGeom prst="roundRect">
            <a:avLst>
              <a:gd name="adj" fmla="val 3716"/>
            </a:avLst>
          </a:prstGeom>
          <a:solidFill>
            <a:srgbClr val="A95B95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" name="Text 7"/>
          <p:cNvSpPr/>
          <p:nvPr/>
        </p:nvSpPr>
        <p:spPr>
          <a:xfrm>
            <a:off x="4777308" y="1199480"/>
            <a:ext cx="1817861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Kapsama Giren Hizmetler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4777308" y="1498848"/>
            <a:ext cx="3783360" cy="1385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Mimarlık, mühendislik, tasarım, yazılım</a:t>
            </a:r>
            <a:endParaRPr lang="en-US" sz="10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Tıbbi raporlama, muhasebe kaydı tutma</a:t>
            </a:r>
            <a:endParaRPr lang="en-US" sz="10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Çağrı merkezi, ürün testi, sertifikasyon</a:t>
            </a:r>
            <a:endParaRPr lang="en-US" sz="10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Veri saklama, veri işleme ve analizi</a:t>
            </a:r>
            <a:endParaRPr lang="en-US" sz="10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Türkiye'de yerleşmemiş kişilere verilen eğitim ve sağlık hizmetleri</a:t>
            </a:r>
            <a:endParaRPr lang="en-US" sz="10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Mesleki eğitim (yararlanıcısı yurt dışında)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550664" y="3847654"/>
            <a:ext cx="2371204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b) İstisna Tutarının Hesaplanması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550664" y="4203874"/>
            <a:ext cx="8042672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Yukarıdaki açıklamalar ve gerekli diğer hususlar dikkate alınarak </a:t>
            </a: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indirim tutarı düzenlenecek tablolarda ayrıntılı olarak gösterilmelidir.</a:t>
            </a: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Kazançların kayıtlarda izlenmesine ve mevzuat uyarınca yer verilmesi gereken diğer hususlara da tam uyum sağlanmalıdır.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614660"/>
            <a:ext cx="7042100" cy="349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Nakdi Sermaye Artışından Kaynaklanan Faiz İndirimi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550664" y="1165622"/>
            <a:ext cx="8042672" cy="181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i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5520 Sayılı Kanun Madde 10/1-ı Kapsamında İndirim Şartları ve Uygulaması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50664" y="1464915"/>
            <a:ext cx="961727" cy="220414"/>
          </a:xfrm>
          <a:prstGeom prst="roundRect">
            <a:avLst>
              <a:gd name="adj" fmla="val 19190"/>
            </a:avLst>
          </a:prstGeom>
          <a:solidFill>
            <a:srgbClr val="321A2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5" name="Text 3"/>
          <p:cNvSpPr/>
          <p:nvPr/>
        </p:nvSpPr>
        <p:spPr>
          <a:xfrm>
            <a:off x="626120" y="1502643"/>
            <a:ext cx="810816" cy="144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KURUMLAR VERGISI</a:t>
            </a:r>
            <a:endParaRPr lang="en-US" sz="750" dirty="0"/>
          </a:p>
        </p:txBody>
      </p:sp>
      <p:sp>
        <p:nvSpPr>
          <p:cNvPr id="6" name="Shape 4"/>
          <p:cNvSpPr/>
          <p:nvPr/>
        </p:nvSpPr>
        <p:spPr>
          <a:xfrm>
            <a:off x="1575271" y="1460153"/>
            <a:ext cx="713482" cy="229939"/>
          </a:xfrm>
          <a:prstGeom prst="roundRect">
            <a:avLst>
              <a:gd name="adj" fmla="val 18395"/>
            </a:avLst>
          </a:prstGeom>
          <a:noFill/>
          <a:ln w="4763">
            <a:solidFill>
              <a:srgbClr val="A95B95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7" name="Text 5"/>
          <p:cNvSpPr/>
          <p:nvPr/>
        </p:nvSpPr>
        <p:spPr>
          <a:xfrm>
            <a:off x="1655490" y="1502643"/>
            <a:ext cx="553045" cy="144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5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MADDE 10/1-I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550664" y="1730350"/>
            <a:ext cx="3836938" cy="279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</a:t>
            </a:r>
            <a:r>
              <a:rPr lang="en-US" sz="1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Şartlarına İlişkin Tespitler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50664" y="2160984"/>
            <a:ext cx="8042672" cy="181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İndirimin uygulanabilmesi için aşağıdaki temel koşulların sağlanması gerekmektedir: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550664" y="2455515"/>
            <a:ext cx="2613720" cy="1167557"/>
          </a:xfrm>
          <a:prstGeom prst="roundRect">
            <a:avLst>
              <a:gd name="adj" fmla="val 4528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1" name="Text 9"/>
          <p:cNvSpPr/>
          <p:nvPr/>
        </p:nvSpPr>
        <p:spPr>
          <a:xfrm>
            <a:off x="681261" y="2586112"/>
            <a:ext cx="2352526" cy="362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İndirimin dayandığı mevzuat hükümlerine uygunluk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3265066" y="2455515"/>
            <a:ext cx="2613794" cy="1167557"/>
          </a:xfrm>
          <a:prstGeom prst="roundRect">
            <a:avLst>
              <a:gd name="adj" fmla="val 4528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3" name="Text 11"/>
          <p:cNvSpPr/>
          <p:nvPr/>
        </p:nvSpPr>
        <p:spPr>
          <a:xfrm>
            <a:off x="3395663" y="2586112"/>
            <a:ext cx="2352601" cy="362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Mükellefin hukuki niteliği ve indirim şartlarını karşılayıp karşılamadığı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5979542" y="2455515"/>
            <a:ext cx="2613794" cy="1167557"/>
          </a:xfrm>
          <a:prstGeom prst="roundRect">
            <a:avLst>
              <a:gd name="adj" fmla="val 4528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5" name="Text 13"/>
          <p:cNvSpPr/>
          <p:nvPr/>
        </p:nvSpPr>
        <p:spPr>
          <a:xfrm>
            <a:off x="6110139" y="2586112"/>
            <a:ext cx="2352601" cy="906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Ticaret siciline tescil edilmiş olan ödenmiş veya çıkarılmış sermaye tutarlarındaki nakdi sermaye artışları ile yeni kurulan şirketlerde taahhüt edilen sermayenin nakit olarak karşılanan kısmı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550664" y="3723754"/>
            <a:ext cx="3970958" cy="805011"/>
          </a:xfrm>
          <a:prstGeom prst="roundRect">
            <a:avLst>
              <a:gd name="adj" fmla="val 6568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7" name="Text 15"/>
          <p:cNvSpPr/>
          <p:nvPr/>
        </p:nvSpPr>
        <p:spPr>
          <a:xfrm>
            <a:off x="681261" y="3854351"/>
            <a:ext cx="3709764" cy="362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TCMB tarafından indirimden yararlanılan yıl için açıklanan bankalarca uygulanan TL ticari kredi faiz oranının esas alınması</a:t>
            </a:r>
            <a:endParaRPr lang="en-US" sz="950" dirty="0"/>
          </a:p>
        </p:txBody>
      </p:sp>
      <p:sp>
        <p:nvSpPr>
          <p:cNvPr id="18" name="Shape 16"/>
          <p:cNvSpPr/>
          <p:nvPr/>
        </p:nvSpPr>
        <p:spPr>
          <a:xfrm>
            <a:off x="4622304" y="3723754"/>
            <a:ext cx="3971032" cy="805011"/>
          </a:xfrm>
          <a:prstGeom prst="roundRect">
            <a:avLst>
              <a:gd name="adj" fmla="val 6568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9" name="Text 17"/>
          <p:cNvSpPr/>
          <p:nvPr/>
        </p:nvSpPr>
        <p:spPr>
          <a:xfrm>
            <a:off x="4752901" y="3854351"/>
            <a:ext cx="3709839" cy="5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 tutarının hesabında dikkate alınması gereken sermaye artışları ve sermayenin nakit olarak karşılanmayan kısmına indirim uygulanmaması</a:t>
            </a:r>
            <a:endParaRPr lang="en-US" sz="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106" y="453256"/>
            <a:ext cx="5639842" cy="38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 Şartları ve Hesaplama Esasları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542106" y="1164580"/>
            <a:ext cx="4699843" cy="2488332"/>
          </a:xfrm>
          <a:prstGeom prst="roundRect">
            <a:avLst>
              <a:gd name="adj" fmla="val 2353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4" name="Text 2"/>
          <p:cNvSpPr/>
          <p:nvPr/>
        </p:nvSpPr>
        <p:spPr>
          <a:xfrm>
            <a:off x="700534" y="1323008"/>
            <a:ext cx="2514600" cy="193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b) İndirim Tutarının Hesaplanması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700534" y="1640086"/>
            <a:ext cx="4382988" cy="1854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Nakden taahhüt edilen sermayenin ticaret siciline tescil tarihi ile şirketin banka hesabına yatırılan kısım için tescil tarihi</a:t>
            </a:r>
            <a:endParaRPr lang="en-US" sz="1050" dirty="0"/>
          </a:p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Sonraki tarihe göre şirketin banka hesabına yatırılan tutarlar için şirketin banka hesabına yatırılma tarihi esas alınır</a:t>
            </a:r>
            <a:endParaRPr lang="en-US" sz="1050" dirty="0"/>
          </a:p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 uygulama dönemleri ve kazanç yetersizliği nedeniyle indirim konusu edilemeyen tutarın sonraki dönemlere devri</a:t>
            </a:r>
            <a:endParaRPr lang="en-US" sz="1050" dirty="0"/>
          </a:p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İndirimden yararlandıktan sonra sermaye azaltımı yapılıp yapılmadığı</a:t>
            </a:r>
            <a:endParaRPr lang="en-US" sz="1050" dirty="0"/>
          </a:p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Nakdi sermaye artışı yapılmadan önce sermaye azaltılıp azaltılmadığı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42106" y="3791843"/>
            <a:ext cx="4699843" cy="759470"/>
          </a:xfrm>
          <a:prstGeom prst="roundRect">
            <a:avLst>
              <a:gd name="adj" fmla="val 7709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84" y="3986957"/>
            <a:ext cx="174203" cy="13937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95065" y="3950122"/>
            <a:ext cx="4107507" cy="420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Yukarıdaki ve gerekli diğer hususlar dikkate alınarak indirim tutarı, düzenlenecek tablolarda ayrıntılı olarak gösterilmelidir.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5586785" y="1164580"/>
            <a:ext cx="3019871" cy="2191792"/>
          </a:xfrm>
          <a:prstGeom prst="roundRect">
            <a:avLst>
              <a:gd name="adj" fmla="val 2671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Text 7"/>
          <p:cNvSpPr/>
          <p:nvPr/>
        </p:nvSpPr>
        <p:spPr>
          <a:xfrm>
            <a:off x="5745212" y="1323008"/>
            <a:ext cx="1548929" cy="193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Gerekli Belgeler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5745212" y="1640086"/>
            <a:ext cx="2703016" cy="1557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Mükellef indirim oranı ve bu oranın belirlenmesine ilişkin bilgi ve belgeler</a:t>
            </a:r>
            <a:endParaRPr lang="en-US" sz="1050" dirty="0"/>
          </a:p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Sermaye artırımı işlemlerini kapsayan ve ilgili banka şubesi tarafından onaylanmış banka hesap özeti</a:t>
            </a:r>
            <a:endParaRPr lang="en-US" sz="1050" dirty="0"/>
          </a:p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İlgili mevzuat uyarınca yeri verilmesi gereken ve gerekli görülen diğer hususlar</a:t>
            </a:r>
            <a:endParaRPr lang="en-US" sz="10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51545"/>
            <a:ext cx="6499622" cy="287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Nakit Sermaye Artırımı Faiz İndirimi: Kısıtlayıcı Hükümler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496119" y="859259"/>
            <a:ext cx="8151763" cy="121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Kurumlar Vergisi Kanunu kapsamında nakit sermaye artırımına bağlı faiz indirimi uygulamasında </a:t>
            </a:r>
            <a:r>
              <a:rPr lang="en-US" sz="700" b="1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indirim oranının %0 olarak uygulanacağı</a:t>
            </a: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beş temel kısıtlama aşağıda özetlenmektedir.</a:t>
            </a:r>
            <a:endParaRPr lang="en-US" sz="700" dirty="0"/>
          </a:p>
        </p:txBody>
      </p:sp>
      <p:sp>
        <p:nvSpPr>
          <p:cNvPr id="4" name="Shape 2"/>
          <p:cNvSpPr/>
          <p:nvPr/>
        </p:nvSpPr>
        <p:spPr>
          <a:xfrm>
            <a:off x="496119" y="1048196"/>
            <a:ext cx="8151763" cy="552822"/>
          </a:xfrm>
          <a:prstGeom prst="roundRect">
            <a:avLst>
              <a:gd name="adj" fmla="val 7001"/>
            </a:avLst>
          </a:prstGeom>
          <a:solidFill>
            <a:srgbClr val="0D0A2C">
              <a:alpha val="95000"/>
            </a:srgbClr>
          </a:solidFill>
          <a:ln w="9525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5" name="Shape 3"/>
          <p:cNvSpPr/>
          <p:nvPr/>
        </p:nvSpPr>
        <p:spPr>
          <a:xfrm>
            <a:off x="505644" y="1057721"/>
            <a:ext cx="368573" cy="533772"/>
          </a:xfrm>
          <a:prstGeom prst="roundRect">
            <a:avLst>
              <a:gd name="adj" fmla="val 7399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618455" y="1238250"/>
            <a:ext cx="138187" cy="17271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934045" y="1149846"/>
            <a:ext cx="1538213" cy="143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Pasif Gelir Ağırlıklı Şirketler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934045" y="1329705"/>
            <a:ext cx="7612187" cy="121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Faiz, kâr payı, kira, lisans ücreti veya menkul kıymet satış geliri gibi pasif nitelikli gelirlerin </a:t>
            </a:r>
            <a:r>
              <a:rPr lang="en-US" sz="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toplam gelirlerin %25 veya fazlasını</a:t>
            </a: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oluşturduğu sermaye şirketlerinde indirim oranı %0'dır.</a:t>
            </a:r>
            <a:endParaRPr lang="en-US" sz="700" dirty="0"/>
          </a:p>
        </p:txBody>
      </p:sp>
      <p:sp>
        <p:nvSpPr>
          <p:cNvPr id="9" name="Shape 7"/>
          <p:cNvSpPr/>
          <p:nvPr/>
        </p:nvSpPr>
        <p:spPr>
          <a:xfrm>
            <a:off x="496119" y="1660847"/>
            <a:ext cx="8151763" cy="552822"/>
          </a:xfrm>
          <a:prstGeom prst="roundRect">
            <a:avLst>
              <a:gd name="adj" fmla="val 7001"/>
            </a:avLst>
          </a:prstGeom>
          <a:solidFill>
            <a:srgbClr val="0D0A2C">
              <a:alpha val="95000"/>
            </a:srgbClr>
          </a:solidFill>
          <a:ln w="9525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Shape 8"/>
          <p:cNvSpPr/>
          <p:nvPr/>
        </p:nvSpPr>
        <p:spPr>
          <a:xfrm>
            <a:off x="505644" y="1670372"/>
            <a:ext cx="368573" cy="533772"/>
          </a:xfrm>
          <a:prstGeom prst="roundRect">
            <a:avLst>
              <a:gd name="adj" fmla="val 7399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1" name="Text 9"/>
          <p:cNvSpPr/>
          <p:nvPr/>
        </p:nvSpPr>
        <p:spPr>
          <a:xfrm>
            <a:off x="618455" y="1850901"/>
            <a:ext cx="138187" cy="17271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934045" y="1762497"/>
            <a:ext cx="1745903" cy="143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Bağlı Kıymet Yoğun Bilançolar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934045" y="1942356"/>
            <a:ext cx="7612187" cy="121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Aktif toplamının </a:t>
            </a:r>
            <a:r>
              <a:rPr lang="en-US" sz="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%50 veya daha fazlası</a:t>
            </a: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bağlı menkul kıymetler, bağlı ortaklıklar ve iştirak paylarından oluşan şirketlerde indirim hesaplamasında oran %0 olarak dikkate alınır.</a:t>
            </a:r>
            <a:endParaRPr lang="en-US" sz="700" dirty="0"/>
          </a:p>
        </p:txBody>
      </p:sp>
      <p:sp>
        <p:nvSpPr>
          <p:cNvPr id="14" name="Shape 12"/>
          <p:cNvSpPr/>
          <p:nvPr/>
        </p:nvSpPr>
        <p:spPr>
          <a:xfrm>
            <a:off x="496119" y="2273498"/>
            <a:ext cx="8151763" cy="626343"/>
          </a:xfrm>
          <a:prstGeom prst="roundRect">
            <a:avLst>
              <a:gd name="adj" fmla="val 6179"/>
            </a:avLst>
          </a:prstGeom>
          <a:solidFill>
            <a:srgbClr val="0D0A2C">
              <a:alpha val="95000"/>
            </a:srgbClr>
          </a:solidFill>
          <a:ln w="9525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5" name="Shape 13"/>
          <p:cNvSpPr/>
          <p:nvPr/>
        </p:nvSpPr>
        <p:spPr>
          <a:xfrm>
            <a:off x="505644" y="2283023"/>
            <a:ext cx="368573" cy="607293"/>
          </a:xfrm>
          <a:prstGeom prst="roundRect">
            <a:avLst>
              <a:gd name="adj" fmla="val 7399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6" name="Text 14"/>
          <p:cNvSpPr/>
          <p:nvPr/>
        </p:nvSpPr>
        <p:spPr>
          <a:xfrm>
            <a:off x="618455" y="2500313"/>
            <a:ext cx="138187" cy="17271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934045" y="2375148"/>
            <a:ext cx="1151855" cy="143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Grup İçi Aktarımlar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934045" y="2555007"/>
            <a:ext cx="7612187" cy="243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Artırılan nakit sermayenin başka şirketlere </a:t>
            </a:r>
            <a:r>
              <a:rPr lang="en-US" sz="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sermaye olarak konulan veya kredi olarak kullandırılan</a:t>
            </a: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kısmına tekabül eden tutarla sınırlı olarak indirim oranı %0'dır. Grup finansmanı aracı olarak kullanım kısıtlanmaktadır.</a:t>
            </a:r>
            <a:endParaRPr lang="en-US" sz="700" dirty="0"/>
          </a:p>
        </p:txBody>
      </p:sp>
      <p:sp>
        <p:nvSpPr>
          <p:cNvPr id="19" name="Shape 17"/>
          <p:cNvSpPr/>
          <p:nvPr/>
        </p:nvSpPr>
        <p:spPr>
          <a:xfrm>
            <a:off x="496119" y="2959671"/>
            <a:ext cx="8151763" cy="552822"/>
          </a:xfrm>
          <a:prstGeom prst="roundRect">
            <a:avLst>
              <a:gd name="adj" fmla="val 7001"/>
            </a:avLst>
          </a:prstGeom>
          <a:solidFill>
            <a:srgbClr val="0D0A2C">
              <a:alpha val="95000"/>
            </a:srgbClr>
          </a:solidFill>
          <a:ln w="9525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0" name="Shape 18"/>
          <p:cNvSpPr/>
          <p:nvPr/>
        </p:nvSpPr>
        <p:spPr>
          <a:xfrm>
            <a:off x="505644" y="2969196"/>
            <a:ext cx="368573" cy="533772"/>
          </a:xfrm>
          <a:prstGeom prst="roundRect">
            <a:avLst>
              <a:gd name="adj" fmla="val 7399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1" name="Text 19"/>
          <p:cNvSpPr/>
          <p:nvPr/>
        </p:nvSpPr>
        <p:spPr>
          <a:xfrm>
            <a:off x="618455" y="3149724"/>
            <a:ext cx="138187" cy="17271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934045" y="3061320"/>
            <a:ext cx="1339676" cy="143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Arsa ve Arazi Yatırımları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934045" y="3241179"/>
            <a:ext cx="7612187" cy="121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Arsa ve arazi yatırımı yapan şirketlerde, </a:t>
            </a:r>
            <a:r>
              <a:rPr lang="en-US" sz="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söz konusu yatırıma tekabül eden tutarla sınırlı olmak üzere</a:t>
            </a: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indirim oranı %0 uygulanır. Atıl gayrimenkul edinimi teşvik dışında bırakılmıştır.</a:t>
            </a:r>
            <a:endParaRPr lang="en-US" sz="700" dirty="0"/>
          </a:p>
        </p:txBody>
      </p:sp>
      <p:sp>
        <p:nvSpPr>
          <p:cNvPr id="24" name="Shape 22"/>
          <p:cNvSpPr/>
          <p:nvPr/>
        </p:nvSpPr>
        <p:spPr>
          <a:xfrm>
            <a:off x="496119" y="3572321"/>
            <a:ext cx="8151763" cy="626343"/>
          </a:xfrm>
          <a:prstGeom prst="roundRect">
            <a:avLst>
              <a:gd name="adj" fmla="val 6179"/>
            </a:avLst>
          </a:prstGeom>
          <a:solidFill>
            <a:srgbClr val="0D0A2C">
              <a:alpha val="95000"/>
            </a:srgbClr>
          </a:solidFill>
          <a:ln w="9525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5" name="Shape 23"/>
          <p:cNvSpPr/>
          <p:nvPr/>
        </p:nvSpPr>
        <p:spPr>
          <a:xfrm>
            <a:off x="505644" y="3581846"/>
            <a:ext cx="368573" cy="607293"/>
          </a:xfrm>
          <a:prstGeom prst="roundRect">
            <a:avLst>
              <a:gd name="adj" fmla="val 7399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6" name="Text 24"/>
          <p:cNvSpPr/>
          <p:nvPr/>
        </p:nvSpPr>
        <p:spPr>
          <a:xfrm>
            <a:off x="618455" y="3799136"/>
            <a:ext cx="138187" cy="17271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934045" y="3673971"/>
            <a:ext cx="1887959" cy="143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Sermaye Artırımı Sonrası Azaltım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934045" y="3853830"/>
            <a:ext cx="7612187" cy="243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Nakit sermaye artırımının ardından </a:t>
            </a:r>
            <a:r>
              <a:rPr lang="en-US" sz="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sermaye azaltımına gidilmesi</a:t>
            </a: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hâlinde, azaltılan sermaye tutarıyla sınırlı olarak indirim oranı %0 olarak uygulanır. Muvazaalı işlemlere karşı önleyici bir hükümdür.</a:t>
            </a:r>
            <a:endParaRPr lang="en-US" sz="700" dirty="0"/>
          </a:p>
        </p:txBody>
      </p:sp>
      <p:sp>
        <p:nvSpPr>
          <p:cNvPr id="29" name="Shape 27"/>
          <p:cNvSpPr/>
          <p:nvPr/>
        </p:nvSpPr>
        <p:spPr>
          <a:xfrm>
            <a:off x="496119" y="4266009"/>
            <a:ext cx="8151763" cy="425946"/>
          </a:xfrm>
          <a:prstGeom prst="roundRect">
            <a:avLst>
              <a:gd name="adj" fmla="val 9086"/>
            </a:avLst>
          </a:prstGeom>
          <a:solidFill>
            <a:srgbClr val="4B3F02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3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43" y="4386188"/>
            <a:ext cx="115119" cy="92125"/>
          </a:xfrm>
          <a:prstGeom prst="rect">
            <a:avLst/>
          </a:prstGeom>
        </p:spPr>
      </p:pic>
      <p:sp>
        <p:nvSpPr>
          <p:cNvPr id="31" name="Text 28"/>
          <p:cNvSpPr/>
          <p:nvPr/>
        </p:nvSpPr>
        <p:spPr>
          <a:xfrm>
            <a:off x="795486" y="4348832"/>
            <a:ext cx="7760271" cy="243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 kısıtlamalar kümülatif değerlendirilebilir; şirketlerin nakit sermaye artırımı kararı öncesinde bilanço yapısı ve gelir kompozisyonu açısından kapsamlı bir ön analiz yapması kritik önem taşımaktadır.</a:t>
            </a:r>
            <a:endParaRPr lang="en-US" sz="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1187872"/>
            <a:ext cx="8042672" cy="874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İhracat Yapan Kurumlar İçin </a:t>
            </a:r>
            <a:r>
              <a:rPr lang="en-US" sz="2750" dirty="0">
                <a:solidFill>
                  <a:srgbClr val="A95B95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İndirimli Kurumlar Vergisi</a:t>
            </a:r>
            <a:r>
              <a:rPr lang="en-US" sz="2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Uygulaması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50664" y="2376636"/>
            <a:ext cx="8042672" cy="503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5520 Sayılı Kanun Madde 32/7 kapsamında, münhasıran ihracattan elde edilen kazançlara kurumlar vergisi oranının indirimli uygulanmasına ilişkin temel koşullar ve hesaplama esasları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550664" y="3057227"/>
            <a:ext cx="3942680" cy="898401"/>
          </a:xfrm>
          <a:prstGeom prst="roundRect">
            <a:avLst>
              <a:gd name="adj" fmla="val 7356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5" name="Text 3"/>
          <p:cNvSpPr/>
          <p:nvPr/>
        </p:nvSpPr>
        <p:spPr>
          <a:xfrm>
            <a:off x="717500" y="3224064"/>
            <a:ext cx="1748358" cy="218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Kapsam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17500" y="3536975"/>
            <a:ext cx="3609008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Münhasıran ihracat faaliyetinden elde edilen kazançlar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4650656" y="3057227"/>
            <a:ext cx="3942680" cy="898401"/>
          </a:xfrm>
          <a:prstGeom prst="roundRect">
            <a:avLst>
              <a:gd name="adj" fmla="val 7356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8" name="Text 6"/>
          <p:cNvSpPr/>
          <p:nvPr/>
        </p:nvSpPr>
        <p:spPr>
          <a:xfrm>
            <a:off x="4817492" y="3224064"/>
            <a:ext cx="1748358" cy="218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Uygulama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817492" y="3536975"/>
            <a:ext cx="3609008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İndirimli oran, tablolarla ayrıntılı olarak gösterilir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106" y="473050"/>
            <a:ext cx="7439025" cy="408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İndirimli Uygulamanın </a:t>
            </a:r>
            <a:r>
              <a:rPr lang="en-US" sz="2550" dirty="0">
                <a:solidFill>
                  <a:srgbClr val="A95B95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Koşulları ve Hesaplaması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542106" y="1225674"/>
            <a:ext cx="1634951" cy="20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Temel Koşullar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542106" y="1567607"/>
            <a:ext cx="3850407" cy="1558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Mükellefin ihracat faaliyetiyle iştigal etmesi</a:t>
            </a:r>
            <a:endParaRPr lang="en-US" sz="115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İhracata ilişkin fatura ve gümrük belgelerinin eksiksiz sunulması</a:t>
            </a:r>
            <a:endParaRPr lang="en-US" sz="115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Kazancın münhasıran ihracat faaliyetinden kaynaklanması</a:t>
            </a:r>
            <a:endParaRPr lang="en-US" sz="115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İhracatçı sözleşmesinin mevcut olması (aracılı ihracatta)</a:t>
            </a:r>
            <a:endParaRPr lang="en-US" sz="115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Diğer faaliyetlerden elde edilen kazançların ayrıştırılması</a:t>
            </a:r>
            <a:endParaRPr lang="en-US" sz="1150" dirty="0"/>
          </a:p>
        </p:txBody>
      </p:sp>
      <p:sp>
        <p:nvSpPr>
          <p:cNvPr id="5" name="Shape 3"/>
          <p:cNvSpPr/>
          <p:nvPr/>
        </p:nvSpPr>
        <p:spPr>
          <a:xfrm>
            <a:off x="542106" y="3281214"/>
            <a:ext cx="3850407" cy="1054819"/>
          </a:xfrm>
          <a:prstGeom prst="roundRect">
            <a:avLst>
              <a:gd name="adj" fmla="val 5859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23" y="3493517"/>
            <a:ext cx="183877" cy="14711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0217" y="3455566"/>
            <a:ext cx="3225180" cy="683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Yurt dışından satın alınan malların Türkiye'ye girmeksizin başka bir ülkedeki müşteriye satılması durumu özel koşullara tabidir.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4756249" y="1225674"/>
            <a:ext cx="1634951" cy="20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Hesaplama Esasları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4756249" y="1567607"/>
            <a:ext cx="3850407" cy="1966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İhracat harici faaliyetlerin bulunması halinde indirim oranı ayrıca hesaplanır</a:t>
            </a:r>
            <a:endParaRPr lang="en-US" sz="115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Genel giderlerin dağılımı, kur farkı ve diğer gelirlerin durumu dikkate alınır</a:t>
            </a:r>
            <a:endParaRPr lang="en-US" sz="115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İhracat kazancı için diğer mevzuat hükümleri kapsamında istisna ve/veya indirim uygulanıp uygulanmadığı incelenir</a:t>
            </a:r>
            <a:endParaRPr lang="en-US" sz="115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Hesaplanan tutarlar düzenlenecek tablolarda ayrıntılı olarak gösterilir</a:t>
            </a:r>
            <a:endParaRPr lang="en-US" sz="1150" dirty="0"/>
          </a:p>
        </p:txBody>
      </p:sp>
      <p:sp>
        <p:nvSpPr>
          <p:cNvPr id="10" name="Shape 7"/>
          <p:cNvSpPr/>
          <p:nvPr/>
        </p:nvSpPr>
        <p:spPr>
          <a:xfrm>
            <a:off x="4756249" y="3688482"/>
            <a:ext cx="3850407" cy="827112"/>
          </a:xfrm>
          <a:prstGeom prst="roundRect">
            <a:avLst>
              <a:gd name="adj" fmla="val 7472"/>
            </a:avLst>
          </a:prstGeom>
          <a:solidFill>
            <a:srgbClr val="321A2C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366" y="3900785"/>
            <a:ext cx="183877" cy="14711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234360" y="3862834"/>
            <a:ext cx="3225180" cy="455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İlgili mevzuat uyarınca yerinde verilmesi gereken diğer hususlar da göz önünde bulundurulmalıdır.</a:t>
            </a:r>
            <a:endParaRPr lang="en-US" sz="11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520601"/>
            <a:ext cx="8042672" cy="69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Sanayi Sicil Belgesi Sahibi Kurumlar İçin Kurumlar Vergisi İndirimli Uygulaması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550664" y="1421160"/>
            <a:ext cx="1492969" cy="220414"/>
          </a:xfrm>
          <a:prstGeom prst="roundRect">
            <a:avLst>
              <a:gd name="adj" fmla="val 19190"/>
            </a:avLst>
          </a:prstGeom>
          <a:solidFill>
            <a:srgbClr val="321A2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" name="Text 2"/>
          <p:cNvSpPr/>
          <p:nvPr/>
        </p:nvSpPr>
        <p:spPr>
          <a:xfrm>
            <a:off x="626120" y="1458888"/>
            <a:ext cx="1342058" cy="144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5520 SAYILI KANUN MADDE 32/8</a:t>
            </a:r>
            <a:endParaRPr lang="en-US" sz="750" dirty="0"/>
          </a:p>
        </p:txBody>
      </p:sp>
      <p:sp>
        <p:nvSpPr>
          <p:cNvPr id="5" name="Text 3"/>
          <p:cNvSpPr/>
          <p:nvPr/>
        </p:nvSpPr>
        <p:spPr>
          <a:xfrm>
            <a:off x="550664" y="1754832"/>
            <a:ext cx="8042672" cy="181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Münhasıran üretim faaliyetinden elde edilen kazançlara yönelik kurumlar vergisi oranının indirimli uygulanmasına ilişkin temel tespitler ve hesaplama esasları.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550664" y="2049363"/>
            <a:ext cx="2613720" cy="2573462"/>
          </a:xfrm>
          <a:prstGeom prst="roundRect">
            <a:avLst>
              <a:gd name="adj" fmla="val 2665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7" name="Shape 5"/>
          <p:cNvSpPr/>
          <p:nvPr/>
        </p:nvSpPr>
        <p:spPr>
          <a:xfrm>
            <a:off x="536377" y="2049363"/>
            <a:ext cx="57150" cy="2573462"/>
          </a:xfrm>
          <a:prstGeom prst="roundRect">
            <a:avLst>
              <a:gd name="adj" fmla="val 92512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8" name="Text 6"/>
          <p:cNvSpPr/>
          <p:nvPr/>
        </p:nvSpPr>
        <p:spPr>
          <a:xfrm>
            <a:off x="733648" y="2189485"/>
            <a:ext cx="2290614" cy="349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İndirimli Uygulamanın Temel Şartları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733648" y="2599581"/>
            <a:ext cx="2290614" cy="1883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Kurumlar vergisi oranının indirimli uygulaması için </a:t>
            </a:r>
            <a:r>
              <a:rPr lang="en-US" sz="9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ilgili mevzuat şartlarının sağlanması</a:t>
            </a: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zorunludur.</a:t>
            </a:r>
            <a:endParaRPr lang="en-US" sz="950" dirty="0"/>
          </a:p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Mükellefin sanayi sicil belgesine sahip olması ve fiilen üretim faaliyetiyle iştigal etmesi şartlarının </a:t>
            </a:r>
            <a:r>
              <a:rPr lang="en-US" sz="9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birlikte sağlanması</a:t>
            </a: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gerekmektedir.</a:t>
            </a:r>
            <a:endParaRPr lang="en-US" sz="950" dirty="0"/>
          </a:p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İndirimli oran yalnızca </a:t>
            </a:r>
            <a:r>
              <a:rPr lang="en-US" sz="9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münhasıran üretim faaliyetinden elde edilen kazançlar</a:t>
            </a: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için uygulanır.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3265066" y="2049363"/>
            <a:ext cx="2613794" cy="2573462"/>
          </a:xfrm>
          <a:prstGeom prst="roundRect">
            <a:avLst>
              <a:gd name="adj" fmla="val 2665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1" name="Shape 9"/>
          <p:cNvSpPr/>
          <p:nvPr/>
        </p:nvSpPr>
        <p:spPr>
          <a:xfrm>
            <a:off x="3250778" y="2049363"/>
            <a:ext cx="57150" cy="2573462"/>
          </a:xfrm>
          <a:prstGeom prst="roundRect">
            <a:avLst>
              <a:gd name="adj" fmla="val 92512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2" name="Text 10"/>
          <p:cNvSpPr/>
          <p:nvPr/>
        </p:nvSpPr>
        <p:spPr>
          <a:xfrm>
            <a:off x="3448050" y="2189485"/>
            <a:ext cx="2290688" cy="349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Diğer Faaliyetlerden Elde Edilen Kazançlar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3448050" y="2599581"/>
            <a:ext cx="2290688" cy="1666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Üretim faaliyetinin yanı sıra </a:t>
            </a:r>
            <a:r>
              <a:rPr lang="en-US" sz="9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diğer faaliyetlerden elde edilen kazançların</a:t>
            </a: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bulunması hâlinde; indirimden yararlanacak matrahın hesaplanma şekli, indirim oranının nasıl hesaplandığı belirlenir.</a:t>
            </a:r>
            <a:endParaRPr lang="en-US" sz="950" dirty="0"/>
          </a:p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Genel giderlerin dağılımı, </a:t>
            </a:r>
            <a:r>
              <a:rPr lang="en-US" sz="9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kur farkı ve diğer gelirlerin durumu</a:t>
            </a: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ayrıca değerlendirilir.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5979542" y="2049363"/>
            <a:ext cx="2613794" cy="2573462"/>
          </a:xfrm>
          <a:prstGeom prst="roundRect">
            <a:avLst>
              <a:gd name="adj" fmla="val 2665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5" name="Shape 13"/>
          <p:cNvSpPr/>
          <p:nvPr/>
        </p:nvSpPr>
        <p:spPr>
          <a:xfrm>
            <a:off x="5965254" y="2049363"/>
            <a:ext cx="57150" cy="2573462"/>
          </a:xfrm>
          <a:prstGeom prst="roundRect">
            <a:avLst>
              <a:gd name="adj" fmla="val 92512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6" name="Text 14"/>
          <p:cNvSpPr/>
          <p:nvPr/>
        </p:nvSpPr>
        <p:spPr>
          <a:xfrm>
            <a:off x="6162526" y="2189485"/>
            <a:ext cx="1858045" cy="174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İstisna ve İndirim Durumları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6162526" y="2424708"/>
            <a:ext cx="2290688" cy="1883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Üretim faaliyetinden elde edilen kazancın </a:t>
            </a:r>
            <a:r>
              <a:rPr lang="en-US" sz="9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diğer mevzuat kapsamında istisna ve/veya indirime konu edilip edilmediği</a:t>
            </a: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incelenir.</a:t>
            </a:r>
            <a:endParaRPr lang="en-US" sz="950" dirty="0"/>
          </a:p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Aynı kazanç için başka mevzuat kapsamında kurumlar vergisi oranının indirimli uygulanıp </a:t>
            </a:r>
            <a:r>
              <a:rPr lang="en-US" sz="9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uygulanmadığı</a:t>
            </a: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tespit edilir.</a:t>
            </a:r>
            <a:endParaRPr lang="en-US" sz="950" dirty="0"/>
          </a:p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İlgili mevzuat uyarınca gerekli görülen </a:t>
            </a:r>
            <a:r>
              <a:rPr lang="en-US" sz="9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diğer hususlar</a:t>
            </a: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da dikkate alınır.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547762"/>
            <a:ext cx="5132338" cy="327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İstisna Uygulamasının Dört Temel Koşulu</a:t>
            </a:r>
            <a:endParaRPr lang="en-US" sz="2050" dirty="0"/>
          </a:p>
        </p:txBody>
      </p:sp>
      <p:sp>
        <p:nvSpPr>
          <p:cNvPr id="3" name="Shape 1"/>
          <p:cNvSpPr/>
          <p:nvPr/>
        </p:nvSpPr>
        <p:spPr>
          <a:xfrm>
            <a:off x="550664" y="1052512"/>
            <a:ext cx="3977060" cy="1301502"/>
          </a:xfrm>
          <a:prstGeom prst="roundRect">
            <a:avLst>
              <a:gd name="adj" fmla="val 3808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4" name="Shape 2"/>
          <p:cNvSpPr/>
          <p:nvPr/>
        </p:nvSpPr>
        <p:spPr>
          <a:xfrm>
            <a:off x="564952" y="1066800"/>
            <a:ext cx="3948485" cy="353988"/>
          </a:xfrm>
          <a:prstGeom prst="roundRect">
            <a:avLst>
              <a:gd name="adj" fmla="val 9159"/>
            </a:avLst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5" name="Text 3"/>
          <p:cNvSpPr/>
          <p:nvPr/>
        </p:nvSpPr>
        <p:spPr>
          <a:xfrm>
            <a:off x="2450678" y="1130796"/>
            <a:ext cx="176957" cy="22123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82898" y="1509266"/>
            <a:ext cx="1311250" cy="163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Asgari Sermaye Payı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682898" y="1726183"/>
            <a:ext cx="3712592" cy="330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İştirak payını elinde tutan şirket, yurt dışı iştirakin </a:t>
            </a:r>
            <a:r>
              <a:rPr lang="en-US" sz="9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ödenmiş sermayesinin en az %10'una</a:t>
            </a: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sahip olmalıdır.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4616202" y="1052512"/>
            <a:ext cx="3977134" cy="1301502"/>
          </a:xfrm>
          <a:prstGeom prst="roundRect">
            <a:avLst>
              <a:gd name="adj" fmla="val 3808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9" name="Shape 7"/>
          <p:cNvSpPr/>
          <p:nvPr/>
        </p:nvSpPr>
        <p:spPr>
          <a:xfrm>
            <a:off x="4630489" y="1066800"/>
            <a:ext cx="3948559" cy="353988"/>
          </a:xfrm>
          <a:prstGeom prst="roundRect">
            <a:avLst>
              <a:gd name="adj" fmla="val 9159"/>
            </a:avLst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6516291" y="1130796"/>
            <a:ext cx="176957" cy="22123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4748436" y="1509266"/>
            <a:ext cx="1779612" cy="163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Kesintisiz Elde Tutma Süresi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748436" y="1726183"/>
            <a:ext cx="3712666" cy="495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Kazancın elde edildiği tarih itibarıyla iştirak payı </a:t>
            </a:r>
            <a:r>
              <a:rPr lang="en-US" sz="9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en az bir yıl kesintisiz</a:t>
            </a: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elde tutulmuş olmalıdır. Rüçhan hakkı ve iç kaynaklı sermaye artırımlarında eski pay tarihi esas alınır.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550664" y="2442493"/>
            <a:ext cx="3977060" cy="1466701"/>
          </a:xfrm>
          <a:prstGeom prst="roundRect">
            <a:avLst>
              <a:gd name="adj" fmla="val 3379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4" name="Shape 12"/>
          <p:cNvSpPr/>
          <p:nvPr/>
        </p:nvSpPr>
        <p:spPr>
          <a:xfrm>
            <a:off x="564952" y="2456780"/>
            <a:ext cx="3948485" cy="353988"/>
          </a:xfrm>
          <a:prstGeom prst="roundRect">
            <a:avLst>
              <a:gd name="adj" fmla="val 9159"/>
            </a:avLst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5" name="Text 13"/>
          <p:cNvSpPr/>
          <p:nvPr/>
        </p:nvSpPr>
        <p:spPr>
          <a:xfrm>
            <a:off x="2450678" y="2520776"/>
            <a:ext cx="176957" cy="22123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682898" y="2899246"/>
            <a:ext cx="1311250" cy="163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Yurt Dışı Vergi Yükü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682898" y="3116163"/>
            <a:ext cx="3712592" cy="660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Faaliyet ülkesinde </a:t>
            </a:r>
            <a:r>
              <a:rPr lang="en-US" sz="9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en az %15 oranında</a:t>
            </a: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gelir ve kurumlar vergisi benzeri toplam vergi yükü taşınmalıdır. Finansman, sigorta veya menkul kıymet yatırımı faaliyetlerinde bu oran, </a:t>
            </a:r>
            <a:r>
              <a:rPr lang="en-US" sz="9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Türkiye'de uygulanan kurumlar vergisi oranına</a:t>
            </a: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yükseltilir.</a:t>
            </a:r>
            <a:endParaRPr lang="en-US" sz="900" dirty="0"/>
          </a:p>
        </p:txBody>
      </p:sp>
      <p:sp>
        <p:nvSpPr>
          <p:cNvPr id="18" name="Shape 16"/>
          <p:cNvSpPr/>
          <p:nvPr/>
        </p:nvSpPr>
        <p:spPr>
          <a:xfrm>
            <a:off x="4616202" y="2442493"/>
            <a:ext cx="3977134" cy="1466701"/>
          </a:xfrm>
          <a:prstGeom prst="roundRect">
            <a:avLst>
              <a:gd name="adj" fmla="val 3379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9" name="Shape 17"/>
          <p:cNvSpPr/>
          <p:nvPr/>
        </p:nvSpPr>
        <p:spPr>
          <a:xfrm>
            <a:off x="4630489" y="2456780"/>
            <a:ext cx="3948559" cy="353988"/>
          </a:xfrm>
          <a:prstGeom prst="roundRect">
            <a:avLst>
              <a:gd name="adj" fmla="val 9159"/>
            </a:avLst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0" name="Text 18"/>
          <p:cNvSpPr/>
          <p:nvPr/>
        </p:nvSpPr>
        <p:spPr>
          <a:xfrm>
            <a:off x="6516291" y="2520776"/>
            <a:ext cx="176957" cy="22123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1350" dirty="0"/>
          </a:p>
        </p:txBody>
      </p:sp>
      <p:sp>
        <p:nvSpPr>
          <p:cNvPr id="21" name="Text 19"/>
          <p:cNvSpPr/>
          <p:nvPr/>
        </p:nvSpPr>
        <p:spPr>
          <a:xfrm>
            <a:off x="4748436" y="2899246"/>
            <a:ext cx="1311250" cy="163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Türkiye'ye Transfer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4748436" y="3116163"/>
            <a:ext cx="3712666" cy="330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İştirak kazancı, ilgili hesap dönemine ait </a:t>
            </a:r>
            <a:r>
              <a:rPr lang="en-US" sz="9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kurumlar vergisi beyannamesinin verilme tarihine kadar</a:t>
            </a: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Türkiye'ye transfer edilmelidir.</a:t>
            </a:r>
            <a:endParaRPr lang="en-US" sz="900" dirty="0"/>
          </a:p>
        </p:txBody>
      </p:sp>
      <p:sp>
        <p:nvSpPr>
          <p:cNvPr id="23" name="Shape 21"/>
          <p:cNvSpPr/>
          <p:nvPr/>
        </p:nvSpPr>
        <p:spPr>
          <a:xfrm>
            <a:off x="550664" y="4008760"/>
            <a:ext cx="8042672" cy="586904"/>
          </a:xfrm>
          <a:prstGeom prst="roundRect">
            <a:avLst>
              <a:gd name="adj" fmla="val 8445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10" y="4167262"/>
            <a:ext cx="147489" cy="117946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934045" y="4126706"/>
            <a:ext cx="7541344" cy="330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Yurt dışında inşaat, onarım, montaj ve teknik hizmet amacıyla </a:t>
            </a:r>
            <a:r>
              <a:rPr lang="en-US" sz="900" b="1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zorunlu olarak kurulan özel amaçlı şirketlere</a:t>
            </a:r>
            <a:r>
              <a:rPr lang="en-US" sz="9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iştirakten elde edilen kazançlarda, ana sözleşmede amacın açıkça belirtilmesi ve fiilen bu dışında faaliyetin bulunmaması kaydıyla yukarıdaki koşullar aranmaz.</a:t>
            </a:r>
            <a:endParaRPr lang="en-US" sz="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542627"/>
            <a:ext cx="7869138" cy="415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Kurumlar Vergisi Oranının İndirimli Hesaplanması</a:t>
            </a:r>
            <a:endParaRPr lang="en-US" sz="2600" dirty="0"/>
          </a:p>
        </p:txBody>
      </p:sp>
      <p:sp>
        <p:nvSpPr>
          <p:cNvPr id="3" name="Shape 1"/>
          <p:cNvSpPr/>
          <p:nvPr/>
        </p:nvSpPr>
        <p:spPr>
          <a:xfrm>
            <a:off x="550664" y="1241822"/>
            <a:ext cx="2069232" cy="285601"/>
          </a:xfrm>
          <a:prstGeom prst="roundRect">
            <a:avLst>
              <a:gd name="adj" fmla="val 17587"/>
            </a:avLst>
          </a:prstGeom>
          <a:noFill/>
          <a:ln w="4763">
            <a:solidFill>
              <a:srgbClr val="A95B95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4" name="Text 2"/>
          <p:cNvSpPr/>
          <p:nvPr/>
        </p:nvSpPr>
        <p:spPr>
          <a:xfrm>
            <a:off x="645096" y="1291382"/>
            <a:ext cx="1880369" cy="186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MADDE 32/8 — HESAPLAMA ESASLARI</a:t>
            </a:r>
            <a:endParaRPr lang="en-US" sz="900" dirty="0"/>
          </a:p>
        </p:txBody>
      </p:sp>
      <p:sp>
        <p:nvSpPr>
          <p:cNvPr id="5" name="Shape 3"/>
          <p:cNvSpPr/>
          <p:nvPr/>
        </p:nvSpPr>
        <p:spPr>
          <a:xfrm>
            <a:off x="443061" y="1687116"/>
            <a:ext cx="4054227" cy="1905819"/>
          </a:xfrm>
          <a:prstGeom prst="roundRect">
            <a:avLst>
              <a:gd name="adj" fmla="val 5647"/>
            </a:avLst>
          </a:prstGeom>
          <a:solidFill>
            <a:srgbClr val="A95B95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592485" y="1829098"/>
            <a:ext cx="1660922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Hesaplama Yöntemi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92485" y="2178695"/>
            <a:ext cx="3755380" cy="9328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Yukarıdaki açıklamalar ve gerekli diğer hususlar dikkate alınarak kurumlar vergisi oranının indirimli uygulamasına ilişkin tutarlar, </a:t>
            </a:r>
            <a:r>
              <a:rPr lang="en-US" sz="1150" b="1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düzenlenecek tablolarda ayrıntılı olarak gösterilmelidir.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4759077" y="1829098"/>
            <a:ext cx="3226445" cy="207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Tablolarda Yer Alması Gereken Unsurlar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4759077" y="2178695"/>
            <a:ext cx="3839021" cy="1364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İndirimli oran uygulamasına konu </a:t>
            </a:r>
            <a:r>
              <a:rPr lang="en-US" sz="11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üretim kazancı tutarı</a:t>
            </a:r>
            <a:endParaRPr lang="en-US" sz="1150" dirty="0"/>
          </a:p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Genel gider dağılımı ve </a:t>
            </a:r>
            <a:r>
              <a:rPr lang="en-US" sz="11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matrah hesaplama yöntemi</a:t>
            </a:r>
            <a:endParaRPr lang="en-US" sz="1150" dirty="0"/>
          </a:p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Kur farkı ile diğer gelirlerin </a:t>
            </a:r>
            <a:r>
              <a:rPr lang="en-US" sz="11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kazanca etkisi</a:t>
            </a:r>
            <a:endParaRPr lang="en-US" sz="1150" dirty="0"/>
          </a:p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İstisna/indirim kapsamındaki tutarların </a:t>
            </a:r>
            <a:r>
              <a:rPr lang="en-US" sz="11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ayrıştırılması</a:t>
            </a:r>
            <a:endParaRPr lang="en-US" sz="1150" dirty="0"/>
          </a:p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Nihai </a:t>
            </a:r>
            <a:r>
              <a:rPr lang="en-US" sz="11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indirimli vergi oranı</a:t>
            </a:r>
            <a:r>
              <a:rPr lang="en-US" sz="11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ve hesaplanan vergi tutarı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550664" y="3752627"/>
            <a:ext cx="8042672" cy="848246"/>
          </a:xfrm>
          <a:prstGeom prst="roundRect">
            <a:avLst>
              <a:gd name="adj" fmla="val 7402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8" y="3965823"/>
            <a:ext cx="186854" cy="149423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036365" y="3931965"/>
            <a:ext cx="7407548" cy="466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Sanayi sicil belgesi sahibi olup fiilen üretim yapan kurumların, indirimli kurumlar vergisinden yararlanabilmesi için tüm şartları </a:t>
            </a:r>
            <a:r>
              <a:rPr lang="en-US" sz="1150" b="1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birlikte</a:t>
            </a:r>
            <a:r>
              <a:rPr lang="en-US" sz="11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sağlaması ve hesaplamayı eksiksiz biçimde belgelendirmesi gerekmektedir.</a:t>
            </a:r>
            <a:endParaRPr lang="en-US" sz="11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597545"/>
            <a:ext cx="5674444" cy="305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Ar-Ge ve Tasarım İndirimleri (5746 Sayılı Kanun)</a:t>
            </a:r>
            <a:endParaRPr lang="en-US" sz="1900" dirty="0"/>
          </a:p>
        </p:txBody>
      </p:sp>
      <p:sp>
        <p:nvSpPr>
          <p:cNvPr id="3" name="Text 1"/>
          <p:cNvSpPr/>
          <p:nvPr/>
        </p:nvSpPr>
        <p:spPr>
          <a:xfrm>
            <a:off x="550664" y="934269"/>
            <a:ext cx="2824907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 Şartlarının Sağlanmasına İlişkin Tespitler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50664" y="1202903"/>
            <a:ext cx="3982789" cy="1400249"/>
          </a:xfrm>
          <a:prstGeom prst="roundRect">
            <a:avLst>
              <a:gd name="adj" fmla="val 4898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5" name="Shape 3"/>
          <p:cNvSpPr/>
          <p:nvPr/>
        </p:nvSpPr>
        <p:spPr>
          <a:xfrm>
            <a:off x="536377" y="1202903"/>
            <a:ext cx="57150" cy="1400249"/>
          </a:xfrm>
          <a:prstGeom prst="roundRect">
            <a:avLst>
              <a:gd name="adj" fmla="val 80948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717947" y="1327324"/>
            <a:ext cx="1854398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İndirimi Hak Kazanma Belgeleri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717947" y="1526530"/>
            <a:ext cx="3691086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İndirme ilişkin mevzuat</a:t>
            </a:r>
            <a:endParaRPr lang="en-US" sz="85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Mükellefin indirimden yararlanabilecek hukuki statüde olup olmadığı</a:t>
            </a:r>
            <a:endParaRPr lang="en-US" sz="85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Yürütülen projelere ilişkin bilgiler</a:t>
            </a:r>
            <a:endParaRPr lang="en-US" sz="850" dirty="0"/>
          </a:p>
        </p:txBody>
      </p:sp>
      <p:sp>
        <p:nvSpPr>
          <p:cNvPr id="8" name="Shape 6"/>
          <p:cNvSpPr/>
          <p:nvPr/>
        </p:nvSpPr>
        <p:spPr>
          <a:xfrm>
            <a:off x="4610546" y="1202903"/>
            <a:ext cx="3982789" cy="1400249"/>
          </a:xfrm>
          <a:prstGeom prst="roundRect">
            <a:avLst>
              <a:gd name="adj" fmla="val 4898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9" name="Shape 7"/>
          <p:cNvSpPr/>
          <p:nvPr/>
        </p:nvSpPr>
        <p:spPr>
          <a:xfrm>
            <a:off x="4596259" y="1202903"/>
            <a:ext cx="57150" cy="1400249"/>
          </a:xfrm>
          <a:prstGeom prst="roundRect">
            <a:avLst>
              <a:gd name="adj" fmla="val 80948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4777829" y="1327324"/>
            <a:ext cx="1735038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Harcama ve Destek Belgeleri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4777829" y="1526530"/>
            <a:ext cx="3691086" cy="952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Ar-Ge ve tasarım indirimine konu harcamaların ana gruplar itibarıyla yıllık tutarları ve ayrıntılı dökümünü gösteren liste</a:t>
            </a:r>
            <a:endParaRPr lang="en-US" sz="85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Çalışanların projelerde görev aldığı süreler, ücretler, gelir vergisi stopaj teşvikine konu edilen vergi tutarlarını gösteren liste</a:t>
            </a:r>
            <a:endParaRPr lang="en-US" sz="85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Desteklenecek programlardan mezunların sayıları ve nitelikleri ile bu personele sağlanan destek bilgi ve belgeleri</a:t>
            </a:r>
            <a:endParaRPr lang="en-US" sz="850" dirty="0"/>
          </a:p>
        </p:txBody>
      </p:sp>
      <p:sp>
        <p:nvSpPr>
          <p:cNvPr id="12" name="Shape 10"/>
          <p:cNvSpPr/>
          <p:nvPr/>
        </p:nvSpPr>
        <p:spPr>
          <a:xfrm>
            <a:off x="550664" y="2680246"/>
            <a:ext cx="3982789" cy="1250528"/>
          </a:xfrm>
          <a:prstGeom prst="roundRect">
            <a:avLst>
              <a:gd name="adj" fmla="val 5484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3" name="Shape 11"/>
          <p:cNvSpPr/>
          <p:nvPr/>
        </p:nvSpPr>
        <p:spPr>
          <a:xfrm>
            <a:off x="536377" y="2680246"/>
            <a:ext cx="57150" cy="1250528"/>
          </a:xfrm>
          <a:prstGeom prst="roundRect">
            <a:avLst>
              <a:gd name="adj" fmla="val 80948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4" name="Text 12"/>
          <p:cNvSpPr/>
          <p:nvPr/>
        </p:nvSpPr>
        <p:spPr>
          <a:xfrm>
            <a:off x="717947" y="2804666"/>
            <a:ext cx="1574378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Dışarıdan Alınan Hizmetler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717947" y="3003872"/>
            <a:ext cx="3691086" cy="775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Test, laboratuvar, analiz, danışmanlık, ekspertiz ve benzeri hizmetlere ilişkin olarak hizmet sağlayan kişi/kurum adı, T.C. kimlik numarası/vergi kimlik numarası</a:t>
            </a:r>
            <a:endParaRPr lang="en-US" sz="85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Alınan hizmetin mahiyeti, fatura tarihi ve numarası, tutarı, stopaj ve KDV tutarına ilişkin liste</a:t>
            </a:r>
            <a:endParaRPr lang="en-US" sz="850" dirty="0"/>
          </a:p>
        </p:txBody>
      </p:sp>
      <p:sp>
        <p:nvSpPr>
          <p:cNvPr id="16" name="Shape 14"/>
          <p:cNvSpPr/>
          <p:nvPr/>
        </p:nvSpPr>
        <p:spPr>
          <a:xfrm>
            <a:off x="4610546" y="2680246"/>
            <a:ext cx="3982789" cy="1250528"/>
          </a:xfrm>
          <a:prstGeom prst="roundRect">
            <a:avLst>
              <a:gd name="adj" fmla="val 5484"/>
            </a:avLst>
          </a:prstGeom>
          <a:solidFill>
            <a:srgbClr val="0B0C23">
              <a:alpha val="95000"/>
            </a:srgbClr>
          </a:solidFill>
          <a:ln w="14288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7" name="Shape 15"/>
          <p:cNvSpPr/>
          <p:nvPr/>
        </p:nvSpPr>
        <p:spPr>
          <a:xfrm>
            <a:off x="4596259" y="2680246"/>
            <a:ext cx="57150" cy="1250528"/>
          </a:xfrm>
          <a:prstGeom prst="roundRect">
            <a:avLst>
              <a:gd name="adj" fmla="val 80948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8" name="Text 16"/>
          <p:cNvSpPr/>
          <p:nvPr/>
        </p:nvSpPr>
        <p:spPr>
          <a:xfrm>
            <a:off x="4777829" y="2804666"/>
            <a:ext cx="1573857" cy="152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Proje ve Sözleşme Bilgileri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4777829" y="3003872"/>
            <a:ext cx="3691086" cy="8024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Sözleşme çerçevesinde siparişe dayalı olarak yürütülen Ar-Ge, yenilik veya tasarım faaliyetlerine ilişkin Ar-Ge ve tasarım merkezlerine indirim tutarlarını gösteren liste</a:t>
            </a:r>
            <a:endParaRPr lang="en-US" sz="85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Aktifleştirilen ve/veya doğrudan gider yazılan harcamalara ilişkin bilgiler</a:t>
            </a:r>
            <a:endParaRPr lang="en-US" sz="850" dirty="0"/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Varsa önceki dönemden devreden veya sonraki döneme devreden tutarlar</a:t>
            </a:r>
            <a:endParaRPr lang="en-US" sz="850" dirty="0"/>
          </a:p>
        </p:txBody>
      </p:sp>
      <p:sp>
        <p:nvSpPr>
          <p:cNvPr id="20" name="Shape 18"/>
          <p:cNvSpPr/>
          <p:nvPr/>
        </p:nvSpPr>
        <p:spPr>
          <a:xfrm>
            <a:off x="550664" y="4017466"/>
            <a:ext cx="8042672" cy="528489"/>
          </a:xfrm>
          <a:prstGeom prst="roundRect">
            <a:avLst>
              <a:gd name="adj" fmla="val 8754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7" y="4163541"/>
            <a:ext cx="137666" cy="110133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908596" y="4122093"/>
            <a:ext cx="7574607" cy="299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Mükellefin, hesaplanan indirim için diğer mevzuat hükümleri kapsamında indirimden yararlanıp yararlanmadığı ile ilgili mevzuat uyarınca yer verilmesi gereken ve gerekli görülen diğer hususlar da belgelenmelidir.</a:t>
            </a:r>
            <a:endParaRPr lang="en-US" sz="8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50664" y="575965"/>
            <a:ext cx="1006599" cy="238571"/>
          </a:xfrm>
          <a:prstGeom prst="roundRect">
            <a:avLst>
              <a:gd name="adj" fmla="val 18837"/>
            </a:avLst>
          </a:prstGeom>
          <a:solidFill>
            <a:srgbClr val="321A2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Text 1"/>
          <p:cNvSpPr/>
          <p:nvPr/>
        </p:nvSpPr>
        <p:spPr>
          <a:xfrm>
            <a:off x="630882" y="616074"/>
            <a:ext cx="846162" cy="158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5746 SAYILI KANUN</a:t>
            </a:r>
            <a:endParaRPr lang="en-US" sz="800" dirty="0"/>
          </a:p>
        </p:txBody>
      </p:sp>
      <p:sp>
        <p:nvSpPr>
          <p:cNvPr id="4" name="Shape 2"/>
          <p:cNvSpPr/>
          <p:nvPr/>
        </p:nvSpPr>
        <p:spPr>
          <a:xfrm>
            <a:off x="1624087" y="571202"/>
            <a:ext cx="859706" cy="248096"/>
          </a:xfrm>
          <a:prstGeom prst="roundRect">
            <a:avLst>
              <a:gd name="adj" fmla="val 18114"/>
            </a:avLst>
          </a:prstGeom>
          <a:noFill/>
          <a:ln w="4763">
            <a:solidFill>
              <a:srgbClr val="A95B95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5" name="Text 3"/>
          <p:cNvSpPr/>
          <p:nvPr/>
        </p:nvSpPr>
        <p:spPr>
          <a:xfrm>
            <a:off x="1709068" y="616074"/>
            <a:ext cx="689744" cy="158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0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 TUTARI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550664" y="864766"/>
            <a:ext cx="4419302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İndirim Tutarının Hesaplanması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550664" y="1281708"/>
            <a:ext cx="2190824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5746 Sayılı Kanun Kapsamında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550664" y="1637928"/>
            <a:ext cx="8042672" cy="197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İndirime hak kazanılan tutarın belirlenmesi ve raporlanması için kritik adımlar.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550664" y="1963638"/>
            <a:ext cx="3964484" cy="926604"/>
          </a:xfrm>
          <a:prstGeom prst="roundRect">
            <a:avLst>
              <a:gd name="adj" fmla="val 6062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689149" y="2102123"/>
            <a:ext cx="1583680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Belgelerin Toplanması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689149" y="2356024"/>
            <a:ext cx="3687514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İndirime konu harcamalara ilişkin tüm belgeler (faturalar, sözleşmeler, personel listeleri vb.) eksiksiz olarak bir araya getirilir.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4628778" y="1963638"/>
            <a:ext cx="3964558" cy="926604"/>
          </a:xfrm>
          <a:prstGeom prst="roundRect">
            <a:avLst>
              <a:gd name="adj" fmla="val 6062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3" name="Text 11"/>
          <p:cNvSpPr/>
          <p:nvPr/>
        </p:nvSpPr>
        <p:spPr>
          <a:xfrm>
            <a:off x="4767263" y="2102123"/>
            <a:ext cx="1533153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Tutarın Hesaplanması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4767263" y="2356024"/>
            <a:ext cx="3687589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5746 sayılı Kanun ve ilgili mevzuat hükümleri çerçevesinde indirime hak kazanılan tutar belirlenir.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550664" y="3003872"/>
            <a:ext cx="3964484" cy="926604"/>
          </a:xfrm>
          <a:prstGeom prst="roundRect">
            <a:avLst>
              <a:gd name="adj" fmla="val 6062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6" name="Text 14"/>
          <p:cNvSpPr/>
          <p:nvPr/>
        </p:nvSpPr>
        <p:spPr>
          <a:xfrm>
            <a:off x="689149" y="3142357"/>
            <a:ext cx="171003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Tablonun Düzenlenmesi</a:t>
            </a:r>
            <a:endParaRPr lang="en-US" sz="1150" dirty="0"/>
          </a:p>
        </p:txBody>
      </p:sp>
      <p:sp>
        <p:nvSpPr>
          <p:cNvPr id="17" name="Text 15"/>
          <p:cNvSpPr/>
          <p:nvPr/>
        </p:nvSpPr>
        <p:spPr>
          <a:xfrm>
            <a:off x="689149" y="3396258"/>
            <a:ext cx="3687514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Hesaplanan indirim tutarı, ana gruplar itibarıyla ayrıntılı tablolarda raporlanır.</a:t>
            </a:r>
            <a:endParaRPr lang="en-US" sz="1050" dirty="0"/>
          </a:p>
        </p:txBody>
      </p:sp>
      <p:sp>
        <p:nvSpPr>
          <p:cNvPr id="18" name="Shape 16"/>
          <p:cNvSpPr/>
          <p:nvPr/>
        </p:nvSpPr>
        <p:spPr>
          <a:xfrm>
            <a:off x="4628778" y="3003872"/>
            <a:ext cx="3964558" cy="926604"/>
          </a:xfrm>
          <a:prstGeom prst="roundRect">
            <a:avLst>
              <a:gd name="adj" fmla="val 6062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9" name="Text 17"/>
          <p:cNvSpPr/>
          <p:nvPr/>
        </p:nvSpPr>
        <p:spPr>
          <a:xfrm>
            <a:off x="4767263" y="3142357"/>
            <a:ext cx="148604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Kontrol ve Onay</a:t>
            </a:r>
            <a:endParaRPr lang="en-US" sz="1150" dirty="0"/>
          </a:p>
        </p:txBody>
      </p:sp>
      <p:sp>
        <p:nvSpPr>
          <p:cNvPr id="20" name="Text 18"/>
          <p:cNvSpPr/>
          <p:nvPr/>
        </p:nvSpPr>
        <p:spPr>
          <a:xfrm>
            <a:off x="4767263" y="3396258"/>
            <a:ext cx="3687589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Tüm belgeler ve hesaplamalar mevzuat uygunluğu açısından gözden geçirilir; gerekli görülen diğer hususlar da eklenir.</a:t>
            </a:r>
            <a:endParaRPr lang="en-US" sz="1050" dirty="0"/>
          </a:p>
        </p:txBody>
      </p:sp>
      <p:sp>
        <p:nvSpPr>
          <p:cNvPr id="21" name="Shape 19"/>
          <p:cNvSpPr/>
          <p:nvPr/>
        </p:nvSpPr>
        <p:spPr>
          <a:xfrm>
            <a:off x="550664" y="4058320"/>
            <a:ext cx="8042672" cy="513978"/>
          </a:xfrm>
          <a:prstGeom prst="roundRect">
            <a:avLst>
              <a:gd name="adj" fmla="val 10930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86" y="4246513"/>
            <a:ext cx="167134" cy="133722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985242" y="4205362"/>
            <a:ext cx="7474372" cy="197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Tüm belgeler eksiksiz hazırlanmalı; indirim tutarı tablolar aracılığıyla detaylı şekilde raporlanmalıdır.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446931"/>
            <a:ext cx="5787628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%50 İstisna Oranı ve 2026 Değişiklikleri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50664" y="1102519"/>
            <a:ext cx="2247751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Artırılmış İstisna Oranı Koşulları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550664" y="1401887"/>
            <a:ext cx="4276651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Aşağıdaki iki koşulun birlikte sağlanması hâlinde diğer şartlar (vergi yükü vb.) aranmaksızın </a:t>
            </a:r>
            <a:r>
              <a:rPr lang="en-US" sz="1050" b="1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%50 oranında istisna</a:t>
            </a: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uygulanır: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0664" y="1899865"/>
            <a:ext cx="4276651" cy="831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İştirak payının yurt dışı iştirakin </a:t>
            </a: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ödenmiş sermayesinin en az %50'sine</a:t>
            </a: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sahip olunması</a:t>
            </a:r>
            <a:endParaRPr lang="en-US" sz="10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Kazancın beyannamenin verilme tarihine kadar </a:t>
            </a: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Türkiye'ye transfer</a:t>
            </a: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edilmesi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550664" y="2844701"/>
            <a:ext cx="2271936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Vergi Yükü Hesaplama Yöntemi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550664" y="3144069"/>
            <a:ext cx="4276651" cy="593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Vergi yükü; ilgili dönemde tahakkuk eden toplam vergilerin (kâr payı dağıtımına kaynak kazançlar üzerinden ödenenler dahil), toplam dağıtılabilir kazanç ile tahakkuk eden vergiler toplamına oranlanmasıyla belirlenir.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5062017" y="988888"/>
            <a:ext cx="3632299" cy="2851026"/>
          </a:xfrm>
          <a:prstGeom prst="roundRect">
            <a:avLst>
              <a:gd name="adj" fmla="val 3378"/>
            </a:avLst>
          </a:prstGeom>
          <a:solidFill>
            <a:srgbClr val="A95B95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9" name="Text 7"/>
          <p:cNvSpPr/>
          <p:nvPr/>
        </p:nvSpPr>
        <p:spPr>
          <a:xfrm>
            <a:off x="5195739" y="1102519"/>
            <a:ext cx="2349773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01.01.2026 İtibarıyla Değişiklikler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5195739" y="1401887"/>
            <a:ext cx="3364855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Mevcut düzenleme 2026 yılından itibaren yeniden şekillenecektir: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5195739" y="1899865"/>
            <a:ext cx="3364855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Bu değişiklikle daha düşük paya sahip iştirakler de artırılmış istisna oranından yararlanabilecektir.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550664" y="3967758"/>
            <a:ext cx="8042672" cy="728737"/>
          </a:xfrm>
          <a:prstGeom prst="roundRect">
            <a:avLst>
              <a:gd name="adj" fmla="val 7709"/>
            </a:avLst>
          </a:prstGeom>
          <a:solidFill>
            <a:srgbClr val="542C49"/>
          </a:solidFill>
          <a:ln w="4763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3" name="Shape 11"/>
          <p:cNvSpPr/>
          <p:nvPr/>
        </p:nvSpPr>
        <p:spPr>
          <a:xfrm>
            <a:off x="555427" y="3972520"/>
            <a:ext cx="4016573" cy="719212"/>
          </a:xfrm>
          <a:prstGeom prst="roundRect">
            <a:avLst>
              <a:gd name="adj" fmla="val 7811"/>
            </a:avLst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4" name="Text 12"/>
          <p:cNvSpPr/>
          <p:nvPr/>
        </p:nvSpPr>
        <p:spPr>
          <a:xfrm>
            <a:off x="689149" y="4106242"/>
            <a:ext cx="148604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Sermaye Eşiği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689149" y="4360143"/>
            <a:ext cx="3749129" cy="197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%50 → </a:t>
            </a: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%20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4572000" y="3972520"/>
            <a:ext cx="4016573" cy="719212"/>
          </a:xfrm>
          <a:prstGeom prst="rect">
            <a:avLst/>
          </a:prstGeom>
          <a:solidFill>
            <a:srgbClr val="542C49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7" name="Shape 15"/>
          <p:cNvSpPr/>
          <p:nvPr/>
        </p:nvSpPr>
        <p:spPr>
          <a:xfrm>
            <a:off x="4572000" y="3972520"/>
            <a:ext cx="19050" cy="719212"/>
          </a:xfrm>
          <a:prstGeom prst="roundRect">
            <a:avLst>
              <a:gd name="adj" fmla="val 294883"/>
            </a:avLst>
          </a:prstGeom>
          <a:solidFill>
            <a:srgbClr val="6D4562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8" name="Text 16"/>
          <p:cNvSpPr/>
          <p:nvPr/>
        </p:nvSpPr>
        <p:spPr>
          <a:xfrm>
            <a:off x="4705722" y="4106242"/>
            <a:ext cx="148604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İstisna Oranı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4705722" y="4360143"/>
            <a:ext cx="3749129" cy="197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%50 → </a:t>
            </a: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%80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0664" y="1513061"/>
            <a:ext cx="4613672" cy="874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Taşınmaz ve İştirak Hissesi Satış Kazancı İstisnası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550664" y="2623096"/>
            <a:ext cx="4613672" cy="1007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Kurumlar Vergisi Kanunu kapsamında, kurumların en az </a:t>
            </a:r>
            <a:r>
              <a:rPr lang="en-US" sz="12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iki tam yıl</a:t>
            </a: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süreyle aktiflerinde bulundurdukları iştirak hisseleri, kurucu senetleri, intifa senetleri ve rüçhan haklarının satışından doğan kazançların </a:t>
            </a:r>
            <a:r>
              <a:rPr lang="en-US" sz="1200" b="1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%50'si kurumlar vergisinden istisnadır.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533177"/>
            <a:ext cx="6009605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İstisna Uygulamasının Koşulları ve Sınırları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64" y="1202978"/>
            <a:ext cx="3279428" cy="327942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64" y="1202978"/>
            <a:ext cx="3279428" cy="32794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39878" y="1204020"/>
            <a:ext cx="2530673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Vergi Ziyaı Riski Doğuran Durumlar</a:t>
            </a:r>
            <a:endParaRPr lang="en-US" sz="1150" dirty="0"/>
          </a:p>
        </p:txBody>
      </p:sp>
      <p:sp>
        <p:nvSpPr>
          <p:cNvPr id="6" name="Shape 2"/>
          <p:cNvSpPr/>
          <p:nvPr/>
        </p:nvSpPr>
        <p:spPr>
          <a:xfrm>
            <a:off x="4739878" y="1517600"/>
            <a:ext cx="1872258" cy="1097012"/>
          </a:xfrm>
          <a:prstGeom prst="roundRect">
            <a:avLst>
              <a:gd name="adj" fmla="val 8335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7" name="Shape 3"/>
          <p:cNvSpPr/>
          <p:nvPr/>
        </p:nvSpPr>
        <p:spPr>
          <a:xfrm>
            <a:off x="4720828" y="1517600"/>
            <a:ext cx="76200" cy="1097012"/>
          </a:xfrm>
          <a:prstGeom prst="roundRect">
            <a:avLst>
              <a:gd name="adj" fmla="val 73721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8" name="Text 4"/>
          <p:cNvSpPr/>
          <p:nvPr/>
        </p:nvSpPr>
        <p:spPr>
          <a:xfrm>
            <a:off x="4949800" y="1670372"/>
            <a:ext cx="1509564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Satış bedelinin </a:t>
            </a: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2 yıl içinde</a:t>
            </a: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tahsil edilmemesi</a:t>
            </a:r>
            <a:endParaRPr lang="en-US" sz="1050" dirty="0"/>
          </a:p>
        </p:txBody>
      </p:sp>
      <p:sp>
        <p:nvSpPr>
          <p:cNvPr id="9" name="Shape 5"/>
          <p:cNvSpPr/>
          <p:nvPr/>
        </p:nvSpPr>
        <p:spPr>
          <a:xfrm>
            <a:off x="6725766" y="1517600"/>
            <a:ext cx="1872332" cy="1097012"/>
          </a:xfrm>
          <a:prstGeom prst="roundRect">
            <a:avLst>
              <a:gd name="adj" fmla="val 8335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Shape 6"/>
          <p:cNvSpPr/>
          <p:nvPr/>
        </p:nvSpPr>
        <p:spPr>
          <a:xfrm>
            <a:off x="6706716" y="1517600"/>
            <a:ext cx="76200" cy="1097012"/>
          </a:xfrm>
          <a:prstGeom prst="roundRect">
            <a:avLst>
              <a:gd name="adj" fmla="val 73721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1" name="Text 7"/>
          <p:cNvSpPr/>
          <p:nvPr/>
        </p:nvSpPr>
        <p:spPr>
          <a:xfrm>
            <a:off x="6935688" y="1670372"/>
            <a:ext cx="1509638" cy="79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Fon hesabından </a:t>
            </a: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sermayeye ekleme dışında</a:t>
            </a: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herhangi bir kullanım</a:t>
            </a:r>
            <a:endParaRPr lang="en-US" sz="1050" dirty="0"/>
          </a:p>
        </p:txBody>
      </p:sp>
      <p:sp>
        <p:nvSpPr>
          <p:cNvPr id="12" name="Shape 8"/>
          <p:cNvSpPr/>
          <p:nvPr/>
        </p:nvSpPr>
        <p:spPr>
          <a:xfrm>
            <a:off x="4739878" y="2728243"/>
            <a:ext cx="1872258" cy="899145"/>
          </a:xfrm>
          <a:prstGeom prst="roundRect">
            <a:avLst>
              <a:gd name="adj" fmla="val 10170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3" name="Shape 9"/>
          <p:cNvSpPr/>
          <p:nvPr/>
        </p:nvSpPr>
        <p:spPr>
          <a:xfrm>
            <a:off x="4720828" y="2728243"/>
            <a:ext cx="76200" cy="899145"/>
          </a:xfrm>
          <a:prstGeom prst="roundRect">
            <a:avLst>
              <a:gd name="adj" fmla="val 73721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4" name="Text 10"/>
          <p:cNvSpPr/>
          <p:nvPr/>
        </p:nvSpPr>
        <p:spPr>
          <a:xfrm>
            <a:off x="4949800" y="2881015"/>
            <a:ext cx="1509564" cy="593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İşletmenin </a:t>
            </a: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 yıl içinde tasfiyesi</a:t>
            </a: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(kanuni devir ve bölünmeler hariç)</a:t>
            </a:r>
            <a:endParaRPr lang="en-US" sz="1050" dirty="0"/>
          </a:p>
        </p:txBody>
      </p:sp>
      <p:sp>
        <p:nvSpPr>
          <p:cNvPr id="15" name="Shape 11"/>
          <p:cNvSpPr/>
          <p:nvPr/>
        </p:nvSpPr>
        <p:spPr>
          <a:xfrm>
            <a:off x="6725766" y="2728243"/>
            <a:ext cx="1872332" cy="899145"/>
          </a:xfrm>
          <a:prstGeom prst="roundRect">
            <a:avLst>
              <a:gd name="adj" fmla="val 10170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6" name="Shape 12"/>
          <p:cNvSpPr/>
          <p:nvPr/>
        </p:nvSpPr>
        <p:spPr>
          <a:xfrm>
            <a:off x="6706716" y="2728243"/>
            <a:ext cx="76200" cy="899145"/>
          </a:xfrm>
          <a:prstGeom prst="roundRect">
            <a:avLst>
              <a:gd name="adj" fmla="val 73721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7" name="Text 13"/>
          <p:cNvSpPr/>
          <p:nvPr/>
        </p:nvSpPr>
        <p:spPr>
          <a:xfrm>
            <a:off x="6935688" y="2881015"/>
            <a:ext cx="1509638" cy="593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Dar mükellef kurumlarca kazancın </a:t>
            </a:r>
            <a:r>
              <a:rPr lang="en-US" sz="10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ana merkeze aktarılması</a:t>
            </a:r>
            <a:endParaRPr lang="en-US" sz="1050" dirty="0"/>
          </a:p>
        </p:txBody>
      </p:sp>
      <p:sp>
        <p:nvSpPr>
          <p:cNvPr id="18" name="Shape 14"/>
          <p:cNvSpPr/>
          <p:nvPr/>
        </p:nvSpPr>
        <p:spPr>
          <a:xfrm>
            <a:off x="4739878" y="3755231"/>
            <a:ext cx="3858220" cy="711845"/>
          </a:xfrm>
          <a:prstGeom prst="roundRect">
            <a:avLst>
              <a:gd name="adj" fmla="val 7892"/>
            </a:avLst>
          </a:prstGeom>
          <a:solidFill>
            <a:srgbClr val="4B3F02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600" y="3943424"/>
            <a:ext cx="167134" cy="133722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5174456" y="3902273"/>
            <a:ext cx="3289920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 nedeniyle zamanında tahakkuk ettirilmeyen vergiler </a:t>
            </a:r>
            <a:r>
              <a:rPr lang="en-US" sz="1050" b="1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vergi ziyaı</a:t>
            </a:r>
            <a:r>
              <a:rPr lang="en-US" sz="10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sayılır ve cezalı tarhiyata konu olur.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585043"/>
            <a:ext cx="6230169" cy="437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Özel Durumlar ve Kapsam Dışı Haller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550664" y="1336774"/>
            <a:ext cx="2575992" cy="2124224"/>
          </a:xfrm>
          <a:prstGeom prst="roundRect">
            <a:avLst>
              <a:gd name="adj" fmla="val 3111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4" name="Text 2"/>
          <p:cNvSpPr/>
          <p:nvPr/>
        </p:nvSpPr>
        <p:spPr>
          <a:xfrm>
            <a:off x="717500" y="1503611"/>
            <a:ext cx="2242319" cy="437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Bedelsiz veya Rüçhan Hakkıyla Edinilen Hisseler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717500" y="2035076"/>
            <a:ext cx="2242319" cy="1259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İtibari değeriyle elde edilen hisse senetlerinde </a:t>
            </a:r>
            <a:r>
              <a:rPr lang="en-US" sz="12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elde edilme tarihi</a:t>
            </a: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, sahip olunan eski hisse senetlerinin edinim tarihi esas alınarak hesaplanır.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3283967" y="1336774"/>
            <a:ext cx="2575992" cy="2124224"/>
          </a:xfrm>
          <a:prstGeom prst="roundRect">
            <a:avLst>
              <a:gd name="adj" fmla="val 3111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7" name="Text 5"/>
          <p:cNvSpPr/>
          <p:nvPr/>
        </p:nvSpPr>
        <p:spPr>
          <a:xfrm>
            <a:off x="3450803" y="1503611"/>
            <a:ext cx="2242319" cy="437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Devir ve Bölünme Yoluyla Gelen Varlıklar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3450803" y="2035076"/>
            <a:ext cx="2242319" cy="1259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Devir veya bölünme suretiyle devralınan hisselerde, </a:t>
            </a:r>
            <a:r>
              <a:rPr lang="en-US" sz="12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aktifte bulundurma süresi</a:t>
            </a: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hesabında devreden veya bölünen kurumdaki süreler de dikkate alınır.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6017270" y="1336774"/>
            <a:ext cx="2576066" cy="2124224"/>
          </a:xfrm>
          <a:prstGeom prst="roundRect">
            <a:avLst>
              <a:gd name="adj" fmla="val 3111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6184106" y="1503611"/>
            <a:ext cx="2242393" cy="437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İstisna Kapsamı Dışında Kalanlar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184106" y="2035076"/>
            <a:ext cx="2242393" cy="1259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Menkul kıymet ticaretiyle</a:t>
            </a: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iştigal eden kurumların portföylerinde bulundurdukları varlıkların satışından elde ettikleri kazançlar bu istisnadan yararlanamaz.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50664" y="3637955"/>
            <a:ext cx="8042672" cy="920502"/>
          </a:xfrm>
          <a:prstGeom prst="roundRect">
            <a:avLst>
              <a:gd name="adj" fmla="val 7180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75" y="3863578"/>
            <a:ext cx="196676" cy="157311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061963" y="3834557"/>
            <a:ext cx="7374062" cy="503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İstisna; yalnızca satışın yapıldığı dönemde uygulanır. Fon hesabındaki tutar, </a:t>
            </a:r>
            <a:r>
              <a:rPr lang="en-US" sz="1200" b="1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 yıl sonunda</a:t>
            </a:r>
            <a:r>
              <a:rPr lang="en-US" sz="12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herhangi bir kısıtlama olmaksızın işletmede serbestçe kullanılabilir hale gelir.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432718"/>
            <a:ext cx="8042672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Yurt Dışı İnşaat, Onarım, Montaj Ve Teknik Hizmetler Kazanç İstisnası</a:t>
            </a:r>
            <a:endParaRPr lang="en-US" sz="2300" dirty="0"/>
          </a:p>
        </p:txBody>
      </p:sp>
      <p:sp>
        <p:nvSpPr>
          <p:cNvPr id="3" name="Shape 1"/>
          <p:cNvSpPr/>
          <p:nvPr/>
        </p:nvSpPr>
        <p:spPr>
          <a:xfrm>
            <a:off x="550664" y="1403003"/>
            <a:ext cx="1614190" cy="238571"/>
          </a:xfrm>
          <a:prstGeom prst="roundRect">
            <a:avLst>
              <a:gd name="adj" fmla="val 18837"/>
            </a:avLst>
          </a:prstGeom>
          <a:solidFill>
            <a:srgbClr val="321A2C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" name="Text 2"/>
          <p:cNvSpPr/>
          <p:nvPr/>
        </p:nvSpPr>
        <p:spPr>
          <a:xfrm>
            <a:off x="630882" y="1443112"/>
            <a:ext cx="1453753" cy="158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5520 SAYILI KANUN MADDE 5/1-H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550664" y="1769418"/>
            <a:ext cx="8042672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Yurt dışında gerçekleştirilen inşaat, onarım, montaj ve teknik hizmetlerden elde edilen kazançlara yönelik istisna uygulamasının koşulları ve tespit kriterleri aşağıda ele alınmaktadır.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50664" y="2292995"/>
            <a:ext cx="3964484" cy="1153046"/>
          </a:xfrm>
          <a:prstGeom prst="roundRect">
            <a:avLst>
              <a:gd name="adj" fmla="val 4872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7" name="Text 5"/>
          <p:cNvSpPr/>
          <p:nvPr/>
        </p:nvSpPr>
        <p:spPr>
          <a:xfrm>
            <a:off x="703436" y="2445767"/>
            <a:ext cx="2245668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İstisna Kazancın Mevcut Olması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703436" y="2699668"/>
            <a:ext cx="3658939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 şartlarının sağlanabilmesi için öncelikle istisna kazancın varlığının ortaya konulması gerekmektedir.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628778" y="2292995"/>
            <a:ext cx="3964558" cy="1153046"/>
          </a:xfrm>
          <a:prstGeom prst="roundRect">
            <a:avLst>
              <a:gd name="adj" fmla="val 4872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4781550" y="2445767"/>
            <a:ext cx="1486049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İşin Niteliği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4781550" y="2699668"/>
            <a:ext cx="3659014" cy="593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Yapılan işin inşaat, onarım veya montaj niteliğinde olduğunu ortaya koyan iş yüklenimine ilişkin sözleşme ve destekleyici belgeler sunulmalıdır.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550664" y="3559671"/>
            <a:ext cx="3964484" cy="1153046"/>
          </a:xfrm>
          <a:prstGeom prst="roundRect">
            <a:avLst>
              <a:gd name="adj" fmla="val 4872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3" name="Text 11"/>
          <p:cNvSpPr/>
          <p:nvPr/>
        </p:nvSpPr>
        <p:spPr>
          <a:xfrm>
            <a:off x="703436" y="3712443"/>
            <a:ext cx="1893466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İşin Yurt Dışında Yapılması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703436" y="3966344"/>
            <a:ext cx="3658939" cy="593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İşin gerçekleştirileceği ülke, lokasyon, çalıştırılan personel sayısı ve kullanılan makine parkı bilgileriyle işin yurt dışında icra edildiği belgelenmelidir.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4628778" y="3559671"/>
            <a:ext cx="3964558" cy="1153046"/>
          </a:xfrm>
          <a:prstGeom prst="roundRect">
            <a:avLst>
              <a:gd name="adj" fmla="val 4872"/>
            </a:avLst>
          </a:prstGeom>
          <a:solidFill>
            <a:srgbClr val="0B0C23">
              <a:alpha val="95000"/>
            </a:srgbClr>
          </a:solidFill>
          <a:ln w="1905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6" name="Text 14"/>
          <p:cNvSpPr/>
          <p:nvPr/>
        </p:nvSpPr>
        <p:spPr>
          <a:xfrm>
            <a:off x="4781550" y="3712443"/>
            <a:ext cx="1753121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Teknik Hizmetlerin İcrası</a:t>
            </a:r>
            <a:endParaRPr lang="en-US" sz="1150" dirty="0"/>
          </a:p>
        </p:txBody>
      </p:sp>
      <p:sp>
        <p:nvSpPr>
          <p:cNvPr id="17" name="Text 15"/>
          <p:cNvSpPr/>
          <p:nvPr/>
        </p:nvSpPr>
        <p:spPr>
          <a:xfrm>
            <a:off x="4781550" y="3966344"/>
            <a:ext cx="3659014" cy="395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Teknik hizmetlerin fiilen hangi lokasyonda gerçekleştirildiğinin açık biçimde ortaya konulması zorunludur.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3474" y="460772"/>
            <a:ext cx="7284765" cy="381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İstisna Tespitinde Aranan Belgeler ve Hesaplama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34653" y="1021259"/>
            <a:ext cx="4068812" cy="3661470"/>
          </a:xfrm>
          <a:prstGeom prst="roundRect">
            <a:avLst>
              <a:gd name="adj" fmla="val 2698"/>
            </a:avLst>
          </a:prstGeom>
          <a:solidFill>
            <a:srgbClr val="A95B95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" name="Text 2"/>
          <p:cNvSpPr/>
          <p:nvPr/>
        </p:nvSpPr>
        <p:spPr>
          <a:xfrm>
            <a:off x="571798" y="1140842"/>
            <a:ext cx="2014463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Tespite İlişkin Kritik Bilgiler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71798" y="1450925"/>
            <a:ext cx="3794522" cy="1358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Faaliyette bulunulan yabancı ülkenin mevzuatına göre hesap döneminin kapandığı yılın ne olduğu</a:t>
            </a:r>
            <a:endParaRPr lang="en-US" sz="10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Kazancın kurumun hangi yıl sonuç hesaplarına aktarıldığı</a:t>
            </a:r>
            <a:endParaRPr lang="en-US" sz="10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Kazanç sonuç hesaplarına aktarımda hangi kurun esas alındığı</a:t>
            </a:r>
            <a:endParaRPr lang="en-US" sz="10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Türkiye'deki ana merkez ile yurt dışındaki şube arasındaki ilişkilerin kayıtlarda nasıl takip edildiği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4744120" y="1140842"/>
            <a:ext cx="2698105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Diğer Açıklanması Gereken Hususlar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744120" y="1450925"/>
            <a:ext cx="3871168" cy="2016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Ana merkezden geçici olarak yurt dışına gönderilen makine-teçhizat için amortisman ayrılıp ayrılmadığı</a:t>
            </a:r>
            <a:endParaRPr lang="en-US" sz="10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Ana merkez genel giderlerinden yurt dışına pay verilmesine ilişkin hesaplamalar</a:t>
            </a:r>
            <a:endParaRPr lang="en-US" sz="10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Faiz ve kur farlarının durumu; cari hesapların değerlenmesi, geçici olarak ihraç edilen makine-teçhizatın değerlenmesi</a:t>
            </a:r>
            <a:endParaRPr lang="en-US" sz="10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Türkiye'deki merkez genel giderlerinden yurt dışı inşaat işlerine pay verilmesi halinde oluşacak kur farkları</a:t>
            </a:r>
            <a:endParaRPr lang="en-US" sz="10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İlgili mevzuat uyarınca yer verilmesi gereken diğer hususlar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4744120" y="3601864"/>
            <a:ext cx="3871168" cy="946324"/>
          </a:xfrm>
          <a:prstGeom prst="roundRect">
            <a:avLst>
              <a:gd name="adj" fmla="val 6089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65" y="3796085"/>
            <a:ext cx="171450" cy="137145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5189860" y="3755678"/>
            <a:ext cx="3288283" cy="616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 tutarı; yukarıdaki açıklamalar ve gerekli diğer hususlar dikkate alınarak düzenlenen tablolarda ayrıntılı olarak gösterilecektir.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664" y="684237"/>
            <a:ext cx="8042672" cy="874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Serbest Bölgelerde Elde Edilen Kazanç İstisnası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50664" y="1873002"/>
            <a:ext cx="8042672" cy="503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Serbest bölgelerde faaliyet gösteren mükelleflere yönelik </a:t>
            </a:r>
            <a:r>
              <a:rPr lang="en-US" sz="1200" b="1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gelir ve kurumlar vergisi istisnası</a:t>
            </a: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uygulamasının temel koşulları ve kapsamı.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550664" y="2553593"/>
            <a:ext cx="2575992" cy="1905670"/>
          </a:xfrm>
          <a:prstGeom prst="roundRect">
            <a:avLst>
              <a:gd name="adj" fmla="val 3468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5" name="Text 3"/>
          <p:cNvSpPr/>
          <p:nvPr/>
        </p:nvSpPr>
        <p:spPr>
          <a:xfrm>
            <a:off x="717500" y="2720429"/>
            <a:ext cx="1748358" cy="218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İstisna Şartları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17500" y="3033340"/>
            <a:ext cx="2242319" cy="1007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İstisnanın kazanca ilişkin tespitler ile faaliyet ruhsatının alınma tarihine göre mevcut durumla karşılaştırılması esas alınır.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3283967" y="2553593"/>
            <a:ext cx="2575992" cy="1905670"/>
          </a:xfrm>
          <a:prstGeom prst="roundRect">
            <a:avLst>
              <a:gd name="adj" fmla="val 3468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8" name="Text 6"/>
          <p:cNvSpPr/>
          <p:nvPr/>
        </p:nvSpPr>
        <p:spPr>
          <a:xfrm>
            <a:off x="3450803" y="2720429"/>
            <a:ext cx="1871216" cy="218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Yararlanabilme Koşulu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3450803" y="3033340"/>
            <a:ext cx="2242319" cy="1007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İstisnanın uygulanabilmesi için katılımın, istisna kazanç ayrımını yapılmasını sağlayacak şekilde kayıt tutulmasını gerektirir.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6017270" y="2553593"/>
            <a:ext cx="2576066" cy="1905670"/>
          </a:xfrm>
          <a:prstGeom prst="roundRect">
            <a:avLst>
              <a:gd name="adj" fmla="val 3468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1" name="Text 9"/>
          <p:cNvSpPr/>
          <p:nvPr/>
        </p:nvSpPr>
        <p:spPr>
          <a:xfrm>
            <a:off x="6184106" y="2720429"/>
            <a:ext cx="1749028" cy="218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Merkezi Yeva Şubesi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6184106" y="3033340"/>
            <a:ext cx="2242393" cy="1259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Merkezi veya şubesi serbest bölgede bulunan mükellefler, müşterek genel giderlerini merkez ve şubeye oransal olarak dağıtmak zorundadır.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4ed8881d-4062-46d6-b0ca-1cc939420954}" enabled="1" method="Privileged" siteId="{deff24bb-2089-4400-8c8e-f71e680378b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2543</Words>
  <Application>Microsoft Office PowerPoint</Application>
  <PresentationFormat>On-screen Show (16:9)</PresentationFormat>
  <Paragraphs>274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Montserrat</vt:lpstr>
      <vt:lpstr>Heebo Light</vt:lpstr>
      <vt:lpstr>Prompt Medium</vt:lpstr>
      <vt:lpstr>Mukta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Atucuran, Saban</dc:creator>
  <cp:lastModifiedBy>Atucuran, Saban</cp:lastModifiedBy>
  <cp:revision>7</cp:revision>
  <dcterms:created xsi:type="dcterms:W3CDTF">2026-05-06T20:13:13Z</dcterms:created>
  <dcterms:modified xsi:type="dcterms:W3CDTF">2026-05-13T11:46:11Z</dcterms:modified>
</cp:coreProperties>
</file>