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4"/>
  </p:notesMasterIdLst>
  <p:sldIdLst>
    <p:sldId id="256" r:id="rId2"/>
    <p:sldId id="280" r:id="rId3"/>
    <p:sldId id="257" r:id="rId4"/>
    <p:sldId id="259" r:id="rId5"/>
    <p:sldId id="266" r:id="rId6"/>
    <p:sldId id="267" r:id="rId7"/>
    <p:sldId id="268" r:id="rId8"/>
    <p:sldId id="275" r:id="rId9"/>
    <p:sldId id="276" r:id="rId10"/>
    <p:sldId id="282" r:id="rId11"/>
    <p:sldId id="279" r:id="rId12"/>
    <p:sldId id="283" r:id="rId13"/>
    <p:sldId id="1282" r:id="rId14"/>
    <p:sldId id="1206" r:id="rId15"/>
    <p:sldId id="1297" r:id="rId16"/>
    <p:sldId id="1299" r:id="rId17"/>
    <p:sldId id="1296" r:id="rId18"/>
    <p:sldId id="1298" r:id="rId19"/>
    <p:sldId id="1256" r:id="rId20"/>
    <p:sldId id="1259" r:id="rId21"/>
    <p:sldId id="1261" r:id="rId22"/>
    <p:sldId id="1263" r:id="rId23"/>
    <p:sldId id="1262" r:id="rId24"/>
    <p:sldId id="1264" r:id="rId25"/>
    <p:sldId id="1265" r:id="rId26"/>
    <p:sldId id="1266" r:id="rId27"/>
    <p:sldId id="260" r:id="rId28"/>
    <p:sldId id="258" r:id="rId29"/>
    <p:sldId id="1300" r:id="rId30"/>
    <p:sldId id="1267" r:id="rId31"/>
    <p:sldId id="1239" r:id="rId32"/>
    <p:sldId id="1240" r:id="rId33"/>
    <p:sldId id="1286" r:id="rId34"/>
    <p:sldId id="1249" r:id="rId35"/>
    <p:sldId id="1269" r:id="rId36"/>
    <p:sldId id="1285" r:id="rId37"/>
    <p:sldId id="1287" r:id="rId38"/>
    <p:sldId id="1290" r:id="rId39"/>
    <p:sldId id="1289" r:id="rId40"/>
    <p:sldId id="1291" r:id="rId41"/>
    <p:sldId id="1294" r:id="rId42"/>
    <p:sldId id="1295" r:id="rId43"/>
  </p:sldIdLst>
  <p:sldSz cx="14630400" cy="8229600"/>
  <p:notesSz cx="8229600" cy="14630400"/>
  <p:embeddedFontLst>
    <p:embeddedFont>
      <p:font typeface="Arial Black" panose="020B0A04020102020204" pitchFamily="34" charset="0"/>
      <p:bold r:id="rId45"/>
    </p:embeddedFont>
    <p:embeddedFont>
      <p:font typeface="Arimo" panose="020B0604020202020204" charset="0"/>
      <p:regular r:id="rId46"/>
    </p:embeddedFont>
    <p:embeddedFont>
      <p:font typeface="Open Sans" panose="020B0606030504020204" pitchFamily="34" charset="0"/>
      <p:regular r:id="rId47"/>
      <p:bold r:id="rId48"/>
    </p:embeddedFont>
  </p:embeddedFontLst>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09" autoAdjust="0"/>
    <p:restoredTop sz="94610"/>
  </p:normalViewPr>
  <p:slideViewPr>
    <p:cSldViewPr snapToGrid="0" snapToObjects="1">
      <p:cViewPr varScale="1">
        <p:scale>
          <a:sx n="70" d="100"/>
          <a:sy n="70" d="100"/>
        </p:scale>
        <p:origin x="648"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839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646D0-0B61-8266-E2AB-00D6B205E6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701469-17F6-D3C2-AB11-8458469B9A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D9D21B-1417-5E17-C15A-498DCBBFEA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865C76-AB9D-D49E-6FF1-4716F8CFC635}"/>
              </a:ext>
            </a:extLst>
          </p:cNvPr>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4218719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3017207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DF43A-5645-A274-C97B-1AAF784221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E4A1B3-B44C-7957-7E78-FEC556E734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4DA39D-696B-FBC8-3D84-E35BD261E4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14126D-CDA6-3C9E-D0CC-9CBCA39B1FBD}"/>
              </a:ext>
            </a:extLst>
          </p:cNvPr>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3787442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946B1-9813-B577-530E-1CDEFE5285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57502A-21B0-DC3B-F1E6-237CB98F90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1867E8-F8F2-86E5-07F3-E598DA5CB7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B0F540-FA44-4188-4083-F62E80D316BD}"/>
              </a:ext>
            </a:extLst>
          </p:cNvPr>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955757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36059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3423394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1638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974338" y="7653527"/>
            <a:ext cx="4681727" cy="411480"/>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731520" y="7653527"/>
            <a:ext cx="3364992" cy="41148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5/13/2026</a:t>
            </a:fld>
            <a:endParaRPr lang="en-US"/>
          </a:p>
        </p:txBody>
      </p:sp>
      <p:sp>
        <p:nvSpPr>
          <p:cNvPr id="4" name="Holder 4"/>
          <p:cNvSpPr>
            <a:spLocks noGrp="1"/>
          </p:cNvSpPr>
          <p:nvPr>
            <p:ph type="sldNum" sz="quarter" idx="7"/>
          </p:nvPr>
        </p:nvSpPr>
        <p:spPr>
          <a:xfrm>
            <a:off x="10533888" y="7653527"/>
            <a:ext cx="3364992" cy="411480"/>
          </a:xfrm>
          <a:prstGeom prst="rect">
            <a:avLst/>
          </a:prstGeom>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3452105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NE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10"/>
          </p:nvPr>
        </p:nvSpPr>
        <p:spPr>
          <a:xfrm>
            <a:off x="1203840" y="1451522"/>
            <a:ext cx="12222720" cy="5513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2453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txBody>
          <a:bodyPr/>
          <a:lstStyle/>
          <a:p>
            <a:endParaRPr lang="tr-TR"/>
          </a:p>
        </p:txBody>
      </p:sp>
      <p:sp>
        <p:nvSpPr>
          <p:cNvPr id="3" name="Shape 1"/>
          <p:cNvSpPr/>
          <p:nvPr/>
        </p:nvSpPr>
        <p:spPr>
          <a:xfrm>
            <a:off x="0" y="0"/>
            <a:ext cx="14630400" cy="8229600"/>
          </a:xfrm>
          <a:prstGeom prst="rect">
            <a:avLst/>
          </a:prstGeom>
          <a:solidFill>
            <a:srgbClr val="0C0A33"/>
          </a:solidFill>
          <a:ln/>
        </p:spPr>
        <p:txBody>
          <a:bodyPr/>
          <a:lstStyle/>
          <a:p>
            <a:endParaRPr lang="tr-TR"/>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txBody>
          <a:bodyPr/>
          <a:lstStyle/>
          <a:p>
            <a:endParaRPr lang="tr-TR"/>
          </a:p>
        </p:txBody>
      </p:sp>
      <p:sp>
        <p:nvSpPr>
          <p:cNvPr id="3" name="Shape 1"/>
          <p:cNvSpPr/>
          <p:nvPr/>
        </p:nvSpPr>
        <p:spPr>
          <a:xfrm>
            <a:off x="0" y="0"/>
            <a:ext cx="14630400" cy="8229600"/>
          </a:xfrm>
          <a:prstGeom prst="rect">
            <a:avLst/>
          </a:prstGeom>
          <a:solidFill>
            <a:srgbClr val="0C0A33"/>
          </a:solidFill>
          <a:ln/>
        </p:spPr>
        <p:txBody>
          <a:bodyPr/>
          <a:lstStyle/>
          <a:p>
            <a:endParaRPr lang="tr-TR"/>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txBody>
          <a:bodyPr/>
          <a:lstStyle/>
          <a:p>
            <a:endParaRPr lang="tr-TR"/>
          </a:p>
        </p:txBody>
      </p:sp>
      <p:sp>
        <p:nvSpPr>
          <p:cNvPr id="3" name="Shape 1"/>
          <p:cNvSpPr/>
          <p:nvPr/>
        </p:nvSpPr>
        <p:spPr>
          <a:xfrm>
            <a:off x="0" y="0"/>
            <a:ext cx="14630400" cy="8229600"/>
          </a:xfrm>
          <a:prstGeom prst="rect">
            <a:avLst/>
          </a:prstGeom>
          <a:solidFill>
            <a:srgbClr val="0C0A33"/>
          </a:solidFill>
          <a:ln/>
        </p:spPr>
        <p:txBody>
          <a:bodyPr/>
          <a:lstStyle/>
          <a:p>
            <a:endParaRPr lang="tr-TR"/>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txBody>
          <a:bodyPr/>
          <a:lstStyle/>
          <a:p>
            <a:endParaRPr lang="tr-TR"/>
          </a:p>
        </p:txBody>
      </p:sp>
      <p:sp>
        <p:nvSpPr>
          <p:cNvPr id="3" name="Shape 1"/>
          <p:cNvSpPr/>
          <p:nvPr/>
        </p:nvSpPr>
        <p:spPr>
          <a:xfrm>
            <a:off x="0" y="0"/>
            <a:ext cx="14630400" cy="8229600"/>
          </a:xfrm>
          <a:prstGeom prst="rect">
            <a:avLst/>
          </a:prstGeom>
          <a:solidFill>
            <a:srgbClr val="0C0A33"/>
          </a:solidFill>
          <a:ln/>
        </p:spPr>
        <p:txBody>
          <a:bodyPr/>
          <a:lstStyle/>
          <a:p>
            <a:endParaRPr lang="tr-TR"/>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txBody>
          <a:bodyPr/>
          <a:lstStyle/>
          <a:p>
            <a:endParaRPr lang="tr-TR"/>
          </a:p>
        </p:txBody>
      </p:sp>
      <p:sp>
        <p:nvSpPr>
          <p:cNvPr id="3" name="Shape 1"/>
          <p:cNvSpPr/>
          <p:nvPr/>
        </p:nvSpPr>
        <p:spPr>
          <a:xfrm>
            <a:off x="0" y="0"/>
            <a:ext cx="14630400" cy="8229600"/>
          </a:xfrm>
          <a:prstGeom prst="rect">
            <a:avLst/>
          </a:prstGeom>
          <a:solidFill>
            <a:srgbClr val="0C0A33"/>
          </a:solidFill>
          <a:ln/>
        </p:spPr>
        <p:txBody>
          <a:bodyPr/>
          <a:lstStyle/>
          <a:p>
            <a:endParaRPr lang="tr-TR"/>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txBody>
          <a:bodyPr/>
          <a:lstStyle/>
          <a:p>
            <a:endParaRPr lang="tr-TR"/>
          </a:p>
        </p:txBody>
      </p:sp>
      <p:sp>
        <p:nvSpPr>
          <p:cNvPr id="3" name="Shape 1"/>
          <p:cNvSpPr/>
          <p:nvPr/>
        </p:nvSpPr>
        <p:spPr>
          <a:xfrm>
            <a:off x="0" y="0"/>
            <a:ext cx="14630400" cy="8229600"/>
          </a:xfrm>
          <a:prstGeom prst="rect">
            <a:avLst/>
          </a:prstGeom>
          <a:solidFill>
            <a:srgbClr val="0C0A33"/>
          </a:solidFill>
          <a:ln/>
        </p:spPr>
        <p:txBody>
          <a:bodyPr/>
          <a:lstStyle/>
          <a:p>
            <a:endParaRPr lang="tr-TR"/>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txBody>
          <a:bodyPr/>
          <a:lstStyle/>
          <a:p>
            <a:endParaRPr lang="tr-TR"/>
          </a:p>
        </p:txBody>
      </p:sp>
      <p:sp>
        <p:nvSpPr>
          <p:cNvPr id="3" name="Shape 1"/>
          <p:cNvSpPr/>
          <p:nvPr/>
        </p:nvSpPr>
        <p:spPr>
          <a:xfrm>
            <a:off x="0" y="0"/>
            <a:ext cx="14630400" cy="8229600"/>
          </a:xfrm>
          <a:prstGeom prst="rect">
            <a:avLst/>
          </a:prstGeom>
          <a:solidFill>
            <a:srgbClr val="0C0A33"/>
          </a:solidFill>
          <a:ln/>
        </p:spPr>
        <p:txBody>
          <a:bodyPr/>
          <a:lstStyle/>
          <a:p>
            <a:endParaRPr lang="tr-TR"/>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txBody>
          <a:bodyPr/>
          <a:lstStyle/>
          <a:p>
            <a:endParaRPr lang="tr-TR"/>
          </a:p>
        </p:txBody>
      </p:sp>
      <p:sp>
        <p:nvSpPr>
          <p:cNvPr id="3" name="Shape 1"/>
          <p:cNvSpPr/>
          <p:nvPr/>
        </p:nvSpPr>
        <p:spPr>
          <a:xfrm>
            <a:off x="0" y="0"/>
            <a:ext cx="14630400" cy="8229600"/>
          </a:xfrm>
          <a:prstGeom prst="rect">
            <a:avLst/>
          </a:prstGeom>
          <a:solidFill>
            <a:srgbClr val="0C0A33"/>
          </a:solidFill>
          <a:ln/>
        </p:spPr>
        <p:txBody>
          <a:bodyPr/>
          <a:lstStyle/>
          <a:p>
            <a:endParaRPr lang="tr-TR"/>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extLst>
      <p:ext uri="{BB962C8B-B14F-4D97-AF65-F5344CB8AC3E}">
        <p14:creationId xmlns:p14="http://schemas.microsoft.com/office/powerpoint/2010/main" val="2190296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499793" y="3433091"/>
            <a:ext cx="7468553" cy="4345157"/>
          </a:xfrm>
          <a:prstGeom prst="rect">
            <a:avLst/>
          </a:prstGeom>
          <a:noFill/>
          <a:ln/>
        </p:spPr>
        <p:txBody>
          <a:bodyPr wrap="square" lIns="0" tIns="0" rIns="0" bIns="0" rtlCol="0" anchor="t"/>
          <a:lstStyle/>
          <a:p>
            <a:pPr marL="0" indent="0" algn="l">
              <a:lnSpc>
                <a:spcPts val="5500"/>
              </a:lnSpc>
              <a:buNone/>
            </a:pPr>
            <a:r>
              <a:rPr lang="tr-TR" sz="3600" b="1" dirty="0">
                <a:solidFill>
                  <a:srgbClr val="FFFFFF"/>
                </a:solidFill>
                <a:latin typeface="Arial Black" panose="020B0A04020102020204" pitchFamily="34" charset="0"/>
                <a:ea typeface="Syne Bold" pitchFamily="34" charset="-122"/>
                <a:cs typeface="Syne Bold" pitchFamily="34" charset="-120"/>
              </a:rPr>
              <a:t>Gelir ve Kurumlar Vergisi Beyanlarında Gösterilen İndirim/İstisnalara Getirilen Tasdik Zorunluluğu SORU-CEVAP</a:t>
            </a:r>
            <a:endParaRPr lang="en-US" sz="3600" dirty="0">
              <a:latin typeface="Arial Black" panose="020B0A04020102020204" pitchFamily="34" charset="0"/>
            </a:endParaRPr>
          </a:p>
        </p:txBody>
      </p:sp>
      <p:pic>
        <p:nvPicPr>
          <p:cNvPr id="6" name="Picture 5">
            <a:extLst>
              <a:ext uri="{FF2B5EF4-FFF2-40B4-BE49-F238E27FC236}">
                <a16:creationId xmlns:a16="http://schemas.microsoft.com/office/drawing/2014/main" id="{568A3A7C-3C5C-7A02-3C29-B7E1DFE618F0}"/>
              </a:ext>
            </a:extLst>
          </p:cNvPr>
          <p:cNvPicPr>
            <a:picLocks noChangeAspect="1"/>
          </p:cNvPicPr>
          <p:nvPr/>
        </p:nvPicPr>
        <p:blipFill>
          <a:blip r:embed="rId4"/>
          <a:stretch>
            <a:fillRect/>
          </a:stretch>
        </p:blipFill>
        <p:spPr>
          <a:xfrm>
            <a:off x="0" y="0"/>
            <a:ext cx="4353339" cy="283329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DBA3D-5478-DD9E-4FCF-6C44739617AC}"/>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85B60E4A-3034-6099-E957-A4ABE9774BD1}"/>
              </a:ext>
            </a:extLst>
          </p:cNvPr>
          <p:cNvPicPr>
            <a:picLocks noChangeAspect="1"/>
          </p:cNvPicPr>
          <p:nvPr/>
        </p:nvPicPr>
        <p:blipFill>
          <a:blip r:embed="rId3"/>
          <a:stretch>
            <a:fillRect/>
          </a:stretch>
        </p:blipFill>
        <p:spPr>
          <a:xfrm>
            <a:off x="9144000" y="0"/>
            <a:ext cx="5486400" cy="8229600"/>
          </a:xfrm>
          <a:prstGeom prst="rect">
            <a:avLst/>
          </a:prstGeom>
        </p:spPr>
      </p:pic>
      <p:sp>
        <p:nvSpPr>
          <p:cNvPr id="5" name="Text 2">
            <a:extLst>
              <a:ext uri="{FF2B5EF4-FFF2-40B4-BE49-F238E27FC236}">
                <a16:creationId xmlns:a16="http://schemas.microsoft.com/office/drawing/2014/main" id="{03C48450-4949-3659-2513-0D6DCB913A65}"/>
              </a:ext>
            </a:extLst>
          </p:cNvPr>
          <p:cNvSpPr/>
          <p:nvPr/>
        </p:nvSpPr>
        <p:spPr>
          <a:xfrm>
            <a:off x="837724" y="1269206"/>
            <a:ext cx="7468553" cy="1337548"/>
          </a:xfrm>
          <a:prstGeom prst="rect">
            <a:avLst/>
          </a:prstGeom>
          <a:noFill/>
          <a:ln/>
        </p:spPr>
        <p:txBody>
          <a:bodyPr wrap="square" lIns="0" tIns="0" rIns="0" bIns="0" rtlCol="0" anchor="t"/>
          <a:lstStyle/>
          <a:p>
            <a:pPr marL="0" indent="0" algn="l">
              <a:lnSpc>
                <a:spcPts val="5250"/>
              </a:lnSpc>
              <a:buNone/>
            </a:pPr>
            <a:r>
              <a:rPr lang="en-US" sz="4000" b="1" dirty="0">
                <a:solidFill>
                  <a:srgbClr val="FFFFFF"/>
                </a:solidFill>
                <a:latin typeface="Arial Black" panose="020B0A04020102020204" pitchFamily="34" charset="0"/>
                <a:ea typeface="Syne Bold" pitchFamily="34" charset="-122"/>
                <a:cs typeface="Syne Bold" pitchFamily="34" charset="-120"/>
              </a:rPr>
              <a:t>Tasdik </a:t>
            </a:r>
            <a:r>
              <a:rPr lang="en-US" sz="4000" b="1" dirty="0" err="1">
                <a:solidFill>
                  <a:srgbClr val="FFFFFF"/>
                </a:solidFill>
                <a:latin typeface="Arial Black" panose="020B0A04020102020204" pitchFamily="34" charset="0"/>
                <a:ea typeface="Syne Bold" pitchFamily="34" charset="-122"/>
                <a:cs typeface="Syne Bold" pitchFamily="34" charset="-120"/>
              </a:rPr>
              <a:t>Raporunun</a:t>
            </a:r>
            <a:r>
              <a:rPr lang="en-US" sz="4000" b="1" dirty="0">
                <a:solidFill>
                  <a:srgbClr val="FFFFFF"/>
                </a:solidFill>
                <a:latin typeface="Arial Black" panose="020B0A04020102020204" pitchFamily="34" charset="0"/>
                <a:ea typeface="Syne Bold" pitchFamily="34" charset="-122"/>
                <a:cs typeface="Syne Bold" pitchFamily="34" charset="-120"/>
              </a:rPr>
              <a:t> </a:t>
            </a:r>
            <a:r>
              <a:rPr lang="tr-TR" sz="4000" b="1" dirty="0">
                <a:solidFill>
                  <a:srgbClr val="FFFFFF"/>
                </a:solidFill>
                <a:latin typeface="Arial Black" panose="020B0A04020102020204" pitchFamily="34" charset="0"/>
                <a:ea typeface="Syne Bold" pitchFamily="34" charset="-122"/>
                <a:cs typeface="Syne Bold" pitchFamily="34" charset="-120"/>
              </a:rPr>
              <a:t>İbraz Süresi </a:t>
            </a:r>
            <a:endParaRPr lang="en-US" sz="4000" dirty="0">
              <a:latin typeface="Arial Black" panose="020B0A04020102020204" pitchFamily="34" charset="0"/>
            </a:endParaRPr>
          </a:p>
        </p:txBody>
      </p:sp>
      <p:sp>
        <p:nvSpPr>
          <p:cNvPr id="6" name="Shape 3">
            <a:extLst>
              <a:ext uri="{FF2B5EF4-FFF2-40B4-BE49-F238E27FC236}">
                <a16:creationId xmlns:a16="http://schemas.microsoft.com/office/drawing/2014/main" id="{C104EF94-55FA-B7FE-A10D-23FC14D8319C}"/>
              </a:ext>
            </a:extLst>
          </p:cNvPr>
          <p:cNvSpPr/>
          <p:nvPr/>
        </p:nvSpPr>
        <p:spPr>
          <a:xfrm>
            <a:off x="837724" y="2930722"/>
            <a:ext cx="6477476" cy="3788129"/>
          </a:xfrm>
          <a:prstGeom prst="roundRect">
            <a:avLst>
              <a:gd name="adj" fmla="val 1264"/>
            </a:avLst>
          </a:prstGeom>
          <a:solidFill>
            <a:srgbClr val="2B2952"/>
          </a:solidFill>
          <a:ln/>
        </p:spPr>
        <p:txBody>
          <a:bodyPr/>
          <a:lstStyle/>
          <a:p>
            <a:endParaRPr lang="tr-TR"/>
          </a:p>
        </p:txBody>
      </p:sp>
      <p:sp>
        <p:nvSpPr>
          <p:cNvPr id="7" name="Text 4">
            <a:extLst>
              <a:ext uri="{FF2B5EF4-FFF2-40B4-BE49-F238E27FC236}">
                <a16:creationId xmlns:a16="http://schemas.microsoft.com/office/drawing/2014/main" id="{ED7C6FA0-9544-75F1-63BB-BDCD7DC9FC55}"/>
              </a:ext>
            </a:extLst>
          </p:cNvPr>
          <p:cNvSpPr/>
          <p:nvPr/>
        </p:nvSpPr>
        <p:spPr>
          <a:xfrm>
            <a:off x="1065133" y="3158133"/>
            <a:ext cx="2814280" cy="341948"/>
          </a:xfrm>
          <a:prstGeom prst="rect">
            <a:avLst/>
          </a:prstGeom>
          <a:noFill/>
          <a:ln/>
        </p:spPr>
        <p:txBody>
          <a:bodyPr wrap="none" lIns="0" tIns="0" rIns="0" bIns="0" rtlCol="0" anchor="t"/>
          <a:lstStyle/>
          <a:p>
            <a:pPr marL="0" indent="0" algn="l">
              <a:lnSpc>
                <a:spcPts val="2600"/>
              </a:lnSpc>
              <a:buNone/>
            </a:pPr>
            <a:r>
              <a:rPr lang="en-US" sz="2100" b="1" dirty="0">
                <a:solidFill>
                  <a:srgbClr val="000000"/>
                </a:solidFill>
                <a:latin typeface="Syne Bold" pitchFamily="34" charset="0"/>
                <a:ea typeface="Syne Bold" pitchFamily="34" charset="-122"/>
                <a:cs typeface="Syne Bold" pitchFamily="34" charset="-120"/>
              </a:rPr>
              <a:t>⏳</a:t>
            </a:r>
            <a:r>
              <a:rPr lang="en-US" sz="2100" b="1" dirty="0">
                <a:solidFill>
                  <a:srgbClr val="D9E1FF"/>
                </a:solidFill>
                <a:latin typeface="Syne Bold" pitchFamily="34" charset="0"/>
                <a:ea typeface="Syne Bold" pitchFamily="34" charset="-122"/>
                <a:cs typeface="Syne Bold" pitchFamily="34" charset="-120"/>
              </a:rPr>
              <a:t> </a:t>
            </a:r>
            <a:r>
              <a:rPr lang="tr-TR" sz="2100" b="1" dirty="0">
                <a:solidFill>
                  <a:srgbClr val="D9E1FF"/>
                </a:solidFill>
                <a:latin typeface="Arial" panose="020B0604020202020204" pitchFamily="34" charset="0"/>
                <a:ea typeface="Syne Bold" pitchFamily="34" charset="-122"/>
                <a:cs typeface="Arial" panose="020B0604020202020204" pitchFamily="34" charset="0"/>
              </a:rPr>
              <a:t>İbraz Süresi </a:t>
            </a:r>
            <a:endParaRPr lang="en-US" sz="2100" dirty="0">
              <a:latin typeface="Arial" panose="020B0604020202020204" pitchFamily="34" charset="0"/>
              <a:cs typeface="Arial" panose="020B0604020202020204" pitchFamily="34" charset="0"/>
            </a:endParaRPr>
          </a:p>
        </p:txBody>
      </p:sp>
      <p:sp>
        <p:nvSpPr>
          <p:cNvPr id="8" name="Text 5">
            <a:extLst>
              <a:ext uri="{FF2B5EF4-FFF2-40B4-BE49-F238E27FC236}">
                <a16:creationId xmlns:a16="http://schemas.microsoft.com/office/drawing/2014/main" id="{55C9456E-1CF1-1A5E-019C-9E2E1424F782}"/>
              </a:ext>
            </a:extLst>
          </p:cNvPr>
          <p:cNvSpPr/>
          <p:nvPr/>
        </p:nvSpPr>
        <p:spPr>
          <a:xfrm>
            <a:off x="1030941" y="3723876"/>
            <a:ext cx="6091041" cy="2771180"/>
          </a:xfrm>
          <a:prstGeom prst="rect">
            <a:avLst/>
          </a:prstGeom>
          <a:noFill/>
          <a:ln/>
        </p:spPr>
        <p:txBody>
          <a:bodyPr wrap="square" lIns="0" tIns="0" rIns="0" bIns="0" rtlCol="0" anchor="t"/>
          <a:lstStyle/>
          <a:p>
            <a:pPr marL="285750" indent="-285750" algn="l">
              <a:lnSpc>
                <a:spcPts val="2750"/>
              </a:lnSpc>
              <a:buFont typeface="Arial" panose="020B0604020202020204" pitchFamily="34" charset="0"/>
              <a:buChar char="•"/>
            </a:pPr>
            <a:r>
              <a:rPr lang="tr-TR" sz="1750" dirty="0">
                <a:solidFill>
                  <a:schemeClr val="bg1"/>
                </a:solidFill>
                <a:latin typeface="Arial" panose="020B0604020202020204" pitchFamily="34" charset="0"/>
                <a:ea typeface="Arimo" panose="020B0604020202020204" charset="0"/>
                <a:cs typeface="Arial" panose="020B0604020202020204" pitchFamily="34" charset="0"/>
              </a:rPr>
              <a:t>Beyan ile birlikte</a:t>
            </a:r>
          </a:p>
          <a:p>
            <a:pPr marL="285750" indent="-285750" algn="l">
              <a:lnSpc>
                <a:spcPts val="2750"/>
              </a:lnSpc>
              <a:buFont typeface="Arial" panose="020B0604020202020204" pitchFamily="34" charset="0"/>
              <a:buChar char="•"/>
            </a:pPr>
            <a:endParaRPr lang="tr-TR" sz="1750" dirty="0">
              <a:solidFill>
                <a:schemeClr val="bg1"/>
              </a:solidFill>
              <a:latin typeface="Arial" panose="020B0604020202020204" pitchFamily="34" charset="0"/>
              <a:ea typeface="Arimo" panose="020B0604020202020204" charset="0"/>
              <a:cs typeface="Arial" panose="020B0604020202020204" pitchFamily="34" charset="0"/>
            </a:endParaRPr>
          </a:p>
          <a:p>
            <a:pPr marL="285750" indent="-285750" algn="l">
              <a:lnSpc>
                <a:spcPts val="2750"/>
              </a:lnSpc>
              <a:buFont typeface="Arial" panose="020B0604020202020204" pitchFamily="34" charset="0"/>
              <a:buChar char="•"/>
            </a:pPr>
            <a:r>
              <a:rPr lang="tr-TR" sz="1750" dirty="0">
                <a:solidFill>
                  <a:schemeClr val="bg1"/>
                </a:solidFill>
                <a:latin typeface="Arial" panose="020B0604020202020204" pitchFamily="34" charset="0"/>
                <a:ea typeface="Arimo" panose="020B0604020202020204" charset="0"/>
                <a:cs typeface="Arial" panose="020B0604020202020204" pitchFamily="34" charset="0"/>
              </a:rPr>
              <a:t>Beyannamenin verilme süresinin bitimini takip eden iki ay içerisinde; GYF ve </a:t>
            </a:r>
            <a:r>
              <a:rPr lang="tr-TR" sz="1750" dirty="0" err="1">
                <a:solidFill>
                  <a:schemeClr val="bg1"/>
                </a:solidFill>
                <a:latin typeface="Arial" panose="020B0604020202020204" pitchFamily="34" charset="0"/>
                <a:ea typeface="Arimo" panose="020B0604020202020204" charset="0"/>
                <a:cs typeface="Arial" panose="020B0604020202020204" pitchFamily="34" charset="0"/>
              </a:rPr>
              <a:t>GYO’lar</a:t>
            </a:r>
            <a:r>
              <a:rPr lang="tr-TR" sz="1750" dirty="0">
                <a:solidFill>
                  <a:schemeClr val="bg1"/>
                </a:solidFill>
                <a:latin typeface="Arial" panose="020B0604020202020204" pitchFamily="34" charset="0"/>
                <a:ea typeface="Arimo" panose="020B0604020202020204" charset="0"/>
                <a:cs typeface="Arial" panose="020B0604020202020204" pitchFamily="34" charset="0"/>
              </a:rPr>
              <a:t> için üç ay içerisinde</a:t>
            </a:r>
          </a:p>
          <a:p>
            <a:pPr marL="285750" indent="-285750" algn="l">
              <a:lnSpc>
                <a:spcPts val="2750"/>
              </a:lnSpc>
              <a:buFont typeface="Arial" panose="020B0604020202020204" pitchFamily="34" charset="0"/>
              <a:buChar char="•"/>
            </a:pPr>
            <a:endParaRPr lang="tr-TR" sz="1750" dirty="0">
              <a:solidFill>
                <a:schemeClr val="bg1"/>
              </a:solidFill>
              <a:latin typeface="Arial" panose="020B0604020202020204" pitchFamily="34" charset="0"/>
              <a:ea typeface="Arimo" panose="020B0604020202020204" charset="0"/>
              <a:cs typeface="Arial" panose="020B0604020202020204" pitchFamily="34" charset="0"/>
            </a:endParaRPr>
          </a:p>
          <a:p>
            <a:pPr marL="285750" indent="-285750" algn="l">
              <a:lnSpc>
                <a:spcPts val="2750"/>
              </a:lnSpc>
              <a:buFont typeface="Arial" panose="020B0604020202020204" pitchFamily="34" charset="0"/>
              <a:buChar char="•"/>
            </a:pPr>
            <a:r>
              <a:rPr lang="tr-TR" sz="1750" dirty="0">
                <a:solidFill>
                  <a:schemeClr val="bg1"/>
                </a:solidFill>
                <a:latin typeface="Arial" panose="020B0604020202020204" pitchFamily="34" charset="0"/>
                <a:ea typeface="Arimo" panose="020B0604020202020204" charset="0"/>
                <a:cs typeface="Arial" panose="020B0604020202020204" pitchFamily="34" charset="0"/>
              </a:rPr>
              <a:t>Elektronik ortamda </a:t>
            </a:r>
          </a:p>
          <a:p>
            <a:pPr algn="l">
              <a:lnSpc>
                <a:spcPts val="2750"/>
              </a:lnSpc>
            </a:pPr>
            <a:r>
              <a:rPr lang="tr-TR" sz="1750" dirty="0">
                <a:solidFill>
                  <a:schemeClr val="bg1"/>
                </a:solidFill>
                <a:latin typeface="Arial" panose="020B0604020202020204" pitchFamily="34" charset="0"/>
                <a:ea typeface="Arimo" panose="020B0604020202020204" charset="0"/>
                <a:cs typeface="Arial" panose="020B0604020202020204" pitchFamily="34" charset="0"/>
              </a:rPr>
              <a:t> </a:t>
            </a:r>
            <a:endParaRPr lang="en-US" sz="1750" dirty="0">
              <a:solidFill>
                <a:schemeClr val="bg1"/>
              </a:solidFill>
              <a:latin typeface="Arial" panose="020B0604020202020204" pitchFamily="34" charset="0"/>
              <a:ea typeface="Arimo" panose="020B0604020202020204" charset="0"/>
              <a:cs typeface="Arial" panose="020B0604020202020204" pitchFamily="34" charset="0"/>
            </a:endParaRPr>
          </a:p>
        </p:txBody>
      </p:sp>
      <p:pic>
        <p:nvPicPr>
          <p:cNvPr id="3" name="Picture 2">
            <a:extLst>
              <a:ext uri="{FF2B5EF4-FFF2-40B4-BE49-F238E27FC236}">
                <a16:creationId xmlns:a16="http://schemas.microsoft.com/office/drawing/2014/main" id="{0E0FC99C-980E-F217-8945-EC4567D35370}"/>
              </a:ext>
            </a:extLst>
          </p:cNvPr>
          <p:cNvPicPr>
            <a:picLocks noChangeAspect="1"/>
          </p:cNvPicPr>
          <p:nvPr/>
        </p:nvPicPr>
        <p:blipFill>
          <a:blip r:embed="rId4"/>
          <a:stretch>
            <a:fillRect/>
          </a:stretch>
        </p:blipFill>
        <p:spPr>
          <a:xfrm>
            <a:off x="0" y="1"/>
            <a:ext cx="1798983" cy="954156"/>
          </a:xfrm>
          <a:prstGeom prst="rect">
            <a:avLst/>
          </a:prstGeom>
        </p:spPr>
      </p:pic>
    </p:spTree>
    <p:extLst>
      <p:ext uri="{BB962C8B-B14F-4D97-AF65-F5344CB8AC3E}">
        <p14:creationId xmlns:p14="http://schemas.microsoft.com/office/powerpoint/2010/main" val="918379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837724" y="1100572"/>
            <a:ext cx="7468553" cy="1337548"/>
          </a:xfrm>
          <a:prstGeom prst="rect">
            <a:avLst/>
          </a:prstGeom>
          <a:noFill/>
          <a:ln/>
        </p:spPr>
        <p:txBody>
          <a:bodyPr wrap="square" lIns="0" tIns="0" rIns="0" bIns="0" rtlCol="0" anchor="t"/>
          <a:lstStyle/>
          <a:p>
            <a:pPr marL="0" indent="0" algn="l">
              <a:lnSpc>
                <a:spcPts val="5250"/>
              </a:lnSpc>
              <a:buNone/>
            </a:pPr>
            <a:r>
              <a:rPr lang="en-US" sz="4200" b="1" dirty="0">
                <a:solidFill>
                  <a:srgbClr val="FFFFFF"/>
                </a:solidFill>
                <a:latin typeface="Arial Black" panose="020B0A04020102020204" pitchFamily="34" charset="0"/>
                <a:ea typeface="Syne Bold" pitchFamily="34" charset="-122"/>
                <a:cs typeface="Syne Bold" pitchFamily="34" charset="-120"/>
              </a:rPr>
              <a:t>Tasdik Raporunun İbraz Edilmemesinin Sonuçları</a:t>
            </a:r>
            <a:endParaRPr lang="en-US" sz="4200" dirty="0">
              <a:latin typeface="Arial Black" panose="020B0A04020102020204" pitchFamily="34" charset="0"/>
            </a:endParaRPr>
          </a:p>
        </p:txBody>
      </p:sp>
      <p:sp>
        <p:nvSpPr>
          <p:cNvPr id="6" name="Shape 3"/>
          <p:cNvSpPr/>
          <p:nvPr/>
        </p:nvSpPr>
        <p:spPr>
          <a:xfrm>
            <a:off x="837724" y="2930723"/>
            <a:ext cx="3626287" cy="2699742"/>
          </a:xfrm>
          <a:prstGeom prst="roundRect">
            <a:avLst>
              <a:gd name="adj" fmla="val 1264"/>
            </a:avLst>
          </a:prstGeom>
          <a:solidFill>
            <a:srgbClr val="2B2952"/>
          </a:solidFill>
          <a:ln/>
        </p:spPr>
        <p:txBody>
          <a:bodyPr/>
          <a:lstStyle/>
          <a:p>
            <a:endParaRPr lang="tr-TR"/>
          </a:p>
        </p:txBody>
      </p:sp>
      <p:sp>
        <p:nvSpPr>
          <p:cNvPr id="7" name="Text 4"/>
          <p:cNvSpPr/>
          <p:nvPr/>
        </p:nvSpPr>
        <p:spPr>
          <a:xfrm>
            <a:off x="1065133" y="3158133"/>
            <a:ext cx="2814280" cy="341948"/>
          </a:xfrm>
          <a:prstGeom prst="rect">
            <a:avLst/>
          </a:prstGeom>
          <a:noFill/>
          <a:ln/>
        </p:spPr>
        <p:txBody>
          <a:bodyPr wrap="none" lIns="0" tIns="0" rIns="0" bIns="0" rtlCol="0" anchor="t"/>
          <a:lstStyle/>
          <a:p>
            <a:pPr marL="0" indent="0" algn="l">
              <a:lnSpc>
                <a:spcPts val="2600"/>
              </a:lnSpc>
              <a:buNone/>
            </a:pPr>
            <a:r>
              <a:rPr lang="en-US" sz="2100" b="1" dirty="0">
                <a:solidFill>
                  <a:srgbClr val="000000"/>
                </a:solidFill>
                <a:latin typeface="Syne Bold" pitchFamily="34" charset="0"/>
                <a:ea typeface="Syne Bold" pitchFamily="34" charset="-122"/>
                <a:cs typeface="Syne Bold" pitchFamily="34" charset="-120"/>
              </a:rPr>
              <a:t>⏳</a:t>
            </a:r>
            <a:r>
              <a:rPr lang="en-US" sz="2100" b="1" dirty="0">
                <a:solidFill>
                  <a:srgbClr val="D9E1FF"/>
                </a:solidFill>
                <a:latin typeface="Syne Bold" pitchFamily="34" charset="0"/>
                <a:ea typeface="Syne Bold" pitchFamily="34" charset="-122"/>
                <a:cs typeface="Syne Bold" pitchFamily="34" charset="-120"/>
              </a:rPr>
              <a:t> </a:t>
            </a:r>
            <a:r>
              <a:rPr lang="en-US" sz="2100" b="1" dirty="0">
                <a:solidFill>
                  <a:srgbClr val="D9E1FF"/>
                </a:solidFill>
                <a:latin typeface="Arial" panose="020B0604020202020204" pitchFamily="34" charset="0"/>
                <a:ea typeface="Syne Bold" pitchFamily="34" charset="-122"/>
                <a:cs typeface="Arial" panose="020B0604020202020204" pitchFamily="34" charset="0"/>
              </a:rPr>
              <a:t>Mühlet Verilmesi</a:t>
            </a:r>
            <a:endParaRPr lang="en-US" sz="2100" dirty="0">
              <a:latin typeface="Arial" panose="020B0604020202020204" pitchFamily="34" charset="0"/>
              <a:cs typeface="Arial" panose="020B0604020202020204" pitchFamily="34" charset="0"/>
            </a:endParaRPr>
          </a:p>
        </p:txBody>
      </p:sp>
      <p:sp>
        <p:nvSpPr>
          <p:cNvPr id="8" name="Text 5"/>
          <p:cNvSpPr/>
          <p:nvPr/>
        </p:nvSpPr>
        <p:spPr>
          <a:xfrm>
            <a:off x="1065133" y="3629620"/>
            <a:ext cx="3171468" cy="1773436"/>
          </a:xfrm>
          <a:prstGeom prst="rect">
            <a:avLst/>
          </a:prstGeom>
          <a:noFill/>
          <a:ln/>
        </p:spPr>
        <p:txBody>
          <a:bodyPr wrap="square" lIns="0" tIns="0" rIns="0" bIns="0" rtlCol="0" anchor="t"/>
          <a:lstStyle/>
          <a:p>
            <a:pPr marL="0" indent="0" algn="l">
              <a:lnSpc>
                <a:spcPts val="2750"/>
              </a:lnSpc>
              <a:buNone/>
            </a:pPr>
            <a:r>
              <a:rPr lang="en-US" sz="1750" dirty="0">
                <a:solidFill>
                  <a:srgbClr val="D9E1FF"/>
                </a:solidFill>
                <a:latin typeface="Arial" panose="020B0604020202020204" pitchFamily="34" charset="0"/>
                <a:ea typeface="Arimo" panose="020B0604020202020204" charset="0"/>
                <a:cs typeface="Arial" panose="020B0604020202020204" pitchFamily="34" charset="0"/>
              </a:rPr>
              <a:t>Raporun zamanında ibraz edilmemesi halinde 213 sayılı Kanun'un mükerrer 227. maddesi uyarınca mükellefe </a:t>
            </a:r>
            <a:r>
              <a:rPr lang="en-US" sz="1750" b="1" dirty="0">
                <a:solidFill>
                  <a:srgbClr val="D9E1FF"/>
                </a:solidFill>
                <a:latin typeface="Arial" panose="020B0604020202020204" pitchFamily="34" charset="0"/>
                <a:ea typeface="Arimo" panose="020B0604020202020204" charset="0"/>
                <a:cs typeface="Arial" panose="020B0604020202020204" pitchFamily="34" charset="0"/>
              </a:rPr>
              <a:t>ek süre (mühlet)</a:t>
            </a:r>
            <a:r>
              <a:rPr lang="en-US" sz="1750" dirty="0">
                <a:solidFill>
                  <a:srgbClr val="D9E1FF"/>
                </a:solidFill>
                <a:latin typeface="Arial" panose="020B0604020202020204" pitchFamily="34" charset="0"/>
                <a:ea typeface="Arimo" panose="020B0604020202020204" charset="0"/>
                <a:cs typeface="Arial" panose="020B0604020202020204" pitchFamily="34" charset="0"/>
              </a:rPr>
              <a:t> tanınır.</a:t>
            </a:r>
            <a:endParaRPr lang="en-US" sz="1750" dirty="0">
              <a:latin typeface="Arial" panose="020B0604020202020204" pitchFamily="34" charset="0"/>
              <a:ea typeface="Arimo" panose="020B0604020202020204" charset="0"/>
              <a:cs typeface="Arial" panose="020B0604020202020204" pitchFamily="34" charset="0"/>
            </a:endParaRPr>
          </a:p>
        </p:txBody>
      </p:sp>
      <p:sp>
        <p:nvSpPr>
          <p:cNvPr id="9" name="Shape 6"/>
          <p:cNvSpPr/>
          <p:nvPr/>
        </p:nvSpPr>
        <p:spPr>
          <a:xfrm>
            <a:off x="4679990" y="2930723"/>
            <a:ext cx="3626287" cy="2699742"/>
          </a:xfrm>
          <a:prstGeom prst="roundRect">
            <a:avLst>
              <a:gd name="adj" fmla="val 1264"/>
            </a:avLst>
          </a:prstGeom>
          <a:solidFill>
            <a:srgbClr val="2B2952"/>
          </a:solidFill>
          <a:ln/>
        </p:spPr>
        <p:txBody>
          <a:bodyPr/>
          <a:lstStyle/>
          <a:p>
            <a:endParaRPr lang="tr-TR"/>
          </a:p>
        </p:txBody>
      </p:sp>
      <p:sp>
        <p:nvSpPr>
          <p:cNvPr id="10" name="Text 7"/>
          <p:cNvSpPr/>
          <p:nvPr/>
        </p:nvSpPr>
        <p:spPr>
          <a:xfrm>
            <a:off x="4907399" y="3158133"/>
            <a:ext cx="3171468" cy="676275"/>
          </a:xfrm>
          <a:prstGeom prst="rect">
            <a:avLst/>
          </a:prstGeom>
          <a:noFill/>
          <a:ln/>
        </p:spPr>
        <p:txBody>
          <a:bodyPr wrap="square" lIns="0" tIns="0" rIns="0" bIns="0" rtlCol="0" anchor="t"/>
          <a:lstStyle/>
          <a:p>
            <a:pPr marL="0" indent="0" algn="l">
              <a:lnSpc>
                <a:spcPts val="2600"/>
              </a:lnSpc>
              <a:buNone/>
            </a:pPr>
            <a:r>
              <a:rPr lang="en-US" sz="2100" b="1" dirty="0">
                <a:solidFill>
                  <a:srgbClr val="000000"/>
                </a:solidFill>
                <a:latin typeface="Syne Bold" pitchFamily="34" charset="0"/>
                <a:ea typeface="Syne Bold" pitchFamily="34" charset="-122"/>
                <a:cs typeface="Syne Bold" pitchFamily="34" charset="-120"/>
              </a:rPr>
              <a:t>🚫</a:t>
            </a:r>
            <a:r>
              <a:rPr lang="en-US" sz="2100" b="1" dirty="0">
                <a:solidFill>
                  <a:srgbClr val="D9E1FF"/>
                </a:solidFill>
                <a:latin typeface="Syne Bold" pitchFamily="34" charset="0"/>
                <a:ea typeface="Syne Bold" pitchFamily="34" charset="-122"/>
                <a:cs typeface="Syne Bold" pitchFamily="34" charset="-120"/>
              </a:rPr>
              <a:t> </a:t>
            </a:r>
            <a:r>
              <a:rPr lang="en-US" b="1" dirty="0">
                <a:solidFill>
                  <a:srgbClr val="D9E1FF"/>
                </a:solidFill>
                <a:latin typeface="Arial" panose="020B0604020202020204" pitchFamily="34" charset="0"/>
                <a:ea typeface="Syne Bold" pitchFamily="34" charset="-122"/>
                <a:cs typeface="Arial" panose="020B0604020202020204" pitchFamily="34" charset="0"/>
              </a:rPr>
              <a:t>Haktan Yararlanamama</a:t>
            </a:r>
            <a:endParaRPr lang="en-US" dirty="0">
              <a:latin typeface="Arial" panose="020B0604020202020204" pitchFamily="34" charset="0"/>
              <a:cs typeface="Arial" panose="020B0604020202020204" pitchFamily="34" charset="0"/>
            </a:endParaRPr>
          </a:p>
        </p:txBody>
      </p:sp>
      <p:sp>
        <p:nvSpPr>
          <p:cNvPr id="11" name="Text 8"/>
          <p:cNvSpPr/>
          <p:nvPr/>
        </p:nvSpPr>
        <p:spPr>
          <a:xfrm>
            <a:off x="4907399" y="3963948"/>
            <a:ext cx="3171468" cy="1418749"/>
          </a:xfrm>
          <a:prstGeom prst="rect">
            <a:avLst/>
          </a:prstGeom>
          <a:noFill/>
          <a:ln/>
        </p:spPr>
        <p:txBody>
          <a:bodyPr wrap="square" lIns="0" tIns="0" rIns="0" bIns="0" rtlCol="0" anchor="t"/>
          <a:lstStyle/>
          <a:p>
            <a:pPr marL="0" indent="0" algn="l">
              <a:lnSpc>
                <a:spcPts val="2750"/>
              </a:lnSpc>
              <a:buNone/>
            </a:pPr>
            <a:r>
              <a:rPr lang="en-US" sz="1750" dirty="0">
                <a:solidFill>
                  <a:srgbClr val="D9E1FF"/>
                </a:solidFill>
                <a:latin typeface="Arial" panose="020B0604020202020204" pitchFamily="34" charset="0"/>
                <a:ea typeface="Arimo" pitchFamily="34" charset="-122"/>
                <a:cs typeface="Arial" panose="020B0604020202020204" pitchFamily="34" charset="0"/>
              </a:rPr>
              <a:t>Mühlet içinde de rapor ibraz edilmezse mükellef, </a:t>
            </a:r>
            <a:r>
              <a:rPr lang="en-US" sz="1750" b="1" dirty="0">
                <a:solidFill>
                  <a:srgbClr val="D9E1FF"/>
                </a:solidFill>
                <a:latin typeface="Arial" panose="020B0604020202020204" pitchFamily="34" charset="0"/>
                <a:ea typeface="Arimo" pitchFamily="34" charset="-122"/>
                <a:cs typeface="Arial" panose="020B0604020202020204" pitchFamily="34" charset="0"/>
              </a:rPr>
              <a:t>tasdike konu istisna, indirim ve uygulamadan yararlanamaz.</a:t>
            </a:r>
            <a:endParaRPr lang="en-US" sz="1750" dirty="0">
              <a:latin typeface="Arial" panose="020B0604020202020204" pitchFamily="34" charset="0"/>
              <a:cs typeface="Arial" panose="020B0604020202020204" pitchFamily="34" charset="0"/>
            </a:endParaRPr>
          </a:p>
        </p:txBody>
      </p:sp>
      <p:sp>
        <p:nvSpPr>
          <p:cNvPr id="12" name="Shape 9"/>
          <p:cNvSpPr/>
          <p:nvPr/>
        </p:nvSpPr>
        <p:spPr>
          <a:xfrm>
            <a:off x="837724" y="5846445"/>
            <a:ext cx="7468553" cy="2035285"/>
          </a:xfrm>
          <a:prstGeom prst="roundRect">
            <a:avLst>
              <a:gd name="adj" fmla="val 2085"/>
            </a:avLst>
          </a:prstGeom>
          <a:solidFill>
            <a:srgbClr val="2B2952"/>
          </a:solidFill>
          <a:ln/>
        </p:spPr>
        <p:txBody>
          <a:bodyPr/>
          <a:lstStyle/>
          <a:p>
            <a:endParaRPr lang="tr-TR" dirty="0"/>
          </a:p>
        </p:txBody>
      </p:sp>
      <p:sp>
        <p:nvSpPr>
          <p:cNvPr id="13" name="Text 10"/>
          <p:cNvSpPr/>
          <p:nvPr/>
        </p:nvSpPr>
        <p:spPr>
          <a:xfrm>
            <a:off x="1065133" y="6073854"/>
            <a:ext cx="3762375" cy="341948"/>
          </a:xfrm>
          <a:prstGeom prst="rect">
            <a:avLst/>
          </a:prstGeom>
          <a:noFill/>
          <a:ln/>
        </p:spPr>
        <p:txBody>
          <a:bodyPr wrap="none" lIns="0" tIns="0" rIns="0" bIns="0" rtlCol="0" anchor="t"/>
          <a:lstStyle/>
          <a:p>
            <a:pPr marL="0" indent="0" algn="l">
              <a:lnSpc>
                <a:spcPts val="2600"/>
              </a:lnSpc>
              <a:buNone/>
            </a:pPr>
            <a:r>
              <a:rPr lang="en-US" sz="2100" b="1" dirty="0">
                <a:solidFill>
                  <a:srgbClr val="000000"/>
                </a:solidFill>
                <a:latin typeface="Syne Bold" pitchFamily="34" charset="0"/>
                <a:ea typeface="Syne Bold" pitchFamily="34" charset="-122"/>
                <a:cs typeface="Syne Bold" pitchFamily="34" charset="-120"/>
              </a:rPr>
              <a:t>⚠️</a:t>
            </a:r>
            <a:r>
              <a:rPr lang="en-US" sz="2100" b="1" dirty="0">
                <a:solidFill>
                  <a:srgbClr val="D9E1FF"/>
                </a:solidFill>
                <a:latin typeface="Syne Bold" pitchFamily="34" charset="0"/>
                <a:ea typeface="Syne Bold" pitchFamily="34" charset="-122"/>
                <a:cs typeface="Syne Bold" pitchFamily="34" charset="-120"/>
              </a:rPr>
              <a:t> </a:t>
            </a:r>
            <a:r>
              <a:rPr lang="en-US" sz="2100" b="1" dirty="0">
                <a:solidFill>
                  <a:srgbClr val="D9E1FF"/>
                </a:solidFill>
                <a:latin typeface="Arial" panose="020B0604020202020204" pitchFamily="34" charset="0"/>
                <a:ea typeface="Syne Bold" pitchFamily="34" charset="-122"/>
                <a:cs typeface="Arial" panose="020B0604020202020204" pitchFamily="34" charset="0"/>
              </a:rPr>
              <a:t>Özel</a:t>
            </a:r>
            <a:r>
              <a:rPr lang="en-US" sz="2100" b="1" dirty="0">
                <a:solidFill>
                  <a:srgbClr val="D9E1FF"/>
                </a:solidFill>
                <a:latin typeface="Syne Bold" pitchFamily="34" charset="0"/>
                <a:ea typeface="Syne Bold" pitchFamily="34" charset="-122"/>
                <a:cs typeface="Syne Bold" pitchFamily="34" charset="-120"/>
              </a:rPr>
              <a:t> </a:t>
            </a:r>
            <a:r>
              <a:rPr lang="en-US" sz="2100" b="1" dirty="0">
                <a:solidFill>
                  <a:srgbClr val="D9E1FF"/>
                </a:solidFill>
                <a:latin typeface="Arial" panose="020B0604020202020204" pitchFamily="34" charset="0"/>
                <a:ea typeface="Syne Bold" pitchFamily="34" charset="-122"/>
                <a:cs typeface="Arial" panose="020B0604020202020204" pitchFamily="34" charset="0"/>
              </a:rPr>
              <a:t>Usulsüzlük</a:t>
            </a:r>
            <a:r>
              <a:rPr lang="en-US" sz="2100" b="1" dirty="0">
                <a:solidFill>
                  <a:srgbClr val="D9E1FF"/>
                </a:solidFill>
                <a:latin typeface="Syne Bold" pitchFamily="34" charset="0"/>
                <a:ea typeface="Syne Bold" pitchFamily="34" charset="-122"/>
                <a:cs typeface="Syne Bold" pitchFamily="34" charset="-120"/>
              </a:rPr>
              <a:t> </a:t>
            </a:r>
            <a:r>
              <a:rPr lang="en-US" sz="2100" b="1" dirty="0">
                <a:solidFill>
                  <a:srgbClr val="D9E1FF"/>
                </a:solidFill>
                <a:latin typeface="Arial" panose="020B0604020202020204" pitchFamily="34" charset="0"/>
                <a:ea typeface="Syne Bold" pitchFamily="34" charset="-122"/>
                <a:cs typeface="Arial" panose="020B0604020202020204" pitchFamily="34" charset="0"/>
              </a:rPr>
              <a:t>Cezası</a:t>
            </a:r>
            <a:endParaRPr lang="en-US" sz="2100" dirty="0">
              <a:latin typeface="Arial" panose="020B0604020202020204" pitchFamily="34" charset="0"/>
              <a:cs typeface="Arial" panose="020B0604020202020204" pitchFamily="34" charset="0"/>
            </a:endParaRPr>
          </a:p>
        </p:txBody>
      </p:sp>
      <p:sp>
        <p:nvSpPr>
          <p:cNvPr id="14" name="Text 11"/>
          <p:cNvSpPr/>
          <p:nvPr/>
        </p:nvSpPr>
        <p:spPr>
          <a:xfrm>
            <a:off x="1065133" y="6545342"/>
            <a:ext cx="6886171" cy="1157484"/>
          </a:xfrm>
          <a:prstGeom prst="rect">
            <a:avLst/>
          </a:prstGeom>
          <a:noFill/>
          <a:ln/>
        </p:spPr>
        <p:txBody>
          <a:bodyPr wrap="square" lIns="0" tIns="0" rIns="0" bIns="0" rtlCol="0" anchor="t"/>
          <a:lstStyle/>
          <a:p>
            <a:pPr>
              <a:lnSpc>
                <a:spcPts val="2750"/>
              </a:lnSpc>
            </a:pPr>
            <a:r>
              <a:rPr lang="en-US" sz="1750" dirty="0" err="1">
                <a:solidFill>
                  <a:srgbClr val="D9E1FF"/>
                </a:solidFill>
                <a:latin typeface="Arial" panose="020B0604020202020204" pitchFamily="34" charset="0"/>
                <a:ea typeface="Arimo" pitchFamily="34" charset="-122"/>
                <a:cs typeface="Arial" panose="020B0604020202020204" pitchFamily="34" charset="0"/>
              </a:rPr>
              <a:t>Ayrıca</a:t>
            </a:r>
            <a:r>
              <a:rPr lang="en-US" sz="1750" dirty="0">
                <a:solidFill>
                  <a:srgbClr val="D9E1FF"/>
                </a:solidFill>
                <a:latin typeface="Arial" panose="020B0604020202020204" pitchFamily="34" charset="0"/>
                <a:ea typeface="Arimo" pitchFamily="34" charset="-122"/>
                <a:cs typeface="Arial" panose="020B0604020202020204" pitchFamily="34" charset="0"/>
              </a:rPr>
              <a:t> </a:t>
            </a:r>
            <a:r>
              <a:rPr lang="tr-TR" sz="1750" dirty="0" err="1">
                <a:solidFill>
                  <a:srgbClr val="D9E1FF"/>
                </a:solidFill>
                <a:latin typeface="Arial" panose="020B0604020202020204" pitchFamily="34" charset="0"/>
                <a:ea typeface="Arimo" pitchFamily="34" charset="-122"/>
                <a:cs typeface="Arial" panose="020B0604020202020204" pitchFamily="34" charset="0"/>
              </a:rPr>
              <a:t>VUK’da</a:t>
            </a:r>
            <a:r>
              <a:rPr lang="tr-TR" sz="1750" dirty="0">
                <a:solidFill>
                  <a:srgbClr val="D9E1FF"/>
                </a:solidFill>
                <a:latin typeface="Arial" panose="020B0604020202020204" pitchFamily="34" charset="0"/>
                <a:ea typeface="Arimo" pitchFamily="34" charset="-122"/>
                <a:cs typeface="Arial" panose="020B0604020202020204" pitchFamily="34" charset="0"/>
              </a:rPr>
              <a:t> </a:t>
            </a:r>
            <a:r>
              <a:rPr lang="en-US" sz="1750" dirty="0" err="1">
                <a:solidFill>
                  <a:srgbClr val="D9E1FF"/>
                </a:solidFill>
                <a:latin typeface="Arial" panose="020B0604020202020204" pitchFamily="34" charset="0"/>
                <a:ea typeface="Arimo" pitchFamily="34" charset="-122"/>
                <a:cs typeface="Arial" panose="020B0604020202020204" pitchFamily="34" charset="0"/>
              </a:rPr>
              <a:t>öngörülen</a:t>
            </a:r>
            <a:r>
              <a:rPr lang="en-US" sz="1750" dirty="0">
                <a:solidFill>
                  <a:srgbClr val="D9E1FF"/>
                </a:solidFill>
                <a:latin typeface="Arial" panose="020B0604020202020204" pitchFamily="34" charset="0"/>
                <a:ea typeface="Arimo" pitchFamily="34" charset="-122"/>
                <a:cs typeface="Arial" panose="020B0604020202020204" pitchFamily="34" charset="0"/>
              </a:rPr>
              <a:t> </a:t>
            </a:r>
            <a:r>
              <a:rPr lang="en-US" sz="1750" b="1" dirty="0" err="1">
                <a:solidFill>
                  <a:srgbClr val="D9E1FF"/>
                </a:solidFill>
                <a:latin typeface="Arial" panose="020B0604020202020204" pitchFamily="34" charset="0"/>
                <a:ea typeface="Arimo" pitchFamily="34" charset="-122"/>
                <a:cs typeface="Arial" panose="020B0604020202020204" pitchFamily="34" charset="0"/>
              </a:rPr>
              <a:t>özel</a:t>
            </a:r>
            <a:r>
              <a:rPr lang="en-US" sz="1750" b="1" dirty="0">
                <a:solidFill>
                  <a:srgbClr val="D9E1FF"/>
                </a:solidFill>
                <a:latin typeface="Arial" panose="020B0604020202020204" pitchFamily="34" charset="0"/>
                <a:ea typeface="Arimo" pitchFamily="34" charset="-122"/>
                <a:cs typeface="Arial" panose="020B0604020202020204" pitchFamily="34" charset="0"/>
              </a:rPr>
              <a:t> </a:t>
            </a:r>
            <a:r>
              <a:rPr lang="en-US" sz="1750" b="1" dirty="0" err="1">
                <a:solidFill>
                  <a:srgbClr val="D9E1FF"/>
                </a:solidFill>
                <a:latin typeface="Arial" panose="020B0604020202020204" pitchFamily="34" charset="0"/>
                <a:ea typeface="Arimo" pitchFamily="34" charset="-122"/>
                <a:cs typeface="Arial" panose="020B0604020202020204" pitchFamily="34" charset="0"/>
              </a:rPr>
              <a:t>usulsüzlük</a:t>
            </a:r>
            <a:r>
              <a:rPr lang="en-US" sz="1750" b="1" dirty="0">
                <a:solidFill>
                  <a:srgbClr val="D9E1FF"/>
                </a:solidFill>
                <a:latin typeface="Arial" panose="020B0604020202020204" pitchFamily="34" charset="0"/>
                <a:ea typeface="Arimo" pitchFamily="34" charset="-122"/>
                <a:cs typeface="Arial" panose="020B0604020202020204" pitchFamily="34" charset="0"/>
              </a:rPr>
              <a:t> </a:t>
            </a:r>
            <a:r>
              <a:rPr lang="en-US" sz="1750" b="1" dirty="0" err="1">
                <a:solidFill>
                  <a:srgbClr val="D9E1FF"/>
                </a:solidFill>
                <a:latin typeface="Arial" panose="020B0604020202020204" pitchFamily="34" charset="0"/>
                <a:ea typeface="Arimo" pitchFamily="34" charset="-122"/>
                <a:cs typeface="Arial" panose="020B0604020202020204" pitchFamily="34" charset="0"/>
              </a:rPr>
              <a:t>cezası</a:t>
            </a:r>
            <a:r>
              <a:rPr lang="en-US" sz="1750" dirty="0">
                <a:solidFill>
                  <a:srgbClr val="D9E1FF"/>
                </a:solidFill>
                <a:latin typeface="Arial" panose="020B0604020202020204" pitchFamily="34" charset="0"/>
                <a:ea typeface="Arimo" pitchFamily="34" charset="-122"/>
                <a:cs typeface="Arial" panose="020B0604020202020204" pitchFamily="34" charset="0"/>
              </a:rPr>
              <a:t> </a:t>
            </a:r>
            <a:r>
              <a:rPr lang="en-US" sz="1750" dirty="0" err="1">
                <a:solidFill>
                  <a:srgbClr val="D9E1FF"/>
                </a:solidFill>
                <a:latin typeface="Arial" panose="020B0604020202020204" pitchFamily="34" charset="0"/>
                <a:ea typeface="Arimo" pitchFamily="34" charset="-122"/>
                <a:cs typeface="Arial" panose="020B0604020202020204" pitchFamily="34" charset="0"/>
              </a:rPr>
              <a:t>tatbik</a:t>
            </a:r>
            <a:r>
              <a:rPr lang="en-US" sz="1750" dirty="0">
                <a:solidFill>
                  <a:srgbClr val="D9E1FF"/>
                </a:solidFill>
                <a:latin typeface="Arial" panose="020B0604020202020204" pitchFamily="34" charset="0"/>
                <a:ea typeface="Arimo" pitchFamily="34" charset="-122"/>
                <a:cs typeface="Arial" panose="020B0604020202020204" pitchFamily="34" charset="0"/>
              </a:rPr>
              <a:t> </a:t>
            </a:r>
            <a:r>
              <a:rPr lang="en-US" sz="1750" dirty="0" err="1">
                <a:solidFill>
                  <a:srgbClr val="D9E1FF"/>
                </a:solidFill>
                <a:latin typeface="Arial" panose="020B0604020202020204" pitchFamily="34" charset="0"/>
                <a:ea typeface="Arimo" pitchFamily="34" charset="-122"/>
                <a:cs typeface="Arial" panose="020B0604020202020204" pitchFamily="34" charset="0"/>
              </a:rPr>
              <a:t>edilir</a:t>
            </a:r>
            <a:r>
              <a:rPr lang="en-US" sz="1750" dirty="0">
                <a:solidFill>
                  <a:srgbClr val="D9E1FF"/>
                </a:solidFill>
                <a:latin typeface="Arial" panose="020B0604020202020204" pitchFamily="34" charset="0"/>
                <a:ea typeface="Arimo" pitchFamily="34" charset="-122"/>
                <a:cs typeface="Arial" panose="020B0604020202020204" pitchFamily="34" charset="0"/>
              </a:rPr>
              <a:t>.</a:t>
            </a:r>
            <a:r>
              <a:rPr lang="tr-TR" sz="1750" dirty="0">
                <a:solidFill>
                  <a:srgbClr val="D9E1FF"/>
                </a:solidFill>
                <a:latin typeface="Arial" panose="020B0604020202020204" pitchFamily="34" charset="0"/>
                <a:ea typeface="Arimo" pitchFamily="34" charset="-122"/>
                <a:cs typeface="Arial" panose="020B0604020202020204" pitchFamily="34" charset="0"/>
              </a:rPr>
              <a:t> 400.000 TL’den az 4.000.000 TL’den fazla olmamak üzere tasdike bağlanan indirim/istisna tutarının %5’i kadar. </a:t>
            </a:r>
          </a:p>
          <a:p>
            <a:pPr marL="0" indent="0" algn="l">
              <a:lnSpc>
                <a:spcPts val="2750"/>
              </a:lnSpc>
              <a:buNone/>
            </a:pPr>
            <a:endParaRPr lang="en-US" sz="175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83B220A-F113-2360-DF1C-2E1AE4E51120}"/>
              </a:ext>
            </a:extLst>
          </p:cNvPr>
          <p:cNvPicPr>
            <a:picLocks noChangeAspect="1"/>
          </p:cNvPicPr>
          <p:nvPr/>
        </p:nvPicPr>
        <p:blipFill>
          <a:blip r:embed="rId4"/>
          <a:stretch>
            <a:fillRect/>
          </a:stretch>
        </p:blipFill>
        <p:spPr>
          <a:xfrm>
            <a:off x="0" y="1"/>
            <a:ext cx="1798983" cy="954156"/>
          </a:xfrm>
          <a:prstGeom prst="rect">
            <a:avLst/>
          </a:prstGeom>
        </p:spPr>
      </p:pic>
    </p:spTree>
    <p:extLst>
      <p:ext uri="{BB962C8B-B14F-4D97-AF65-F5344CB8AC3E}">
        <p14:creationId xmlns:p14="http://schemas.microsoft.com/office/powerpoint/2010/main" val="3292257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F5A2C-031F-70B6-F61E-D32CA09EBA99}"/>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64BE3F8F-CE73-E2D7-2EAD-BFE55D89D60E}"/>
              </a:ext>
            </a:extLst>
          </p:cNvPr>
          <p:cNvSpPr/>
          <p:nvPr/>
        </p:nvSpPr>
        <p:spPr>
          <a:xfrm>
            <a:off x="3187357" y="2464905"/>
            <a:ext cx="8792486" cy="1272208"/>
          </a:xfrm>
          <a:prstGeom prst="rect">
            <a:avLst/>
          </a:prstGeom>
          <a:noFill/>
          <a:ln/>
        </p:spPr>
        <p:txBody>
          <a:bodyPr wrap="none" lIns="0" tIns="0" rIns="0" bIns="0" rtlCol="0" anchor="t"/>
          <a:lstStyle/>
          <a:p>
            <a:pPr algn="ctr">
              <a:lnSpc>
                <a:spcPts val="4126"/>
              </a:lnSpc>
            </a:pPr>
            <a:endParaRPr lang="tr-TR" sz="6000" b="1" dirty="0">
              <a:solidFill>
                <a:srgbClr val="FFFFFF"/>
              </a:solidFill>
              <a:latin typeface="Arial Black" panose="020B0A04020102020204" pitchFamily="34" charset="0"/>
              <a:ea typeface="Syne Bold" pitchFamily="34" charset="-122"/>
            </a:endParaRPr>
          </a:p>
          <a:p>
            <a:pPr algn="ctr">
              <a:lnSpc>
                <a:spcPts val="4126"/>
              </a:lnSpc>
            </a:pPr>
            <a:r>
              <a:rPr lang="tr-TR" sz="6000" b="1" dirty="0">
                <a:solidFill>
                  <a:srgbClr val="FFFFFF"/>
                </a:solidFill>
                <a:latin typeface="Arial Black" panose="020B0A04020102020204" pitchFamily="34" charset="0"/>
                <a:ea typeface="Syne Bold" pitchFamily="34" charset="-122"/>
              </a:rPr>
              <a:t>Özellikli Konular </a:t>
            </a:r>
            <a:endParaRPr lang="en-US" sz="6000" dirty="0">
              <a:latin typeface="Arial Black" panose="020B0A04020102020204" pitchFamily="34" charset="0"/>
            </a:endParaRPr>
          </a:p>
        </p:txBody>
      </p:sp>
      <p:sp>
        <p:nvSpPr>
          <p:cNvPr id="7" name="Text 4">
            <a:extLst>
              <a:ext uri="{FF2B5EF4-FFF2-40B4-BE49-F238E27FC236}">
                <a16:creationId xmlns:a16="http://schemas.microsoft.com/office/drawing/2014/main" id="{FE7BB68E-5A12-5F30-E6B2-96F55DD49E1D}"/>
              </a:ext>
            </a:extLst>
          </p:cNvPr>
          <p:cNvSpPr/>
          <p:nvPr/>
        </p:nvSpPr>
        <p:spPr>
          <a:xfrm>
            <a:off x="2636580" y="4571286"/>
            <a:ext cx="4409390" cy="574536"/>
          </a:xfrm>
          <a:prstGeom prst="rect">
            <a:avLst/>
          </a:prstGeom>
          <a:noFill/>
          <a:ln/>
        </p:spPr>
        <p:txBody>
          <a:bodyPr wrap="square" lIns="0" tIns="0" rIns="0" bIns="0" rtlCol="0" anchor="t"/>
          <a:lstStyle/>
          <a:p>
            <a:pPr>
              <a:lnSpc>
                <a:spcPts val="2250"/>
              </a:lnSpc>
            </a:pPr>
            <a:endParaRPr lang="en-US" sz="1387" dirty="0"/>
          </a:p>
        </p:txBody>
      </p:sp>
      <p:pic>
        <p:nvPicPr>
          <p:cNvPr id="15" name="Picture 14">
            <a:extLst>
              <a:ext uri="{FF2B5EF4-FFF2-40B4-BE49-F238E27FC236}">
                <a16:creationId xmlns:a16="http://schemas.microsoft.com/office/drawing/2014/main" id="{8373250C-010F-1F11-3C44-B648DCC48F37}"/>
              </a:ext>
            </a:extLst>
          </p:cNvPr>
          <p:cNvPicPr>
            <a:picLocks noChangeAspect="1"/>
          </p:cNvPicPr>
          <p:nvPr/>
        </p:nvPicPr>
        <p:blipFill>
          <a:blip r:embed="rId3"/>
          <a:stretch>
            <a:fillRect/>
          </a:stretch>
        </p:blipFill>
        <p:spPr>
          <a:xfrm>
            <a:off x="9519921" y="7702535"/>
            <a:ext cx="3281680" cy="471438"/>
          </a:xfrm>
          <a:prstGeom prst="rect">
            <a:avLst/>
          </a:prstGeom>
        </p:spPr>
      </p:pic>
      <p:pic>
        <p:nvPicPr>
          <p:cNvPr id="17" name="Picture 16">
            <a:extLst>
              <a:ext uri="{FF2B5EF4-FFF2-40B4-BE49-F238E27FC236}">
                <a16:creationId xmlns:a16="http://schemas.microsoft.com/office/drawing/2014/main" id="{C068ECF1-CFAD-FCA3-62D1-E300A16BE9E7}"/>
              </a:ext>
            </a:extLst>
          </p:cNvPr>
          <p:cNvPicPr>
            <a:picLocks noChangeAspect="1"/>
          </p:cNvPicPr>
          <p:nvPr/>
        </p:nvPicPr>
        <p:blipFill>
          <a:blip r:embed="rId4"/>
          <a:stretch>
            <a:fillRect/>
          </a:stretch>
        </p:blipFill>
        <p:spPr>
          <a:xfrm>
            <a:off x="10415431" y="7323508"/>
            <a:ext cx="2386169" cy="850465"/>
          </a:xfrm>
          <a:prstGeom prst="rect">
            <a:avLst/>
          </a:prstGeom>
        </p:spPr>
      </p:pic>
      <p:pic>
        <p:nvPicPr>
          <p:cNvPr id="16" name="Picture 15">
            <a:extLst>
              <a:ext uri="{FF2B5EF4-FFF2-40B4-BE49-F238E27FC236}">
                <a16:creationId xmlns:a16="http://schemas.microsoft.com/office/drawing/2014/main" id="{1D434A05-7D3D-7637-4A32-672A7931B523}"/>
              </a:ext>
            </a:extLst>
          </p:cNvPr>
          <p:cNvPicPr>
            <a:picLocks noChangeAspect="1"/>
          </p:cNvPicPr>
          <p:nvPr/>
        </p:nvPicPr>
        <p:blipFill>
          <a:blip r:embed="rId4"/>
          <a:stretch>
            <a:fillRect/>
          </a:stretch>
        </p:blipFill>
        <p:spPr>
          <a:xfrm>
            <a:off x="12854786" y="7465252"/>
            <a:ext cx="1775614" cy="708721"/>
          </a:xfrm>
          <a:prstGeom prst="rect">
            <a:avLst/>
          </a:prstGeom>
        </p:spPr>
      </p:pic>
      <p:pic>
        <p:nvPicPr>
          <p:cNvPr id="12" name="Picture 11">
            <a:extLst>
              <a:ext uri="{FF2B5EF4-FFF2-40B4-BE49-F238E27FC236}">
                <a16:creationId xmlns:a16="http://schemas.microsoft.com/office/drawing/2014/main" id="{10E57B2D-2903-4678-B081-F60CC8D804E1}"/>
              </a:ext>
            </a:extLst>
          </p:cNvPr>
          <p:cNvPicPr>
            <a:picLocks noChangeAspect="1"/>
          </p:cNvPicPr>
          <p:nvPr/>
        </p:nvPicPr>
        <p:blipFill>
          <a:blip r:embed="rId5"/>
          <a:stretch>
            <a:fillRect/>
          </a:stretch>
        </p:blipFill>
        <p:spPr>
          <a:xfrm>
            <a:off x="0" y="1"/>
            <a:ext cx="1798983" cy="954156"/>
          </a:xfrm>
          <a:prstGeom prst="rect">
            <a:avLst/>
          </a:prstGeom>
        </p:spPr>
      </p:pic>
    </p:spTree>
    <p:extLst>
      <p:ext uri="{BB962C8B-B14F-4D97-AF65-F5344CB8AC3E}">
        <p14:creationId xmlns:p14="http://schemas.microsoft.com/office/powerpoint/2010/main" val="2041053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FE5BC-01A5-CED7-ECC5-09F826ADFCA9}"/>
              </a:ext>
            </a:extLst>
          </p:cNvPr>
          <p:cNvSpPr>
            <a:spLocks noGrp="1"/>
          </p:cNvSpPr>
          <p:nvPr>
            <p:ph type="title"/>
          </p:nvPr>
        </p:nvSpPr>
        <p:spPr>
          <a:xfrm>
            <a:off x="1203841" y="518400"/>
            <a:ext cx="12691307" cy="622080"/>
          </a:xfrm>
        </p:spPr>
        <p:txBody>
          <a:bodyPr/>
          <a:lstStyle/>
          <a:p>
            <a:pPr defTabSz="1083570">
              <a:spcBef>
                <a:spcPts val="0"/>
              </a:spcBef>
              <a:defRPr/>
            </a:pPr>
            <a:r>
              <a:rPr lang="tr-TR" sz="3360" b="1" dirty="0">
                <a:latin typeface="Calibri" panose="020F0502020204030204" pitchFamily="34" charset="0"/>
              </a:rPr>
              <a:t> </a:t>
            </a:r>
            <a:r>
              <a:rPr lang="tr-TR" sz="3360" b="1" dirty="0">
                <a:solidFill>
                  <a:srgbClr val="00338D"/>
                </a:solidFill>
                <a:latin typeface="+mn-lt"/>
                <a:ea typeface="+mn-ea"/>
                <a:cs typeface="Arial" panose="020B0604020202020204" pitchFamily="34" charset="0"/>
              </a:rPr>
              <a:t> </a:t>
            </a:r>
            <a:r>
              <a:rPr lang="tr-TR" sz="2880" b="1" dirty="0">
                <a:solidFill>
                  <a:srgbClr val="00338D"/>
                </a:solidFill>
                <a:latin typeface="+mn-lt"/>
                <a:ea typeface="+mn-ea"/>
                <a:cs typeface="Arial" panose="020B0604020202020204" pitchFamily="34" charset="0"/>
              </a:rPr>
              <a:t>Teşvik Belgesi Harcama Kalemleri/Finansallar  </a:t>
            </a:r>
            <a:endParaRPr lang="tr-TR" sz="2880" dirty="0"/>
          </a:p>
        </p:txBody>
      </p:sp>
      <p:sp>
        <p:nvSpPr>
          <p:cNvPr id="3" name="Title 1">
            <a:extLst>
              <a:ext uri="{FF2B5EF4-FFF2-40B4-BE49-F238E27FC236}">
                <a16:creationId xmlns:a16="http://schemas.microsoft.com/office/drawing/2014/main" id="{ABE37649-CEBE-42C7-DC5D-AE534CB6CE28}"/>
              </a:ext>
            </a:extLst>
          </p:cNvPr>
          <p:cNvSpPr txBox="1">
            <a:spLocks/>
          </p:cNvSpPr>
          <p:nvPr/>
        </p:nvSpPr>
        <p:spPr>
          <a:xfrm>
            <a:off x="1282217" y="1246019"/>
            <a:ext cx="11633270" cy="6317376"/>
          </a:xfrm>
          <a:prstGeom prst="rect">
            <a:avLst/>
          </a:prstGeom>
        </p:spPr>
        <p:txBody>
          <a:bodyPr vert="horz" lIns="0" tIns="0" rIns="0" bIns="0" rtlCol="0" anchor="t" anchorCtr="0">
            <a:noAutofit/>
          </a:bodyPr>
          <a:lstStyle>
            <a:lvl1pPr algn="l" defTabSz="914094" rtl="0" eaLnBrk="1" latinLnBrk="0" hangingPunct="1">
              <a:lnSpc>
                <a:spcPct val="70000"/>
              </a:lnSpc>
              <a:spcBef>
                <a:spcPct val="0"/>
              </a:spcBef>
              <a:buNone/>
              <a:defRPr sz="5398" kern="1200">
                <a:solidFill>
                  <a:schemeClr val="tx2"/>
                </a:solidFill>
                <a:latin typeface="+mj-lt"/>
                <a:ea typeface="+mj-ea"/>
                <a:cs typeface="+mj-cs"/>
              </a:defRPr>
            </a:lvl1pPr>
          </a:lstStyle>
          <a:p>
            <a:pPr algn="just">
              <a:lnSpc>
                <a:spcPct val="100000"/>
              </a:lnSpc>
              <a:spcAft>
                <a:spcPts val="1800"/>
              </a:spcAft>
            </a:pPr>
            <a:endParaRPr lang="tr-TR" sz="2160" dirty="0">
              <a:solidFill>
                <a:srgbClr val="000000"/>
              </a:solidFill>
              <a:latin typeface="Calibri" panose="020F0502020204030204" pitchFamily="34" charset="0"/>
            </a:endParaRPr>
          </a:p>
          <a:p>
            <a:pPr algn="just">
              <a:lnSpc>
                <a:spcPct val="100000"/>
              </a:lnSpc>
              <a:spcAft>
                <a:spcPts val="1800"/>
              </a:spcAft>
            </a:pPr>
            <a:r>
              <a:rPr lang="tr-TR" sz="2160" dirty="0">
                <a:solidFill>
                  <a:schemeClr val="tx1"/>
                </a:solidFill>
                <a:latin typeface="Calibri" panose="020F0502020204030204" pitchFamily="34" charset="0"/>
              </a:rPr>
              <a:t>. </a:t>
            </a:r>
          </a:p>
          <a:p>
            <a:pPr algn="just">
              <a:spcAft>
                <a:spcPts val="1800"/>
              </a:spcAft>
            </a:pPr>
            <a:endParaRPr lang="tr-TR" sz="2160" dirty="0">
              <a:solidFill>
                <a:srgbClr val="494949"/>
              </a:solidFill>
              <a:latin typeface="Calibri" panose="020F0502020204030204" pitchFamily="34" charset="0"/>
              <a:cs typeface="Calibri" panose="020F0502020204030204" pitchFamily="34" charset="0"/>
            </a:endParaRPr>
          </a:p>
          <a:p>
            <a:pPr algn="just" defTabSz="1083570">
              <a:lnSpc>
                <a:spcPct val="100000"/>
              </a:lnSpc>
              <a:spcBef>
                <a:spcPts val="0"/>
              </a:spcBef>
              <a:defRPr/>
            </a:pPr>
            <a:endParaRPr lang="tr-TR" sz="1920" dirty="0">
              <a:solidFill>
                <a:srgbClr val="494949"/>
              </a:solidFill>
              <a:latin typeface="Open Sans"/>
            </a:endParaRPr>
          </a:p>
          <a:p>
            <a:pPr algn="just" defTabSz="1083570">
              <a:lnSpc>
                <a:spcPct val="100000"/>
              </a:lnSpc>
              <a:spcBef>
                <a:spcPts val="0"/>
              </a:spcBef>
              <a:defRPr/>
            </a:pPr>
            <a:br>
              <a:rPr lang="tr-TR" sz="3360" b="1" dirty="0">
                <a:solidFill>
                  <a:srgbClr val="00338D"/>
                </a:solidFill>
                <a:latin typeface="Univers for KPMG" panose="020B0603020202020204" pitchFamily="34" charset="0"/>
                <a:cs typeface="Arial" panose="020B0604020202020204" pitchFamily="34" charset="0"/>
              </a:rPr>
            </a:br>
            <a:endParaRPr lang="tr-TR" sz="6478" dirty="0">
              <a:solidFill>
                <a:srgbClr val="00338D"/>
              </a:solidFill>
              <a:latin typeface="KPMG Extralight"/>
            </a:endParaRPr>
          </a:p>
        </p:txBody>
      </p:sp>
      <p:pic>
        <p:nvPicPr>
          <p:cNvPr id="19" name="Picture 18">
            <a:extLst>
              <a:ext uri="{FF2B5EF4-FFF2-40B4-BE49-F238E27FC236}">
                <a16:creationId xmlns:a16="http://schemas.microsoft.com/office/drawing/2014/main" id="{0B3692C7-0755-CC1E-E7E9-BBF7988C1266}"/>
              </a:ext>
            </a:extLst>
          </p:cNvPr>
          <p:cNvPicPr>
            <a:picLocks noChangeAspect="1"/>
          </p:cNvPicPr>
          <p:nvPr/>
        </p:nvPicPr>
        <p:blipFill>
          <a:blip r:embed="rId2"/>
          <a:stretch>
            <a:fillRect/>
          </a:stretch>
        </p:blipFill>
        <p:spPr>
          <a:xfrm>
            <a:off x="1354800" y="1762621"/>
            <a:ext cx="10882303" cy="4919898"/>
          </a:xfrm>
          <a:prstGeom prst="rect">
            <a:avLst/>
          </a:prstGeom>
        </p:spPr>
      </p:pic>
      <p:sp>
        <p:nvSpPr>
          <p:cNvPr id="4" name="TextBox 3">
            <a:extLst>
              <a:ext uri="{FF2B5EF4-FFF2-40B4-BE49-F238E27FC236}">
                <a16:creationId xmlns:a16="http://schemas.microsoft.com/office/drawing/2014/main" id="{58381DD1-87B9-A1C5-1D10-1978D42F70C8}"/>
              </a:ext>
            </a:extLst>
          </p:cNvPr>
          <p:cNvSpPr txBox="1"/>
          <p:nvPr/>
        </p:nvSpPr>
        <p:spPr>
          <a:xfrm>
            <a:off x="830726" y="7401043"/>
            <a:ext cx="12234240" cy="359111"/>
          </a:xfrm>
          <a:prstGeom prst="rect">
            <a:avLst/>
          </a:prstGeom>
          <a:solidFill>
            <a:schemeClr val="bg1"/>
          </a:solidFill>
        </p:spPr>
        <p:txBody>
          <a:bodyPr vert="horz" wrap="square" lIns="0" tIns="0" rIns="0" bIns="0" rtlCol="0" anchor="t" anchorCtr="0">
            <a:noAutofit/>
          </a:bodyPr>
          <a:lstStyle/>
          <a:p>
            <a:pPr>
              <a:spcAft>
                <a:spcPts val="720"/>
              </a:spcAft>
            </a:pPr>
            <a:endParaRPr lang="tr-TR" b="1" dirty="0">
              <a:solidFill>
                <a:schemeClr val="tx2"/>
              </a:solidFill>
            </a:endParaRPr>
          </a:p>
        </p:txBody>
      </p:sp>
      <p:sp>
        <p:nvSpPr>
          <p:cNvPr id="5" name="TextBox 4">
            <a:extLst>
              <a:ext uri="{FF2B5EF4-FFF2-40B4-BE49-F238E27FC236}">
                <a16:creationId xmlns:a16="http://schemas.microsoft.com/office/drawing/2014/main" id="{2D6E3CE7-2E22-E310-5470-FC5A93F46A74}"/>
              </a:ext>
            </a:extLst>
          </p:cNvPr>
          <p:cNvSpPr txBox="1"/>
          <p:nvPr/>
        </p:nvSpPr>
        <p:spPr>
          <a:xfrm>
            <a:off x="1013606" y="7583923"/>
            <a:ext cx="12234240" cy="359111"/>
          </a:xfrm>
          <a:prstGeom prst="rect">
            <a:avLst/>
          </a:prstGeom>
          <a:solidFill>
            <a:schemeClr val="bg1"/>
          </a:solidFill>
        </p:spPr>
        <p:txBody>
          <a:bodyPr vert="horz" wrap="square" lIns="0" tIns="0" rIns="0" bIns="0" rtlCol="0" anchor="t" anchorCtr="0">
            <a:noAutofit/>
          </a:bodyPr>
          <a:lstStyle/>
          <a:p>
            <a:pPr>
              <a:spcAft>
                <a:spcPts val="720"/>
              </a:spcAft>
            </a:pPr>
            <a:endParaRPr lang="tr-TR" b="1" dirty="0">
              <a:solidFill>
                <a:schemeClr val="tx2"/>
              </a:solidFill>
            </a:endParaRPr>
          </a:p>
        </p:txBody>
      </p:sp>
    </p:spTree>
    <p:extLst>
      <p:ext uri="{BB962C8B-B14F-4D97-AF65-F5344CB8AC3E}">
        <p14:creationId xmlns:p14="http://schemas.microsoft.com/office/powerpoint/2010/main" val="3210556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97928" y="1513226"/>
            <a:ext cx="13358228" cy="4751557"/>
          </a:xfrm>
          <a:prstGeom prst="rect">
            <a:avLst/>
          </a:prstGeom>
          <a:noFill/>
        </p:spPr>
        <p:txBody>
          <a:bodyPr wrap="square" rtlCol="0">
            <a:spAutoFit/>
          </a:bodyPr>
          <a:lstStyle/>
          <a:p>
            <a:pPr algn="just">
              <a:spcAft>
                <a:spcPts val="720"/>
              </a:spcAft>
            </a:pPr>
            <a:r>
              <a:rPr lang="tr-TR" sz="2160" b="1" u="sng" dirty="0">
                <a:solidFill>
                  <a:srgbClr val="000000"/>
                </a:solidFill>
                <a:latin typeface="Calibri" panose="020F0502020204030204" pitchFamily="34" charset="0"/>
              </a:rPr>
              <a:t>Yatırım Dönemi/İlk Faydalanma Dönemi (DİĞER FAALİYETLERDEN ELDE EDİLEN KAZANÇLAR)</a:t>
            </a:r>
          </a:p>
          <a:p>
            <a:pPr marL="342900" indent="-342900" algn="just">
              <a:spcAft>
                <a:spcPts val="720"/>
              </a:spcAft>
              <a:buFont typeface="Arial" panose="020B0604020202020204" pitchFamily="34" charset="0"/>
              <a:buChar char="•"/>
            </a:pPr>
            <a:r>
              <a:rPr lang="tr-TR" sz="2160" b="1" u="sng" dirty="0">
                <a:solidFill>
                  <a:schemeClr val="tx2"/>
                </a:solidFill>
                <a:latin typeface="Calibri" panose="020F0502020204030204" pitchFamily="34" charset="0"/>
              </a:rPr>
              <a:t>Değişiklik Öncesi:</a:t>
            </a:r>
            <a:r>
              <a:rPr lang="tr-TR" sz="2160" b="1" dirty="0">
                <a:solidFill>
                  <a:schemeClr val="tx2"/>
                </a:solidFill>
                <a:latin typeface="Calibri" panose="020F0502020204030204" pitchFamily="34" charset="0"/>
              </a:rPr>
              <a:t> </a:t>
            </a:r>
            <a:r>
              <a:rPr lang="tr-TR" sz="2160" dirty="0">
                <a:solidFill>
                  <a:srgbClr val="000000"/>
                </a:solidFill>
                <a:latin typeface="Calibri" panose="020F0502020204030204" pitchFamily="34" charset="0"/>
              </a:rPr>
              <a:t>Yatırıma fiilen başlanılan tarihten itibaren toplam yatırıma katkı tutarının </a:t>
            </a:r>
            <a:r>
              <a:rPr lang="tr-TR" sz="2880" b="1" dirty="0">
                <a:solidFill>
                  <a:srgbClr val="FF0000"/>
                </a:solidFill>
                <a:latin typeface="Calibri" panose="020F0502020204030204" pitchFamily="34" charset="0"/>
              </a:rPr>
              <a:t>%80'ini </a:t>
            </a:r>
            <a:r>
              <a:rPr lang="tr-TR" sz="2160" dirty="0">
                <a:solidFill>
                  <a:srgbClr val="000000"/>
                </a:solidFill>
                <a:latin typeface="Calibri" panose="020F0502020204030204" pitchFamily="34" charset="0"/>
              </a:rPr>
              <a:t>aşmamak ve </a:t>
            </a:r>
            <a:r>
              <a:rPr lang="tr-TR" sz="2160" u="sng" dirty="0">
                <a:solidFill>
                  <a:srgbClr val="FF0000"/>
                </a:solidFill>
                <a:latin typeface="Calibri" panose="020F0502020204030204" pitchFamily="34" charset="0"/>
              </a:rPr>
              <a:t>gerçekleştirilen yatırım harcaması </a:t>
            </a:r>
            <a:r>
              <a:rPr lang="tr-TR" sz="2160" dirty="0">
                <a:solidFill>
                  <a:srgbClr val="000000"/>
                </a:solidFill>
                <a:latin typeface="Calibri" panose="020F0502020204030204" pitchFamily="34" charset="0"/>
              </a:rPr>
              <a:t>tutarını geçmemek üzere; </a:t>
            </a:r>
            <a:r>
              <a:rPr lang="tr-TR" sz="2160" b="1" dirty="0">
                <a:solidFill>
                  <a:srgbClr val="FF0000"/>
                </a:solidFill>
                <a:latin typeface="Calibri" panose="020F0502020204030204" pitchFamily="34" charset="0"/>
              </a:rPr>
              <a:t>yatırım döneminde kurumun diğer faaliyetlerinden elde edilen kazançlarına </a:t>
            </a:r>
            <a:r>
              <a:rPr lang="tr-TR" sz="2160" dirty="0">
                <a:solidFill>
                  <a:srgbClr val="000000"/>
                </a:solidFill>
                <a:latin typeface="Calibri" panose="020F0502020204030204" pitchFamily="34" charset="0"/>
              </a:rPr>
              <a:t>indirimli vergi oranı uygulanabilir.</a:t>
            </a:r>
          </a:p>
          <a:p>
            <a:pPr marL="342900" indent="-342900" algn="just">
              <a:spcAft>
                <a:spcPts val="720"/>
              </a:spcAft>
              <a:buFont typeface="Arial" panose="020B0604020202020204" pitchFamily="34" charset="0"/>
              <a:buChar char="•"/>
            </a:pPr>
            <a:r>
              <a:rPr lang="tr-TR" sz="2160" b="1" u="sng" dirty="0">
                <a:solidFill>
                  <a:schemeClr val="tx2"/>
                </a:solidFill>
                <a:latin typeface="Calibri" panose="020F0502020204030204" pitchFamily="34" charset="0"/>
              </a:rPr>
              <a:t>7555 ile Değişiklik Sonrası:</a:t>
            </a:r>
            <a:r>
              <a:rPr lang="tr-TR" sz="2160" b="1" dirty="0">
                <a:solidFill>
                  <a:schemeClr val="tx2"/>
                </a:solidFill>
                <a:latin typeface="Calibri" panose="020F0502020204030204" pitchFamily="34" charset="0"/>
              </a:rPr>
              <a:t> </a:t>
            </a:r>
            <a:r>
              <a:rPr lang="tr-TR" sz="2160" dirty="0"/>
              <a:t>Toplam yatırıma katkı tutarının </a:t>
            </a:r>
            <a:r>
              <a:rPr lang="tr-TR" sz="2880" b="1" dirty="0">
                <a:solidFill>
                  <a:srgbClr val="FF0000"/>
                </a:solidFill>
              </a:rPr>
              <a:t>%50’sini </a:t>
            </a:r>
            <a:r>
              <a:rPr lang="tr-TR" sz="2160" dirty="0"/>
              <a:t>ve </a:t>
            </a:r>
            <a:r>
              <a:rPr lang="tr-TR" sz="2160" u="sng" dirty="0">
                <a:solidFill>
                  <a:srgbClr val="FF0000"/>
                </a:solidFill>
              </a:rPr>
              <a:t>hak edilen yatırıma katkı tutarını </a:t>
            </a:r>
            <a:r>
              <a:rPr lang="tr-TR" sz="2160" dirty="0"/>
              <a:t>geçmemek üzere; indirim hakkının kullanılabileceği </a:t>
            </a:r>
            <a:r>
              <a:rPr lang="tr-TR" sz="2160" u="sng" dirty="0">
                <a:solidFill>
                  <a:srgbClr val="FF0000"/>
                </a:solidFill>
              </a:rPr>
              <a:t>ilk hesap dönemi dahil dördüncü hesap döneminin sonuna</a:t>
            </a:r>
            <a:r>
              <a:rPr lang="tr-TR" sz="2160" dirty="0"/>
              <a:t> kadar kurumun diğer faaliyetlerinden elde edilen kazançlarına indirimli kurumlar vergisi oranı uygulanabilir.</a:t>
            </a:r>
          </a:p>
          <a:p>
            <a:pPr algn="just">
              <a:spcAft>
                <a:spcPts val="720"/>
              </a:spcAft>
            </a:pPr>
            <a:endParaRPr lang="tr-TR" sz="2160" b="1" u="sng" dirty="0">
              <a:solidFill>
                <a:srgbClr val="000000"/>
              </a:solidFill>
              <a:latin typeface="Calibri" panose="020F0502020204030204" pitchFamily="34" charset="0"/>
            </a:endParaRPr>
          </a:p>
          <a:p>
            <a:pPr algn="just">
              <a:spcAft>
                <a:spcPts val="720"/>
              </a:spcAft>
            </a:pPr>
            <a:r>
              <a:rPr lang="tr-TR" sz="2160" b="1" u="sng" dirty="0">
                <a:solidFill>
                  <a:srgbClr val="000000"/>
                </a:solidFill>
                <a:latin typeface="Calibri" panose="020F0502020204030204" pitchFamily="34" charset="0"/>
              </a:rPr>
              <a:t>İşletme Dönemi için(İŞLETMEDEN ELDE EDİLEN KAZANÇLAR) </a:t>
            </a:r>
          </a:p>
          <a:p>
            <a:pPr marL="342900" indent="-342900" algn="just">
              <a:spcAft>
                <a:spcPts val="720"/>
              </a:spcAft>
              <a:buFont typeface="Arial" panose="020B0604020202020204" pitchFamily="34" charset="0"/>
              <a:buChar char="•"/>
            </a:pPr>
            <a:r>
              <a:rPr lang="tr-TR" sz="2160" dirty="0">
                <a:solidFill>
                  <a:srgbClr val="000000"/>
                </a:solidFill>
                <a:latin typeface="Calibri" panose="020F0502020204030204" pitchFamily="34" charset="0"/>
              </a:rPr>
              <a:t>Kurumlar vergisi mükelleflerinin, Bakanlıkça yatırım teşvik belgesine bağlanan yatırımlarından, </a:t>
            </a:r>
            <a:r>
              <a:rPr lang="tr-TR" sz="2160" b="1" dirty="0">
                <a:solidFill>
                  <a:srgbClr val="FF0000"/>
                </a:solidFill>
                <a:latin typeface="Calibri" panose="020F0502020204030204" pitchFamily="34" charset="0"/>
              </a:rPr>
              <a:t>yatırımın kısmen veya tamamen işletilmesine başlanılan hesap döneminden itibaren elde ettikleri kazançları </a:t>
            </a:r>
            <a:r>
              <a:rPr lang="tr-TR" sz="2160" dirty="0">
                <a:solidFill>
                  <a:srgbClr val="000000"/>
                </a:solidFill>
                <a:latin typeface="Calibri" panose="020F0502020204030204" pitchFamily="34" charset="0"/>
              </a:rPr>
              <a:t>dolayısıyla indirimli kurumlar vergisi uygulamasından faydalanmaları mümkündür.</a:t>
            </a:r>
          </a:p>
        </p:txBody>
      </p:sp>
      <p:sp>
        <p:nvSpPr>
          <p:cNvPr id="4" name="TextBox 8">
            <a:extLst>
              <a:ext uri="{FF2B5EF4-FFF2-40B4-BE49-F238E27FC236}">
                <a16:creationId xmlns:a16="http://schemas.microsoft.com/office/drawing/2014/main" id="{09F43BD2-1234-463F-BF31-7EE85B65D89E}"/>
              </a:ext>
            </a:extLst>
          </p:cNvPr>
          <p:cNvSpPr txBox="1"/>
          <p:nvPr/>
        </p:nvSpPr>
        <p:spPr>
          <a:xfrm>
            <a:off x="987151" y="619082"/>
            <a:ext cx="10892809" cy="683264"/>
          </a:xfrm>
          <a:prstGeom prst="rect">
            <a:avLst/>
          </a:prstGeom>
          <a:noFill/>
        </p:spPr>
        <p:txBody>
          <a:bodyPr wrap="square" rtlCol="0">
            <a:spAutoFit/>
          </a:bodyPr>
          <a:lstStyle>
            <a:defPPr>
              <a:defRPr lang="en-US"/>
            </a:defPPr>
            <a:lvl1pPr marL="0" algn="l" defTabSz="995782" rtl="0" eaLnBrk="1" latinLnBrk="0" hangingPunct="1">
              <a:defRPr sz="1960" kern="1200">
                <a:solidFill>
                  <a:schemeClr val="tx1"/>
                </a:solidFill>
                <a:latin typeface="+mn-lt"/>
                <a:ea typeface="+mn-ea"/>
                <a:cs typeface="+mn-cs"/>
              </a:defRPr>
            </a:lvl1pPr>
            <a:lvl2pPr marL="497891" algn="l" defTabSz="995782" rtl="0" eaLnBrk="1" latinLnBrk="0" hangingPunct="1">
              <a:defRPr sz="1960" kern="1200">
                <a:solidFill>
                  <a:schemeClr val="tx1"/>
                </a:solidFill>
                <a:latin typeface="+mn-lt"/>
                <a:ea typeface="+mn-ea"/>
                <a:cs typeface="+mn-cs"/>
              </a:defRPr>
            </a:lvl2pPr>
            <a:lvl3pPr marL="995782" algn="l" defTabSz="995782" rtl="0" eaLnBrk="1" latinLnBrk="0" hangingPunct="1">
              <a:defRPr sz="1960" kern="1200">
                <a:solidFill>
                  <a:schemeClr val="tx1"/>
                </a:solidFill>
                <a:latin typeface="+mn-lt"/>
                <a:ea typeface="+mn-ea"/>
                <a:cs typeface="+mn-cs"/>
              </a:defRPr>
            </a:lvl3pPr>
            <a:lvl4pPr marL="1493672" algn="l" defTabSz="995782" rtl="0" eaLnBrk="1" latinLnBrk="0" hangingPunct="1">
              <a:defRPr sz="1960" kern="1200">
                <a:solidFill>
                  <a:schemeClr val="tx1"/>
                </a:solidFill>
                <a:latin typeface="+mn-lt"/>
                <a:ea typeface="+mn-ea"/>
                <a:cs typeface="+mn-cs"/>
              </a:defRPr>
            </a:lvl4pPr>
            <a:lvl5pPr marL="1991563" algn="l" defTabSz="995782" rtl="0" eaLnBrk="1" latinLnBrk="0" hangingPunct="1">
              <a:defRPr sz="1960" kern="1200">
                <a:solidFill>
                  <a:schemeClr val="tx1"/>
                </a:solidFill>
                <a:latin typeface="+mn-lt"/>
                <a:ea typeface="+mn-ea"/>
                <a:cs typeface="+mn-cs"/>
              </a:defRPr>
            </a:lvl5pPr>
            <a:lvl6pPr marL="2489454" algn="l" defTabSz="995782" rtl="0" eaLnBrk="1" latinLnBrk="0" hangingPunct="1">
              <a:defRPr sz="1960" kern="1200">
                <a:solidFill>
                  <a:schemeClr val="tx1"/>
                </a:solidFill>
                <a:latin typeface="+mn-lt"/>
                <a:ea typeface="+mn-ea"/>
                <a:cs typeface="+mn-cs"/>
              </a:defRPr>
            </a:lvl6pPr>
            <a:lvl7pPr marL="2987345" algn="l" defTabSz="995782" rtl="0" eaLnBrk="1" latinLnBrk="0" hangingPunct="1">
              <a:defRPr sz="1960" kern="1200">
                <a:solidFill>
                  <a:schemeClr val="tx1"/>
                </a:solidFill>
                <a:latin typeface="+mn-lt"/>
                <a:ea typeface="+mn-ea"/>
                <a:cs typeface="+mn-cs"/>
              </a:defRPr>
            </a:lvl7pPr>
            <a:lvl8pPr marL="3485236" algn="l" defTabSz="995782" rtl="0" eaLnBrk="1" latinLnBrk="0" hangingPunct="1">
              <a:defRPr sz="1960" kern="1200">
                <a:solidFill>
                  <a:schemeClr val="tx1"/>
                </a:solidFill>
                <a:latin typeface="+mn-lt"/>
                <a:ea typeface="+mn-ea"/>
                <a:cs typeface="+mn-cs"/>
              </a:defRPr>
            </a:lvl8pPr>
            <a:lvl9pPr marL="3983126" algn="l" defTabSz="995782" rtl="0" eaLnBrk="1" latinLnBrk="0" hangingPunct="1">
              <a:defRPr sz="1960" kern="1200">
                <a:solidFill>
                  <a:schemeClr val="tx1"/>
                </a:solidFill>
                <a:latin typeface="+mn-lt"/>
                <a:ea typeface="+mn-ea"/>
                <a:cs typeface="+mn-cs"/>
              </a:defRPr>
            </a:lvl9pPr>
          </a:lstStyle>
          <a:p>
            <a:pPr algn="just" defTabSz="1083570"/>
            <a:r>
              <a:rPr lang="tr-TR" sz="3840" b="1" dirty="0">
                <a:solidFill>
                  <a:srgbClr val="00338D"/>
                </a:solidFill>
                <a:latin typeface="Univers for KPMG" panose="020B0603020202020204" pitchFamily="34" charset="0"/>
                <a:cs typeface="Arial" panose="020B0604020202020204" pitchFamily="34" charset="0"/>
              </a:rPr>
              <a:t>İndirimli Kurumlar Vergisi Uygulaması: 32/A</a:t>
            </a:r>
          </a:p>
        </p:txBody>
      </p:sp>
      <p:sp>
        <p:nvSpPr>
          <p:cNvPr id="6" name="Rectangle 3">
            <a:extLst>
              <a:ext uri="{FF2B5EF4-FFF2-40B4-BE49-F238E27FC236}">
                <a16:creationId xmlns:a16="http://schemas.microsoft.com/office/drawing/2014/main" id="{639E0D90-C401-468A-A487-38337CF42256}"/>
              </a:ext>
            </a:extLst>
          </p:cNvPr>
          <p:cNvSpPr>
            <a:spLocks noChangeArrowheads="1"/>
          </p:cNvSpPr>
          <p:nvPr/>
        </p:nvSpPr>
        <p:spPr bwMode="auto">
          <a:xfrm>
            <a:off x="6987033" y="121970"/>
            <a:ext cx="656334" cy="304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indent="430530" algn="just" defTabSz="1097280" eaLnBrk="0" fontAlgn="base" hangingPunct="0">
              <a:spcBef>
                <a:spcPct val="0"/>
              </a:spcBef>
              <a:spcAft>
                <a:spcPct val="0"/>
              </a:spcAft>
            </a:pPr>
            <a:endParaRPr lang="tr-TR" altLang="tr-TR" sz="1260">
              <a:latin typeface="Arial" panose="020B0604020202020204" pitchFamily="34" charset="0"/>
            </a:endParaRPr>
          </a:p>
        </p:txBody>
      </p:sp>
      <p:sp>
        <p:nvSpPr>
          <p:cNvPr id="2" name="TextBox 1">
            <a:extLst>
              <a:ext uri="{FF2B5EF4-FFF2-40B4-BE49-F238E27FC236}">
                <a16:creationId xmlns:a16="http://schemas.microsoft.com/office/drawing/2014/main" id="{5856CD47-CD59-8D31-B5E1-6A1635DB0ECB}"/>
              </a:ext>
            </a:extLst>
          </p:cNvPr>
          <p:cNvSpPr txBox="1"/>
          <p:nvPr/>
        </p:nvSpPr>
        <p:spPr>
          <a:xfrm>
            <a:off x="791538" y="7469623"/>
            <a:ext cx="12234240" cy="359111"/>
          </a:xfrm>
          <a:prstGeom prst="rect">
            <a:avLst/>
          </a:prstGeom>
          <a:solidFill>
            <a:schemeClr val="bg1"/>
          </a:solidFill>
        </p:spPr>
        <p:txBody>
          <a:bodyPr vert="horz" wrap="square" lIns="0" tIns="0" rIns="0" bIns="0" rtlCol="0" anchor="t" anchorCtr="0">
            <a:noAutofit/>
          </a:bodyPr>
          <a:lstStyle/>
          <a:p>
            <a:pPr>
              <a:spcAft>
                <a:spcPts val="720"/>
              </a:spcAft>
            </a:pPr>
            <a:endParaRPr lang="tr-TR" b="1" dirty="0">
              <a:solidFill>
                <a:schemeClr val="tx2"/>
              </a:solidFill>
            </a:endParaRPr>
          </a:p>
        </p:txBody>
      </p:sp>
    </p:spTree>
    <p:extLst>
      <p:ext uri="{BB962C8B-B14F-4D97-AF65-F5344CB8AC3E}">
        <p14:creationId xmlns:p14="http://schemas.microsoft.com/office/powerpoint/2010/main" val="2298543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AAD56-88CA-DB3C-6E2C-AFE2BA5D6F9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7342EC9-14E6-59D8-F1E0-4099D656DDFB}"/>
              </a:ext>
            </a:extLst>
          </p:cNvPr>
          <p:cNvSpPr txBox="1"/>
          <p:nvPr/>
        </p:nvSpPr>
        <p:spPr>
          <a:xfrm>
            <a:off x="697928" y="1513225"/>
            <a:ext cx="13358228" cy="5020862"/>
          </a:xfrm>
          <a:prstGeom prst="rect">
            <a:avLst/>
          </a:prstGeom>
          <a:noFill/>
        </p:spPr>
        <p:txBody>
          <a:bodyPr wrap="square" rtlCol="0">
            <a:spAutoFit/>
          </a:bodyPr>
          <a:lstStyle/>
          <a:p>
            <a:pPr marL="342900" indent="-342900" algn="just">
              <a:spcAft>
                <a:spcPts val="720"/>
              </a:spcAft>
              <a:buFont typeface="Arial" panose="020B0604020202020204" pitchFamily="34" charset="0"/>
              <a:buChar char="•"/>
            </a:pPr>
            <a:endParaRPr lang="tr-TR" sz="2160" b="1" u="sng" dirty="0">
              <a:solidFill>
                <a:schemeClr val="tx2"/>
              </a:solidFill>
              <a:latin typeface="Calibri" panose="020F0502020204030204" pitchFamily="34" charset="0"/>
            </a:endParaRPr>
          </a:p>
          <a:p>
            <a:pPr marL="342900" indent="-342900" algn="just">
              <a:spcAft>
                <a:spcPts val="720"/>
              </a:spcAft>
              <a:buFont typeface="Arial" panose="020B0604020202020204" pitchFamily="34" charset="0"/>
              <a:buChar char="•"/>
            </a:pPr>
            <a:r>
              <a:rPr lang="tr-TR" sz="2160" b="1" u="sng" dirty="0">
                <a:solidFill>
                  <a:srgbClr val="FF0000"/>
                </a:solidFill>
                <a:latin typeface="Calibri" panose="020F0502020204030204" pitchFamily="34" charset="0"/>
              </a:rPr>
              <a:t>Değişiklik Öncesi </a:t>
            </a:r>
          </a:p>
          <a:p>
            <a:pPr marL="342900" indent="-342900" algn="just">
              <a:spcAft>
                <a:spcPts val="720"/>
              </a:spcAft>
              <a:buFont typeface="Wingdings" panose="05000000000000000000" pitchFamily="2" charset="2"/>
              <a:buChar char="q"/>
            </a:pPr>
            <a:r>
              <a:rPr lang="tr-TR" sz="2160" b="1" dirty="0">
                <a:solidFill>
                  <a:schemeClr val="tx2"/>
                </a:solidFill>
                <a:latin typeface="Calibri" panose="020F0502020204030204" pitchFamily="34" charset="0"/>
              </a:rPr>
              <a:t>Değişiklik Öncesi belgelerden kaynaklı hak kazanılan </a:t>
            </a:r>
            <a:r>
              <a:rPr lang="tr-TR" sz="2160" b="1" dirty="0" err="1">
                <a:solidFill>
                  <a:schemeClr val="tx2"/>
                </a:solidFill>
                <a:latin typeface="Calibri" panose="020F0502020204030204" pitchFamily="34" charset="0"/>
              </a:rPr>
              <a:t>YK’nin</a:t>
            </a:r>
            <a:r>
              <a:rPr lang="tr-TR" sz="2160" b="1" dirty="0">
                <a:solidFill>
                  <a:schemeClr val="tx2"/>
                </a:solidFill>
                <a:latin typeface="Calibri" panose="020F0502020204030204" pitchFamily="34" charset="0"/>
              </a:rPr>
              <a:t> minimum </a:t>
            </a:r>
            <a:r>
              <a:rPr lang="tr-TR" sz="2880" b="1" dirty="0">
                <a:solidFill>
                  <a:srgbClr val="FF0000"/>
                </a:solidFill>
                <a:latin typeface="Calibri" panose="020F0502020204030204" pitchFamily="34" charset="0"/>
              </a:rPr>
              <a:t>%20’si </a:t>
            </a:r>
            <a:r>
              <a:rPr lang="tr-TR" sz="2160" b="1" dirty="0">
                <a:solidFill>
                  <a:schemeClr val="tx2"/>
                </a:solidFill>
                <a:latin typeface="Calibri" panose="020F0502020204030204" pitchFamily="34" charset="0"/>
              </a:rPr>
              <a:t>işletme kazançlarında kullanılmak zorundadır. </a:t>
            </a:r>
          </a:p>
          <a:p>
            <a:pPr marL="342900" indent="-342900" algn="just">
              <a:spcAft>
                <a:spcPts val="720"/>
              </a:spcAft>
              <a:buFont typeface="Arial" panose="020B0604020202020204" pitchFamily="34" charset="0"/>
              <a:buChar char="•"/>
            </a:pPr>
            <a:endParaRPr lang="tr-TR" sz="2160" b="1" u="sng" dirty="0">
              <a:solidFill>
                <a:schemeClr val="tx2"/>
              </a:solidFill>
              <a:latin typeface="Calibri" panose="020F0502020204030204" pitchFamily="34" charset="0"/>
            </a:endParaRPr>
          </a:p>
          <a:p>
            <a:pPr marL="342900" indent="-342900" algn="just">
              <a:spcAft>
                <a:spcPts val="720"/>
              </a:spcAft>
              <a:buFont typeface="Arial" panose="020B0604020202020204" pitchFamily="34" charset="0"/>
              <a:buChar char="•"/>
            </a:pPr>
            <a:endParaRPr lang="tr-TR" sz="2160" b="1" u="sng" dirty="0">
              <a:solidFill>
                <a:schemeClr val="tx2"/>
              </a:solidFill>
              <a:latin typeface="Calibri" panose="020F0502020204030204" pitchFamily="34" charset="0"/>
            </a:endParaRPr>
          </a:p>
          <a:p>
            <a:pPr marL="342900" indent="-342900" algn="just">
              <a:spcAft>
                <a:spcPts val="720"/>
              </a:spcAft>
              <a:buFont typeface="Arial" panose="020B0604020202020204" pitchFamily="34" charset="0"/>
              <a:buChar char="•"/>
            </a:pPr>
            <a:r>
              <a:rPr lang="tr-TR" sz="2160" b="1" u="sng" dirty="0">
                <a:solidFill>
                  <a:srgbClr val="FF0000"/>
                </a:solidFill>
                <a:latin typeface="Calibri" panose="020F0502020204030204" pitchFamily="34" charset="0"/>
              </a:rPr>
              <a:t>Değişiklik Sonrası: </a:t>
            </a:r>
          </a:p>
          <a:p>
            <a:pPr marL="342900" indent="-342900" algn="just">
              <a:spcAft>
                <a:spcPts val="720"/>
              </a:spcAft>
              <a:buFont typeface="Wingdings" panose="05000000000000000000" pitchFamily="2" charset="2"/>
              <a:buChar char="q"/>
            </a:pPr>
            <a:r>
              <a:rPr lang="tr-TR" sz="2160" b="1" dirty="0">
                <a:solidFill>
                  <a:schemeClr val="tx2"/>
                </a:solidFill>
                <a:latin typeface="Calibri" panose="020F0502020204030204" pitchFamily="34" charset="0"/>
              </a:rPr>
              <a:t>7555 ile Değişiklik kapsamına giren belgelerden kaynaklı hak kazanılan </a:t>
            </a:r>
            <a:r>
              <a:rPr lang="tr-TR" sz="2160" b="1" dirty="0" err="1">
                <a:solidFill>
                  <a:schemeClr val="tx2"/>
                </a:solidFill>
                <a:latin typeface="Calibri" panose="020F0502020204030204" pitchFamily="34" charset="0"/>
              </a:rPr>
              <a:t>YKT’nin</a:t>
            </a:r>
            <a:r>
              <a:rPr lang="tr-TR" sz="2160" b="1" dirty="0">
                <a:solidFill>
                  <a:schemeClr val="tx2"/>
                </a:solidFill>
                <a:latin typeface="Calibri" panose="020F0502020204030204" pitchFamily="34" charset="0"/>
              </a:rPr>
              <a:t> ise minimum </a:t>
            </a:r>
            <a:r>
              <a:rPr lang="tr-TR" sz="2880" b="1" dirty="0">
                <a:solidFill>
                  <a:srgbClr val="FF0000"/>
                </a:solidFill>
                <a:latin typeface="Calibri" panose="020F0502020204030204" pitchFamily="34" charset="0"/>
              </a:rPr>
              <a:t>%50’si </a:t>
            </a:r>
            <a:r>
              <a:rPr lang="tr-TR" sz="2160" b="1" dirty="0">
                <a:solidFill>
                  <a:schemeClr val="tx2"/>
                </a:solidFill>
                <a:latin typeface="Calibri" panose="020F0502020204030204" pitchFamily="34" charset="0"/>
              </a:rPr>
              <a:t>işletme kazançlarında kullanılmak zorundadır. Her halükarda bütün YKT, faydalanma hakkının doğduğu dönemden itibaren başlamak üzere 10 dönemde tüketilmek zorundadır.  </a:t>
            </a:r>
          </a:p>
          <a:p>
            <a:pPr marL="342900" indent="-342900" algn="just">
              <a:spcAft>
                <a:spcPts val="720"/>
              </a:spcAft>
              <a:buFont typeface="Arial" panose="020B0604020202020204" pitchFamily="34" charset="0"/>
              <a:buChar char="•"/>
            </a:pPr>
            <a:endParaRPr lang="tr-TR" sz="2160" b="1" u="sng" dirty="0">
              <a:solidFill>
                <a:schemeClr val="tx2"/>
              </a:solidFill>
              <a:latin typeface="Calibri" panose="020F0502020204030204" pitchFamily="34" charset="0"/>
            </a:endParaRPr>
          </a:p>
          <a:p>
            <a:pPr algn="just">
              <a:spcAft>
                <a:spcPts val="720"/>
              </a:spcAft>
            </a:pPr>
            <a:endParaRPr lang="tr-TR" sz="2160" dirty="0"/>
          </a:p>
        </p:txBody>
      </p:sp>
      <p:sp>
        <p:nvSpPr>
          <p:cNvPr id="4" name="TextBox 8">
            <a:extLst>
              <a:ext uri="{FF2B5EF4-FFF2-40B4-BE49-F238E27FC236}">
                <a16:creationId xmlns:a16="http://schemas.microsoft.com/office/drawing/2014/main" id="{F7FE4347-4F9B-D8F6-CD6A-842AE63465CC}"/>
              </a:ext>
            </a:extLst>
          </p:cNvPr>
          <p:cNvSpPr txBox="1"/>
          <p:nvPr/>
        </p:nvSpPr>
        <p:spPr>
          <a:xfrm>
            <a:off x="987151" y="619082"/>
            <a:ext cx="12728850" cy="683264"/>
          </a:xfrm>
          <a:prstGeom prst="rect">
            <a:avLst/>
          </a:prstGeom>
          <a:noFill/>
        </p:spPr>
        <p:txBody>
          <a:bodyPr wrap="square" rtlCol="0">
            <a:spAutoFit/>
          </a:bodyPr>
          <a:lstStyle>
            <a:defPPr>
              <a:defRPr lang="en-US"/>
            </a:defPPr>
            <a:lvl1pPr marL="0" algn="l" defTabSz="995782" rtl="0" eaLnBrk="1" latinLnBrk="0" hangingPunct="1">
              <a:defRPr sz="1960" kern="1200">
                <a:solidFill>
                  <a:schemeClr val="tx1"/>
                </a:solidFill>
                <a:latin typeface="+mn-lt"/>
                <a:ea typeface="+mn-ea"/>
                <a:cs typeface="+mn-cs"/>
              </a:defRPr>
            </a:lvl1pPr>
            <a:lvl2pPr marL="497891" algn="l" defTabSz="995782" rtl="0" eaLnBrk="1" latinLnBrk="0" hangingPunct="1">
              <a:defRPr sz="1960" kern="1200">
                <a:solidFill>
                  <a:schemeClr val="tx1"/>
                </a:solidFill>
                <a:latin typeface="+mn-lt"/>
                <a:ea typeface="+mn-ea"/>
                <a:cs typeface="+mn-cs"/>
              </a:defRPr>
            </a:lvl2pPr>
            <a:lvl3pPr marL="995782" algn="l" defTabSz="995782" rtl="0" eaLnBrk="1" latinLnBrk="0" hangingPunct="1">
              <a:defRPr sz="1960" kern="1200">
                <a:solidFill>
                  <a:schemeClr val="tx1"/>
                </a:solidFill>
                <a:latin typeface="+mn-lt"/>
                <a:ea typeface="+mn-ea"/>
                <a:cs typeface="+mn-cs"/>
              </a:defRPr>
            </a:lvl3pPr>
            <a:lvl4pPr marL="1493672" algn="l" defTabSz="995782" rtl="0" eaLnBrk="1" latinLnBrk="0" hangingPunct="1">
              <a:defRPr sz="1960" kern="1200">
                <a:solidFill>
                  <a:schemeClr val="tx1"/>
                </a:solidFill>
                <a:latin typeface="+mn-lt"/>
                <a:ea typeface="+mn-ea"/>
                <a:cs typeface="+mn-cs"/>
              </a:defRPr>
            </a:lvl4pPr>
            <a:lvl5pPr marL="1991563" algn="l" defTabSz="995782" rtl="0" eaLnBrk="1" latinLnBrk="0" hangingPunct="1">
              <a:defRPr sz="1960" kern="1200">
                <a:solidFill>
                  <a:schemeClr val="tx1"/>
                </a:solidFill>
                <a:latin typeface="+mn-lt"/>
                <a:ea typeface="+mn-ea"/>
                <a:cs typeface="+mn-cs"/>
              </a:defRPr>
            </a:lvl5pPr>
            <a:lvl6pPr marL="2489454" algn="l" defTabSz="995782" rtl="0" eaLnBrk="1" latinLnBrk="0" hangingPunct="1">
              <a:defRPr sz="1960" kern="1200">
                <a:solidFill>
                  <a:schemeClr val="tx1"/>
                </a:solidFill>
                <a:latin typeface="+mn-lt"/>
                <a:ea typeface="+mn-ea"/>
                <a:cs typeface="+mn-cs"/>
              </a:defRPr>
            </a:lvl6pPr>
            <a:lvl7pPr marL="2987345" algn="l" defTabSz="995782" rtl="0" eaLnBrk="1" latinLnBrk="0" hangingPunct="1">
              <a:defRPr sz="1960" kern="1200">
                <a:solidFill>
                  <a:schemeClr val="tx1"/>
                </a:solidFill>
                <a:latin typeface="+mn-lt"/>
                <a:ea typeface="+mn-ea"/>
                <a:cs typeface="+mn-cs"/>
              </a:defRPr>
            </a:lvl7pPr>
            <a:lvl8pPr marL="3485236" algn="l" defTabSz="995782" rtl="0" eaLnBrk="1" latinLnBrk="0" hangingPunct="1">
              <a:defRPr sz="1960" kern="1200">
                <a:solidFill>
                  <a:schemeClr val="tx1"/>
                </a:solidFill>
                <a:latin typeface="+mn-lt"/>
                <a:ea typeface="+mn-ea"/>
                <a:cs typeface="+mn-cs"/>
              </a:defRPr>
            </a:lvl8pPr>
            <a:lvl9pPr marL="3983126" algn="l" defTabSz="995782" rtl="0" eaLnBrk="1" latinLnBrk="0" hangingPunct="1">
              <a:defRPr sz="1960" kern="1200">
                <a:solidFill>
                  <a:schemeClr val="tx1"/>
                </a:solidFill>
                <a:latin typeface="+mn-lt"/>
                <a:ea typeface="+mn-ea"/>
                <a:cs typeface="+mn-cs"/>
              </a:defRPr>
            </a:lvl9pPr>
          </a:lstStyle>
          <a:p>
            <a:pPr algn="ctr" defTabSz="1083570"/>
            <a:r>
              <a:rPr lang="tr-TR" sz="3840" b="1" dirty="0">
                <a:solidFill>
                  <a:srgbClr val="00338D"/>
                </a:solidFill>
                <a:latin typeface="Univers for KPMG" panose="020B0603020202020204" pitchFamily="34" charset="0"/>
                <a:cs typeface="Arial" panose="020B0604020202020204" pitchFamily="34" charset="0"/>
              </a:rPr>
              <a:t>İŞLETMEDEN ELDE EDİLEN KAZANÇLAR</a:t>
            </a:r>
          </a:p>
        </p:txBody>
      </p:sp>
      <p:sp>
        <p:nvSpPr>
          <p:cNvPr id="6" name="Rectangle 3">
            <a:extLst>
              <a:ext uri="{FF2B5EF4-FFF2-40B4-BE49-F238E27FC236}">
                <a16:creationId xmlns:a16="http://schemas.microsoft.com/office/drawing/2014/main" id="{2D6B3F37-77C0-E0BF-6013-6B4116551ECE}"/>
              </a:ext>
            </a:extLst>
          </p:cNvPr>
          <p:cNvSpPr>
            <a:spLocks noChangeArrowheads="1"/>
          </p:cNvSpPr>
          <p:nvPr/>
        </p:nvSpPr>
        <p:spPr bwMode="auto">
          <a:xfrm>
            <a:off x="6987033" y="121970"/>
            <a:ext cx="656334" cy="304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indent="430530" algn="just" defTabSz="1097280" eaLnBrk="0" fontAlgn="base" hangingPunct="0">
              <a:spcBef>
                <a:spcPct val="0"/>
              </a:spcBef>
              <a:spcAft>
                <a:spcPct val="0"/>
              </a:spcAft>
            </a:pPr>
            <a:endParaRPr lang="tr-TR" altLang="tr-TR" sz="1260">
              <a:latin typeface="Arial" panose="020B0604020202020204" pitchFamily="34" charset="0"/>
            </a:endParaRPr>
          </a:p>
        </p:txBody>
      </p:sp>
      <p:sp>
        <p:nvSpPr>
          <p:cNvPr id="2" name="TextBox 1">
            <a:extLst>
              <a:ext uri="{FF2B5EF4-FFF2-40B4-BE49-F238E27FC236}">
                <a16:creationId xmlns:a16="http://schemas.microsoft.com/office/drawing/2014/main" id="{CA9B8900-8B0E-53C9-43C3-054999ABE3D0}"/>
              </a:ext>
            </a:extLst>
          </p:cNvPr>
          <p:cNvSpPr txBox="1"/>
          <p:nvPr/>
        </p:nvSpPr>
        <p:spPr>
          <a:xfrm>
            <a:off x="791538" y="7469623"/>
            <a:ext cx="12234240" cy="359111"/>
          </a:xfrm>
          <a:prstGeom prst="rect">
            <a:avLst/>
          </a:prstGeom>
          <a:solidFill>
            <a:schemeClr val="bg1"/>
          </a:solidFill>
        </p:spPr>
        <p:txBody>
          <a:bodyPr vert="horz" wrap="square" lIns="0" tIns="0" rIns="0" bIns="0" rtlCol="0" anchor="t" anchorCtr="0">
            <a:noAutofit/>
          </a:bodyPr>
          <a:lstStyle/>
          <a:p>
            <a:pPr>
              <a:spcAft>
                <a:spcPts val="720"/>
              </a:spcAft>
            </a:pPr>
            <a:endParaRPr lang="tr-TR" b="1" dirty="0">
              <a:solidFill>
                <a:schemeClr val="tx2"/>
              </a:solidFill>
            </a:endParaRPr>
          </a:p>
        </p:txBody>
      </p:sp>
    </p:spTree>
    <p:extLst>
      <p:ext uri="{BB962C8B-B14F-4D97-AF65-F5344CB8AC3E}">
        <p14:creationId xmlns:p14="http://schemas.microsoft.com/office/powerpoint/2010/main" val="3934829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B516D-AD69-6C64-40FC-9FACEDE129B4}"/>
            </a:ext>
          </a:extLst>
        </p:cNvPr>
        <p:cNvGrpSpPr/>
        <p:nvPr/>
      </p:nvGrpSpPr>
      <p:grpSpPr>
        <a:xfrm>
          <a:off x="0" y="0"/>
          <a:ext cx="0" cy="0"/>
          <a:chOff x="0" y="0"/>
          <a:chExt cx="0" cy="0"/>
        </a:xfrm>
      </p:grpSpPr>
      <p:sp>
        <p:nvSpPr>
          <p:cNvPr id="4" name="TextBox 8">
            <a:extLst>
              <a:ext uri="{FF2B5EF4-FFF2-40B4-BE49-F238E27FC236}">
                <a16:creationId xmlns:a16="http://schemas.microsoft.com/office/drawing/2014/main" id="{FC15B45A-DE50-100A-8935-9D65EDA25C5C}"/>
              </a:ext>
            </a:extLst>
          </p:cNvPr>
          <p:cNvSpPr txBox="1"/>
          <p:nvPr/>
        </p:nvSpPr>
        <p:spPr>
          <a:xfrm>
            <a:off x="987151" y="619082"/>
            <a:ext cx="10892809" cy="683264"/>
          </a:xfrm>
          <a:prstGeom prst="rect">
            <a:avLst/>
          </a:prstGeom>
          <a:noFill/>
        </p:spPr>
        <p:txBody>
          <a:bodyPr wrap="square" rtlCol="0">
            <a:spAutoFit/>
          </a:bodyPr>
          <a:lstStyle>
            <a:defPPr>
              <a:defRPr lang="en-US"/>
            </a:defPPr>
            <a:lvl1pPr marL="0" algn="l" defTabSz="995782" rtl="0" eaLnBrk="1" latinLnBrk="0" hangingPunct="1">
              <a:defRPr sz="1960" kern="1200">
                <a:solidFill>
                  <a:schemeClr val="tx1"/>
                </a:solidFill>
                <a:latin typeface="+mn-lt"/>
                <a:ea typeface="+mn-ea"/>
                <a:cs typeface="+mn-cs"/>
              </a:defRPr>
            </a:lvl1pPr>
            <a:lvl2pPr marL="497891" algn="l" defTabSz="995782" rtl="0" eaLnBrk="1" latinLnBrk="0" hangingPunct="1">
              <a:defRPr sz="1960" kern="1200">
                <a:solidFill>
                  <a:schemeClr val="tx1"/>
                </a:solidFill>
                <a:latin typeface="+mn-lt"/>
                <a:ea typeface="+mn-ea"/>
                <a:cs typeface="+mn-cs"/>
              </a:defRPr>
            </a:lvl2pPr>
            <a:lvl3pPr marL="995782" algn="l" defTabSz="995782" rtl="0" eaLnBrk="1" latinLnBrk="0" hangingPunct="1">
              <a:defRPr sz="1960" kern="1200">
                <a:solidFill>
                  <a:schemeClr val="tx1"/>
                </a:solidFill>
                <a:latin typeface="+mn-lt"/>
                <a:ea typeface="+mn-ea"/>
                <a:cs typeface="+mn-cs"/>
              </a:defRPr>
            </a:lvl3pPr>
            <a:lvl4pPr marL="1493672" algn="l" defTabSz="995782" rtl="0" eaLnBrk="1" latinLnBrk="0" hangingPunct="1">
              <a:defRPr sz="1960" kern="1200">
                <a:solidFill>
                  <a:schemeClr val="tx1"/>
                </a:solidFill>
                <a:latin typeface="+mn-lt"/>
                <a:ea typeface="+mn-ea"/>
                <a:cs typeface="+mn-cs"/>
              </a:defRPr>
            </a:lvl4pPr>
            <a:lvl5pPr marL="1991563" algn="l" defTabSz="995782" rtl="0" eaLnBrk="1" latinLnBrk="0" hangingPunct="1">
              <a:defRPr sz="1960" kern="1200">
                <a:solidFill>
                  <a:schemeClr val="tx1"/>
                </a:solidFill>
                <a:latin typeface="+mn-lt"/>
                <a:ea typeface="+mn-ea"/>
                <a:cs typeface="+mn-cs"/>
              </a:defRPr>
            </a:lvl5pPr>
            <a:lvl6pPr marL="2489454" algn="l" defTabSz="995782" rtl="0" eaLnBrk="1" latinLnBrk="0" hangingPunct="1">
              <a:defRPr sz="1960" kern="1200">
                <a:solidFill>
                  <a:schemeClr val="tx1"/>
                </a:solidFill>
                <a:latin typeface="+mn-lt"/>
                <a:ea typeface="+mn-ea"/>
                <a:cs typeface="+mn-cs"/>
              </a:defRPr>
            </a:lvl6pPr>
            <a:lvl7pPr marL="2987345" algn="l" defTabSz="995782" rtl="0" eaLnBrk="1" latinLnBrk="0" hangingPunct="1">
              <a:defRPr sz="1960" kern="1200">
                <a:solidFill>
                  <a:schemeClr val="tx1"/>
                </a:solidFill>
                <a:latin typeface="+mn-lt"/>
                <a:ea typeface="+mn-ea"/>
                <a:cs typeface="+mn-cs"/>
              </a:defRPr>
            </a:lvl7pPr>
            <a:lvl8pPr marL="3485236" algn="l" defTabSz="995782" rtl="0" eaLnBrk="1" latinLnBrk="0" hangingPunct="1">
              <a:defRPr sz="1960" kern="1200">
                <a:solidFill>
                  <a:schemeClr val="tx1"/>
                </a:solidFill>
                <a:latin typeface="+mn-lt"/>
                <a:ea typeface="+mn-ea"/>
                <a:cs typeface="+mn-cs"/>
              </a:defRPr>
            </a:lvl8pPr>
            <a:lvl9pPr marL="3983126" algn="l" defTabSz="995782" rtl="0" eaLnBrk="1" latinLnBrk="0" hangingPunct="1">
              <a:defRPr sz="1960" kern="1200">
                <a:solidFill>
                  <a:schemeClr val="tx1"/>
                </a:solidFill>
                <a:latin typeface="+mn-lt"/>
                <a:ea typeface="+mn-ea"/>
                <a:cs typeface="+mn-cs"/>
              </a:defRPr>
            </a:lvl9pPr>
          </a:lstStyle>
          <a:p>
            <a:pPr algn="ctr" defTabSz="1083570"/>
            <a:r>
              <a:rPr lang="tr-TR" sz="3840" b="1" dirty="0" err="1">
                <a:solidFill>
                  <a:srgbClr val="00338D"/>
                </a:solidFill>
                <a:latin typeface="Univers for KPMG" panose="020B0603020202020204" pitchFamily="34" charset="0"/>
                <a:cs typeface="Arial" panose="020B0604020202020204" pitchFamily="34" charset="0"/>
              </a:rPr>
              <a:t>YTB’ye</a:t>
            </a:r>
            <a:r>
              <a:rPr lang="tr-TR" sz="3840" b="1" dirty="0">
                <a:solidFill>
                  <a:srgbClr val="00338D"/>
                </a:solidFill>
                <a:latin typeface="Univers for KPMG" panose="020B0603020202020204" pitchFamily="34" charset="0"/>
                <a:cs typeface="Arial" panose="020B0604020202020204" pitchFamily="34" charset="0"/>
              </a:rPr>
              <a:t> GÖRE KARAR VE KURAL AYRIMI</a:t>
            </a:r>
          </a:p>
        </p:txBody>
      </p:sp>
      <p:sp>
        <p:nvSpPr>
          <p:cNvPr id="6" name="Rectangle 3">
            <a:extLst>
              <a:ext uri="{FF2B5EF4-FFF2-40B4-BE49-F238E27FC236}">
                <a16:creationId xmlns:a16="http://schemas.microsoft.com/office/drawing/2014/main" id="{D9DE1E88-95B6-D1A8-5F6E-CCF108DF0A5B}"/>
              </a:ext>
            </a:extLst>
          </p:cNvPr>
          <p:cNvSpPr>
            <a:spLocks noChangeArrowheads="1"/>
          </p:cNvSpPr>
          <p:nvPr/>
        </p:nvSpPr>
        <p:spPr bwMode="auto">
          <a:xfrm>
            <a:off x="6987033" y="121970"/>
            <a:ext cx="656334" cy="304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indent="430530" algn="just" defTabSz="1097280" eaLnBrk="0" fontAlgn="base" hangingPunct="0">
              <a:spcBef>
                <a:spcPct val="0"/>
              </a:spcBef>
              <a:spcAft>
                <a:spcPct val="0"/>
              </a:spcAft>
            </a:pPr>
            <a:endParaRPr lang="tr-TR" altLang="tr-TR" sz="1260">
              <a:latin typeface="Arial" panose="020B0604020202020204" pitchFamily="34" charset="0"/>
            </a:endParaRPr>
          </a:p>
        </p:txBody>
      </p:sp>
      <p:sp>
        <p:nvSpPr>
          <p:cNvPr id="2" name="TextBox 1">
            <a:extLst>
              <a:ext uri="{FF2B5EF4-FFF2-40B4-BE49-F238E27FC236}">
                <a16:creationId xmlns:a16="http://schemas.microsoft.com/office/drawing/2014/main" id="{495D3570-91FC-092D-26B3-6B3BED1E5526}"/>
              </a:ext>
            </a:extLst>
          </p:cNvPr>
          <p:cNvSpPr txBox="1"/>
          <p:nvPr/>
        </p:nvSpPr>
        <p:spPr>
          <a:xfrm>
            <a:off x="791538" y="7469623"/>
            <a:ext cx="12234240" cy="359111"/>
          </a:xfrm>
          <a:prstGeom prst="rect">
            <a:avLst/>
          </a:prstGeom>
          <a:solidFill>
            <a:schemeClr val="bg1"/>
          </a:solidFill>
        </p:spPr>
        <p:txBody>
          <a:bodyPr vert="horz" wrap="square" lIns="0" tIns="0" rIns="0" bIns="0" rtlCol="0" anchor="t" anchorCtr="0">
            <a:noAutofit/>
          </a:bodyPr>
          <a:lstStyle/>
          <a:p>
            <a:pPr>
              <a:spcAft>
                <a:spcPts val="720"/>
              </a:spcAft>
            </a:pPr>
            <a:endParaRPr lang="tr-TR" b="1" dirty="0">
              <a:solidFill>
                <a:schemeClr val="tx2"/>
              </a:solidFill>
            </a:endParaRPr>
          </a:p>
        </p:txBody>
      </p:sp>
      <p:graphicFrame>
        <p:nvGraphicFramePr>
          <p:cNvPr id="3" name="Table 2">
            <a:extLst>
              <a:ext uri="{FF2B5EF4-FFF2-40B4-BE49-F238E27FC236}">
                <a16:creationId xmlns:a16="http://schemas.microsoft.com/office/drawing/2014/main" id="{63B9A349-31C9-506C-17D0-B012215E1FC8}"/>
              </a:ext>
            </a:extLst>
          </p:cNvPr>
          <p:cNvGraphicFramePr>
            <a:graphicFrameLocks noGrp="1"/>
          </p:cNvGraphicFramePr>
          <p:nvPr/>
        </p:nvGraphicFramePr>
        <p:xfrm>
          <a:off x="1393547" y="1678575"/>
          <a:ext cx="11632231" cy="5435035"/>
        </p:xfrm>
        <a:graphic>
          <a:graphicData uri="http://schemas.openxmlformats.org/drawingml/2006/table">
            <a:tbl>
              <a:tblPr firstRow="1" firstCol="1" bandRow="1">
                <a:tableStyleId>{5C22544A-7EE6-4342-B048-85BDC9FD1C3A}</a:tableStyleId>
              </a:tblPr>
              <a:tblGrid>
                <a:gridCol w="5846094">
                  <a:extLst>
                    <a:ext uri="{9D8B030D-6E8A-4147-A177-3AD203B41FA5}">
                      <a16:colId xmlns:a16="http://schemas.microsoft.com/office/drawing/2014/main" val="1069975567"/>
                    </a:ext>
                  </a:extLst>
                </a:gridCol>
                <a:gridCol w="1731882">
                  <a:extLst>
                    <a:ext uri="{9D8B030D-6E8A-4147-A177-3AD203B41FA5}">
                      <a16:colId xmlns:a16="http://schemas.microsoft.com/office/drawing/2014/main" val="701866574"/>
                    </a:ext>
                  </a:extLst>
                </a:gridCol>
                <a:gridCol w="4054255">
                  <a:extLst>
                    <a:ext uri="{9D8B030D-6E8A-4147-A177-3AD203B41FA5}">
                      <a16:colId xmlns:a16="http://schemas.microsoft.com/office/drawing/2014/main" val="1809563558"/>
                    </a:ext>
                  </a:extLst>
                </a:gridCol>
              </a:tblGrid>
              <a:tr h="686318">
                <a:tc>
                  <a:txBody>
                    <a:bodyPr/>
                    <a:lstStyle/>
                    <a:p>
                      <a:pPr algn="ctr">
                        <a:lnSpc>
                          <a:spcPct val="107000"/>
                        </a:lnSpc>
                        <a:spcAft>
                          <a:spcPts val="800"/>
                        </a:spcAft>
                        <a:buNone/>
                      </a:pPr>
                      <a:r>
                        <a:rPr lang="tr-TR" sz="1700" kern="0" dirty="0">
                          <a:effectLst/>
                        </a:rPr>
                        <a:t>Belge Türü</a:t>
                      </a:r>
                      <a:endParaRPr lang="tr-TR" sz="1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3340" marR="53340" marT="0" marB="0" anchor="ctr"/>
                </a:tc>
                <a:tc>
                  <a:txBody>
                    <a:bodyPr/>
                    <a:lstStyle/>
                    <a:p>
                      <a:pPr algn="ctr">
                        <a:lnSpc>
                          <a:spcPct val="107000"/>
                        </a:lnSpc>
                        <a:spcAft>
                          <a:spcPts val="800"/>
                        </a:spcAft>
                        <a:buNone/>
                      </a:pPr>
                      <a:r>
                        <a:rPr lang="tr-TR" sz="1700" kern="0" dirty="0">
                          <a:effectLst/>
                        </a:rPr>
                        <a:t>Tabi Olunacak Karar</a:t>
                      </a:r>
                      <a:endParaRPr lang="tr-TR" sz="1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3340" marR="53340" marT="0" marB="0" anchor="ctr"/>
                </a:tc>
                <a:tc>
                  <a:txBody>
                    <a:bodyPr/>
                    <a:lstStyle/>
                    <a:p>
                      <a:pPr algn="ctr">
                        <a:lnSpc>
                          <a:spcPct val="107000"/>
                        </a:lnSpc>
                        <a:spcAft>
                          <a:spcPts val="800"/>
                        </a:spcAft>
                        <a:buNone/>
                      </a:pPr>
                      <a:r>
                        <a:rPr lang="tr-TR" sz="1700" kern="0" dirty="0">
                          <a:effectLst/>
                        </a:rPr>
                        <a:t>Vergi İndirimi Desteğine </a:t>
                      </a:r>
                      <a:endParaRPr lang="tr-TR" sz="1700" kern="100" dirty="0">
                        <a:effectLst/>
                      </a:endParaRPr>
                    </a:p>
                    <a:p>
                      <a:pPr algn="ctr">
                        <a:lnSpc>
                          <a:spcPct val="107000"/>
                        </a:lnSpc>
                        <a:spcAft>
                          <a:spcPts val="800"/>
                        </a:spcAft>
                        <a:buNone/>
                      </a:pPr>
                      <a:r>
                        <a:rPr lang="tr-TR" sz="1700" kern="0" dirty="0">
                          <a:effectLst/>
                        </a:rPr>
                        <a:t>Yönelik Uygulama </a:t>
                      </a:r>
                      <a:endParaRPr lang="tr-TR" sz="1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3340" marR="53340" marT="0" marB="0" anchor="ctr"/>
                </a:tc>
                <a:extLst>
                  <a:ext uri="{0D108BD9-81ED-4DB2-BD59-A6C34878D82A}">
                    <a16:rowId xmlns:a16="http://schemas.microsoft.com/office/drawing/2014/main" val="3654118591"/>
                  </a:ext>
                </a:extLst>
              </a:tr>
              <a:tr h="817765">
                <a:tc>
                  <a:txBody>
                    <a:bodyPr/>
                    <a:lstStyle/>
                    <a:p>
                      <a:pPr>
                        <a:lnSpc>
                          <a:spcPct val="107000"/>
                        </a:lnSpc>
                        <a:spcAft>
                          <a:spcPts val="800"/>
                        </a:spcAft>
                        <a:buNone/>
                      </a:pPr>
                      <a:r>
                        <a:rPr lang="tr-TR" sz="1700" u="sng" kern="0" dirty="0">
                          <a:effectLst/>
                        </a:rPr>
                        <a:t>Belge Tarihi</a:t>
                      </a:r>
                      <a:r>
                        <a:rPr lang="tr-TR" sz="1700" kern="0" dirty="0">
                          <a:effectLst/>
                        </a:rPr>
                        <a:t> 30/05/2025'den </a:t>
                      </a:r>
                      <a:r>
                        <a:rPr lang="tr-TR" sz="1700" u="sng" kern="0" dirty="0">
                          <a:effectLst/>
                        </a:rPr>
                        <a:t>Önce</a:t>
                      </a:r>
                      <a:r>
                        <a:rPr lang="tr-TR" sz="1700" kern="0" dirty="0">
                          <a:effectLst/>
                        </a:rPr>
                        <a:t> Olanlarda  </a:t>
                      </a:r>
                      <a:endParaRPr lang="tr-TR" sz="1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3340" marR="53340" marT="0" marB="0" anchor="ctr"/>
                </a:tc>
                <a:tc>
                  <a:txBody>
                    <a:bodyPr/>
                    <a:lstStyle/>
                    <a:p>
                      <a:pPr algn="ctr">
                        <a:lnSpc>
                          <a:spcPct val="107000"/>
                        </a:lnSpc>
                        <a:spcAft>
                          <a:spcPts val="800"/>
                        </a:spcAft>
                        <a:buNone/>
                      </a:pPr>
                      <a:r>
                        <a:rPr lang="tr-TR" sz="1700" kern="0" dirty="0">
                          <a:effectLst/>
                        </a:rPr>
                        <a:t>2012/3305</a:t>
                      </a:r>
                      <a:endParaRPr lang="tr-TR" sz="1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3340" marR="53340" marT="0" marB="0" anchor="ctr"/>
                </a:tc>
                <a:tc>
                  <a:txBody>
                    <a:bodyPr/>
                    <a:lstStyle/>
                    <a:p>
                      <a:pPr algn="ctr">
                        <a:lnSpc>
                          <a:spcPct val="107000"/>
                        </a:lnSpc>
                        <a:spcAft>
                          <a:spcPts val="800"/>
                        </a:spcAft>
                        <a:buNone/>
                      </a:pPr>
                      <a:r>
                        <a:rPr lang="tr-TR" sz="1700" kern="0" dirty="0">
                          <a:effectLst/>
                        </a:rPr>
                        <a:t>7555 Sayılı Kanunla Değişiklik Öncesi</a:t>
                      </a:r>
                      <a:endParaRPr lang="tr-TR" sz="1700" kern="100" dirty="0">
                        <a:effectLst/>
                      </a:endParaRPr>
                    </a:p>
                    <a:p>
                      <a:pPr algn="ctr">
                        <a:lnSpc>
                          <a:spcPct val="107000"/>
                        </a:lnSpc>
                        <a:spcAft>
                          <a:spcPts val="800"/>
                        </a:spcAft>
                        <a:buNone/>
                      </a:pPr>
                      <a:r>
                        <a:rPr lang="tr-TR" sz="1700" kern="0" dirty="0">
                          <a:effectLst/>
                        </a:rPr>
                        <a:t>(KVK 32/A)</a:t>
                      </a:r>
                      <a:endParaRPr lang="tr-TR" sz="1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3340" marR="53340" marT="0" marB="0" anchor="ctr"/>
                </a:tc>
                <a:extLst>
                  <a:ext uri="{0D108BD9-81ED-4DB2-BD59-A6C34878D82A}">
                    <a16:rowId xmlns:a16="http://schemas.microsoft.com/office/drawing/2014/main" val="1842799617"/>
                  </a:ext>
                </a:extLst>
              </a:tr>
              <a:tr h="817765">
                <a:tc>
                  <a:txBody>
                    <a:bodyPr/>
                    <a:lstStyle/>
                    <a:p>
                      <a:pPr>
                        <a:lnSpc>
                          <a:spcPct val="107000"/>
                        </a:lnSpc>
                        <a:spcAft>
                          <a:spcPts val="800"/>
                        </a:spcAft>
                        <a:buNone/>
                      </a:pPr>
                      <a:r>
                        <a:rPr lang="tr-TR" sz="1700" u="sng" kern="0" dirty="0">
                          <a:effectLst/>
                        </a:rPr>
                        <a:t>Başvuru Tarihi</a:t>
                      </a:r>
                      <a:r>
                        <a:rPr lang="tr-TR" sz="1700" kern="0" dirty="0">
                          <a:effectLst/>
                        </a:rPr>
                        <a:t> 30/05/2025'den </a:t>
                      </a:r>
                      <a:r>
                        <a:rPr lang="tr-TR" sz="1700" u="sng" kern="0" dirty="0">
                          <a:effectLst/>
                        </a:rPr>
                        <a:t>Önce</a:t>
                      </a:r>
                      <a:r>
                        <a:rPr lang="tr-TR" sz="1700" kern="0" dirty="0">
                          <a:effectLst/>
                        </a:rPr>
                        <a:t> Olup Belge Tarihi 30.05.2025'den </a:t>
                      </a:r>
                      <a:r>
                        <a:rPr lang="tr-TR" sz="1700" u="sng" kern="0" dirty="0">
                          <a:effectLst/>
                        </a:rPr>
                        <a:t>Sonra</a:t>
                      </a:r>
                      <a:r>
                        <a:rPr lang="tr-TR" sz="1700" kern="0" dirty="0">
                          <a:effectLst/>
                        </a:rPr>
                        <a:t> Olanlarda </a:t>
                      </a:r>
                      <a:endParaRPr lang="tr-TR" sz="1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3340" marR="53340" marT="0" marB="0" anchor="ctr"/>
                </a:tc>
                <a:tc>
                  <a:txBody>
                    <a:bodyPr/>
                    <a:lstStyle/>
                    <a:p>
                      <a:pPr algn="ctr">
                        <a:lnSpc>
                          <a:spcPct val="107000"/>
                        </a:lnSpc>
                        <a:spcAft>
                          <a:spcPts val="800"/>
                        </a:spcAft>
                        <a:buNone/>
                      </a:pPr>
                      <a:r>
                        <a:rPr lang="tr-TR" sz="1700" kern="0" dirty="0">
                          <a:effectLst/>
                        </a:rPr>
                        <a:t>2012/3305</a:t>
                      </a:r>
                      <a:endParaRPr lang="tr-TR" sz="1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3340" marR="53340" marT="0" marB="0" anchor="ctr"/>
                </a:tc>
                <a:tc>
                  <a:txBody>
                    <a:bodyPr/>
                    <a:lstStyle/>
                    <a:p>
                      <a:pPr algn="ctr">
                        <a:lnSpc>
                          <a:spcPct val="107000"/>
                        </a:lnSpc>
                        <a:spcAft>
                          <a:spcPts val="800"/>
                        </a:spcAft>
                        <a:buNone/>
                      </a:pPr>
                      <a:r>
                        <a:rPr lang="tr-TR" sz="1700" kern="0" dirty="0">
                          <a:effectLst/>
                        </a:rPr>
                        <a:t>7555 Sayılı Kanunla Değişiklik Öncesi </a:t>
                      </a:r>
                      <a:endParaRPr lang="tr-TR" sz="1700" kern="100" dirty="0">
                        <a:effectLst/>
                      </a:endParaRPr>
                    </a:p>
                    <a:p>
                      <a:pPr algn="ctr">
                        <a:lnSpc>
                          <a:spcPct val="107000"/>
                        </a:lnSpc>
                        <a:spcAft>
                          <a:spcPts val="800"/>
                        </a:spcAft>
                        <a:buNone/>
                      </a:pPr>
                      <a:r>
                        <a:rPr lang="tr-TR" sz="1700" kern="0" dirty="0">
                          <a:effectLst/>
                        </a:rPr>
                        <a:t>(KVK 32/A)</a:t>
                      </a:r>
                      <a:endParaRPr lang="tr-TR" sz="1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3340" marR="53340" marT="0" marB="0" anchor="ctr"/>
                </a:tc>
                <a:extLst>
                  <a:ext uri="{0D108BD9-81ED-4DB2-BD59-A6C34878D82A}">
                    <a16:rowId xmlns:a16="http://schemas.microsoft.com/office/drawing/2014/main" val="859885298"/>
                  </a:ext>
                </a:extLst>
              </a:tr>
              <a:tr h="817765">
                <a:tc>
                  <a:txBody>
                    <a:bodyPr/>
                    <a:lstStyle/>
                    <a:p>
                      <a:pPr>
                        <a:lnSpc>
                          <a:spcPct val="107000"/>
                        </a:lnSpc>
                        <a:spcAft>
                          <a:spcPts val="800"/>
                        </a:spcAft>
                        <a:buNone/>
                      </a:pPr>
                      <a:r>
                        <a:rPr lang="tr-TR" sz="1700" u="sng" kern="0">
                          <a:effectLst/>
                        </a:rPr>
                        <a:t>Başvuru Tarihi</a:t>
                      </a:r>
                      <a:r>
                        <a:rPr lang="tr-TR" sz="1700" kern="0">
                          <a:effectLst/>
                        </a:rPr>
                        <a:t> 30/05/2025'den Başlayan Belgelerde</a:t>
                      </a:r>
                      <a:endParaRPr lang="tr-TR" sz="1700" kern="100">
                        <a:effectLst/>
                        <a:latin typeface="Aptos" panose="020B0004020202020204" pitchFamily="34" charset="0"/>
                        <a:ea typeface="Aptos" panose="020B0004020202020204" pitchFamily="34" charset="0"/>
                        <a:cs typeface="Times New Roman" panose="02020603050405020304" pitchFamily="18" charset="0"/>
                      </a:endParaRPr>
                    </a:p>
                  </a:txBody>
                  <a:tcPr marL="53340" marR="53340" marT="0" marB="0" anchor="ctr"/>
                </a:tc>
                <a:tc>
                  <a:txBody>
                    <a:bodyPr/>
                    <a:lstStyle/>
                    <a:p>
                      <a:pPr algn="ctr">
                        <a:lnSpc>
                          <a:spcPct val="107000"/>
                        </a:lnSpc>
                        <a:spcAft>
                          <a:spcPts val="800"/>
                        </a:spcAft>
                        <a:buNone/>
                      </a:pPr>
                      <a:r>
                        <a:rPr lang="tr-TR" sz="1700" kern="0">
                          <a:effectLst/>
                        </a:rPr>
                        <a:t>9903</a:t>
                      </a:r>
                      <a:endParaRPr lang="tr-TR" sz="1700" kern="100">
                        <a:effectLst/>
                        <a:latin typeface="Aptos" panose="020B0004020202020204" pitchFamily="34" charset="0"/>
                        <a:ea typeface="Aptos" panose="020B0004020202020204" pitchFamily="34" charset="0"/>
                        <a:cs typeface="Times New Roman" panose="02020603050405020304" pitchFamily="18" charset="0"/>
                      </a:endParaRPr>
                    </a:p>
                  </a:txBody>
                  <a:tcPr marL="53340" marR="53340" marT="0" marB="0" anchor="ctr"/>
                </a:tc>
                <a:tc>
                  <a:txBody>
                    <a:bodyPr/>
                    <a:lstStyle/>
                    <a:p>
                      <a:pPr algn="ctr">
                        <a:lnSpc>
                          <a:spcPct val="107000"/>
                        </a:lnSpc>
                        <a:spcAft>
                          <a:spcPts val="800"/>
                        </a:spcAft>
                        <a:buNone/>
                      </a:pPr>
                      <a:r>
                        <a:rPr lang="tr-TR" sz="1700" kern="0" dirty="0">
                          <a:effectLst/>
                        </a:rPr>
                        <a:t>7555 Sayılı Kanunla Değişiklik Öncesi </a:t>
                      </a:r>
                      <a:endParaRPr lang="tr-TR" sz="1700" kern="100" dirty="0">
                        <a:effectLst/>
                      </a:endParaRPr>
                    </a:p>
                    <a:p>
                      <a:pPr algn="ctr">
                        <a:lnSpc>
                          <a:spcPct val="107000"/>
                        </a:lnSpc>
                        <a:spcAft>
                          <a:spcPts val="800"/>
                        </a:spcAft>
                        <a:buNone/>
                      </a:pPr>
                      <a:r>
                        <a:rPr lang="tr-TR" sz="1700" kern="0" dirty="0">
                          <a:effectLst/>
                        </a:rPr>
                        <a:t>(KVK 32/A)</a:t>
                      </a:r>
                      <a:endParaRPr lang="tr-TR" sz="1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3340" marR="53340" marT="0" marB="0" anchor="ctr"/>
                </a:tc>
                <a:extLst>
                  <a:ext uri="{0D108BD9-81ED-4DB2-BD59-A6C34878D82A}">
                    <a16:rowId xmlns:a16="http://schemas.microsoft.com/office/drawing/2014/main" val="1346421809"/>
                  </a:ext>
                </a:extLst>
              </a:tr>
              <a:tr h="817765">
                <a:tc>
                  <a:txBody>
                    <a:bodyPr/>
                    <a:lstStyle/>
                    <a:p>
                      <a:pPr>
                        <a:lnSpc>
                          <a:spcPct val="107000"/>
                        </a:lnSpc>
                        <a:spcAft>
                          <a:spcPts val="800"/>
                        </a:spcAft>
                        <a:buNone/>
                      </a:pPr>
                      <a:r>
                        <a:rPr lang="tr-TR" sz="1700" u="sng" kern="0">
                          <a:effectLst/>
                        </a:rPr>
                        <a:t>Başvuru Tarihi</a:t>
                      </a:r>
                      <a:r>
                        <a:rPr lang="tr-TR" sz="1700" kern="0">
                          <a:effectLst/>
                        </a:rPr>
                        <a:t> 16/06/2025'ten Önce Olup Bu Tarihten Sonra Alınan Belgelerde</a:t>
                      </a:r>
                      <a:endParaRPr lang="tr-TR" sz="1700" kern="100">
                        <a:effectLst/>
                        <a:latin typeface="Aptos" panose="020B0004020202020204" pitchFamily="34" charset="0"/>
                        <a:ea typeface="Aptos" panose="020B0004020202020204" pitchFamily="34" charset="0"/>
                        <a:cs typeface="Times New Roman" panose="02020603050405020304" pitchFamily="18" charset="0"/>
                      </a:endParaRPr>
                    </a:p>
                  </a:txBody>
                  <a:tcPr marL="53340" marR="53340" marT="0" marB="0" anchor="ctr"/>
                </a:tc>
                <a:tc>
                  <a:txBody>
                    <a:bodyPr/>
                    <a:lstStyle/>
                    <a:p>
                      <a:pPr algn="ctr">
                        <a:lnSpc>
                          <a:spcPct val="107000"/>
                        </a:lnSpc>
                        <a:spcAft>
                          <a:spcPts val="800"/>
                        </a:spcAft>
                        <a:buNone/>
                      </a:pPr>
                      <a:r>
                        <a:rPr lang="tr-TR" sz="1700" kern="0">
                          <a:effectLst/>
                        </a:rPr>
                        <a:t>9903</a:t>
                      </a:r>
                      <a:endParaRPr lang="tr-TR" sz="1700" kern="100">
                        <a:effectLst/>
                        <a:latin typeface="Aptos" panose="020B0004020202020204" pitchFamily="34" charset="0"/>
                        <a:ea typeface="Aptos" panose="020B0004020202020204" pitchFamily="34" charset="0"/>
                        <a:cs typeface="Times New Roman" panose="02020603050405020304" pitchFamily="18" charset="0"/>
                      </a:endParaRPr>
                    </a:p>
                  </a:txBody>
                  <a:tcPr marL="53340" marR="53340" marT="0" marB="0" anchor="ctr"/>
                </a:tc>
                <a:tc>
                  <a:txBody>
                    <a:bodyPr/>
                    <a:lstStyle/>
                    <a:p>
                      <a:pPr algn="ctr">
                        <a:lnSpc>
                          <a:spcPct val="107000"/>
                        </a:lnSpc>
                        <a:spcAft>
                          <a:spcPts val="800"/>
                        </a:spcAft>
                        <a:buNone/>
                      </a:pPr>
                      <a:r>
                        <a:rPr lang="tr-TR" sz="1700" kern="0" dirty="0">
                          <a:effectLst/>
                        </a:rPr>
                        <a:t>7555 Sayılı Kanunla Değişiklik Öncesi </a:t>
                      </a:r>
                      <a:endParaRPr lang="tr-TR" sz="1700" kern="100" dirty="0">
                        <a:effectLst/>
                      </a:endParaRPr>
                    </a:p>
                    <a:p>
                      <a:pPr algn="ctr">
                        <a:lnSpc>
                          <a:spcPct val="107000"/>
                        </a:lnSpc>
                        <a:spcAft>
                          <a:spcPts val="800"/>
                        </a:spcAft>
                        <a:buNone/>
                      </a:pPr>
                      <a:r>
                        <a:rPr lang="tr-TR" sz="1700" kern="0" dirty="0">
                          <a:effectLst/>
                        </a:rPr>
                        <a:t>(KVK 32/A)</a:t>
                      </a:r>
                      <a:endParaRPr lang="tr-TR" sz="1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3340" marR="53340" marT="0" marB="0" anchor="ctr"/>
                </a:tc>
                <a:extLst>
                  <a:ext uri="{0D108BD9-81ED-4DB2-BD59-A6C34878D82A}">
                    <a16:rowId xmlns:a16="http://schemas.microsoft.com/office/drawing/2014/main" val="3004722392"/>
                  </a:ext>
                </a:extLst>
              </a:tr>
              <a:tr h="817765">
                <a:tc>
                  <a:txBody>
                    <a:bodyPr/>
                    <a:lstStyle/>
                    <a:p>
                      <a:pPr>
                        <a:lnSpc>
                          <a:spcPct val="107000"/>
                        </a:lnSpc>
                        <a:spcAft>
                          <a:spcPts val="800"/>
                        </a:spcAft>
                        <a:buNone/>
                      </a:pPr>
                      <a:r>
                        <a:rPr lang="tr-TR" sz="1700" u="sng" kern="0">
                          <a:effectLst/>
                        </a:rPr>
                        <a:t>Başvuru Tarihi</a:t>
                      </a:r>
                      <a:r>
                        <a:rPr lang="tr-TR" sz="1700" kern="0">
                          <a:effectLst/>
                        </a:rPr>
                        <a:t> 16/06/2025 Tarihinden Başlayıp 24/07/2025 Tarihinden Önce Alınan Belgelerde</a:t>
                      </a:r>
                      <a:endParaRPr lang="tr-TR" sz="1700" kern="100">
                        <a:effectLst/>
                        <a:latin typeface="Aptos" panose="020B0004020202020204" pitchFamily="34" charset="0"/>
                        <a:ea typeface="Aptos" panose="020B0004020202020204" pitchFamily="34" charset="0"/>
                        <a:cs typeface="Times New Roman" panose="02020603050405020304" pitchFamily="18" charset="0"/>
                      </a:endParaRPr>
                    </a:p>
                  </a:txBody>
                  <a:tcPr marL="53340" marR="53340" marT="0" marB="0" anchor="ctr"/>
                </a:tc>
                <a:tc>
                  <a:txBody>
                    <a:bodyPr/>
                    <a:lstStyle/>
                    <a:p>
                      <a:pPr algn="ctr">
                        <a:lnSpc>
                          <a:spcPct val="107000"/>
                        </a:lnSpc>
                        <a:spcAft>
                          <a:spcPts val="800"/>
                        </a:spcAft>
                        <a:buNone/>
                      </a:pPr>
                      <a:r>
                        <a:rPr lang="tr-TR" sz="1700" kern="0">
                          <a:effectLst/>
                        </a:rPr>
                        <a:t>9903</a:t>
                      </a:r>
                      <a:endParaRPr lang="tr-TR" sz="1700" kern="100">
                        <a:effectLst/>
                        <a:latin typeface="Aptos" panose="020B0004020202020204" pitchFamily="34" charset="0"/>
                        <a:ea typeface="Aptos" panose="020B0004020202020204" pitchFamily="34" charset="0"/>
                        <a:cs typeface="Times New Roman" panose="02020603050405020304" pitchFamily="18" charset="0"/>
                      </a:endParaRPr>
                    </a:p>
                  </a:txBody>
                  <a:tcPr marL="53340" marR="53340" marT="0" marB="0" anchor="ctr"/>
                </a:tc>
                <a:tc>
                  <a:txBody>
                    <a:bodyPr/>
                    <a:lstStyle/>
                    <a:p>
                      <a:pPr algn="ctr">
                        <a:lnSpc>
                          <a:spcPct val="107000"/>
                        </a:lnSpc>
                        <a:spcAft>
                          <a:spcPts val="800"/>
                        </a:spcAft>
                        <a:buNone/>
                      </a:pPr>
                      <a:r>
                        <a:rPr lang="tr-TR" sz="1700" kern="0" dirty="0">
                          <a:effectLst/>
                        </a:rPr>
                        <a:t>7555 Sayılı Kanunla Değişiklik Öncesi </a:t>
                      </a:r>
                      <a:endParaRPr lang="tr-TR" sz="1700" kern="100" dirty="0">
                        <a:effectLst/>
                      </a:endParaRPr>
                    </a:p>
                    <a:p>
                      <a:pPr algn="ctr">
                        <a:lnSpc>
                          <a:spcPct val="107000"/>
                        </a:lnSpc>
                        <a:spcAft>
                          <a:spcPts val="800"/>
                        </a:spcAft>
                        <a:buNone/>
                      </a:pPr>
                      <a:r>
                        <a:rPr lang="tr-TR" sz="1700" kern="0" dirty="0">
                          <a:effectLst/>
                        </a:rPr>
                        <a:t>(KVK 32/A)</a:t>
                      </a:r>
                      <a:endParaRPr lang="tr-TR" sz="1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3340" marR="53340" marT="0" marB="0" anchor="ctr"/>
                </a:tc>
                <a:extLst>
                  <a:ext uri="{0D108BD9-81ED-4DB2-BD59-A6C34878D82A}">
                    <a16:rowId xmlns:a16="http://schemas.microsoft.com/office/drawing/2014/main" val="3619604721"/>
                  </a:ext>
                </a:extLst>
              </a:tr>
              <a:tr h="659892">
                <a:tc>
                  <a:txBody>
                    <a:bodyPr/>
                    <a:lstStyle/>
                    <a:p>
                      <a:pPr>
                        <a:lnSpc>
                          <a:spcPct val="107000"/>
                        </a:lnSpc>
                        <a:spcAft>
                          <a:spcPts val="800"/>
                        </a:spcAft>
                        <a:buNone/>
                      </a:pPr>
                      <a:r>
                        <a:rPr lang="tr-TR" sz="1700" u="sng" kern="0">
                          <a:effectLst/>
                        </a:rPr>
                        <a:t>Başvuru Tarihi</a:t>
                      </a:r>
                      <a:r>
                        <a:rPr lang="tr-TR" sz="1700" kern="0">
                          <a:effectLst/>
                        </a:rPr>
                        <a:t> 16/06/2025 Tarihinden Başlayıp 24/07/2025 Tarihinden </a:t>
                      </a:r>
                      <a:r>
                        <a:rPr lang="tr-TR" sz="1700" u="sng" kern="0">
                          <a:effectLst/>
                        </a:rPr>
                        <a:t>Sonra</a:t>
                      </a:r>
                      <a:r>
                        <a:rPr lang="tr-TR" sz="1700" kern="0">
                          <a:effectLst/>
                        </a:rPr>
                        <a:t> Alınan Belgelerde</a:t>
                      </a:r>
                      <a:endParaRPr lang="tr-TR" sz="1700" kern="100">
                        <a:effectLst/>
                        <a:latin typeface="Aptos" panose="020B0004020202020204" pitchFamily="34" charset="0"/>
                        <a:ea typeface="Aptos" panose="020B0004020202020204" pitchFamily="34" charset="0"/>
                        <a:cs typeface="Times New Roman" panose="02020603050405020304" pitchFamily="18" charset="0"/>
                      </a:endParaRPr>
                    </a:p>
                  </a:txBody>
                  <a:tcPr marL="53340" marR="53340" marT="0" marB="0" anchor="ctr"/>
                </a:tc>
                <a:tc>
                  <a:txBody>
                    <a:bodyPr/>
                    <a:lstStyle/>
                    <a:p>
                      <a:pPr algn="ctr">
                        <a:lnSpc>
                          <a:spcPct val="107000"/>
                        </a:lnSpc>
                        <a:spcAft>
                          <a:spcPts val="800"/>
                        </a:spcAft>
                        <a:buNone/>
                      </a:pPr>
                      <a:r>
                        <a:rPr lang="tr-TR" sz="1700" kern="0">
                          <a:effectLst/>
                        </a:rPr>
                        <a:t>9903</a:t>
                      </a:r>
                      <a:endParaRPr lang="tr-TR" sz="1700" kern="100">
                        <a:effectLst/>
                        <a:latin typeface="Aptos" panose="020B0004020202020204" pitchFamily="34" charset="0"/>
                        <a:ea typeface="Aptos" panose="020B0004020202020204" pitchFamily="34" charset="0"/>
                        <a:cs typeface="Times New Roman" panose="02020603050405020304" pitchFamily="18" charset="0"/>
                      </a:endParaRPr>
                    </a:p>
                  </a:txBody>
                  <a:tcPr marL="53340" marR="53340" marT="0" marB="0" anchor="ctr"/>
                </a:tc>
                <a:tc>
                  <a:txBody>
                    <a:bodyPr/>
                    <a:lstStyle/>
                    <a:p>
                      <a:pPr algn="ctr">
                        <a:lnSpc>
                          <a:spcPct val="107000"/>
                        </a:lnSpc>
                        <a:spcAft>
                          <a:spcPts val="800"/>
                        </a:spcAft>
                        <a:buNone/>
                      </a:pPr>
                      <a:r>
                        <a:rPr lang="tr-TR" sz="1700" kern="0" dirty="0">
                          <a:effectLst/>
                        </a:rPr>
                        <a:t>7555 Sayılı Kanunla Değişik </a:t>
                      </a:r>
                      <a:endParaRPr lang="tr-TR" sz="1700" kern="100" dirty="0">
                        <a:effectLst/>
                      </a:endParaRPr>
                    </a:p>
                    <a:p>
                      <a:pPr algn="ctr">
                        <a:lnSpc>
                          <a:spcPct val="107000"/>
                        </a:lnSpc>
                        <a:spcAft>
                          <a:spcPts val="800"/>
                        </a:spcAft>
                        <a:buNone/>
                      </a:pPr>
                      <a:r>
                        <a:rPr lang="tr-TR" sz="1700" kern="0" dirty="0">
                          <a:effectLst/>
                        </a:rPr>
                        <a:t>(KVK 32/A)</a:t>
                      </a:r>
                      <a:endParaRPr lang="tr-TR" sz="1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3340" marR="53340" marT="0" marB="0" anchor="ctr"/>
                </a:tc>
                <a:extLst>
                  <a:ext uri="{0D108BD9-81ED-4DB2-BD59-A6C34878D82A}">
                    <a16:rowId xmlns:a16="http://schemas.microsoft.com/office/drawing/2014/main" val="754173975"/>
                  </a:ext>
                </a:extLst>
              </a:tr>
            </a:tbl>
          </a:graphicData>
        </a:graphic>
      </p:graphicFrame>
    </p:spTree>
    <p:extLst>
      <p:ext uri="{BB962C8B-B14F-4D97-AF65-F5344CB8AC3E}">
        <p14:creationId xmlns:p14="http://schemas.microsoft.com/office/powerpoint/2010/main" val="2728184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CCE80-C0D5-7B83-F53C-06C4A91BE3C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A118B0C-D3F6-7F0E-75DB-D1B97D22ECAC}"/>
              </a:ext>
            </a:extLst>
          </p:cNvPr>
          <p:cNvSpPr txBox="1"/>
          <p:nvPr/>
        </p:nvSpPr>
        <p:spPr>
          <a:xfrm>
            <a:off x="697928" y="1513225"/>
            <a:ext cx="13358228" cy="6065763"/>
          </a:xfrm>
          <a:prstGeom prst="rect">
            <a:avLst/>
          </a:prstGeom>
          <a:noFill/>
        </p:spPr>
        <p:txBody>
          <a:bodyPr wrap="square" rtlCol="0">
            <a:spAutoFit/>
          </a:bodyPr>
          <a:lstStyle/>
          <a:p>
            <a:pPr algn="just">
              <a:spcAft>
                <a:spcPts val="720"/>
              </a:spcAft>
            </a:pPr>
            <a:r>
              <a:rPr lang="tr-TR" sz="2160" b="1" u="sng" dirty="0">
                <a:solidFill>
                  <a:srgbClr val="FF0000"/>
                </a:solidFill>
                <a:latin typeface="Calibri" panose="020F0502020204030204" pitchFamily="34" charset="0"/>
              </a:rPr>
              <a:t>Örnek 1: </a:t>
            </a:r>
            <a:r>
              <a:rPr lang="tr-TR" sz="2160" b="1" u="sng" dirty="0">
                <a:solidFill>
                  <a:srgbClr val="000000"/>
                </a:solidFill>
                <a:latin typeface="Calibri" panose="020F0502020204030204" pitchFamily="34" charset="0"/>
              </a:rPr>
              <a:t>Çınar A.Ş. 2022 yılında 80 Milyon TL sabit yatırım tutarlı, %30 </a:t>
            </a:r>
            <a:r>
              <a:rPr lang="tr-TR" sz="2160" b="1" u="sng" dirty="0" err="1">
                <a:solidFill>
                  <a:srgbClr val="000000"/>
                </a:solidFill>
                <a:latin typeface="Calibri" panose="020F0502020204030204" pitchFamily="34" charset="0"/>
              </a:rPr>
              <a:t>YKO’lu</a:t>
            </a:r>
            <a:r>
              <a:rPr lang="tr-TR" sz="2160" b="1" u="sng" dirty="0">
                <a:solidFill>
                  <a:srgbClr val="000000"/>
                </a:solidFill>
                <a:latin typeface="Calibri" panose="020F0502020204030204" pitchFamily="34" charset="0"/>
              </a:rPr>
              <a:t> ve %70 </a:t>
            </a:r>
            <a:r>
              <a:rPr lang="tr-TR" sz="2160" b="1" u="sng" dirty="0" err="1">
                <a:solidFill>
                  <a:srgbClr val="000000"/>
                </a:solidFill>
                <a:latin typeface="Calibri" panose="020F0502020204030204" pitchFamily="34" charset="0"/>
              </a:rPr>
              <a:t>VİO’lı</a:t>
            </a:r>
            <a:r>
              <a:rPr lang="tr-TR" sz="2160" b="1" u="sng" dirty="0">
                <a:solidFill>
                  <a:srgbClr val="000000"/>
                </a:solidFill>
                <a:latin typeface="Calibri" panose="020F0502020204030204" pitchFamily="34" charset="0"/>
              </a:rPr>
              <a:t> bir teşvik belgesi almış olup yıllar itibariyle yapılan yatırım harcamaları aşağıdaki gibidir</a:t>
            </a:r>
            <a:r>
              <a:rPr lang="tr-TR" sz="2160" b="1" dirty="0">
                <a:solidFill>
                  <a:srgbClr val="000000"/>
                </a:solidFill>
                <a:latin typeface="Calibri" panose="020F0502020204030204" pitchFamily="34" charset="0"/>
              </a:rPr>
              <a:t> </a:t>
            </a:r>
            <a:r>
              <a:rPr lang="tr-TR" sz="2160" dirty="0">
                <a:solidFill>
                  <a:srgbClr val="000000"/>
                </a:solidFill>
                <a:latin typeface="Calibri" panose="020F0502020204030204" pitchFamily="34" charset="0"/>
              </a:rPr>
              <a:t>(Teşvik Belgesi </a:t>
            </a:r>
            <a:r>
              <a:rPr lang="tr-TR" sz="2160" dirty="0"/>
              <a:t>US-97 Kodu:15-37 </a:t>
            </a:r>
            <a:r>
              <a:rPr lang="tr-TR" sz="2160" dirty="0">
                <a:solidFill>
                  <a:srgbClr val="000000"/>
                </a:solidFill>
                <a:latin typeface="Calibri" panose="020F0502020204030204" pitchFamily="34" charset="0"/>
              </a:rPr>
              <a:t>kapsamındadır).</a:t>
            </a:r>
            <a:r>
              <a:rPr lang="tr-TR" sz="2160" b="1" dirty="0">
                <a:solidFill>
                  <a:srgbClr val="000000"/>
                </a:solidFill>
                <a:latin typeface="Calibri" panose="020F0502020204030204" pitchFamily="34" charset="0"/>
              </a:rPr>
              <a:t>  </a:t>
            </a:r>
            <a:r>
              <a:rPr lang="tr-TR" sz="2160" b="1" u="sng" dirty="0">
                <a:solidFill>
                  <a:srgbClr val="000000"/>
                </a:solidFill>
                <a:latin typeface="Calibri" panose="020F0502020204030204" pitchFamily="34" charset="0"/>
              </a:rPr>
              <a:t> </a:t>
            </a:r>
          </a:p>
          <a:p>
            <a:pPr marL="342900" indent="-342900" algn="just">
              <a:spcAft>
                <a:spcPts val="720"/>
              </a:spcAft>
              <a:buFont typeface="Arial" panose="020B0604020202020204" pitchFamily="34" charset="0"/>
              <a:buChar char="•"/>
            </a:pPr>
            <a:r>
              <a:rPr lang="tr-TR" sz="2160" b="1" u="sng" dirty="0">
                <a:solidFill>
                  <a:schemeClr val="tx2"/>
                </a:solidFill>
                <a:latin typeface="Calibri" panose="020F0502020204030204" pitchFamily="34" charset="0"/>
              </a:rPr>
              <a:t>Değişiklik Öncesi Belgeler:</a:t>
            </a:r>
            <a:r>
              <a:rPr lang="tr-TR" sz="2160" b="1" dirty="0">
                <a:solidFill>
                  <a:schemeClr val="tx2"/>
                </a:solidFill>
                <a:latin typeface="Calibri" panose="020F0502020204030204" pitchFamily="34" charset="0"/>
              </a:rPr>
              <a:t> </a:t>
            </a:r>
          </a:p>
          <a:p>
            <a:pPr marL="342900" indent="-342900" algn="just">
              <a:spcAft>
                <a:spcPts val="720"/>
              </a:spcAft>
              <a:buFont typeface="Arial" panose="020B0604020202020204" pitchFamily="34" charset="0"/>
              <a:buChar char="•"/>
            </a:pPr>
            <a:endParaRPr lang="tr-TR" sz="2160" b="1" dirty="0">
              <a:solidFill>
                <a:schemeClr val="tx2"/>
              </a:solidFill>
              <a:latin typeface="Calibri" panose="020F0502020204030204" pitchFamily="34" charset="0"/>
            </a:endParaRPr>
          </a:p>
          <a:p>
            <a:pPr marL="342900" indent="-342900" algn="just">
              <a:spcAft>
                <a:spcPts val="720"/>
              </a:spcAft>
              <a:buFont typeface="Arial" panose="020B0604020202020204" pitchFamily="34" charset="0"/>
              <a:buChar char="•"/>
            </a:pPr>
            <a:endParaRPr lang="tr-TR" sz="2160" b="1" dirty="0">
              <a:solidFill>
                <a:schemeClr val="tx2"/>
              </a:solidFill>
              <a:latin typeface="Calibri" panose="020F0502020204030204" pitchFamily="34" charset="0"/>
            </a:endParaRPr>
          </a:p>
          <a:p>
            <a:pPr marL="342900" indent="-342900" algn="just">
              <a:spcAft>
                <a:spcPts val="720"/>
              </a:spcAft>
              <a:buFont typeface="Arial" panose="020B0604020202020204" pitchFamily="34" charset="0"/>
              <a:buChar char="•"/>
            </a:pPr>
            <a:endParaRPr lang="tr-TR" sz="2160" b="1" dirty="0">
              <a:solidFill>
                <a:schemeClr val="tx2"/>
              </a:solidFill>
              <a:latin typeface="Calibri" panose="020F0502020204030204" pitchFamily="34" charset="0"/>
            </a:endParaRPr>
          </a:p>
          <a:p>
            <a:pPr marL="342900" indent="-342900" algn="just">
              <a:spcAft>
                <a:spcPts val="720"/>
              </a:spcAft>
              <a:buFont typeface="Arial" panose="020B0604020202020204" pitchFamily="34" charset="0"/>
              <a:buChar char="•"/>
            </a:pPr>
            <a:endParaRPr lang="tr-TR" sz="2160" b="1" dirty="0">
              <a:solidFill>
                <a:schemeClr val="tx2"/>
              </a:solidFill>
              <a:latin typeface="Calibri" panose="020F0502020204030204" pitchFamily="34" charset="0"/>
            </a:endParaRPr>
          </a:p>
          <a:p>
            <a:pPr marL="342900" indent="-342900" algn="just">
              <a:spcAft>
                <a:spcPts val="720"/>
              </a:spcAft>
              <a:buFont typeface="Arial" panose="020B0604020202020204" pitchFamily="34" charset="0"/>
              <a:buChar char="•"/>
            </a:pPr>
            <a:endParaRPr lang="tr-TR" sz="2160" b="1" dirty="0">
              <a:solidFill>
                <a:schemeClr val="tx2"/>
              </a:solidFill>
              <a:latin typeface="Calibri" panose="020F0502020204030204" pitchFamily="34" charset="0"/>
            </a:endParaRPr>
          </a:p>
          <a:p>
            <a:pPr marL="342900" indent="-342900" algn="just">
              <a:spcAft>
                <a:spcPts val="720"/>
              </a:spcAft>
              <a:buFont typeface="Arial" panose="020B0604020202020204" pitchFamily="34" charset="0"/>
              <a:buChar char="•"/>
            </a:pPr>
            <a:endParaRPr lang="tr-TR" sz="2160" b="1" dirty="0">
              <a:solidFill>
                <a:schemeClr val="tx2"/>
              </a:solidFill>
              <a:latin typeface="Calibri" panose="020F0502020204030204" pitchFamily="34" charset="0"/>
            </a:endParaRPr>
          </a:p>
          <a:p>
            <a:pPr marL="342900" indent="-342900" algn="just">
              <a:spcAft>
                <a:spcPts val="720"/>
              </a:spcAft>
              <a:buFont typeface="Arial" panose="020B0604020202020204" pitchFamily="34" charset="0"/>
              <a:buChar char="•"/>
            </a:pPr>
            <a:r>
              <a:rPr lang="tr-TR" sz="2160" dirty="0">
                <a:solidFill>
                  <a:srgbClr val="000000"/>
                </a:solidFill>
                <a:latin typeface="Calibri" panose="020F0502020204030204" pitchFamily="34" charset="0"/>
              </a:rPr>
              <a:t>Toplam YKT: (9.000.000+4.800.000+ 2.400.000 + 2.400.000+4.800.000=) 23.400.000-TL</a:t>
            </a:r>
          </a:p>
          <a:p>
            <a:pPr marL="342900" indent="-342900" algn="just">
              <a:spcAft>
                <a:spcPts val="720"/>
              </a:spcAft>
              <a:buFont typeface="Arial" panose="020B0604020202020204" pitchFamily="34" charset="0"/>
              <a:buChar char="•"/>
            </a:pPr>
            <a:r>
              <a:rPr lang="tr-TR" sz="2160" dirty="0">
                <a:solidFill>
                  <a:srgbClr val="000000"/>
                </a:solidFill>
                <a:latin typeface="Calibri" panose="020F0502020204030204" pitchFamily="34" charset="0"/>
              </a:rPr>
              <a:t>Fiili Yatırım Harcaması: 60.000.000-TL </a:t>
            </a:r>
          </a:p>
          <a:p>
            <a:pPr algn="just">
              <a:spcAft>
                <a:spcPts val="720"/>
              </a:spcAft>
            </a:pPr>
            <a:r>
              <a:rPr lang="tr-TR" sz="2160" dirty="0">
                <a:solidFill>
                  <a:srgbClr val="000000"/>
                </a:solidFill>
                <a:latin typeface="Calibri" panose="020F0502020204030204" pitchFamily="34" charset="0"/>
              </a:rPr>
              <a:t>Çınar A.Ş.’</a:t>
            </a:r>
            <a:r>
              <a:rPr lang="tr-TR" sz="2160" dirty="0" err="1">
                <a:solidFill>
                  <a:srgbClr val="000000"/>
                </a:solidFill>
                <a:latin typeface="Calibri" panose="020F0502020204030204" pitchFamily="34" charset="0"/>
              </a:rPr>
              <a:t>nin</a:t>
            </a:r>
            <a:r>
              <a:rPr lang="tr-TR" sz="2160" dirty="0">
                <a:solidFill>
                  <a:srgbClr val="000000"/>
                </a:solidFill>
                <a:latin typeface="Calibri" panose="020F0502020204030204" pitchFamily="34" charset="0"/>
              </a:rPr>
              <a:t> 2025 yılında diğer faaliyetlerden elde etmiş olduğu kazançlar için kullanabileceği Yatırıma Katkı Tutarı 23.400.000-TL’dir. Geçmişte diğer faaliyetlerden elde edilen kazançlar için kullanmış olduğu yatıma katkı tutarını mahsup ederek bakiye tutarı 2025 yılında diğer faaliyetlerden elde edilen kazançlar için kullanabilir. </a:t>
            </a:r>
          </a:p>
          <a:p>
            <a:pPr marL="342900" indent="-342900" algn="just">
              <a:spcAft>
                <a:spcPts val="720"/>
              </a:spcAft>
              <a:buFont typeface="Arial" panose="020B0604020202020204" pitchFamily="34" charset="0"/>
              <a:buChar char="•"/>
            </a:pPr>
            <a:endParaRPr lang="tr-TR" sz="2160" dirty="0">
              <a:solidFill>
                <a:srgbClr val="000000"/>
              </a:solidFill>
              <a:latin typeface="Calibri" panose="020F0502020204030204" pitchFamily="34" charset="0"/>
            </a:endParaRPr>
          </a:p>
        </p:txBody>
      </p:sp>
      <p:sp>
        <p:nvSpPr>
          <p:cNvPr id="4" name="TextBox 8">
            <a:extLst>
              <a:ext uri="{FF2B5EF4-FFF2-40B4-BE49-F238E27FC236}">
                <a16:creationId xmlns:a16="http://schemas.microsoft.com/office/drawing/2014/main" id="{4D759C20-D57F-B1D4-8AC7-606E404A1020}"/>
              </a:ext>
            </a:extLst>
          </p:cNvPr>
          <p:cNvSpPr txBox="1"/>
          <p:nvPr/>
        </p:nvSpPr>
        <p:spPr>
          <a:xfrm>
            <a:off x="987151" y="619083"/>
            <a:ext cx="12728850" cy="683264"/>
          </a:xfrm>
          <a:prstGeom prst="rect">
            <a:avLst/>
          </a:prstGeom>
          <a:noFill/>
        </p:spPr>
        <p:txBody>
          <a:bodyPr wrap="square" rtlCol="0">
            <a:spAutoFit/>
          </a:bodyPr>
          <a:lstStyle>
            <a:defPPr>
              <a:defRPr lang="en-US"/>
            </a:defPPr>
            <a:lvl1pPr marL="0" algn="l" defTabSz="995782" rtl="0" eaLnBrk="1" latinLnBrk="0" hangingPunct="1">
              <a:defRPr sz="1960" kern="1200">
                <a:solidFill>
                  <a:schemeClr val="tx1"/>
                </a:solidFill>
                <a:latin typeface="+mn-lt"/>
                <a:ea typeface="+mn-ea"/>
                <a:cs typeface="+mn-cs"/>
              </a:defRPr>
            </a:lvl1pPr>
            <a:lvl2pPr marL="497891" algn="l" defTabSz="995782" rtl="0" eaLnBrk="1" latinLnBrk="0" hangingPunct="1">
              <a:defRPr sz="1960" kern="1200">
                <a:solidFill>
                  <a:schemeClr val="tx1"/>
                </a:solidFill>
                <a:latin typeface="+mn-lt"/>
                <a:ea typeface="+mn-ea"/>
                <a:cs typeface="+mn-cs"/>
              </a:defRPr>
            </a:lvl2pPr>
            <a:lvl3pPr marL="995782" algn="l" defTabSz="995782" rtl="0" eaLnBrk="1" latinLnBrk="0" hangingPunct="1">
              <a:defRPr sz="1960" kern="1200">
                <a:solidFill>
                  <a:schemeClr val="tx1"/>
                </a:solidFill>
                <a:latin typeface="+mn-lt"/>
                <a:ea typeface="+mn-ea"/>
                <a:cs typeface="+mn-cs"/>
              </a:defRPr>
            </a:lvl3pPr>
            <a:lvl4pPr marL="1493672" algn="l" defTabSz="995782" rtl="0" eaLnBrk="1" latinLnBrk="0" hangingPunct="1">
              <a:defRPr sz="1960" kern="1200">
                <a:solidFill>
                  <a:schemeClr val="tx1"/>
                </a:solidFill>
                <a:latin typeface="+mn-lt"/>
                <a:ea typeface="+mn-ea"/>
                <a:cs typeface="+mn-cs"/>
              </a:defRPr>
            </a:lvl4pPr>
            <a:lvl5pPr marL="1991563" algn="l" defTabSz="995782" rtl="0" eaLnBrk="1" latinLnBrk="0" hangingPunct="1">
              <a:defRPr sz="1960" kern="1200">
                <a:solidFill>
                  <a:schemeClr val="tx1"/>
                </a:solidFill>
                <a:latin typeface="+mn-lt"/>
                <a:ea typeface="+mn-ea"/>
                <a:cs typeface="+mn-cs"/>
              </a:defRPr>
            </a:lvl5pPr>
            <a:lvl6pPr marL="2489454" algn="l" defTabSz="995782" rtl="0" eaLnBrk="1" latinLnBrk="0" hangingPunct="1">
              <a:defRPr sz="1960" kern="1200">
                <a:solidFill>
                  <a:schemeClr val="tx1"/>
                </a:solidFill>
                <a:latin typeface="+mn-lt"/>
                <a:ea typeface="+mn-ea"/>
                <a:cs typeface="+mn-cs"/>
              </a:defRPr>
            </a:lvl6pPr>
            <a:lvl7pPr marL="2987345" algn="l" defTabSz="995782" rtl="0" eaLnBrk="1" latinLnBrk="0" hangingPunct="1">
              <a:defRPr sz="1960" kern="1200">
                <a:solidFill>
                  <a:schemeClr val="tx1"/>
                </a:solidFill>
                <a:latin typeface="+mn-lt"/>
                <a:ea typeface="+mn-ea"/>
                <a:cs typeface="+mn-cs"/>
              </a:defRPr>
            </a:lvl7pPr>
            <a:lvl8pPr marL="3485236" algn="l" defTabSz="995782" rtl="0" eaLnBrk="1" latinLnBrk="0" hangingPunct="1">
              <a:defRPr sz="1960" kern="1200">
                <a:solidFill>
                  <a:schemeClr val="tx1"/>
                </a:solidFill>
                <a:latin typeface="+mn-lt"/>
                <a:ea typeface="+mn-ea"/>
                <a:cs typeface="+mn-cs"/>
              </a:defRPr>
            </a:lvl8pPr>
            <a:lvl9pPr marL="3983126" algn="l" defTabSz="995782" rtl="0" eaLnBrk="1" latinLnBrk="0" hangingPunct="1">
              <a:defRPr sz="1960" kern="1200">
                <a:solidFill>
                  <a:schemeClr val="tx1"/>
                </a:solidFill>
                <a:latin typeface="+mn-lt"/>
                <a:ea typeface="+mn-ea"/>
                <a:cs typeface="+mn-cs"/>
              </a:defRPr>
            </a:lvl9pPr>
          </a:lstStyle>
          <a:p>
            <a:pPr algn="just" defTabSz="1083570"/>
            <a:r>
              <a:rPr lang="tr-TR" sz="3840" b="1" dirty="0">
                <a:solidFill>
                  <a:srgbClr val="00338D"/>
                </a:solidFill>
                <a:latin typeface="Univers for KPMG" panose="020B0603020202020204" pitchFamily="34" charset="0"/>
                <a:cs typeface="Arial" panose="020B0604020202020204" pitchFamily="34" charset="0"/>
              </a:rPr>
              <a:t>Diğer Faaliyetlerden Kullanılacak YKT Nasıl Hesaplanır? </a:t>
            </a:r>
            <a:r>
              <a:rPr lang="tr-TR" sz="2160" b="1" dirty="0">
                <a:solidFill>
                  <a:srgbClr val="FF0000"/>
                </a:solidFill>
                <a:latin typeface="Univers for KPMG" panose="020B0603020202020204" pitchFamily="34" charset="0"/>
                <a:cs typeface="Arial" panose="020B0604020202020204" pitchFamily="34" charset="0"/>
              </a:rPr>
              <a:t>Eski kural</a:t>
            </a:r>
          </a:p>
        </p:txBody>
      </p:sp>
      <p:sp>
        <p:nvSpPr>
          <p:cNvPr id="6" name="Rectangle 3">
            <a:extLst>
              <a:ext uri="{FF2B5EF4-FFF2-40B4-BE49-F238E27FC236}">
                <a16:creationId xmlns:a16="http://schemas.microsoft.com/office/drawing/2014/main" id="{D435EAD4-A249-2FF2-02C9-2139C6B870A4}"/>
              </a:ext>
            </a:extLst>
          </p:cNvPr>
          <p:cNvSpPr>
            <a:spLocks noChangeArrowheads="1"/>
          </p:cNvSpPr>
          <p:nvPr/>
        </p:nvSpPr>
        <p:spPr bwMode="auto">
          <a:xfrm>
            <a:off x="6987033" y="121970"/>
            <a:ext cx="656334" cy="304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indent="430530" algn="just" defTabSz="1097280" eaLnBrk="0" fontAlgn="base" hangingPunct="0">
              <a:spcBef>
                <a:spcPct val="0"/>
              </a:spcBef>
              <a:spcAft>
                <a:spcPct val="0"/>
              </a:spcAft>
            </a:pPr>
            <a:endParaRPr lang="tr-TR" altLang="tr-TR" sz="1260">
              <a:latin typeface="Arial" panose="020B0604020202020204" pitchFamily="34" charset="0"/>
            </a:endParaRPr>
          </a:p>
        </p:txBody>
      </p:sp>
      <p:sp>
        <p:nvSpPr>
          <p:cNvPr id="2" name="TextBox 1">
            <a:extLst>
              <a:ext uri="{FF2B5EF4-FFF2-40B4-BE49-F238E27FC236}">
                <a16:creationId xmlns:a16="http://schemas.microsoft.com/office/drawing/2014/main" id="{4E6D922B-9B9E-20E5-BDB7-FE35EFFC2DE8}"/>
              </a:ext>
            </a:extLst>
          </p:cNvPr>
          <p:cNvSpPr txBox="1"/>
          <p:nvPr/>
        </p:nvSpPr>
        <p:spPr>
          <a:xfrm>
            <a:off x="791538" y="7469623"/>
            <a:ext cx="12234240" cy="359111"/>
          </a:xfrm>
          <a:prstGeom prst="rect">
            <a:avLst/>
          </a:prstGeom>
          <a:solidFill>
            <a:schemeClr val="bg1"/>
          </a:solidFill>
        </p:spPr>
        <p:txBody>
          <a:bodyPr vert="horz" wrap="square" lIns="0" tIns="0" rIns="0" bIns="0" rtlCol="0" anchor="t" anchorCtr="0">
            <a:noAutofit/>
          </a:bodyPr>
          <a:lstStyle/>
          <a:p>
            <a:pPr>
              <a:spcAft>
                <a:spcPts val="720"/>
              </a:spcAft>
            </a:pPr>
            <a:endParaRPr lang="tr-TR" b="1" dirty="0">
              <a:solidFill>
                <a:schemeClr val="tx2"/>
              </a:solidFill>
            </a:endParaRPr>
          </a:p>
        </p:txBody>
      </p:sp>
      <p:graphicFrame>
        <p:nvGraphicFramePr>
          <p:cNvPr id="3" name="Table 2">
            <a:extLst>
              <a:ext uri="{FF2B5EF4-FFF2-40B4-BE49-F238E27FC236}">
                <a16:creationId xmlns:a16="http://schemas.microsoft.com/office/drawing/2014/main" id="{378D7535-96E9-B726-3796-FED8FD644821}"/>
              </a:ext>
            </a:extLst>
          </p:cNvPr>
          <p:cNvGraphicFramePr>
            <a:graphicFrameLocks noGrp="1"/>
          </p:cNvGraphicFramePr>
          <p:nvPr/>
        </p:nvGraphicFramePr>
        <p:xfrm>
          <a:off x="987150" y="2885885"/>
          <a:ext cx="5350382" cy="2267712"/>
        </p:xfrm>
        <a:graphic>
          <a:graphicData uri="http://schemas.openxmlformats.org/drawingml/2006/table">
            <a:tbl>
              <a:tblPr/>
              <a:tblGrid>
                <a:gridCol w="944880">
                  <a:extLst>
                    <a:ext uri="{9D8B030D-6E8A-4147-A177-3AD203B41FA5}">
                      <a16:colId xmlns:a16="http://schemas.microsoft.com/office/drawing/2014/main" val="2652318055"/>
                    </a:ext>
                  </a:extLst>
                </a:gridCol>
                <a:gridCol w="1356360">
                  <a:extLst>
                    <a:ext uri="{9D8B030D-6E8A-4147-A177-3AD203B41FA5}">
                      <a16:colId xmlns:a16="http://schemas.microsoft.com/office/drawing/2014/main" val="3825372034"/>
                    </a:ext>
                  </a:extLst>
                </a:gridCol>
                <a:gridCol w="1647062">
                  <a:extLst>
                    <a:ext uri="{9D8B030D-6E8A-4147-A177-3AD203B41FA5}">
                      <a16:colId xmlns:a16="http://schemas.microsoft.com/office/drawing/2014/main" val="4088565373"/>
                    </a:ext>
                  </a:extLst>
                </a:gridCol>
                <a:gridCol w="1402080">
                  <a:extLst>
                    <a:ext uri="{9D8B030D-6E8A-4147-A177-3AD203B41FA5}">
                      <a16:colId xmlns:a16="http://schemas.microsoft.com/office/drawing/2014/main" val="2334407962"/>
                    </a:ext>
                  </a:extLst>
                </a:gridCol>
              </a:tblGrid>
              <a:tr h="237744">
                <a:tc>
                  <a:txBody>
                    <a:bodyPr/>
                    <a:lstStyle/>
                    <a:p>
                      <a:pPr algn="ctr" fontAlgn="b">
                        <a:buNone/>
                      </a:pPr>
                      <a:r>
                        <a:rPr lang="tr-TR" sz="1400" b="1" i="0" u="none" strike="noStrike">
                          <a:solidFill>
                            <a:srgbClr val="000000"/>
                          </a:solidFill>
                          <a:effectLst/>
                          <a:latin typeface="Calibri" panose="020F0502020204030204" pitchFamily="34" charset="0"/>
                        </a:rPr>
                        <a:t>Yıllar</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buNone/>
                      </a:pPr>
                      <a:r>
                        <a:rPr lang="tr-TR" sz="1400" b="1" i="0" u="none" strike="noStrike">
                          <a:solidFill>
                            <a:srgbClr val="000000"/>
                          </a:solidFill>
                          <a:effectLst/>
                          <a:latin typeface="Calibri" panose="020F0502020204030204" pitchFamily="34" charset="0"/>
                        </a:rPr>
                        <a:t>Harcama</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buNone/>
                      </a:pPr>
                      <a:r>
                        <a:rPr lang="tr-TR" sz="1400" b="1" i="0" u="none" strike="noStrike" dirty="0">
                          <a:solidFill>
                            <a:srgbClr val="000000"/>
                          </a:solidFill>
                          <a:effectLst/>
                          <a:latin typeface="Calibri" panose="020F0502020204030204" pitchFamily="34" charset="0"/>
                        </a:rPr>
                        <a:t>YKO</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buNone/>
                      </a:pPr>
                      <a:r>
                        <a:rPr lang="tr-TR" sz="1400" b="1" i="0" u="none" strike="noStrike" dirty="0">
                          <a:solidFill>
                            <a:srgbClr val="000000"/>
                          </a:solidFill>
                          <a:effectLst/>
                          <a:latin typeface="Calibri" panose="020F0502020204030204" pitchFamily="34" charset="0"/>
                        </a:rPr>
                        <a:t>YKT </a:t>
                      </a:r>
                      <a:r>
                        <a:rPr lang="tr-TR" sz="1100" b="1" i="0" u="none" strike="noStrike" dirty="0">
                          <a:solidFill>
                            <a:srgbClr val="000000"/>
                          </a:solidFill>
                          <a:effectLst/>
                          <a:latin typeface="Calibri" panose="020F0502020204030204" pitchFamily="34" charset="0"/>
                        </a:rPr>
                        <a:t>(Harcama x YKO)</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857713936"/>
                  </a:ext>
                </a:extLst>
              </a:tr>
              <a:tr h="484632">
                <a:tc>
                  <a:txBody>
                    <a:bodyPr/>
                    <a:lstStyle/>
                    <a:p>
                      <a:pPr algn="ctr" fontAlgn="b">
                        <a:buNone/>
                      </a:pPr>
                      <a:r>
                        <a:rPr lang="tr-TR" sz="1900" b="0" i="0" u="none" strike="noStrike" dirty="0">
                          <a:solidFill>
                            <a:srgbClr val="000000"/>
                          </a:solidFill>
                          <a:effectLst/>
                          <a:latin typeface="Calibri" panose="020F0502020204030204" pitchFamily="34" charset="0"/>
                        </a:rPr>
                        <a:t>2022</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tr-TR" sz="1900" b="0" i="0" u="none" strike="noStrike" dirty="0">
                          <a:solidFill>
                            <a:srgbClr val="000000"/>
                          </a:solidFill>
                          <a:effectLst/>
                          <a:latin typeface="Calibri" panose="020F0502020204030204" pitchFamily="34" charset="0"/>
                        </a:rPr>
                        <a:t>20.000.000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indent="0" algn="r" defTabSz="895350" fontAlgn="b">
                        <a:buNone/>
                      </a:pPr>
                      <a:r>
                        <a:rPr lang="tr-TR" sz="1900" b="0" i="0" u="none" strike="noStrike" dirty="0">
                          <a:solidFill>
                            <a:srgbClr val="000000"/>
                          </a:solidFill>
                          <a:effectLst/>
                          <a:latin typeface="Calibri" panose="020F0502020204030204" pitchFamily="34" charset="0"/>
                        </a:rPr>
                        <a:t>0,45 x </a:t>
                      </a:r>
                      <a:r>
                        <a:rPr lang="tr-TR" sz="1900" b="0" i="0" u="none" strike="noStrike" dirty="0">
                          <a:solidFill>
                            <a:srgbClr val="FF0000"/>
                          </a:solidFill>
                          <a:effectLst/>
                          <a:latin typeface="Calibri" panose="020F0502020204030204" pitchFamily="34" charset="0"/>
                        </a:rPr>
                        <a:t>%100</a:t>
                      </a:r>
                    </a:p>
                    <a:p>
                      <a:pPr marL="0" indent="0" algn="r" defTabSz="895350" fontAlgn="b">
                        <a:buNone/>
                      </a:pPr>
                      <a:r>
                        <a:rPr lang="tr-TR" sz="1200" b="0" i="0" u="none" strike="noStrike" dirty="0">
                          <a:solidFill>
                            <a:srgbClr val="FF0000"/>
                          </a:solidFill>
                          <a:effectLst/>
                          <a:latin typeface="Calibri" panose="020F0502020204030204" pitchFamily="34" charset="0"/>
                        </a:rPr>
                        <a:t>(15 puan artırımlı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tr-TR" sz="1900" b="0" i="0" u="none" strike="noStrike" dirty="0">
                          <a:solidFill>
                            <a:srgbClr val="000000"/>
                          </a:solidFill>
                          <a:effectLst/>
                          <a:latin typeface="Calibri" panose="020F0502020204030204" pitchFamily="34" charset="0"/>
                        </a:rPr>
                        <a:t>9.000.000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27196188"/>
                  </a:ext>
                </a:extLst>
              </a:tr>
              <a:tr h="320040">
                <a:tc>
                  <a:txBody>
                    <a:bodyPr/>
                    <a:lstStyle/>
                    <a:p>
                      <a:pPr algn="ctr" fontAlgn="b">
                        <a:buNone/>
                      </a:pPr>
                      <a:r>
                        <a:rPr lang="tr-TR" sz="1900" b="0" i="0" u="none" strike="noStrike">
                          <a:solidFill>
                            <a:srgbClr val="000000"/>
                          </a:solidFill>
                          <a:effectLst/>
                          <a:latin typeface="Calibri" panose="020F0502020204030204" pitchFamily="34" charset="0"/>
                        </a:rPr>
                        <a:t>2023</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tr-TR" sz="1900" b="0" i="0" u="none" strike="noStrike" dirty="0">
                          <a:solidFill>
                            <a:srgbClr val="000000"/>
                          </a:solidFill>
                          <a:effectLst/>
                          <a:latin typeface="Calibri" panose="020F0502020204030204" pitchFamily="34" charset="0"/>
                        </a:rPr>
                        <a:t>20.000.000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tr-TR" sz="1900" b="0" i="0" u="none" strike="noStrike" dirty="0">
                          <a:solidFill>
                            <a:srgbClr val="000000"/>
                          </a:solidFill>
                          <a:effectLst/>
                          <a:latin typeface="Calibri" panose="020F0502020204030204" pitchFamily="34" charset="0"/>
                        </a:rPr>
                        <a:t>0,30 x %80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tr-TR" sz="1900" b="0" i="0" u="none" strike="noStrike" dirty="0">
                          <a:solidFill>
                            <a:srgbClr val="000000"/>
                          </a:solidFill>
                          <a:effectLst/>
                          <a:latin typeface="Calibri" panose="020F0502020204030204" pitchFamily="34" charset="0"/>
                        </a:rPr>
                        <a:t>4.800.000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69232766"/>
                  </a:ext>
                </a:extLst>
              </a:tr>
              <a:tr h="320040">
                <a:tc>
                  <a:txBody>
                    <a:bodyPr/>
                    <a:lstStyle/>
                    <a:p>
                      <a:pPr algn="ctr" fontAlgn="b">
                        <a:buNone/>
                      </a:pPr>
                      <a:r>
                        <a:rPr lang="tr-TR" sz="1900" b="0" i="0" u="none" strike="noStrike">
                          <a:solidFill>
                            <a:srgbClr val="000000"/>
                          </a:solidFill>
                          <a:effectLst/>
                          <a:latin typeface="Calibri" panose="020F0502020204030204" pitchFamily="34" charset="0"/>
                        </a:rPr>
                        <a:t>2024</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tr-TR" sz="1900" b="0" i="0" u="none" strike="noStrike" dirty="0">
                          <a:solidFill>
                            <a:srgbClr val="000000"/>
                          </a:solidFill>
                          <a:effectLst/>
                          <a:latin typeface="Calibri" panose="020F0502020204030204" pitchFamily="34" charset="0"/>
                        </a:rPr>
                        <a:t>10.000.000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tr-TR" sz="1900" b="0" i="0" u="none" strike="noStrike" dirty="0">
                          <a:solidFill>
                            <a:srgbClr val="000000"/>
                          </a:solidFill>
                          <a:effectLst/>
                          <a:latin typeface="Calibri" panose="020F0502020204030204" pitchFamily="34" charset="0"/>
                        </a:rPr>
                        <a:t>0,30 x %80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tr-TR" sz="1900" b="0" i="0" u="none" strike="noStrike" dirty="0">
                          <a:solidFill>
                            <a:srgbClr val="000000"/>
                          </a:solidFill>
                          <a:effectLst/>
                          <a:latin typeface="Calibri" panose="020F0502020204030204" pitchFamily="34" charset="0"/>
                        </a:rPr>
                        <a:t>2.400.000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28525106"/>
                  </a:ext>
                </a:extLst>
              </a:tr>
              <a:tr h="301752">
                <a:tc>
                  <a:txBody>
                    <a:bodyPr/>
                    <a:lstStyle/>
                    <a:p>
                      <a:pPr algn="ctr" fontAlgn="b">
                        <a:buNone/>
                      </a:pPr>
                      <a:r>
                        <a:rPr lang="tr-TR" sz="1900" b="0" i="0" u="none" strike="noStrike" dirty="0">
                          <a:solidFill>
                            <a:srgbClr val="000000"/>
                          </a:solidFill>
                          <a:effectLst/>
                          <a:latin typeface="Calibri" panose="020F0502020204030204" pitchFamily="34" charset="0"/>
                        </a:rPr>
                        <a:t>2025</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tr-TR" sz="1900" b="0" i="0" u="none" strike="noStrike" kern="1200" dirty="0">
                          <a:solidFill>
                            <a:srgbClr val="000000"/>
                          </a:solidFill>
                          <a:effectLst/>
                          <a:latin typeface="Calibri" panose="020F0502020204030204" pitchFamily="34" charset="0"/>
                          <a:ea typeface="+mn-ea"/>
                          <a:cs typeface="+mn-cs"/>
                        </a:rPr>
                        <a:t>10.000.000</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tr-TR" sz="1900" b="0" i="0" u="none" strike="noStrike" dirty="0">
                          <a:solidFill>
                            <a:srgbClr val="000000"/>
                          </a:solidFill>
                          <a:effectLst/>
                          <a:latin typeface="Calibri" panose="020F0502020204030204" pitchFamily="34" charset="0"/>
                        </a:rPr>
                        <a:t>0,30 x %80</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tr-TR" sz="1900" b="0" i="0" u="none" strike="noStrike" dirty="0">
                          <a:solidFill>
                            <a:srgbClr val="000000"/>
                          </a:solidFill>
                          <a:effectLst/>
                          <a:latin typeface="Calibri" panose="020F0502020204030204" pitchFamily="34" charset="0"/>
                        </a:rPr>
                        <a:t>2.400.000</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19450480"/>
                  </a:ext>
                </a:extLst>
              </a:tr>
              <a:tr h="301752">
                <a:tc>
                  <a:txBody>
                    <a:bodyPr/>
                    <a:lstStyle/>
                    <a:p>
                      <a:pPr algn="ctr" fontAlgn="b">
                        <a:buNone/>
                      </a:pPr>
                      <a:endParaRPr lang="tr-TR" sz="1900" b="0" i="0" u="none" strike="noStrike" dirty="0">
                        <a:solidFill>
                          <a:srgbClr val="000000"/>
                        </a:solidFill>
                        <a:effectLst/>
                        <a:latin typeface="Calibri" panose="020F0502020204030204" pitchFamily="34" charset="0"/>
                      </a:endParaRP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tr-TR" sz="1900" b="0" i="0" u="none" strike="noStrike" kern="1200" dirty="0">
                          <a:solidFill>
                            <a:srgbClr val="000000"/>
                          </a:solidFill>
                          <a:effectLst/>
                          <a:latin typeface="Calibri" panose="020F0502020204030204" pitchFamily="34" charset="0"/>
                          <a:ea typeface="+mn-ea"/>
                          <a:cs typeface="+mn-cs"/>
                        </a:rPr>
                        <a:t>20.000.000</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r" defTabSz="914094" rtl="0" eaLnBrk="1" fontAlgn="b" latinLnBrk="0" hangingPunct="1">
                        <a:lnSpc>
                          <a:spcPct val="100000"/>
                        </a:lnSpc>
                        <a:spcBef>
                          <a:spcPts val="0"/>
                        </a:spcBef>
                        <a:spcAft>
                          <a:spcPts val="0"/>
                        </a:spcAft>
                        <a:buClrTx/>
                        <a:buSzTx/>
                        <a:buFontTx/>
                        <a:buNone/>
                        <a:tabLst/>
                        <a:defRPr/>
                      </a:pPr>
                      <a:r>
                        <a:rPr lang="tr-TR" sz="1900" b="0" i="0" u="none" strike="noStrike" dirty="0">
                          <a:solidFill>
                            <a:srgbClr val="000000"/>
                          </a:solidFill>
                          <a:effectLst/>
                          <a:latin typeface="Calibri" panose="020F0502020204030204" pitchFamily="34" charset="0"/>
                        </a:rPr>
                        <a:t>0,30 x %80</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tr-TR" sz="1900" b="0" i="0" u="none" strike="noStrike" dirty="0">
                          <a:solidFill>
                            <a:srgbClr val="000000"/>
                          </a:solidFill>
                          <a:effectLst/>
                          <a:latin typeface="Calibri" panose="020F0502020204030204" pitchFamily="34" charset="0"/>
                        </a:rPr>
                        <a:t>4.800.000</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98153288"/>
                  </a:ext>
                </a:extLst>
              </a:tr>
              <a:tr h="301752">
                <a:tc>
                  <a:txBody>
                    <a:bodyPr/>
                    <a:lstStyle/>
                    <a:p>
                      <a:pPr algn="ctr" fontAlgn="b">
                        <a:buNone/>
                      </a:pPr>
                      <a:r>
                        <a:rPr lang="tr-TR" sz="1900" b="1" i="0" u="none" strike="noStrike" dirty="0">
                          <a:solidFill>
                            <a:srgbClr val="000000"/>
                          </a:solidFill>
                          <a:effectLst/>
                          <a:latin typeface="Calibri" panose="020F0502020204030204" pitchFamily="34" charset="0"/>
                        </a:rPr>
                        <a:t>TOPLAM</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tr-TR" sz="1900" b="1" i="0" u="none" strike="noStrike" kern="1200" dirty="0">
                          <a:solidFill>
                            <a:srgbClr val="000000"/>
                          </a:solidFill>
                          <a:effectLst/>
                          <a:latin typeface="Calibri" panose="020F0502020204030204" pitchFamily="34" charset="0"/>
                          <a:ea typeface="+mn-ea"/>
                          <a:cs typeface="+mn-cs"/>
                        </a:rPr>
                        <a:t>80.000.000</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r" defTabSz="914094" rtl="0" eaLnBrk="1" fontAlgn="b" latinLnBrk="0" hangingPunct="1">
                        <a:lnSpc>
                          <a:spcPct val="100000"/>
                        </a:lnSpc>
                        <a:spcBef>
                          <a:spcPts val="0"/>
                        </a:spcBef>
                        <a:spcAft>
                          <a:spcPts val="0"/>
                        </a:spcAft>
                        <a:buClrTx/>
                        <a:buSzTx/>
                        <a:buFontTx/>
                        <a:buNone/>
                        <a:tabLst/>
                        <a:defRPr/>
                      </a:pPr>
                      <a:endParaRPr lang="tr-TR" sz="1900" b="1" i="0" u="none" strike="noStrike" dirty="0">
                        <a:solidFill>
                          <a:srgbClr val="000000"/>
                        </a:solidFill>
                        <a:effectLst/>
                        <a:latin typeface="Calibri" panose="020F0502020204030204" pitchFamily="34" charset="0"/>
                      </a:endParaRP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tr-TR" sz="1900" b="1" i="0" u="none" strike="noStrike" dirty="0">
                          <a:solidFill>
                            <a:srgbClr val="000000"/>
                          </a:solidFill>
                          <a:effectLst/>
                          <a:latin typeface="Calibri" panose="020F0502020204030204" pitchFamily="34" charset="0"/>
                        </a:rPr>
                        <a:t>23.400.000</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0407296"/>
                  </a:ext>
                </a:extLst>
              </a:tr>
            </a:tbl>
          </a:graphicData>
        </a:graphic>
      </p:graphicFrame>
    </p:spTree>
    <p:extLst>
      <p:ext uri="{BB962C8B-B14F-4D97-AF65-F5344CB8AC3E}">
        <p14:creationId xmlns:p14="http://schemas.microsoft.com/office/powerpoint/2010/main" val="367064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9C58B-AD29-C087-E9AE-7AF9922D9BC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7E5A4C2-BBC2-61A6-DA93-05737526EA27}"/>
              </a:ext>
            </a:extLst>
          </p:cNvPr>
          <p:cNvSpPr txBox="1"/>
          <p:nvPr/>
        </p:nvSpPr>
        <p:spPr>
          <a:xfrm>
            <a:off x="697928" y="1513225"/>
            <a:ext cx="13358228" cy="5553828"/>
          </a:xfrm>
          <a:prstGeom prst="rect">
            <a:avLst/>
          </a:prstGeom>
          <a:noFill/>
        </p:spPr>
        <p:txBody>
          <a:bodyPr wrap="square" rtlCol="0">
            <a:spAutoFit/>
          </a:bodyPr>
          <a:lstStyle/>
          <a:p>
            <a:pPr algn="just">
              <a:spcAft>
                <a:spcPts val="720"/>
              </a:spcAft>
            </a:pPr>
            <a:r>
              <a:rPr lang="tr-TR" sz="2160" b="1" u="sng" dirty="0">
                <a:solidFill>
                  <a:srgbClr val="FF0000"/>
                </a:solidFill>
                <a:latin typeface="Calibri" panose="020F0502020204030204" pitchFamily="34" charset="0"/>
              </a:rPr>
              <a:t>Örnek 2: </a:t>
            </a:r>
            <a:r>
              <a:rPr lang="tr-TR" sz="2160" b="1" u="sng" dirty="0">
                <a:solidFill>
                  <a:srgbClr val="000000"/>
                </a:solidFill>
                <a:latin typeface="Calibri" panose="020F0502020204030204" pitchFamily="34" charset="0"/>
              </a:rPr>
              <a:t>Çınar A.Ş. 16 Haziran 2025 tarihinden sonra teşvik belgesine başvuru yapmış ve adına 1/08/2025 tarihli 80 Milyon TL sabit yatırım tutarlı, %30 </a:t>
            </a:r>
            <a:r>
              <a:rPr lang="tr-TR" sz="2160" b="1" u="sng" dirty="0" err="1">
                <a:solidFill>
                  <a:srgbClr val="000000"/>
                </a:solidFill>
                <a:latin typeface="Calibri" panose="020F0502020204030204" pitchFamily="34" charset="0"/>
              </a:rPr>
              <a:t>YKO’lu</a:t>
            </a:r>
            <a:r>
              <a:rPr lang="tr-TR" sz="2160" b="1" u="sng" dirty="0">
                <a:solidFill>
                  <a:srgbClr val="000000"/>
                </a:solidFill>
                <a:latin typeface="Calibri" panose="020F0502020204030204" pitchFamily="34" charset="0"/>
              </a:rPr>
              <a:t> ve %60 </a:t>
            </a:r>
            <a:r>
              <a:rPr lang="tr-TR" sz="2160" b="1" u="sng" dirty="0" err="1">
                <a:solidFill>
                  <a:srgbClr val="000000"/>
                </a:solidFill>
                <a:latin typeface="Calibri" panose="020F0502020204030204" pitchFamily="34" charset="0"/>
              </a:rPr>
              <a:t>VİO’lı</a:t>
            </a:r>
            <a:r>
              <a:rPr lang="tr-TR" sz="2160" b="1" u="sng" dirty="0">
                <a:solidFill>
                  <a:srgbClr val="000000"/>
                </a:solidFill>
                <a:latin typeface="Calibri" panose="020F0502020204030204" pitchFamily="34" charset="0"/>
              </a:rPr>
              <a:t> bir teşvik belgesi düzenlenmiştir. 2025 yılında yapılan yatırım harcaması 20.000.000-TL’dir. </a:t>
            </a:r>
            <a:r>
              <a:rPr lang="tr-TR" sz="2160" b="1" dirty="0">
                <a:solidFill>
                  <a:srgbClr val="000000"/>
                </a:solidFill>
                <a:latin typeface="Calibri" panose="020F0502020204030204" pitchFamily="34" charset="0"/>
              </a:rPr>
              <a:t>  </a:t>
            </a:r>
            <a:r>
              <a:rPr lang="tr-TR" sz="2160" b="1" u="sng" dirty="0">
                <a:solidFill>
                  <a:srgbClr val="000000"/>
                </a:solidFill>
                <a:latin typeface="Calibri" panose="020F0502020204030204" pitchFamily="34" charset="0"/>
              </a:rPr>
              <a:t> </a:t>
            </a:r>
          </a:p>
          <a:p>
            <a:pPr marL="342900" indent="-342900" algn="just">
              <a:spcAft>
                <a:spcPts val="720"/>
              </a:spcAft>
              <a:buFont typeface="Arial" panose="020B0604020202020204" pitchFamily="34" charset="0"/>
              <a:buChar char="•"/>
            </a:pPr>
            <a:r>
              <a:rPr lang="tr-TR" sz="2160" b="1" u="sng" dirty="0">
                <a:solidFill>
                  <a:schemeClr val="tx2"/>
                </a:solidFill>
                <a:latin typeface="Calibri" panose="020F0502020204030204" pitchFamily="34" charset="0"/>
              </a:rPr>
              <a:t>Değişiklik Sonrası Belgeler:</a:t>
            </a:r>
            <a:r>
              <a:rPr lang="tr-TR" sz="2160" b="1" dirty="0">
                <a:solidFill>
                  <a:schemeClr val="tx2"/>
                </a:solidFill>
                <a:latin typeface="Calibri" panose="020F0502020204030204" pitchFamily="34" charset="0"/>
              </a:rPr>
              <a:t> </a:t>
            </a:r>
          </a:p>
          <a:p>
            <a:pPr marL="342900" indent="-342900" algn="just">
              <a:spcAft>
                <a:spcPts val="720"/>
              </a:spcAft>
              <a:buFont typeface="Arial" panose="020B0604020202020204" pitchFamily="34" charset="0"/>
              <a:buChar char="•"/>
            </a:pPr>
            <a:endParaRPr lang="tr-TR" sz="2160" b="1" dirty="0">
              <a:solidFill>
                <a:schemeClr val="tx2"/>
              </a:solidFill>
              <a:latin typeface="Calibri" panose="020F0502020204030204" pitchFamily="34" charset="0"/>
            </a:endParaRPr>
          </a:p>
          <a:p>
            <a:pPr marL="342900" indent="-342900" algn="just">
              <a:spcAft>
                <a:spcPts val="720"/>
              </a:spcAft>
              <a:buFont typeface="Arial" panose="020B0604020202020204" pitchFamily="34" charset="0"/>
              <a:buChar char="•"/>
            </a:pPr>
            <a:endParaRPr lang="tr-TR" sz="2160" b="1" dirty="0">
              <a:solidFill>
                <a:schemeClr val="tx2"/>
              </a:solidFill>
              <a:latin typeface="Calibri" panose="020F0502020204030204" pitchFamily="34" charset="0"/>
            </a:endParaRPr>
          </a:p>
          <a:p>
            <a:pPr marL="342900" indent="-342900" algn="just">
              <a:spcAft>
                <a:spcPts val="720"/>
              </a:spcAft>
              <a:buFont typeface="Arial" panose="020B0604020202020204" pitchFamily="34" charset="0"/>
              <a:buChar char="•"/>
            </a:pPr>
            <a:endParaRPr lang="tr-TR" sz="2160" b="1" dirty="0">
              <a:solidFill>
                <a:schemeClr val="tx2"/>
              </a:solidFill>
              <a:latin typeface="Calibri" panose="020F0502020204030204" pitchFamily="34" charset="0"/>
            </a:endParaRPr>
          </a:p>
          <a:p>
            <a:pPr marL="342900" indent="-342900" algn="just">
              <a:spcAft>
                <a:spcPts val="720"/>
              </a:spcAft>
              <a:buFont typeface="Arial" panose="020B0604020202020204" pitchFamily="34" charset="0"/>
              <a:buChar char="•"/>
            </a:pPr>
            <a:endParaRPr lang="tr-TR" sz="2160" b="1" dirty="0">
              <a:solidFill>
                <a:schemeClr val="tx2"/>
              </a:solidFill>
              <a:latin typeface="Calibri" panose="020F0502020204030204" pitchFamily="34" charset="0"/>
            </a:endParaRPr>
          </a:p>
          <a:p>
            <a:pPr marL="342900" indent="-342900" algn="just">
              <a:spcAft>
                <a:spcPts val="720"/>
              </a:spcAft>
              <a:buFont typeface="Arial" panose="020B0604020202020204" pitchFamily="34" charset="0"/>
              <a:buChar char="•"/>
            </a:pPr>
            <a:r>
              <a:rPr lang="tr-TR" sz="2160" dirty="0">
                <a:solidFill>
                  <a:srgbClr val="000000"/>
                </a:solidFill>
                <a:latin typeface="Calibri" panose="020F0502020204030204" pitchFamily="34" charset="0"/>
              </a:rPr>
              <a:t>Toplam YKT: (80.000.000 x 0,3 x %50=) 12.000.000-TL</a:t>
            </a:r>
          </a:p>
          <a:p>
            <a:pPr marL="342900" indent="-342900" algn="just">
              <a:spcAft>
                <a:spcPts val="720"/>
              </a:spcAft>
              <a:buFont typeface="Arial" panose="020B0604020202020204" pitchFamily="34" charset="0"/>
              <a:buChar char="•"/>
            </a:pPr>
            <a:r>
              <a:rPr lang="tr-TR" sz="2160" dirty="0">
                <a:solidFill>
                  <a:srgbClr val="000000"/>
                </a:solidFill>
                <a:latin typeface="Calibri" panose="020F0502020204030204" pitchFamily="34" charset="0"/>
              </a:rPr>
              <a:t>Hak Kazanılan YKT: 20.000.000 x 0,3=)    6.000.000-TL </a:t>
            </a:r>
          </a:p>
          <a:p>
            <a:pPr algn="just">
              <a:spcAft>
                <a:spcPts val="720"/>
              </a:spcAft>
            </a:pPr>
            <a:r>
              <a:rPr lang="tr-TR" sz="2160" dirty="0">
                <a:solidFill>
                  <a:srgbClr val="000000"/>
                </a:solidFill>
                <a:latin typeface="Calibri" panose="020F0502020204030204" pitchFamily="34" charset="0"/>
              </a:rPr>
              <a:t>Çınar A.Ş.’</a:t>
            </a:r>
            <a:r>
              <a:rPr lang="tr-TR" sz="2160" dirty="0" err="1">
                <a:solidFill>
                  <a:srgbClr val="000000"/>
                </a:solidFill>
                <a:latin typeface="Calibri" panose="020F0502020204030204" pitchFamily="34" charset="0"/>
              </a:rPr>
              <a:t>nin</a:t>
            </a:r>
            <a:r>
              <a:rPr lang="tr-TR" sz="2160" dirty="0">
                <a:solidFill>
                  <a:srgbClr val="000000"/>
                </a:solidFill>
                <a:latin typeface="Calibri" panose="020F0502020204030204" pitchFamily="34" charset="0"/>
              </a:rPr>
              <a:t> 2025 yılında diğer faaliyetlerden elde etmiş olduğu kazançlar için kazanç bulunması halinde kullanabileceği yatırıma katkı tutarı 6.000.000-TL’dir. Kazanç var ancak yararlanılmaz ise bu hak yanar. Yararlanma halinde 10 yılık </a:t>
            </a:r>
            <a:r>
              <a:rPr lang="tr-TR" sz="2160" dirty="0" err="1">
                <a:solidFill>
                  <a:srgbClr val="000000"/>
                </a:solidFill>
                <a:latin typeface="Calibri" panose="020F0502020204030204" pitchFamily="34" charset="0"/>
              </a:rPr>
              <a:t>kıst</a:t>
            </a:r>
            <a:r>
              <a:rPr lang="tr-TR" sz="2160" dirty="0">
                <a:solidFill>
                  <a:srgbClr val="000000"/>
                </a:solidFill>
                <a:latin typeface="Calibri" panose="020F0502020204030204" pitchFamily="34" charset="0"/>
              </a:rPr>
              <a:t> süre bu dönemden itibaren başlar.  </a:t>
            </a:r>
          </a:p>
          <a:p>
            <a:pPr marL="342900" indent="-342900" algn="just">
              <a:spcAft>
                <a:spcPts val="720"/>
              </a:spcAft>
              <a:buFont typeface="Arial" panose="020B0604020202020204" pitchFamily="34" charset="0"/>
              <a:buChar char="•"/>
            </a:pPr>
            <a:endParaRPr lang="tr-TR" sz="2160" dirty="0">
              <a:solidFill>
                <a:srgbClr val="000000"/>
              </a:solidFill>
              <a:latin typeface="Calibri" panose="020F0502020204030204" pitchFamily="34" charset="0"/>
            </a:endParaRPr>
          </a:p>
        </p:txBody>
      </p:sp>
      <p:sp>
        <p:nvSpPr>
          <p:cNvPr id="4" name="TextBox 8">
            <a:extLst>
              <a:ext uri="{FF2B5EF4-FFF2-40B4-BE49-F238E27FC236}">
                <a16:creationId xmlns:a16="http://schemas.microsoft.com/office/drawing/2014/main" id="{CF9095FB-02FE-BCC1-5401-0A3F36A6F4C9}"/>
              </a:ext>
            </a:extLst>
          </p:cNvPr>
          <p:cNvSpPr txBox="1"/>
          <p:nvPr/>
        </p:nvSpPr>
        <p:spPr>
          <a:xfrm>
            <a:off x="987151" y="619083"/>
            <a:ext cx="12728850" cy="683264"/>
          </a:xfrm>
          <a:prstGeom prst="rect">
            <a:avLst/>
          </a:prstGeom>
          <a:noFill/>
        </p:spPr>
        <p:txBody>
          <a:bodyPr wrap="square" rtlCol="0">
            <a:spAutoFit/>
          </a:bodyPr>
          <a:lstStyle>
            <a:defPPr>
              <a:defRPr lang="en-US"/>
            </a:defPPr>
            <a:lvl1pPr marL="0" algn="l" defTabSz="995782" rtl="0" eaLnBrk="1" latinLnBrk="0" hangingPunct="1">
              <a:defRPr sz="1960" kern="1200">
                <a:solidFill>
                  <a:schemeClr val="tx1"/>
                </a:solidFill>
                <a:latin typeface="+mn-lt"/>
                <a:ea typeface="+mn-ea"/>
                <a:cs typeface="+mn-cs"/>
              </a:defRPr>
            </a:lvl1pPr>
            <a:lvl2pPr marL="497891" algn="l" defTabSz="995782" rtl="0" eaLnBrk="1" latinLnBrk="0" hangingPunct="1">
              <a:defRPr sz="1960" kern="1200">
                <a:solidFill>
                  <a:schemeClr val="tx1"/>
                </a:solidFill>
                <a:latin typeface="+mn-lt"/>
                <a:ea typeface="+mn-ea"/>
                <a:cs typeface="+mn-cs"/>
              </a:defRPr>
            </a:lvl2pPr>
            <a:lvl3pPr marL="995782" algn="l" defTabSz="995782" rtl="0" eaLnBrk="1" latinLnBrk="0" hangingPunct="1">
              <a:defRPr sz="1960" kern="1200">
                <a:solidFill>
                  <a:schemeClr val="tx1"/>
                </a:solidFill>
                <a:latin typeface="+mn-lt"/>
                <a:ea typeface="+mn-ea"/>
                <a:cs typeface="+mn-cs"/>
              </a:defRPr>
            </a:lvl3pPr>
            <a:lvl4pPr marL="1493672" algn="l" defTabSz="995782" rtl="0" eaLnBrk="1" latinLnBrk="0" hangingPunct="1">
              <a:defRPr sz="1960" kern="1200">
                <a:solidFill>
                  <a:schemeClr val="tx1"/>
                </a:solidFill>
                <a:latin typeface="+mn-lt"/>
                <a:ea typeface="+mn-ea"/>
                <a:cs typeface="+mn-cs"/>
              </a:defRPr>
            </a:lvl4pPr>
            <a:lvl5pPr marL="1991563" algn="l" defTabSz="995782" rtl="0" eaLnBrk="1" latinLnBrk="0" hangingPunct="1">
              <a:defRPr sz="1960" kern="1200">
                <a:solidFill>
                  <a:schemeClr val="tx1"/>
                </a:solidFill>
                <a:latin typeface="+mn-lt"/>
                <a:ea typeface="+mn-ea"/>
                <a:cs typeface="+mn-cs"/>
              </a:defRPr>
            </a:lvl5pPr>
            <a:lvl6pPr marL="2489454" algn="l" defTabSz="995782" rtl="0" eaLnBrk="1" latinLnBrk="0" hangingPunct="1">
              <a:defRPr sz="1960" kern="1200">
                <a:solidFill>
                  <a:schemeClr val="tx1"/>
                </a:solidFill>
                <a:latin typeface="+mn-lt"/>
                <a:ea typeface="+mn-ea"/>
                <a:cs typeface="+mn-cs"/>
              </a:defRPr>
            </a:lvl6pPr>
            <a:lvl7pPr marL="2987345" algn="l" defTabSz="995782" rtl="0" eaLnBrk="1" latinLnBrk="0" hangingPunct="1">
              <a:defRPr sz="1960" kern="1200">
                <a:solidFill>
                  <a:schemeClr val="tx1"/>
                </a:solidFill>
                <a:latin typeface="+mn-lt"/>
                <a:ea typeface="+mn-ea"/>
                <a:cs typeface="+mn-cs"/>
              </a:defRPr>
            </a:lvl7pPr>
            <a:lvl8pPr marL="3485236" algn="l" defTabSz="995782" rtl="0" eaLnBrk="1" latinLnBrk="0" hangingPunct="1">
              <a:defRPr sz="1960" kern="1200">
                <a:solidFill>
                  <a:schemeClr val="tx1"/>
                </a:solidFill>
                <a:latin typeface="+mn-lt"/>
                <a:ea typeface="+mn-ea"/>
                <a:cs typeface="+mn-cs"/>
              </a:defRPr>
            </a:lvl8pPr>
            <a:lvl9pPr marL="3983126" algn="l" defTabSz="995782" rtl="0" eaLnBrk="1" latinLnBrk="0" hangingPunct="1">
              <a:defRPr sz="1960" kern="1200">
                <a:solidFill>
                  <a:schemeClr val="tx1"/>
                </a:solidFill>
                <a:latin typeface="+mn-lt"/>
                <a:ea typeface="+mn-ea"/>
                <a:cs typeface="+mn-cs"/>
              </a:defRPr>
            </a:lvl9pPr>
          </a:lstStyle>
          <a:p>
            <a:pPr algn="just" defTabSz="1083570"/>
            <a:r>
              <a:rPr lang="tr-TR" sz="3840" b="1" dirty="0">
                <a:solidFill>
                  <a:srgbClr val="00338D"/>
                </a:solidFill>
                <a:latin typeface="Univers for KPMG" panose="020B0603020202020204" pitchFamily="34" charset="0"/>
                <a:cs typeface="Arial" panose="020B0604020202020204" pitchFamily="34" charset="0"/>
              </a:rPr>
              <a:t>Diğer Faaliyetlerden Kullanılacak YKT Nasıl Hesaplanır? </a:t>
            </a:r>
            <a:r>
              <a:rPr lang="tr-TR" sz="2160" b="1" dirty="0">
                <a:solidFill>
                  <a:srgbClr val="FF0000"/>
                </a:solidFill>
                <a:latin typeface="Univers for KPMG" panose="020B0603020202020204" pitchFamily="34" charset="0"/>
                <a:cs typeface="Arial" panose="020B0604020202020204" pitchFamily="34" charset="0"/>
              </a:rPr>
              <a:t>Yeni Kural</a:t>
            </a:r>
          </a:p>
        </p:txBody>
      </p:sp>
      <p:sp>
        <p:nvSpPr>
          <p:cNvPr id="6" name="Rectangle 3">
            <a:extLst>
              <a:ext uri="{FF2B5EF4-FFF2-40B4-BE49-F238E27FC236}">
                <a16:creationId xmlns:a16="http://schemas.microsoft.com/office/drawing/2014/main" id="{C90F1238-8182-59B2-2EC0-AAA967BD4214}"/>
              </a:ext>
            </a:extLst>
          </p:cNvPr>
          <p:cNvSpPr>
            <a:spLocks noChangeArrowheads="1"/>
          </p:cNvSpPr>
          <p:nvPr/>
        </p:nvSpPr>
        <p:spPr bwMode="auto">
          <a:xfrm>
            <a:off x="6987033" y="121970"/>
            <a:ext cx="656334" cy="304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indent="430530" algn="just" defTabSz="1097280" eaLnBrk="0" fontAlgn="base" hangingPunct="0">
              <a:spcBef>
                <a:spcPct val="0"/>
              </a:spcBef>
              <a:spcAft>
                <a:spcPct val="0"/>
              </a:spcAft>
            </a:pPr>
            <a:endParaRPr lang="tr-TR" altLang="tr-TR" sz="1260">
              <a:latin typeface="Arial" panose="020B0604020202020204" pitchFamily="34" charset="0"/>
            </a:endParaRPr>
          </a:p>
        </p:txBody>
      </p:sp>
      <p:sp>
        <p:nvSpPr>
          <p:cNvPr id="2" name="TextBox 1">
            <a:extLst>
              <a:ext uri="{FF2B5EF4-FFF2-40B4-BE49-F238E27FC236}">
                <a16:creationId xmlns:a16="http://schemas.microsoft.com/office/drawing/2014/main" id="{C1D3669C-E51D-0981-DBCE-6795FF05FB43}"/>
              </a:ext>
            </a:extLst>
          </p:cNvPr>
          <p:cNvSpPr txBox="1"/>
          <p:nvPr/>
        </p:nvSpPr>
        <p:spPr>
          <a:xfrm>
            <a:off x="791538" y="7469623"/>
            <a:ext cx="12234240" cy="359111"/>
          </a:xfrm>
          <a:prstGeom prst="rect">
            <a:avLst/>
          </a:prstGeom>
          <a:solidFill>
            <a:schemeClr val="bg1"/>
          </a:solidFill>
        </p:spPr>
        <p:txBody>
          <a:bodyPr vert="horz" wrap="square" lIns="0" tIns="0" rIns="0" bIns="0" rtlCol="0" anchor="t" anchorCtr="0">
            <a:noAutofit/>
          </a:bodyPr>
          <a:lstStyle/>
          <a:p>
            <a:pPr>
              <a:spcAft>
                <a:spcPts val="720"/>
              </a:spcAft>
            </a:pPr>
            <a:endParaRPr lang="tr-TR" b="1" dirty="0">
              <a:solidFill>
                <a:schemeClr val="tx2"/>
              </a:solidFill>
            </a:endParaRPr>
          </a:p>
        </p:txBody>
      </p:sp>
      <p:graphicFrame>
        <p:nvGraphicFramePr>
          <p:cNvPr id="3" name="Table 2">
            <a:extLst>
              <a:ext uri="{FF2B5EF4-FFF2-40B4-BE49-F238E27FC236}">
                <a16:creationId xmlns:a16="http://schemas.microsoft.com/office/drawing/2014/main" id="{9C511AA4-5509-6AC3-E832-18FF9822E7DC}"/>
              </a:ext>
            </a:extLst>
          </p:cNvPr>
          <p:cNvGraphicFramePr>
            <a:graphicFrameLocks noGrp="1"/>
          </p:cNvGraphicFramePr>
          <p:nvPr/>
        </p:nvGraphicFramePr>
        <p:xfrm>
          <a:off x="1118824" y="3223260"/>
          <a:ext cx="5350382" cy="1143000"/>
        </p:xfrm>
        <a:graphic>
          <a:graphicData uri="http://schemas.openxmlformats.org/drawingml/2006/table">
            <a:tbl>
              <a:tblPr/>
              <a:tblGrid>
                <a:gridCol w="944880">
                  <a:extLst>
                    <a:ext uri="{9D8B030D-6E8A-4147-A177-3AD203B41FA5}">
                      <a16:colId xmlns:a16="http://schemas.microsoft.com/office/drawing/2014/main" val="2652318055"/>
                    </a:ext>
                  </a:extLst>
                </a:gridCol>
                <a:gridCol w="1356360">
                  <a:extLst>
                    <a:ext uri="{9D8B030D-6E8A-4147-A177-3AD203B41FA5}">
                      <a16:colId xmlns:a16="http://schemas.microsoft.com/office/drawing/2014/main" val="3825372034"/>
                    </a:ext>
                  </a:extLst>
                </a:gridCol>
                <a:gridCol w="1647062">
                  <a:extLst>
                    <a:ext uri="{9D8B030D-6E8A-4147-A177-3AD203B41FA5}">
                      <a16:colId xmlns:a16="http://schemas.microsoft.com/office/drawing/2014/main" val="4088565373"/>
                    </a:ext>
                  </a:extLst>
                </a:gridCol>
                <a:gridCol w="1402080">
                  <a:extLst>
                    <a:ext uri="{9D8B030D-6E8A-4147-A177-3AD203B41FA5}">
                      <a16:colId xmlns:a16="http://schemas.microsoft.com/office/drawing/2014/main" val="2334407962"/>
                    </a:ext>
                  </a:extLst>
                </a:gridCol>
              </a:tblGrid>
              <a:tr h="237744">
                <a:tc>
                  <a:txBody>
                    <a:bodyPr/>
                    <a:lstStyle/>
                    <a:p>
                      <a:pPr algn="ctr" fontAlgn="b">
                        <a:buNone/>
                      </a:pPr>
                      <a:r>
                        <a:rPr lang="tr-TR" sz="1400" b="1" i="0" u="none" strike="noStrike">
                          <a:solidFill>
                            <a:srgbClr val="000000"/>
                          </a:solidFill>
                          <a:effectLst/>
                          <a:latin typeface="Calibri" panose="020F0502020204030204" pitchFamily="34" charset="0"/>
                        </a:rPr>
                        <a:t>Yıllar</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buNone/>
                      </a:pPr>
                      <a:r>
                        <a:rPr lang="tr-TR" sz="1400" b="1" i="0" u="none" strike="noStrike">
                          <a:solidFill>
                            <a:srgbClr val="000000"/>
                          </a:solidFill>
                          <a:effectLst/>
                          <a:latin typeface="Calibri" panose="020F0502020204030204" pitchFamily="34" charset="0"/>
                        </a:rPr>
                        <a:t>Harcama</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buNone/>
                      </a:pPr>
                      <a:r>
                        <a:rPr lang="tr-TR" sz="1400" b="1" i="0" u="none" strike="noStrike" dirty="0">
                          <a:solidFill>
                            <a:srgbClr val="000000"/>
                          </a:solidFill>
                          <a:effectLst/>
                          <a:latin typeface="Calibri" panose="020F0502020204030204" pitchFamily="34" charset="0"/>
                        </a:rPr>
                        <a:t>YKO</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buNone/>
                      </a:pPr>
                      <a:r>
                        <a:rPr lang="tr-TR" sz="1400" b="1" i="0" u="none" strike="noStrike" dirty="0">
                          <a:solidFill>
                            <a:srgbClr val="000000"/>
                          </a:solidFill>
                          <a:effectLst/>
                          <a:latin typeface="Calibri" panose="020F0502020204030204" pitchFamily="34" charset="0"/>
                        </a:rPr>
                        <a:t>YKT </a:t>
                      </a:r>
                      <a:r>
                        <a:rPr lang="tr-TR" sz="1100" b="1" i="0" u="none" strike="noStrike" dirty="0">
                          <a:solidFill>
                            <a:srgbClr val="000000"/>
                          </a:solidFill>
                          <a:effectLst/>
                          <a:latin typeface="Calibri" panose="020F0502020204030204" pitchFamily="34" charset="0"/>
                        </a:rPr>
                        <a:t>(Harcama x YKO)</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857713936"/>
                  </a:ext>
                </a:extLst>
              </a:tr>
              <a:tr h="301752">
                <a:tc>
                  <a:txBody>
                    <a:bodyPr/>
                    <a:lstStyle/>
                    <a:p>
                      <a:pPr algn="ctr" fontAlgn="b">
                        <a:buNone/>
                      </a:pPr>
                      <a:r>
                        <a:rPr lang="tr-TR" sz="1900" b="0" i="0" u="none" strike="noStrike" dirty="0">
                          <a:solidFill>
                            <a:srgbClr val="000000"/>
                          </a:solidFill>
                          <a:effectLst/>
                          <a:latin typeface="Calibri" panose="020F0502020204030204" pitchFamily="34" charset="0"/>
                        </a:rPr>
                        <a:t>2025</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tr-TR" sz="1900" b="0" i="0" u="none" strike="noStrike" kern="1200" dirty="0">
                          <a:solidFill>
                            <a:srgbClr val="000000"/>
                          </a:solidFill>
                          <a:effectLst/>
                          <a:latin typeface="Calibri" panose="020F0502020204030204" pitchFamily="34" charset="0"/>
                          <a:ea typeface="+mn-ea"/>
                          <a:cs typeface="+mn-cs"/>
                        </a:rPr>
                        <a:t>20.000.000</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tr-TR" sz="1900" b="0" i="0" u="none" strike="noStrike" dirty="0">
                          <a:solidFill>
                            <a:srgbClr val="000000"/>
                          </a:solidFill>
                          <a:effectLst/>
                          <a:latin typeface="Calibri" panose="020F0502020204030204" pitchFamily="34" charset="0"/>
                        </a:rPr>
                        <a:t>0,30 x %50</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tr-TR" sz="1900" b="0" i="0" u="none" strike="noStrike" dirty="0">
                          <a:solidFill>
                            <a:srgbClr val="000000"/>
                          </a:solidFill>
                          <a:effectLst/>
                          <a:latin typeface="Calibri" panose="020F0502020204030204" pitchFamily="34" charset="0"/>
                        </a:rPr>
                        <a:t>3.000.000</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19450480"/>
                  </a:ext>
                </a:extLst>
              </a:tr>
              <a:tr h="301752">
                <a:tc>
                  <a:txBody>
                    <a:bodyPr/>
                    <a:lstStyle/>
                    <a:p>
                      <a:pPr algn="ctr" fontAlgn="b">
                        <a:buNone/>
                      </a:pPr>
                      <a:endParaRPr lang="tr-TR" sz="1900" b="0" i="0" u="none" strike="noStrike" dirty="0">
                        <a:solidFill>
                          <a:srgbClr val="000000"/>
                        </a:solidFill>
                        <a:effectLst/>
                        <a:latin typeface="Calibri" panose="020F0502020204030204" pitchFamily="34" charset="0"/>
                      </a:endParaRP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tr-TR" sz="1900" b="0" i="0" u="none" strike="noStrike" kern="1200" dirty="0">
                          <a:solidFill>
                            <a:srgbClr val="000000"/>
                          </a:solidFill>
                          <a:effectLst/>
                          <a:latin typeface="Calibri" panose="020F0502020204030204" pitchFamily="34" charset="0"/>
                          <a:ea typeface="+mn-ea"/>
                          <a:cs typeface="+mn-cs"/>
                        </a:rPr>
                        <a:t>60.000.000</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r" defTabSz="914094" rtl="0" eaLnBrk="1" fontAlgn="b" latinLnBrk="0" hangingPunct="1">
                        <a:lnSpc>
                          <a:spcPct val="100000"/>
                        </a:lnSpc>
                        <a:spcBef>
                          <a:spcPts val="0"/>
                        </a:spcBef>
                        <a:spcAft>
                          <a:spcPts val="0"/>
                        </a:spcAft>
                        <a:buClrTx/>
                        <a:buSzTx/>
                        <a:buFontTx/>
                        <a:buNone/>
                        <a:tabLst/>
                        <a:defRPr/>
                      </a:pPr>
                      <a:r>
                        <a:rPr lang="tr-TR" sz="1900" b="0" i="0" u="none" strike="noStrike" dirty="0">
                          <a:solidFill>
                            <a:srgbClr val="000000"/>
                          </a:solidFill>
                          <a:effectLst/>
                          <a:latin typeface="Calibri" panose="020F0502020204030204" pitchFamily="34" charset="0"/>
                        </a:rPr>
                        <a:t>0,30 x %50</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tr-TR" sz="1900" b="0" i="0" u="none" strike="noStrike" dirty="0">
                          <a:solidFill>
                            <a:srgbClr val="000000"/>
                          </a:solidFill>
                          <a:effectLst/>
                          <a:latin typeface="Calibri" panose="020F0502020204030204" pitchFamily="34" charset="0"/>
                        </a:rPr>
                        <a:t>9.000.000</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98153288"/>
                  </a:ext>
                </a:extLst>
              </a:tr>
              <a:tr h="301752">
                <a:tc>
                  <a:txBody>
                    <a:bodyPr/>
                    <a:lstStyle/>
                    <a:p>
                      <a:pPr algn="ctr" fontAlgn="b">
                        <a:buNone/>
                      </a:pPr>
                      <a:r>
                        <a:rPr lang="tr-TR" sz="1900" b="1" i="0" u="none" strike="noStrike" dirty="0">
                          <a:solidFill>
                            <a:srgbClr val="000000"/>
                          </a:solidFill>
                          <a:effectLst/>
                          <a:latin typeface="Calibri" panose="020F0502020204030204" pitchFamily="34" charset="0"/>
                        </a:rPr>
                        <a:t>TOPLAM</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tr-TR" sz="1900" b="1" i="0" u="none" strike="noStrike" kern="1200" dirty="0">
                          <a:solidFill>
                            <a:srgbClr val="000000"/>
                          </a:solidFill>
                          <a:effectLst/>
                          <a:latin typeface="Calibri" panose="020F0502020204030204" pitchFamily="34" charset="0"/>
                          <a:ea typeface="+mn-ea"/>
                          <a:cs typeface="+mn-cs"/>
                        </a:rPr>
                        <a:t>80.000.000</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r" defTabSz="914094" rtl="0" eaLnBrk="1" fontAlgn="b" latinLnBrk="0" hangingPunct="1">
                        <a:lnSpc>
                          <a:spcPct val="100000"/>
                        </a:lnSpc>
                        <a:spcBef>
                          <a:spcPts val="0"/>
                        </a:spcBef>
                        <a:spcAft>
                          <a:spcPts val="0"/>
                        </a:spcAft>
                        <a:buClrTx/>
                        <a:buSzTx/>
                        <a:buFontTx/>
                        <a:buNone/>
                        <a:tabLst/>
                        <a:defRPr/>
                      </a:pPr>
                      <a:endParaRPr lang="tr-TR" sz="1900" b="1" i="0" u="none" strike="noStrike" dirty="0">
                        <a:solidFill>
                          <a:srgbClr val="000000"/>
                        </a:solidFill>
                        <a:effectLst/>
                        <a:latin typeface="Calibri" panose="020F0502020204030204" pitchFamily="34" charset="0"/>
                      </a:endParaRP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tr-TR" sz="1900" b="1" i="0" u="none" strike="noStrike" dirty="0">
                          <a:solidFill>
                            <a:srgbClr val="000000"/>
                          </a:solidFill>
                          <a:effectLst/>
                          <a:latin typeface="Calibri" panose="020F0502020204030204" pitchFamily="34" charset="0"/>
                        </a:rPr>
                        <a:t>12.000.000</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0407296"/>
                  </a:ext>
                </a:extLst>
              </a:tr>
            </a:tbl>
          </a:graphicData>
        </a:graphic>
      </p:graphicFrame>
    </p:spTree>
    <p:extLst>
      <p:ext uri="{BB962C8B-B14F-4D97-AF65-F5344CB8AC3E}">
        <p14:creationId xmlns:p14="http://schemas.microsoft.com/office/powerpoint/2010/main" val="3671608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FE5BC-01A5-CED7-ECC5-09F826ADFCA9}"/>
              </a:ext>
            </a:extLst>
          </p:cNvPr>
          <p:cNvSpPr>
            <a:spLocks noGrp="1"/>
          </p:cNvSpPr>
          <p:nvPr>
            <p:ph type="title"/>
          </p:nvPr>
        </p:nvSpPr>
        <p:spPr>
          <a:xfrm>
            <a:off x="1103907" y="116951"/>
            <a:ext cx="12422586" cy="941141"/>
          </a:xfrm>
        </p:spPr>
        <p:txBody>
          <a:bodyPr/>
          <a:lstStyle/>
          <a:p>
            <a:pPr defTabSz="1083570">
              <a:spcBef>
                <a:spcPts val="0"/>
              </a:spcBef>
              <a:defRPr/>
            </a:pPr>
            <a:r>
              <a:rPr lang="tr-TR" sz="2880" b="1" dirty="0">
                <a:solidFill>
                  <a:srgbClr val="00338D"/>
                </a:solidFill>
                <a:latin typeface="Univers for KPMG" panose="020B0603020202020204" pitchFamily="34" charset="0"/>
                <a:ea typeface="+mn-ea"/>
                <a:cs typeface="Arial" panose="020B0604020202020204" pitchFamily="34" charset="0"/>
              </a:rPr>
              <a:t>Yatırımdan Elde Edilen Kazanç İndirimli KV Uygulanması(Eski Kural)</a:t>
            </a:r>
            <a:br>
              <a:rPr lang="tr-TR" sz="3360" b="1" dirty="0">
                <a:solidFill>
                  <a:srgbClr val="00338D"/>
                </a:solidFill>
                <a:latin typeface="Univers for KPMG" panose="020B0603020202020204" pitchFamily="34" charset="0"/>
                <a:ea typeface="+mn-ea"/>
                <a:cs typeface="Arial" panose="020B0604020202020204" pitchFamily="34" charset="0"/>
              </a:rPr>
            </a:br>
            <a:endParaRPr lang="tr-TR" dirty="0"/>
          </a:p>
        </p:txBody>
      </p:sp>
      <p:sp>
        <p:nvSpPr>
          <p:cNvPr id="3" name="Title 1">
            <a:extLst>
              <a:ext uri="{FF2B5EF4-FFF2-40B4-BE49-F238E27FC236}">
                <a16:creationId xmlns:a16="http://schemas.microsoft.com/office/drawing/2014/main" id="{ABE37649-CEBE-42C7-DC5D-AE534CB6CE28}"/>
              </a:ext>
            </a:extLst>
          </p:cNvPr>
          <p:cNvSpPr txBox="1">
            <a:spLocks/>
          </p:cNvSpPr>
          <p:nvPr/>
        </p:nvSpPr>
        <p:spPr>
          <a:xfrm>
            <a:off x="1103906" y="877544"/>
            <a:ext cx="12222720" cy="6774024"/>
          </a:xfrm>
          <a:prstGeom prst="rect">
            <a:avLst/>
          </a:prstGeom>
        </p:spPr>
        <p:txBody>
          <a:bodyPr vert="horz" lIns="0" tIns="0" rIns="0" bIns="0" rtlCol="0" anchor="t" anchorCtr="0">
            <a:noAutofit/>
          </a:bodyPr>
          <a:lstStyle>
            <a:lvl1pPr algn="l" defTabSz="914094" rtl="0" eaLnBrk="1" latinLnBrk="0" hangingPunct="1">
              <a:lnSpc>
                <a:spcPct val="70000"/>
              </a:lnSpc>
              <a:spcBef>
                <a:spcPct val="0"/>
              </a:spcBef>
              <a:buNone/>
              <a:defRPr sz="5398" kern="1200">
                <a:solidFill>
                  <a:schemeClr val="tx2"/>
                </a:solidFill>
                <a:latin typeface="+mj-lt"/>
                <a:ea typeface="+mj-ea"/>
                <a:cs typeface="+mj-cs"/>
              </a:defRPr>
            </a:lvl1pPr>
          </a:lstStyle>
          <a:p>
            <a:pPr algn="ctr" defTabSz="1083570">
              <a:lnSpc>
                <a:spcPct val="100000"/>
              </a:lnSpc>
              <a:spcBef>
                <a:spcPts val="0"/>
              </a:spcBef>
              <a:defRPr/>
            </a:pPr>
            <a:r>
              <a:rPr lang="tr-TR" sz="1440" dirty="0">
                <a:solidFill>
                  <a:srgbClr val="494949"/>
                </a:solidFill>
                <a:latin typeface="Open Sans"/>
              </a:rPr>
              <a:t>3</a:t>
            </a:r>
          </a:p>
          <a:p>
            <a:pPr algn="just">
              <a:spcAft>
                <a:spcPts val="720"/>
              </a:spcAft>
            </a:pPr>
            <a:r>
              <a:rPr lang="tr-TR" sz="1680" b="1" dirty="0">
                <a:solidFill>
                  <a:srgbClr val="FF0000"/>
                </a:solidFill>
                <a:latin typeface="Calibri" panose="020F0502020204030204" pitchFamily="34" charset="0"/>
              </a:rPr>
              <a:t>Örnek 3:</a:t>
            </a:r>
            <a:r>
              <a:rPr lang="tr-TR" sz="1680" dirty="0">
                <a:solidFill>
                  <a:srgbClr val="FF0000"/>
                </a:solidFill>
                <a:latin typeface="Calibri" panose="020F0502020204030204" pitchFamily="34" charset="0"/>
              </a:rPr>
              <a:t>  </a:t>
            </a:r>
            <a:r>
              <a:rPr lang="tr-TR" sz="1680" dirty="0">
                <a:solidFill>
                  <a:srgbClr val="000000"/>
                </a:solidFill>
                <a:latin typeface="Calibri" panose="020F0502020204030204" pitchFamily="34" charset="0"/>
              </a:rPr>
              <a:t>(B) A.Ş.’</a:t>
            </a:r>
            <a:r>
              <a:rPr lang="tr-TR" sz="1680" dirty="0" err="1">
                <a:solidFill>
                  <a:srgbClr val="000000"/>
                </a:solidFill>
                <a:latin typeface="Calibri" panose="020F0502020204030204" pitchFamily="34" charset="0"/>
              </a:rPr>
              <a:t>nin</a:t>
            </a:r>
            <a:r>
              <a:rPr lang="tr-TR" sz="1680" dirty="0">
                <a:solidFill>
                  <a:srgbClr val="000000"/>
                </a:solidFill>
                <a:latin typeface="Calibri" panose="020F0502020204030204" pitchFamily="34" charset="0"/>
              </a:rPr>
              <a:t> 2024 hesap döneminde başlamış olduğu ve yatırım teşvik belgesi kapsamındaki komple yeni yatırımının toplam tutarı 8.000.000 TL’dir. 2025 hesap döneminde kısmen işletilmeye başlanan bu yatırımın 1.000.000 TL’lik kısmı gerçekleştirilmiş ve (B) A.Ş. söz konusu yatırımdan bu hesap döneminde 300.000 TL kazanç elde etmiştir. (Yatırıma katkı oranı: %40, vergi indirim oranı: %80)</a:t>
            </a:r>
          </a:p>
          <a:p>
            <a:pPr indent="411480" algn="just">
              <a:spcAft>
                <a:spcPts val="720"/>
              </a:spcAft>
            </a:pPr>
            <a:r>
              <a:rPr lang="tr-TR" sz="1680" dirty="0">
                <a:solidFill>
                  <a:srgbClr val="000000"/>
                </a:solidFill>
                <a:latin typeface="Calibri" panose="020F0502020204030204" pitchFamily="34" charset="0"/>
              </a:rPr>
              <a:t> </a:t>
            </a:r>
          </a:p>
          <a:p>
            <a:pPr indent="411480" algn="just">
              <a:spcAft>
                <a:spcPts val="720"/>
              </a:spcAft>
            </a:pPr>
            <a:r>
              <a:rPr lang="tr-TR" sz="1680" b="1" dirty="0">
                <a:solidFill>
                  <a:srgbClr val="000000"/>
                </a:solidFill>
                <a:latin typeface="Calibri" panose="020F0502020204030204" pitchFamily="34" charset="0"/>
              </a:rPr>
              <a:t>Toplam yatırıma katkı tutarı     </a:t>
            </a:r>
            <a:r>
              <a:rPr lang="tr-TR" sz="1680" dirty="0">
                <a:solidFill>
                  <a:srgbClr val="000000"/>
                </a:solidFill>
                <a:latin typeface="Calibri" panose="020F0502020204030204" pitchFamily="34" charset="0"/>
              </a:rPr>
              <a:t>=       </a:t>
            </a:r>
            <a:r>
              <a:rPr lang="tr-TR" sz="1680" b="1" dirty="0">
                <a:solidFill>
                  <a:srgbClr val="000000"/>
                </a:solidFill>
                <a:latin typeface="Calibri" panose="020F0502020204030204" pitchFamily="34" charset="0"/>
              </a:rPr>
              <a:t>Toplam yatırım harcaması x Yatırıma katkı oranı</a:t>
            </a:r>
          </a:p>
          <a:p>
            <a:pPr indent="411480" algn="just">
              <a:spcAft>
                <a:spcPts val="720"/>
              </a:spcAft>
            </a:pPr>
            <a:r>
              <a:rPr lang="tr-TR" sz="1680" dirty="0">
                <a:solidFill>
                  <a:srgbClr val="000000"/>
                </a:solidFill>
                <a:latin typeface="Calibri" panose="020F0502020204030204" pitchFamily="34" charset="0"/>
              </a:rPr>
              <a:t>                                                        =        8.000.000 TL x %40</a:t>
            </a:r>
          </a:p>
          <a:p>
            <a:pPr indent="411480" algn="just">
              <a:spcAft>
                <a:spcPts val="720"/>
              </a:spcAft>
            </a:pPr>
            <a:r>
              <a:rPr lang="tr-TR" sz="1680" dirty="0">
                <a:solidFill>
                  <a:srgbClr val="000000"/>
                </a:solidFill>
                <a:latin typeface="Calibri" panose="020F0502020204030204" pitchFamily="34" charset="0"/>
              </a:rPr>
              <a:t>                                                        =        3.200.000 TL</a:t>
            </a:r>
          </a:p>
          <a:p>
            <a:pPr algn="just">
              <a:spcAft>
                <a:spcPts val="720"/>
              </a:spcAft>
            </a:pPr>
            <a:r>
              <a:rPr lang="tr-TR" sz="1680" dirty="0">
                <a:solidFill>
                  <a:srgbClr val="000000"/>
                </a:solidFill>
                <a:latin typeface="Calibri" panose="020F0502020204030204" pitchFamily="34" charset="0"/>
              </a:rPr>
              <a:t>2025 hesap döneminde hak kazanılan yatırıma katkı tutarı = Gerçekleştirilen yatırım harcaması x Yatırıma katkı oranı                                             </a:t>
            </a:r>
          </a:p>
          <a:p>
            <a:pPr indent="411480" algn="just">
              <a:spcAft>
                <a:spcPts val="720"/>
              </a:spcAft>
            </a:pPr>
            <a:r>
              <a:rPr lang="tr-TR" sz="1680" dirty="0">
                <a:solidFill>
                  <a:srgbClr val="000000"/>
                </a:solidFill>
                <a:latin typeface="Calibri" panose="020F0502020204030204" pitchFamily="34" charset="0"/>
              </a:rPr>
              <a:t>                                                                                                  = 1.000.000 TL x %40</a:t>
            </a:r>
          </a:p>
          <a:p>
            <a:pPr indent="411480" algn="just">
              <a:spcAft>
                <a:spcPts val="720"/>
              </a:spcAft>
            </a:pPr>
            <a:r>
              <a:rPr lang="tr-TR" sz="1680" dirty="0">
                <a:solidFill>
                  <a:srgbClr val="000000"/>
                </a:solidFill>
                <a:latin typeface="Calibri" panose="020F0502020204030204" pitchFamily="34" charset="0"/>
              </a:rPr>
              <a:t>                                                                                                   = 400.000 TL</a:t>
            </a:r>
          </a:p>
          <a:p>
            <a:pPr algn="just">
              <a:spcAft>
                <a:spcPts val="720"/>
              </a:spcAft>
            </a:pPr>
            <a:r>
              <a:rPr lang="tr-TR" sz="1680" dirty="0">
                <a:solidFill>
                  <a:srgbClr val="000000"/>
                </a:solidFill>
                <a:latin typeface="Calibri" panose="020F0502020204030204" pitchFamily="34" charset="0"/>
              </a:rPr>
              <a:t>Buna göre, (B) A.Ş.’</a:t>
            </a:r>
            <a:r>
              <a:rPr lang="tr-TR" sz="1680" dirty="0" err="1">
                <a:solidFill>
                  <a:srgbClr val="000000"/>
                </a:solidFill>
                <a:latin typeface="Calibri" panose="020F0502020204030204" pitchFamily="34" charset="0"/>
              </a:rPr>
              <a:t>nin</a:t>
            </a:r>
            <a:r>
              <a:rPr lang="tr-TR" sz="1680" dirty="0">
                <a:solidFill>
                  <a:srgbClr val="000000"/>
                </a:solidFill>
                <a:latin typeface="Calibri" panose="020F0502020204030204" pitchFamily="34" charset="0"/>
              </a:rPr>
              <a:t> yatırım teşvik belgesi kapsamındaki bu yatırımından 2025 hesap döneminde elde ettiği kazanca uygulanacak indirimli kurumlar vergisi oranı ile yararlanılan yatırıma katkı tutarı aşağıdaki gibi olacaktır.</a:t>
            </a:r>
          </a:p>
          <a:p>
            <a:pPr indent="411480" algn="just">
              <a:spcAft>
                <a:spcPts val="720"/>
              </a:spcAft>
            </a:pPr>
            <a:endParaRPr lang="tr-TR" sz="1680" dirty="0">
              <a:solidFill>
                <a:srgbClr val="000000"/>
              </a:solidFill>
              <a:latin typeface="Calibri" panose="020F0502020204030204" pitchFamily="34" charset="0"/>
            </a:endParaRPr>
          </a:p>
          <a:p>
            <a:pPr indent="411480" algn="just">
              <a:spcAft>
                <a:spcPts val="720"/>
              </a:spcAft>
            </a:pPr>
            <a:r>
              <a:rPr lang="tr-TR" sz="1680" dirty="0">
                <a:solidFill>
                  <a:srgbClr val="000000"/>
                </a:solidFill>
                <a:latin typeface="Calibri" panose="020F0502020204030204" pitchFamily="34" charset="0"/>
              </a:rPr>
              <a:t> İndirimli KV oranı                     =          [KV oranı - (KV oranı x Vergi indirim oranı)]</a:t>
            </a:r>
          </a:p>
          <a:p>
            <a:pPr indent="411480" algn="just">
              <a:spcAft>
                <a:spcPts val="720"/>
              </a:spcAft>
            </a:pPr>
            <a:r>
              <a:rPr lang="tr-TR" sz="1680" dirty="0">
                <a:solidFill>
                  <a:srgbClr val="000000"/>
                </a:solidFill>
                <a:latin typeface="Calibri" panose="020F0502020204030204" pitchFamily="34" charset="0"/>
              </a:rPr>
              <a:t>                                                     =          [%25 - (%25 x %80)] =  [%25 - %20] = %5</a:t>
            </a:r>
          </a:p>
          <a:p>
            <a:pPr indent="411480" algn="just">
              <a:spcAft>
                <a:spcPts val="720"/>
              </a:spcAft>
              <a:tabLst>
                <a:tab pos="6459856" algn="l"/>
              </a:tabLst>
            </a:pPr>
            <a:r>
              <a:rPr lang="tr-TR" sz="1680" dirty="0">
                <a:solidFill>
                  <a:srgbClr val="000000"/>
                </a:solidFill>
                <a:latin typeface="Calibri" panose="020F0502020204030204" pitchFamily="34" charset="0"/>
              </a:rPr>
              <a:t> - Yatırımdan elde edilen kazanç ……………………………………………………….. : 300.000 TL</a:t>
            </a:r>
          </a:p>
          <a:p>
            <a:pPr indent="411480" algn="just" defTabSz="1093470">
              <a:spcAft>
                <a:spcPts val="720"/>
              </a:spcAft>
            </a:pPr>
            <a:r>
              <a:rPr lang="tr-TR" sz="1680" dirty="0">
                <a:solidFill>
                  <a:srgbClr val="000000"/>
                </a:solidFill>
                <a:latin typeface="Calibri" panose="020F0502020204030204" pitchFamily="34" charset="0"/>
              </a:rPr>
              <a:t>- İndirimli KV olmasaydı ödenecek KV (300.000 TL x %25)…….…........... :   75.000 TL</a:t>
            </a:r>
          </a:p>
          <a:p>
            <a:pPr indent="411480" algn="just">
              <a:spcAft>
                <a:spcPts val="720"/>
              </a:spcAft>
            </a:pPr>
            <a:r>
              <a:rPr lang="tr-TR" sz="1680" dirty="0">
                <a:solidFill>
                  <a:srgbClr val="000000"/>
                </a:solidFill>
                <a:latin typeface="Calibri" panose="020F0502020204030204" pitchFamily="34" charset="0"/>
              </a:rPr>
              <a:t>- İndirimli orana göre hesaplanan KV (300.000 TL  x %5)...…………………. :   15.000 TL</a:t>
            </a:r>
          </a:p>
          <a:p>
            <a:pPr indent="411480" algn="just">
              <a:spcAft>
                <a:spcPts val="720"/>
              </a:spcAft>
            </a:pPr>
            <a:r>
              <a:rPr lang="tr-TR" sz="1680" dirty="0">
                <a:solidFill>
                  <a:srgbClr val="000000"/>
                </a:solidFill>
                <a:latin typeface="Calibri" panose="020F0502020204030204" pitchFamily="34" charset="0"/>
              </a:rPr>
              <a:t>- Yararlanılan yatırıma katkı tutarı (75.000 TL - 30.000 TL)………............ :   60.000 TL</a:t>
            </a:r>
          </a:p>
          <a:p>
            <a:pPr indent="411480" algn="just">
              <a:spcAft>
                <a:spcPts val="720"/>
              </a:spcAft>
            </a:pPr>
            <a:r>
              <a:rPr lang="tr-TR" sz="1680" dirty="0">
                <a:solidFill>
                  <a:srgbClr val="000000"/>
                </a:solidFill>
                <a:latin typeface="Calibri" panose="020F0502020204030204" pitchFamily="34" charset="0"/>
              </a:rPr>
              <a:t> </a:t>
            </a:r>
          </a:p>
          <a:p>
            <a:pPr algn="just">
              <a:spcAft>
                <a:spcPts val="720"/>
              </a:spcAft>
            </a:pPr>
            <a:r>
              <a:rPr lang="tr-TR" sz="1680" dirty="0">
                <a:solidFill>
                  <a:srgbClr val="000000"/>
                </a:solidFill>
                <a:latin typeface="Calibri" panose="020F0502020204030204" pitchFamily="34" charset="0"/>
              </a:rPr>
              <a:t>(B) A.Ş.’nin yatırım teşvik belgesi kapsamındaki yatırımının kısmen işletilmesinden 2024 hesap döneminde elde ettiği 300.000 TL kazancına indirimli kurumlar vergisi uygulanmak suretiyle faydalandığı yatırıma katkı tutarı 60.000 TL’dir. Dolayısıyla, yapılan yatırım harcaması nedeniyle 2025 hesap döneminde hak kazanılan 400.000 TL’lik yatırıma katkı tutarının bu dönemde faydalanılamayan (400.000 TL - 60.000 TL) 340.000 TL’lik kısmından izleyen hesap dönemlerinde bu yatırımdan elde edilen kazançlara indirimli vergi oranı uygulanmak suretiyle yararlanılabilecektir</a:t>
            </a:r>
            <a:r>
              <a:rPr lang="tr-TR" sz="1440" dirty="0">
                <a:solidFill>
                  <a:srgbClr val="000000"/>
                </a:solidFill>
                <a:latin typeface="Calibri" panose="020F0502020204030204" pitchFamily="34" charset="0"/>
              </a:rPr>
              <a:t>.</a:t>
            </a:r>
          </a:p>
          <a:p>
            <a:pPr algn="just" defTabSz="1083570">
              <a:lnSpc>
                <a:spcPct val="100000"/>
              </a:lnSpc>
              <a:spcBef>
                <a:spcPts val="0"/>
              </a:spcBef>
              <a:defRPr/>
            </a:pPr>
            <a:br>
              <a:rPr lang="tr-TR" sz="1440" b="1" dirty="0">
                <a:solidFill>
                  <a:srgbClr val="00338D"/>
                </a:solidFill>
                <a:latin typeface="Univers for KPMG" panose="020B0603020202020204" pitchFamily="34" charset="0"/>
                <a:cs typeface="Arial" panose="020B0604020202020204" pitchFamily="34" charset="0"/>
              </a:rPr>
            </a:br>
            <a:endParaRPr lang="tr-TR" sz="1440" dirty="0">
              <a:solidFill>
                <a:srgbClr val="00338D"/>
              </a:solidFill>
              <a:latin typeface="KPMG Extralight"/>
            </a:endParaRPr>
          </a:p>
        </p:txBody>
      </p:sp>
      <p:sp>
        <p:nvSpPr>
          <p:cNvPr id="4" name="TextBox 3">
            <a:extLst>
              <a:ext uri="{FF2B5EF4-FFF2-40B4-BE49-F238E27FC236}">
                <a16:creationId xmlns:a16="http://schemas.microsoft.com/office/drawing/2014/main" id="{C7182E79-09B9-46E0-6306-E7DFE508B3B8}"/>
              </a:ext>
            </a:extLst>
          </p:cNvPr>
          <p:cNvSpPr txBox="1"/>
          <p:nvPr/>
        </p:nvSpPr>
        <p:spPr>
          <a:xfrm>
            <a:off x="820930" y="7472013"/>
            <a:ext cx="12234240" cy="359111"/>
          </a:xfrm>
          <a:prstGeom prst="rect">
            <a:avLst/>
          </a:prstGeom>
          <a:solidFill>
            <a:schemeClr val="bg1"/>
          </a:solidFill>
        </p:spPr>
        <p:txBody>
          <a:bodyPr vert="horz" wrap="square" lIns="0" tIns="0" rIns="0" bIns="0" rtlCol="0" anchor="t" anchorCtr="0">
            <a:noAutofit/>
          </a:bodyPr>
          <a:lstStyle/>
          <a:p>
            <a:pPr>
              <a:spcAft>
                <a:spcPts val="720"/>
              </a:spcAft>
            </a:pPr>
            <a:endParaRPr lang="tr-TR" b="1" dirty="0">
              <a:solidFill>
                <a:schemeClr val="tx2"/>
              </a:solidFill>
            </a:endParaRPr>
          </a:p>
        </p:txBody>
      </p:sp>
    </p:spTree>
    <p:extLst>
      <p:ext uri="{BB962C8B-B14F-4D97-AF65-F5344CB8AC3E}">
        <p14:creationId xmlns:p14="http://schemas.microsoft.com/office/powerpoint/2010/main" val="3515118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B927B-4A5A-87B5-65F2-1585355B3891}"/>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992EDD65-731E-C964-5ECC-D11F6AB984B9}"/>
              </a:ext>
            </a:extLst>
          </p:cNvPr>
          <p:cNvPicPr>
            <a:picLocks noChangeAspect="1"/>
          </p:cNvPicPr>
          <p:nvPr/>
        </p:nvPicPr>
        <p:blipFill>
          <a:blip r:embed="rId3"/>
          <a:stretch>
            <a:fillRect/>
          </a:stretch>
        </p:blipFill>
        <p:spPr>
          <a:xfrm>
            <a:off x="9144000" y="0"/>
            <a:ext cx="5486400" cy="8229600"/>
          </a:xfrm>
          <a:prstGeom prst="rect">
            <a:avLst/>
          </a:prstGeom>
        </p:spPr>
      </p:pic>
      <p:sp>
        <p:nvSpPr>
          <p:cNvPr id="5" name="Text 2">
            <a:extLst>
              <a:ext uri="{FF2B5EF4-FFF2-40B4-BE49-F238E27FC236}">
                <a16:creationId xmlns:a16="http://schemas.microsoft.com/office/drawing/2014/main" id="{E7805356-FFE7-8859-6C58-EEFC285ABAEF}"/>
              </a:ext>
            </a:extLst>
          </p:cNvPr>
          <p:cNvSpPr/>
          <p:nvPr/>
        </p:nvSpPr>
        <p:spPr>
          <a:xfrm>
            <a:off x="559428" y="2832087"/>
            <a:ext cx="7468553" cy="2923860"/>
          </a:xfrm>
          <a:prstGeom prst="rect">
            <a:avLst/>
          </a:prstGeom>
          <a:noFill/>
          <a:ln/>
        </p:spPr>
        <p:txBody>
          <a:bodyPr wrap="square" lIns="0" tIns="0" rIns="0" bIns="0" rtlCol="0" anchor="t"/>
          <a:lstStyle/>
          <a:p>
            <a:pPr marL="0" indent="0" algn="l">
              <a:lnSpc>
                <a:spcPts val="5500"/>
              </a:lnSpc>
              <a:buNone/>
            </a:pPr>
            <a:r>
              <a:rPr lang="en-US" sz="4400" b="1" dirty="0">
                <a:solidFill>
                  <a:srgbClr val="FFFFFF"/>
                </a:solidFill>
                <a:latin typeface="Arial Black" panose="020B0A04020102020204" pitchFamily="34" charset="0"/>
                <a:ea typeface="Syne Bold" pitchFamily="34" charset="-122"/>
                <a:cs typeface="Syne Bold" pitchFamily="34" charset="-120"/>
              </a:rPr>
              <a:t>Gelir Vergisi Mükellefleri İçin Tasdiki Zorunlu İndirim ve İstisnalar</a:t>
            </a:r>
            <a:endParaRPr lang="en-US" sz="4400" dirty="0">
              <a:latin typeface="Arial Black" panose="020B0A04020102020204" pitchFamily="34" charset="0"/>
            </a:endParaRPr>
          </a:p>
        </p:txBody>
      </p:sp>
      <p:pic>
        <p:nvPicPr>
          <p:cNvPr id="6" name="Picture 5">
            <a:extLst>
              <a:ext uri="{FF2B5EF4-FFF2-40B4-BE49-F238E27FC236}">
                <a16:creationId xmlns:a16="http://schemas.microsoft.com/office/drawing/2014/main" id="{03517D99-5D83-0916-096E-F470C2ECC732}"/>
              </a:ext>
            </a:extLst>
          </p:cNvPr>
          <p:cNvPicPr>
            <a:picLocks noChangeAspect="1"/>
          </p:cNvPicPr>
          <p:nvPr/>
        </p:nvPicPr>
        <p:blipFill>
          <a:blip r:embed="rId4"/>
          <a:stretch>
            <a:fillRect/>
          </a:stretch>
        </p:blipFill>
        <p:spPr>
          <a:xfrm>
            <a:off x="0" y="1"/>
            <a:ext cx="1798983" cy="954156"/>
          </a:xfrm>
          <a:prstGeom prst="rect">
            <a:avLst/>
          </a:prstGeom>
        </p:spPr>
      </p:pic>
    </p:spTree>
    <p:extLst>
      <p:ext uri="{BB962C8B-B14F-4D97-AF65-F5344CB8AC3E}">
        <p14:creationId xmlns:p14="http://schemas.microsoft.com/office/powerpoint/2010/main" val="1202027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FE5BC-01A5-CED7-ECC5-09F826ADFCA9}"/>
              </a:ext>
            </a:extLst>
          </p:cNvPr>
          <p:cNvSpPr>
            <a:spLocks noGrp="1"/>
          </p:cNvSpPr>
          <p:nvPr>
            <p:ph type="title"/>
          </p:nvPr>
        </p:nvSpPr>
        <p:spPr>
          <a:xfrm>
            <a:off x="1203841" y="518400"/>
            <a:ext cx="12222720" cy="823810"/>
          </a:xfrm>
        </p:spPr>
        <p:txBody>
          <a:bodyPr/>
          <a:lstStyle/>
          <a:p>
            <a:pPr defTabSz="1083570">
              <a:spcBef>
                <a:spcPts val="0"/>
              </a:spcBef>
              <a:defRPr/>
            </a:pPr>
            <a:r>
              <a:rPr lang="tr-TR" sz="3360" b="1" dirty="0">
                <a:latin typeface="Calibri" panose="020F0502020204030204" pitchFamily="34" charset="0"/>
              </a:rPr>
              <a:t>Diğer Faaliyetlerden Elde Edilen Kazançlarda İndirimli KV Uygulaması</a:t>
            </a:r>
            <a:br>
              <a:rPr lang="tr-TR" sz="3360" b="1" dirty="0">
                <a:latin typeface="Calibri" panose="020F0502020204030204" pitchFamily="34" charset="0"/>
              </a:rPr>
            </a:br>
            <a:endParaRPr lang="tr-TR" dirty="0"/>
          </a:p>
        </p:txBody>
      </p:sp>
      <p:sp>
        <p:nvSpPr>
          <p:cNvPr id="3" name="Title 1">
            <a:extLst>
              <a:ext uri="{FF2B5EF4-FFF2-40B4-BE49-F238E27FC236}">
                <a16:creationId xmlns:a16="http://schemas.microsoft.com/office/drawing/2014/main" id="{ABE37649-CEBE-42C7-DC5D-AE534CB6CE28}"/>
              </a:ext>
            </a:extLst>
          </p:cNvPr>
          <p:cNvSpPr txBox="1">
            <a:spLocks/>
          </p:cNvSpPr>
          <p:nvPr/>
        </p:nvSpPr>
        <p:spPr>
          <a:xfrm>
            <a:off x="1203839" y="1293223"/>
            <a:ext cx="12222719" cy="5643155"/>
          </a:xfrm>
          <a:prstGeom prst="rect">
            <a:avLst/>
          </a:prstGeom>
        </p:spPr>
        <p:txBody>
          <a:bodyPr vert="horz" lIns="0" tIns="0" rIns="0" bIns="0" rtlCol="0" anchor="t" anchorCtr="0">
            <a:noAutofit/>
          </a:bodyPr>
          <a:lstStyle>
            <a:lvl1pPr algn="l" defTabSz="914094" rtl="0" eaLnBrk="1" latinLnBrk="0" hangingPunct="1">
              <a:lnSpc>
                <a:spcPct val="70000"/>
              </a:lnSpc>
              <a:spcBef>
                <a:spcPct val="0"/>
              </a:spcBef>
              <a:buNone/>
              <a:defRPr sz="5398" kern="1200">
                <a:solidFill>
                  <a:schemeClr val="tx2"/>
                </a:solidFill>
                <a:latin typeface="+mj-lt"/>
                <a:ea typeface="+mj-ea"/>
                <a:cs typeface="+mj-cs"/>
              </a:defRPr>
            </a:lvl1pPr>
          </a:lstStyle>
          <a:p>
            <a:pPr indent="411480" algn="just">
              <a:spcAft>
                <a:spcPts val="720"/>
              </a:spcAft>
            </a:pPr>
            <a:endParaRPr lang="tr-TR" sz="2160" b="1" dirty="0">
              <a:solidFill>
                <a:srgbClr val="494949"/>
              </a:solidFill>
              <a:latin typeface="Calibri" panose="020F0502020204030204" pitchFamily="34" charset="0"/>
              <a:cs typeface="Calibri" panose="020F0502020204030204" pitchFamily="34" charset="0"/>
            </a:endParaRPr>
          </a:p>
          <a:p>
            <a:pPr indent="411480" algn="just">
              <a:spcAft>
                <a:spcPts val="720"/>
              </a:spcAft>
            </a:pPr>
            <a:r>
              <a:rPr lang="tr-TR" sz="2160" b="1" dirty="0">
                <a:solidFill>
                  <a:srgbClr val="FF0000"/>
                </a:solidFill>
                <a:latin typeface="Calibri" panose="020F0502020204030204" pitchFamily="34" charset="0"/>
                <a:cs typeface="Calibri" panose="020F0502020204030204" pitchFamily="34" charset="0"/>
              </a:rPr>
              <a:t>Örnek 4: </a:t>
            </a:r>
            <a:r>
              <a:rPr lang="tr-TR" sz="2160" dirty="0">
                <a:solidFill>
                  <a:srgbClr val="494949"/>
                </a:solidFill>
                <a:latin typeface="Calibri" panose="020F0502020204030204" pitchFamily="34" charset="0"/>
                <a:cs typeface="Calibri" panose="020F0502020204030204" pitchFamily="34" charset="0"/>
              </a:rPr>
              <a:t>(D) A.Ş. YTB kapsamındaki 20.000.000-TL’lik yatırımına 2/3/2024 tarihinde başlamış olup bu yatırıma ilişkin olarak 2025 sonuna kadar 12.000.000-TL yatırım harcaması yapmıştır. (D) A.Ş.’</a:t>
            </a:r>
            <a:r>
              <a:rPr lang="tr-TR" sz="2160" dirty="0" err="1">
                <a:solidFill>
                  <a:srgbClr val="494949"/>
                </a:solidFill>
                <a:latin typeface="Calibri" panose="020F0502020204030204" pitchFamily="34" charset="0"/>
                <a:cs typeface="Calibri" panose="020F0502020204030204" pitchFamily="34" charset="0"/>
              </a:rPr>
              <a:t>nin</a:t>
            </a:r>
            <a:r>
              <a:rPr lang="tr-TR" sz="2160" dirty="0">
                <a:solidFill>
                  <a:srgbClr val="494949"/>
                </a:solidFill>
                <a:latin typeface="Calibri" panose="020F0502020204030204" pitchFamily="34" charset="0"/>
                <a:cs typeface="Calibri" panose="020F0502020204030204" pitchFamily="34" charset="0"/>
              </a:rPr>
              <a:t> 2025 hesap dönemi kurumlar vergisi matrahı 28.000.000-TL’dir. </a:t>
            </a:r>
            <a:r>
              <a:rPr lang="tr-TR" sz="2160" dirty="0">
                <a:solidFill>
                  <a:srgbClr val="FF0000"/>
                </a:solidFill>
                <a:latin typeface="Calibri" panose="020F0502020204030204" pitchFamily="34" charset="0"/>
                <a:cs typeface="Calibri" panose="020F0502020204030204" pitchFamily="34" charset="0"/>
              </a:rPr>
              <a:t>(YKO: %40, VİO: %80)</a:t>
            </a:r>
          </a:p>
          <a:p>
            <a:pPr indent="411480" algn="just">
              <a:spcBef>
                <a:spcPts val="720"/>
              </a:spcBef>
              <a:spcAft>
                <a:spcPts val="720"/>
              </a:spcAft>
            </a:pPr>
            <a:r>
              <a:rPr lang="tr-TR" sz="2160" dirty="0">
                <a:solidFill>
                  <a:srgbClr val="494949"/>
                </a:solidFill>
                <a:latin typeface="Calibri" panose="020F0502020204030204" pitchFamily="34" charset="0"/>
                <a:cs typeface="Calibri" panose="020F0502020204030204" pitchFamily="34" charset="0"/>
              </a:rPr>
              <a:t>Diğer faaliyetlerden elde edilen kazançlara indirimli kurumlar vergisi uygulamasındaki üst sınır:</a:t>
            </a:r>
          </a:p>
          <a:p>
            <a:pPr indent="411480" algn="just">
              <a:spcBef>
                <a:spcPts val="720"/>
              </a:spcBef>
              <a:spcAft>
                <a:spcPts val="720"/>
              </a:spcAft>
            </a:pPr>
            <a:r>
              <a:rPr lang="tr-TR" sz="2160" dirty="0">
                <a:solidFill>
                  <a:srgbClr val="494949"/>
                </a:solidFill>
                <a:latin typeface="Calibri" panose="020F0502020204030204" pitchFamily="34" charset="0"/>
                <a:cs typeface="Calibri" panose="020F0502020204030204" pitchFamily="34" charset="0"/>
              </a:rPr>
              <a:t> - 1. sınır:</a:t>
            </a:r>
          </a:p>
          <a:p>
            <a:pPr indent="411480">
              <a:spcAft>
                <a:spcPts val="720"/>
              </a:spcAft>
            </a:pPr>
            <a:r>
              <a:rPr lang="tr-TR" sz="2160" dirty="0">
                <a:solidFill>
                  <a:srgbClr val="494949"/>
                </a:solidFill>
                <a:latin typeface="Calibri" panose="020F0502020204030204" pitchFamily="34" charset="0"/>
                <a:cs typeface="Calibri" panose="020F0502020204030204" pitchFamily="34" charset="0"/>
              </a:rPr>
              <a:t>Toplam Yatırıma Katkı Tutarı = [(Toplam yatırım harcaması x Yatırıma katkı oranı) x Belirlenen oran]</a:t>
            </a:r>
          </a:p>
          <a:p>
            <a:pPr algn="just">
              <a:spcAft>
                <a:spcPts val="720"/>
              </a:spcAft>
            </a:pPr>
            <a:r>
              <a:rPr lang="tr-TR" sz="2160" dirty="0">
                <a:solidFill>
                  <a:srgbClr val="494949"/>
                </a:solidFill>
                <a:latin typeface="Calibri" panose="020F0502020204030204" pitchFamily="34" charset="0"/>
                <a:cs typeface="Calibri" panose="020F0502020204030204" pitchFamily="34" charset="0"/>
              </a:rPr>
              <a:t>                                        </a:t>
            </a:r>
          </a:p>
          <a:p>
            <a:pPr indent="3547110" algn="just">
              <a:spcAft>
                <a:spcPts val="720"/>
              </a:spcAft>
            </a:pPr>
            <a:r>
              <a:rPr lang="tr-TR" sz="2160" dirty="0">
                <a:solidFill>
                  <a:srgbClr val="494949"/>
                </a:solidFill>
                <a:latin typeface="Calibri" panose="020F0502020204030204" pitchFamily="34" charset="0"/>
                <a:cs typeface="Calibri" panose="020F0502020204030204" pitchFamily="34" charset="0"/>
              </a:rPr>
              <a:t>= [(20.000.000 TL x %40) x %80]</a:t>
            </a:r>
          </a:p>
          <a:p>
            <a:pPr indent="3547110" algn="just">
              <a:spcAft>
                <a:spcPts val="720"/>
              </a:spcAft>
              <a:tabLst>
                <a:tab pos="3547110" algn="l"/>
              </a:tabLst>
            </a:pPr>
            <a:r>
              <a:rPr lang="tr-TR" sz="2160" dirty="0">
                <a:solidFill>
                  <a:srgbClr val="494949"/>
                </a:solidFill>
                <a:latin typeface="Calibri" panose="020F0502020204030204" pitchFamily="34" charset="0"/>
                <a:cs typeface="Calibri" panose="020F0502020204030204" pitchFamily="34" charset="0"/>
              </a:rPr>
              <a:t>= 6.400.000 TL</a:t>
            </a:r>
          </a:p>
          <a:p>
            <a:pPr indent="411480" algn="just">
              <a:spcAft>
                <a:spcPts val="720"/>
              </a:spcAft>
            </a:pPr>
            <a:r>
              <a:rPr lang="tr-TR" sz="2160" dirty="0">
                <a:solidFill>
                  <a:srgbClr val="494949"/>
                </a:solidFill>
                <a:latin typeface="Calibri" panose="020F0502020204030204" pitchFamily="34" charset="0"/>
                <a:cs typeface="Calibri" panose="020F0502020204030204" pitchFamily="34" charset="0"/>
              </a:rPr>
              <a:t>- 2. sınır:</a:t>
            </a:r>
          </a:p>
          <a:p>
            <a:pPr indent="430530" algn="just">
              <a:spcAft>
                <a:spcPts val="720"/>
              </a:spcAft>
            </a:pPr>
            <a:r>
              <a:rPr lang="tr-TR" sz="2160" dirty="0">
                <a:solidFill>
                  <a:srgbClr val="494949"/>
                </a:solidFill>
                <a:latin typeface="Calibri" panose="020F0502020204030204" pitchFamily="34" charset="0"/>
                <a:cs typeface="Calibri" panose="020F0502020204030204" pitchFamily="34" charset="0"/>
              </a:rPr>
              <a:t>Gerçekleştirilen yatırım harcaması        = 12.000.000 TL</a:t>
            </a:r>
          </a:p>
          <a:p>
            <a:pPr indent="411480" algn="just">
              <a:spcAft>
                <a:spcPts val="720"/>
              </a:spcAft>
              <a:tabLst>
                <a:tab pos="3547110" algn="l"/>
              </a:tabLst>
            </a:pPr>
            <a:r>
              <a:rPr lang="tr-TR" sz="2160" dirty="0">
                <a:solidFill>
                  <a:srgbClr val="000000"/>
                </a:solidFill>
                <a:latin typeface="Calibri" panose="020F0502020204030204" pitchFamily="34" charset="0"/>
              </a:rPr>
              <a:t> </a:t>
            </a:r>
          </a:p>
          <a:p>
            <a:pPr indent="411480" algn="just" defTabSz="1096913">
              <a:lnSpc>
                <a:spcPct val="100000"/>
              </a:lnSpc>
              <a:spcBef>
                <a:spcPts val="720"/>
              </a:spcBef>
              <a:spcAft>
                <a:spcPts val="720"/>
              </a:spcAft>
              <a:defRPr/>
            </a:pPr>
            <a:endParaRPr lang="tr-TR" sz="2400" dirty="0">
              <a:solidFill>
                <a:srgbClr val="494949"/>
              </a:solidFill>
              <a:latin typeface="Calibri" panose="020F0502020204030204" pitchFamily="34" charset="0"/>
              <a:cs typeface="Calibri" panose="020F0502020204030204" pitchFamily="34" charset="0"/>
            </a:endParaRPr>
          </a:p>
          <a:p>
            <a:pPr indent="411480" algn="just" defTabSz="1096913">
              <a:lnSpc>
                <a:spcPct val="100000"/>
              </a:lnSpc>
              <a:spcAft>
                <a:spcPts val="720"/>
              </a:spcAft>
              <a:defRPr/>
            </a:pPr>
            <a:endParaRPr lang="tr-TR" sz="2400" dirty="0">
              <a:solidFill>
                <a:srgbClr val="494949"/>
              </a:solidFill>
              <a:latin typeface="Calibri" panose="020F0502020204030204" pitchFamily="34" charset="0"/>
              <a:cs typeface="Calibri" panose="020F0502020204030204" pitchFamily="34" charset="0"/>
            </a:endParaRPr>
          </a:p>
          <a:p>
            <a:pPr indent="411480" algn="just" defTabSz="1096913">
              <a:spcAft>
                <a:spcPts val="720"/>
              </a:spcAft>
              <a:defRPr/>
            </a:pPr>
            <a:endParaRPr lang="tr-TR" sz="2400" dirty="0">
              <a:solidFill>
                <a:srgbClr val="494949"/>
              </a:solidFill>
              <a:latin typeface="Calibri" panose="020F0502020204030204" pitchFamily="34" charset="0"/>
              <a:cs typeface="Calibri" panose="020F0502020204030204" pitchFamily="34" charset="0"/>
            </a:endParaRPr>
          </a:p>
          <a:p>
            <a:pPr indent="411480" algn="just" defTabSz="1096913">
              <a:spcAft>
                <a:spcPts val="720"/>
              </a:spcAft>
              <a:defRPr/>
            </a:pPr>
            <a:endParaRPr lang="tr-TR" sz="2400" dirty="0">
              <a:solidFill>
                <a:srgbClr val="494949"/>
              </a:solidFill>
              <a:latin typeface="Calibri" panose="020F0502020204030204" pitchFamily="34" charset="0"/>
              <a:cs typeface="Calibri" panose="020F0502020204030204" pitchFamily="34" charset="0"/>
            </a:endParaRPr>
          </a:p>
          <a:p>
            <a:pPr indent="411480" algn="just" defTabSz="1096913">
              <a:spcAft>
                <a:spcPts val="720"/>
              </a:spcAft>
              <a:defRPr/>
            </a:pPr>
            <a:endParaRPr lang="tr-TR" sz="2400" dirty="0">
              <a:solidFill>
                <a:srgbClr val="494949"/>
              </a:solidFill>
              <a:latin typeface="Calibri" panose="020F0502020204030204" pitchFamily="34" charset="0"/>
              <a:cs typeface="Calibri" panose="020F0502020204030204" pitchFamily="34" charset="0"/>
            </a:endParaRPr>
          </a:p>
          <a:p>
            <a:pPr indent="411480" algn="just" defTabSz="1096913">
              <a:spcAft>
                <a:spcPts val="720"/>
              </a:spcAft>
              <a:defRPr/>
            </a:pPr>
            <a:br>
              <a:rPr lang="tr-TR" sz="3360" b="1" dirty="0">
                <a:solidFill>
                  <a:srgbClr val="00338D"/>
                </a:solidFill>
                <a:latin typeface="Calibri" panose="020F0502020204030204" pitchFamily="34" charset="0"/>
                <a:cs typeface="Calibri" panose="020F0502020204030204" pitchFamily="34" charset="0"/>
              </a:rPr>
            </a:br>
            <a:endParaRPr lang="tr-TR" sz="6478" dirty="0">
              <a:solidFill>
                <a:srgbClr val="00338D"/>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D5095423-3880-D0F9-5E47-621DA1F09147}"/>
              </a:ext>
            </a:extLst>
          </p:cNvPr>
          <p:cNvSpPr txBox="1"/>
          <p:nvPr/>
        </p:nvSpPr>
        <p:spPr>
          <a:xfrm>
            <a:off x="860119" y="7531643"/>
            <a:ext cx="12234240" cy="359111"/>
          </a:xfrm>
          <a:prstGeom prst="rect">
            <a:avLst/>
          </a:prstGeom>
          <a:solidFill>
            <a:schemeClr val="bg1"/>
          </a:solidFill>
        </p:spPr>
        <p:txBody>
          <a:bodyPr vert="horz" wrap="square" lIns="0" tIns="0" rIns="0" bIns="0" rtlCol="0" anchor="t" anchorCtr="0">
            <a:noAutofit/>
          </a:bodyPr>
          <a:lstStyle/>
          <a:p>
            <a:pPr>
              <a:spcAft>
                <a:spcPts val="720"/>
              </a:spcAft>
            </a:pPr>
            <a:endParaRPr lang="tr-TR" b="1" dirty="0">
              <a:solidFill>
                <a:schemeClr val="tx2"/>
              </a:solidFill>
            </a:endParaRPr>
          </a:p>
        </p:txBody>
      </p:sp>
    </p:spTree>
    <p:extLst>
      <p:ext uri="{BB962C8B-B14F-4D97-AF65-F5344CB8AC3E}">
        <p14:creationId xmlns:p14="http://schemas.microsoft.com/office/powerpoint/2010/main" val="1906256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FE5BC-01A5-CED7-ECC5-09F826ADFCA9}"/>
              </a:ext>
            </a:extLst>
          </p:cNvPr>
          <p:cNvSpPr>
            <a:spLocks noGrp="1"/>
          </p:cNvSpPr>
          <p:nvPr>
            <p:ph type="title"/>
          </p:nvPr>
        </p:nvSpPr>
        <p:spPr/>
        <p:txBody>
          <a:bodyPr/>
          <a:lstStyle/>
          <a:p>
            <a:pPr algn="l" defTabSz="1083570">
              <a:spcBef>
                <a:spcPts val="0"/>
              </a:spcBef>
              <a:defRPr/>
            </a:pPr>
            <a:r>
              <a:rPr lang="tr-TR" sz="3360" b="1" dirty="0">
                <a:latin typeface="Calibri" panose="020F0502020204030204" pitchFamily="34" charset="0"/>
              </a:rPr>
              <a:t>	</a:t>
            </a:r>
            <a:br>
              <a:rPr lang="tr-TR" sz="3360" b="1" dirty="0">
                <a:latin typeface="Calibri" panose="020F0502020204030204" pitchFamily="34" charset="0"/>
              </a:rPr>
            </a:br>
            <a:r>
              <a:rPr lang="tr-TR" sz="3360" b="1" dirty="0">
                <a:latin typeface="Calibri" panose="020F0502020204030204" pitchFamily="34" charset="0"/>
              </a:rPr>
              <a:t>	Diğer Faaliyetlerden Elde Edilen Kazançlarda İndirimli KV Uygulaması</a:t>
            </a:r>
            <a:endParaRPr lang="tr-TR" dirty="0"/>
          </a:p>
        </p:txBody>
      </p:sp>
      <p:sp>
        <p:nvSpPr>
          <p:cNvPr id="3" name="Title 1">
            <a:extLst>
              <a:ext uri="{FF2B5EF4-FFF2-40B4-BE49-F238E27FC236}">
                <a16:creationId xmlns:a16="http://schemas.microsoft.com/office/drawing/2014/main" id="{ABE37649-CEBE-42C7-DC5D-AE534CB6CE28}"/>
              </a:ext>
            </a:extLst>
          </p:cNvPr>
          <p:cNvSpPr txBox="1">
            <a:spLocks/>
          </p:cNvSpPr>
          <p:nvPr/>
        </p:nvSpPr>
        <p:spPr>
          <a:xfrm>
            <a:off x="1203839" y="1140480"/>
            <a:ext cx="12222719" cy="6361333"/>
          </a:xfrm>
          <a:prstGeom prst="rect">
            <a:avLst/>
          </a:prstGeom>
        </p:spPr>
        <p:txBody>
          <a:bodyPr vert="horz" lIns="0" tIns="0" rIns="0" bIns="0" rtlCol="0" anchor="t" anchorCtr="0">
            <a:noAutofit/>
          </a:bodyPr>
          <a:lstStyle>
            <a:lvl1pPr algn="l" defTabSz="914094" rtl="0" eaLnBrk="1" latinLnBrk="0" hangingPunct="1">
              <a:lnSpc>
                <a:spcPct val="70000"/>
              </a:lnSpc>
              <a:spcBef>
                <a:spcPct val="0"/>
              </a:spcBef>
              <a:buNone/>
              <a:defRPr sz="5398" kern="1200">
                <a:solidFill>
                  <a:schemeClr val="tx2"/>
                </a:solidFill>
                <a:latin typeface="+mj-lt"/>
                <a:ea typeface="+mj-ea"/>
                <a:cs typeface="+mj-cs"/>
              </a:defRPr>
            </a:lvl1pPr>
          </a:lstStyle>
          <a:p>
            <a:pPr indent="411480" algn="just" defTabSz="1096913">
              <a:spcAft>
                <a:spcPts val="720"/>
              </a:spcAft>
              <a:defRPr/>
            </a:pPr>
            <a:endParaRPr lang="tr-TR" sz="2160" dirty="0">
              <a:solidFill>
                <a:srgbClr val="FF0000"/>
              </a:solidFill>
              <a:latin typeface="Calibri" panose="020F0502020204030204" pitchFamily="34" charset="0"/>
              <a:cs typeface="Calibri" panose="020F0502020204030204" pitchFamily="34" charset="0"/>
            </a:endParaRPr>
          </a:p>
          <a:p>
            <a:pPr indent="411480" algn="just" defTabSz="1096913">
              <a:spcAft>
                <a:spcPts val="720"/>
              </a:spcAft>
              <a:defRPr/>
            </a:pPr>
            <a:r>
              <a:rPr lang="tr-TR" sz="1920" dirty="0">
                <a:solidFill>
                  <a:srgbClr val="494949"/>
                </a:solidFill>
                <a:latin typeface="Calibri" panose="020F0502020204030204" pitchFamily="34" charset="0"/>
                <a:cs typeface="Calibri" panose="020F0502020204030204" pitchFamily="34" charset="0"/>
              </a:rPr>
              <a:t>(D) A.Ş., yatırım döneminde diğer faaliyetlerinden elde ettiği kazançlara, yararlanabileceği yatırıma katkı tutarı 6.400.000 TL’yi geçmemek üzere, indirimli kurumlar vergisi uygulayabilecektir.</a:t>
            </a:r>
          </a:p>
          <a:p>
            <a:pPr indent="411480" algn="just" defTabSz="1096913">
              <a:spcAft>
                <a:spcPts val="720"/>
              </a:spcAft>
              <a:defRPr/>
            </a:pPr>
            <a:r>
              <a:rPr lang="tr-TR" sz="1920" dirty="0">
                <a:solidFill>
                  <a:srgbClr val="494949"/>
                </a:solidFill>
                <a:latin typeface="Calibri" panose="020F0502020204030204" pitchFamily="34" charset="0"/>
                <a:cs typeface="Calibri" panose="020F0502020204030204" pitchFamily="34" charset="0"/>
              </a:rPr>
              <a:t>(D) A.Ş.’</a:t>
            </a:r>
            <a:r>
              <a:rPr lang="tr-TR" sz="1920" dirty="0" err="1">
                <a:solidFill>
                  <a:srgbClr val="494949"/>
                </a:solidFill>
                <a:latin typeface="Calibri" panose="020F0502020204030204" pitchFamily="34" charset="0"/>
                <a:cs typeface="Calibri" panose="020F0502020204030204" pitchFamily="34" charset="0"/>
              </a:rPr>
              <a:t>nin</a:t>
            </a:r>
            <a:r>
              <a:rPr lang="tr-TR" sz="1920" dirty="0">
                <a:solidFill>
                  <a:srgbClr val="494949"/>
                </a:solidFill>
                <a:latin typeface="Calibri" panose="020F0502020204030204" pitchFamily="34" charset="0"/>
                <a:cs typeface="Calibri" panose="020F0502020204030204" pitchFamily="34" charset="0"/>
              </a:rPr>
              <a:t> 2025 hesap döneminde diğer faaliyetlerden elde ettiği kazançlarına ilişkin indirimli kurumlar vergisi uygulaması aşağıdaki gibi olacaktır:</a:t>
            </a:r>
          </a:p>
          <a:p>
            <a:pPr indent="411480" algn="just" defTabSz="1096913">
              <a:spcAft>
                <a:spcPts val="720"/>
              </a:spcAft>
              <a:defRPr/>
            </a:pPr>
            <a:endParaRPr lang="tr-TR" sz="1920" dirty="0">
              <a:solidFill>
                <a:srgbClr val="494949"/>
              </a:solidFill>
              <a:latin typeface="Calibri" panose="020F0502020204030204" pitchFamily="34" charset="0"/>
              <a:cs typeface="Calibri" panose="020F0502020204030204" pitchFamily="34" charset="0"/>
            </a:endParaRPr>
          </a:p>
          <a:p>
            <a:pPr indent="411480" algn="just" defTabSz="1096913">
              <a:spcAft>
                <a:spcPts val="720"/>
              </a:spcAft>
              <a:defRPr/>
            </a:pPr>
            <a:r>
              <a:rPr lang="tr-TR" sz="1920" dirty="0">
                <a:solidFill>
                  <a:srgbClr val="000000"/>
                </a:solidFill>
                <a:latin typeface="Calibri" panose="020F0502020204030204" pitchFamily="34" charset="0"/>
              </a:rPr>
              <a:t>İndirimli KV oranı       :               [KV oranı - (KV oranı x Vergi indirim oranı)]</a:t>
            </a:r>
          </a:p>
          <a:p>
            <a:pPr indent="411480" algn="just" defTabSz="1096913">
              <a:spcAft>
                <a:spcPts val="720"/>
              </a:spcAft>
              <a:defRPr/>
            </a:pPr>
            <a:r>
              <a:rPr lang="tr-TR" sz="1920" dirty="0">
                <a:solidFill>
                  <a:srgbClr val="000000"/>
                </a:solidFill>
                <a:latin typeface="Calibri" panose="020F0502020204030204" pitchFamily="34" charset="0"/>
              </a:rPr>
              <a:t>                                      :               [%25 - (%25 x %80)] =  [%25 - %20] = %5</a:t>
            </a:r>
          </a:p>
          <a:p>
            <a:pPr indent="411480" algn="just" defTabSz="1096913">
              <a:spcAft>
                <a:spcPts val="720"/>
              </a:spcAft>
              <a:defRPr/>
            </a:pPr>
            <a:endParaRPr lang="tr-TR" sz="1920" dirty="0">
              <a:solidFill>
                <a:srgbClr val="000000"/>
              </a:solidFill>
              <a:latin typeface="Calibri" panose="020F0502020204030204" pitchFamily="34" charset="0"/>
            </a:endParaRPr>
          </a:p>
          <a:p>
            <a:pPr indent="411480" algn="just" defTabSz="1096913">
              <a:spcAft>
                <a:spcPts val="720"/>
              </a:spcAft>
              <a:defRPr/>
            </a:pPr>
            <a:endParaRPr lang="tr-TR" sz="1920" dirty="0">
              <a:solidFill>
                <a:srgbClr val="000000"/>
              </a:solidFill>
              <a:latin typeface="Calibri" panose="020F0502020204030204" pitchFamily="34" charset="0"/>
            </a:endParaRPr>
          </a:p>
          <a:p>
            <a:pPr indent="411480" algn="just" defTabSz="1096913">
              <a:spcAft>
                <a:spcPts val="720"/>
              </a:spcAft>
              <a:defRPr/>
            </a:pPr>
            <a:endParaRPr lang="tr-TR" sz="1920" dirty="0">
              <a:solidFill>
                <a:srgbClr val="000000"/>
              </a:solidFill>
              <a:latin typeface="Calibri" panose="020F0502020204030204" pitchFamily="34" charset="0"/>
            </a:endParaRPr>
          </a:p>
          <a:p>
            <a:pPr indent="411480" algn="just" defTabSz="1096913">
              <a:spcAft>
                <a:spcPts val="720"/>
              </a:spcAft>
              <a:defRPr/>
            </a:pPr>
            <a:endParaRPr lang="tr-TR" sz="1920" dirty="0">
              <a:solidFill>
                <a:srgbClr val="000000"/>
              </a:solidFill>
              <a:latin typeface="Calibri" panose="020F0502020204030204" pitchFamily="34" charset="0"/>
            </a:endParaRPr>
          </a:p>
          <a:p>
            <a:pPr indent="411480" algn="just" defTabSz="1096913">
              <a:spcAft>
                <a:spcPts val="720"/>
              </a:spcAft>
              <a:defRPr/>
            </a:pPr>
            <a:endParaRPr lang="tr-TR" sz="1920" dirty="0">
              <a:solidFill>
                <a:srgbClr val="000000"/>
              </a:solidFill>
              <a:latin typeface="Calibri" panose="020F0502020204030204" pitchFamily="34" charset="0"/>
            </a:endParaRPr>
          </a:p>
          <a:p>
            <a:pPr indent="411480" algn="just" defTabSz="1096913">
              <a:spcAft>
                <a:spcPts val="720"/>
              </a:spcAft>
              <a:defRPr/>
            </a:pPr>
            <a:endParaRPr lang="tr-TR" sz="1920" dirty="0">
              <a:solidFill>
                <a:srgbClr val="000000"/>
              </a:solidFill>
              <a:latin typeface="Calibri" panose="020F0502020204030204" pitchFamily="34" charset="0"/>
            </a:endParaRPr>
          </a:p>
          <a:p>
            <a:pPr indent="411480" algn="just" defTabSz="1096913">
              <a:spcAft>
                <a:spcPts val="720"/>
              </a:spcAft>
              <a:defRPr/>
            </a:pPr>
            <a:endParaRPr lang="tr-TR" sz="1920" dirty="0">
              <a:solidFill>
                <a:srgbClr val="000000"/>
              </a:solidFill>
              <a:latin typeface="Calibri" panose="020F0502020204030204" pitchFamily="34" charset="0"/>
            </a:endParaRPr>
          </a:p>
          <a:p>
            <a:pPr indent="411480" algn="just" defTabSz="1096913">
              <a:spcAft>
                <a:spcPts val="720"/>
              </a:spcAft>
              <a:defRPr/>
            </a:pPr>
            <a:endParaRPr lang="tr-TR" sz="1920" dirty="0">
              <a:solidFill>
                <a:srgbClr val="000000"/>
              </a:solidFill>
              <a:latin typeface="Calibri" panose="020F0502020204030204" pitchFamily="34" charset="0"/>
            </a:endParaRPr>
          </a:p>
          <a:p>
            <a:pPr indent="411480" algn="just" defTabSz="1096913">
              <a:spcAft>
                <a:spcPts val="720"/>
              </a:spcAft>
              <a:defRPr/>
            </a:pPr>
            <a:endParaRPr lang="tr-TR" sz="1920" dirty="0">
              <a:solidFill>
                <a:srgbClr val="000000"/>
              </a:solidFill>
              <a:latin typeface="Calibri" panose="020F0502020204030204" pitchFamily="34" charset="0"/>
            </a:endParaRPr>
          </a:p>
          <a:p>
            <a:pPr indent="411480" algn="just" defTabSz="1096913">
              <a:spcAft>
                <a:spcPts val="720"/>
              </a:spcAft>
              <a:defRPr/>
            </a:pPr>
            <a:endParaRPr lang="tr-TR" sz="1920" dirty="0">
              <a:solidFill>
                <a:srgbClr val="000000"/>
              </a:solidFill>
              <a:latin typeface="Calibri" panose="020F0502020204030204" pitchFamily="34" charset="0"/>
            </a:endParaRPr>
          </a:p>
          <a:p>
            <a:pPr indent="411480" algn="just" defTabSz="1096913">
              <a:spcAft>
                <a:spcPts val="720"/>
              </a:spcAft>
              <a:defRPr/>
            </a:pPr>
            <a:r>
              <a:rPr lang="tr-TR" sz="1920" dirty="0">
                <a:solidFill>
                  <a:srgbClr val="000000"/>
                </a:solidFill>
                <a:latin typeface="Calibri" panose="020F0502020204030204" pitchFamily="34" charset="0"/>
              </a:rPr>
              <a:t>                   </a:t>
            </a:r>
          </a:p>
          <a:p>
            <a:pPr indent="411480" algn="just" defTabSz="1096913">
              <a:spcAft>
                <a:spcPts val="720"/>
              </a:spcAft>
              <a:defRPr/>
            </a:pPr>
            <a:endParaRPr lang="tr-TR" sz="1920" dirty="0">
              <a:solidFill>
                <a:srgbClr val="494949"/>
              </a:solidFill>
              <a:latin typeface="Calibri" panose="020F0502020204030204" pitchFamily="34" charset="0"/>
              <a:cs typeface="Calibri" panose="020F0502020204030204" pitchFamily="34" charset="0"/>
            </a:endParaRPr>
          </a:p>
          <a:p>
            <a:pPr indent="411480" algn="just" defTabSz="1096913">
              <a:spcAft>
                <a:spcPts val="720"/>
              </a:spcAft>
              <a:defRPr/>
            </a:pPr>
            <a:r>
              <a:rPr lang="tr-TR" sz="1920" dirty="0">
                <a:solidFill>
                  <a:srgbClr val="494949"/>
                </a:solidFill>
                <a:latin typeface="Calibri" panose="020F0502020204030204" pitchFamily="34" charset="0"/>
                <a:cs typeface="Calibri" panose="020F0502020204030204" pitchFamily="34" charset="0"/>
              </a:rPr>
              <a:t>(D) A.Ş’nin 28.000.000 TL’lik KV matrahının tamamı indirimli KV kapsamında vergilendirilmiş ve bu surette 5.600.000-TL’lik yatırıma katkı tutarı kullanılmıştır.   </a:t>
            </a:r>
            <a:endParaRPr lang="tr-TR" sz="1920" dirty="0">
              <a:solidFill>
                <a:srgbClr val="000000"/>
              </a:solidFill>
              <a:latin typeface="Calibri" panose="020F0502020204030204" pitchFamily="34" charset="0"/>
            </a:endParaRPr>
          </a:p>
          <a:p>
            <a:pPr indent="411480" algn="just" defTabSz="1096913">
              <a:spcAft>
                <a:spcPts val="720"/>
              </a:spcAft>
              <a:defRPr/>
            </a:pPr>
            <a:r>
              <a:rPr lang="tr-TR" sz="2160" dirty="0">
                <a:solidFill>
                  <a:srgbClr val="000000"/>
                </a:solidFill>
                <a:latin typeface="Calibri" panose="020F0502020204030204" pitchFamily="34" charset="0"/>
              </a:rPr>
              <a:t> </a:t>
            </a:r>
          </a:p>
          <a:p>
            <a:pPr indent="411480" algn="just" defTabSz="1096913">
              <a:lnSpc>
                <a:spcPct val="100000"/>
              </a:lnSpc>
              <a:spcBef>
                <a:spcPts val="720"/>
              </a:spcBef>
              <a:spcAft>
                <a:spcPts val="720"/>
              </a:spcAft>
              <a:defRPr/>
            </a:pPr>
            <a:endParaRPr lang="tr-TR" sz="2400" dirty="0">
              <a:solidFill>
                <a:srgbClr val="494949"/>
              </a:solidFill>
              <a:latin typeface="Calibri" panose="020F0502020204030204" pitchFamily="34" charset="0"/>
              <a:cs typeface="Calibri" panose="020F0502020204030204" pitchFamily="34" charset="0"/>
            </a:endParaRPr>
          </a:p>
          <a:p>
            <a:pPr indent="411480" algn="just" defTabSz="1096913">
              <a:lnSpc>
                <a:spcPct val="100000"/>
              </a:lnSpc>
              <a:spcAft>
                <a:spcPts val="720"/>
              </a:spcAft>
              <a:defRPr/>
            </a:pPr>
            <a:endParaRPr lang="tr-TR" sz="2400" dirty="0">
              <a:solidFill>
                <a:srgbClr val="494949"/>
              </a:solidFill>
              <a:latin typeface="Calibri" panose="020F0502020204030204" pitchFamily="34" charset="0"/>
              <a:cs typeface="Calibri" panose="020F0502020204030204" pitchFamily="34" charset="0"/>
            </a:endParaRPr>
          </a:p>
          <a:p>
            <a:pPr indent="411480" algn="just" defTabSz="1096913">
              <a:spcAft>
                <a:spcPts val="720"/>
              </a:spcAft>
              <a:defRPr/>
            </a:pPr>
            <a:endParaRPr lang="tr-TR" sz="2400" dirty="0">
              <a:solidFill>
                <a:srgbClr val="494949"/>
              </a:solidFill>
              <a:latin typeface="Calibri" panose="020F0502020204030204" pitchFamily="34" charset="0"/>
              <a:cs typeface="Calibri" panose="020F0502020204030204" pitchFamily="34" charset="0"/>
            </a:endParaRPr>
          </a:p>
          <a:p>
            <a:pPr indent="411480" algn="just" defTabSz="1096913">
              <a:spcAft>
                <a:spcPts val="720"/>
              </a:spcAft>
              <a:defRPr/>
            </a:pPr>
            <a:endParaRPr lang="tr-TR" sz="2400" dirty="0">
              <a:solidFill>
                <a:srgbClr val="494949"/>
              </a:solidFill>
              <a:latin typeface="Calibri" panose="020F0502020204030204" pitchFamily="34" charset="0"/>
              <a:cs typeface="Calibri" panose="020F0502020204030204" pitchFamily="34" charset="0"/>
            </a:endParaRPr>
          </a:p>
          <a:p>
            <a:pPr indent="411480" algn="just" defTabSz="1096913">
              <a:spcAft>
                <a:spcPts val="720"/>
              </a:spcAft>
              <a:defRPr/>
            </a:pPr>
            <a:endParaRPr lang="tr-TR" sz="2400" dirty="0">
              <a:solidFill>
                <a:srgbClr val="494949"/>
              </a:solidFill>
              <a:latin typeface="Calibri" panose="020F0502020204030204" pitchFamily="34" charset="0"/>
              <a:cs typeface="Calibri" panose="020F0502020204030204" pitchFamily="34" charset="0"/>
            </a:endParaRPr>
          </a:p>
          <a:p>
            <a:pPr indent="411480" algn="just" defTabSz="1096913">
              <a:spcAft>
                <a:spcPts val="720"/>
              </a:spcAft>
              <a:defRPr/>
            </a:pPr>
            <a:br>
              <a:rPr lang="tr-TR" sz="3360" b="1" dirty="0">
                <a:solidFill>
                  <a:srgbClr val="00338D"/>
                </a:solidFill>
                <a:latin typeface="Calibri" panose="020F0502020204030204" pitchFamily="34" charset="0"/>
                <a:cs typeface="Calibri" panose="020F0502020204030204" pitchFamily="34" charset="0"/>
              </a:rPr>
            </a:br>
            <a:endParaRPr lang="tr-TR" sz="6478" dirty="0">
              <a:solidFill>
                <a:srgbClr val="00338D"/>
              </a:solidFill>
              <a:latin typeface="Calibri" panose="020F0502020204030204" pitchFamily="34" charset="0"/>
              <a:cs typeface="Calibri" panose="020F0502020204030204" pitchFamily="34" charset="0"/>
            </a:endParaRPr>
          </a:p>
        </p:txBody>
      </p:sp>
      <p:graphicFrame>
        <p:nvGraphicFramePr>
          <p:cNvPr id="4" name="Table 3">
            <a:extLst>
              <a:ext uri="{FF2B5EF4-FFF2-40B4-BE49-F238E27FC236}">
                <a16:creationId xmlns:a16="http://schemas.microsoft.com/office/drawing/2014/main" id="{ED0B5238-9045-5322-AF7E-E1B444B64C19}"/>
              </a:ext>
            </a:extLst>
          </p:cNvPr>
          <p:cNvGraphicFramePr>
            <a:graphicFrameLocks noGrp="1"/>
          </p:cNvGraphicFramePr>
          <p:nvPr/>
        </p:nvGraphicFramePr>
        <p:xfrm>
          <a:off x="1405890" y="3372802"/>
          <a:ext cx="10629901" cy="3165156"/>
        </p:xfrm>
        <a:graphic>
          <a:graphicData uri="http://schemas.openxmlformats.org/drawingml/2006/table">
            <a:tbl>
              <a:tblPr/>
              <a:tblGrid>
                <a:gridCol w="8833061">
                  <a:extLst>
                    <a:ext uri="{9D8B030D-6E8A-4147-A177-3AD203B41FA5}">
                      <a16:colId xmlns:a16="http://schemas.microsoft.com/office/drawing/2014/main" val="102521657"/>
                    </a:ext>
                  </a:extLst>
                </a:gridCol>
                <a:gridCol w="1796840">
                  <a:extLst>
                    <a:ext uri="{9D8B030D-6E8A-4147-A177-3AD203B41FA5}">
                      <a16:colId xmlns:a16="http://schemas.microsoft.com/office/drawing/2014/main" val="144221332"/>
                    </a:ext>
                  </a:extLst>
                </a:gridCol>
              </a:tblGrid>
              <a:tr h="351684">
                <a:tc>
                  <a:txBody>
                    <a:bodyPr/>
                    <a:lstStyle/>
                    <a:p>
                      <a:pPr algn="just" rtl="0" fontAlgn="ctr"/>
                      <a:r>
                        <a:rPr lang="tr-TR" sz="1900" b="1" i="0" u="none" strike="noStrike" dirty="0">
                          <a:solidFill>
                            <a:srgbClr val="000000"/>
                          </a:solidFill>
                          <a:effectLst/>
                          <a:latin typeface="Calibri" panose="020F0502020204030204" pitchFamily="34" charset="0"/>
                        </a:rPr>
                        <a:t>İndirimli KV Oranı [%25 - (%25 x %80)] =  [%25 - %20]                      </a:t>
                      </a: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rtl="0" fontAlgn="ctr"/>
                      <a:r>
                        <a:rPr lang="tr-TR" sz="1900" b="1" i="0" u="none" strike="noStrike" dirty="0">
                          <a:solidFill>
                            <a:srgbClr val="000000"/>
                          </a:solidFill>
                          <a:effectLst/>
                          <a:latin typeface="Calibri" panose="020F0502020204030204" pitchFamily="34" charset="0"/>
                        </a:rPr>
                        <a:t> %5</a:t>
                      </a: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318969654"/>
                  </a:ext>
                </a:extLst>
              </a:tr>
              <a:tr h="351684">
                <a:tc>
                  <a:txBody>
                    <a:bodyPr/>
                    <a:lstStyle/>
                    <a:p>
                      <a:pPr algn="just" rtl="0" fontAlgn="ctr"/>
                      <a:r>
                        <a:rPr lang="tr-TR" sz="1900" b="1" i="0" u="none" strike="noStrike" dirty="0">
                          <a:solidFill>
                            <a:srgbClr val="000000"/>
                          </a:solidFill>
                          <a:effectLst/>
                          <a:latin typeface="Calibri" panose="020F0502020204030204" pitchFamily="34" charset="0"/>
                        </a:rPr>
                        <a:t>Diğer Faaliyetlerden Elde Edilen Kazanç (KV matrahı)</a:t>
                      </a: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tr-TR" sz="1900" b="1" i="0" u="none" strike="noStrike" dirty="0">
                          <a:solidFill>
                            <a:srgbClr val="000000"/>
                          </a:solidFill>
                          <a:effectLst/>
                          <a:latin typeface="Calibri" panose="020F0502020204030204" pitchFamily="34" charset="0"/>
                        </a:rPr>
                        <a:t>28.000.000 TL</a:t>
                      </a: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0485134"/>
                  </a:ext>
                </a:extLst>
              </a:tr>
              <a:tr h="351684">
                <a:tc>
                  <a:txBody>
                    <a:bodyPr/>
                    <a:lstStyle/>
                    <a:p>
                      <a:pPr algn="just" rtl="0" fontAlgn="ctr"/>
                      <a:r>
                        <a:rPr lang="tr-TR" sz="1900" b="1" i="0" u="none" strike="noStrike" dirty="0">
                          <a:solidFill>
                            <a:srgbClr val="000000"/>
                          </a:solidFill>
                          <a:effectLst/>
                          <a:latin typeface="Calibri" panose="020F0502020204030204" pitchFamily="34" charset="0"/>
                        </a:rPr>
                        <a:t>İndirimli KV Olmasaydı Ödenecek KV</a:t>
                      </a: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rtl="0" fontAlgn="ctr"/>
                      <a:r>
                        <a:rPr lang="tr-TR" sz="1900" b="1" i="0" u="none" strike="noStrike" dirty="0">
                          <a:solidFill>
                            <a:srgbClr val="000000"/>
                          </a:solidFill>
                          <a:effectLst/>
                          <a:latin typeface="Calibri" panose="020F0502020204030204" pitchFamily="34" charset="0"/>
                        </a:rPr>
                        <a:t> 7.000.000 TL</a:t>
                      </a: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848609818"/>
                  </a:ext>
                </a:extLst>
              </a:tr>
              <a:tr h="351684">
                <a:tc>
                  <a:txBody>
                    <a:bodyPr/>
                    <a:lstStyle/>
                    <a:p>
                      <a:pPr algn="just" rtl="0" fontAlgn="ctr"/>
                      <a:r>
                        <a:rPr lang="tr-TR" sz="1900" b="1" i="0" u="none" strike="noStrike">
                          <a:solidFill>
                            <a:srgbClr val="000000"/>
                          </a:solidFill>
                          <a:effectLst/>
                          <a:latin typeface="Calibri" panose="020F0502020204030204" pitchFamily="34" charset="0"/>
                        </a:rPr>
                        <a:t>Yatırım Döneminde Yararlanılabilecek YKT</a:t>
                      </a: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tr-TR" sz="1900" b="1" i="0" u="none" strike="noStrike" dirty="0">
                          <a:solidFill>
                            <a:srgbClr val="000000"/>
                          </a:solidFill>
                          <a:effectLst/>
                          <a:latin typeface="Calibri" panose="020F0502020204030204" pitchFamily="34" charset="0"/>
                        </a:rPr>
                        <a:t>    6.400.000 TL</a:t>
                      </a: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1574486"/>
                  </a:ext>
                </a:extLst>
              </a:tr>
              <a:tr h="351684">
                <a:tc>
                  <a:txBody>
                    <a:bodyPr/>
                    <a:lstStyle/>
                    <a:p>
                      <a:pPr algn="just" rtl="0" fontAlgn="ctr"/>
                      <a:r>
                        <a:rPr lang="tr-TR" sz="1900" b="1" i="0" u="none" strike="noStrike" dirty="0">
                          <a:solidFill>
                            <a:srgbClr val="FF0000"/>
                          </a:solidFill>
                          <a:effectLst/>
                          <a:latin typeface="Calibri" panose="020F0502020204030204" pitchFamily="34" charset="0"/>
                        </a:rPr>
                        <a:t>Yararlanılabilecek İndirimli KV Matrahı [6.400.000 / (%25 - %5)]               </a:t>
                      </a: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rtl="0" fontAlgn="ctr"/>
                      <a:r>
                        <a:rPr lang="tr-TR" sz="1900" b="1" i="0" u="none" strike="noStrike">
                          <a:solidFill>
                            <a:srgbClr val="FF0000"/>
                          </a:solidFill>
                          <a:effectLst/>
                          <a:latin typeface="Calibri" panose="020F0502020204030204" pitchFamily="34" charset="0"/>
                        </a:rPr>
                        <a:t> 32.000.000 TL</a:t>
                      </a: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88771097"/>
                  </a:ext>
                </a:extLst>
              </a:tr>
              <a:tr h="351684">
                <a:tc>
                  <a:txBody>
                    <a:bodyPr/>
                    <a:lstStyle/>
                    <a:p>
                      <a:pPr algn="just" rtl="0" fontAlgn="ctr"/>
                      <a:r>
                        <a:rPr lang="tr-TR" sz="1900" b="1" i="0" u="none" strike="noStrike" dirty="0">
                          <a:solidFill>
                            <a:srgbClr val="000000"/>
                          </a:solidFill>
                          <a:effectLst/>
                          <a:latin typeface="Calibri" panose="020F0502020204030204" pitchFamily="34" charset="0"/>
                        </a:rPr>
                        <a:t>İndirimli KV Matrahı</a:t>
                      </a: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tr-TR" sz="1900" b="1" i="0" u="none" strike="noStrike" dirty="0">
                          <a:solidFill>
                            <a:srgbClr val="000000"/>
                          </a:solidFill>
                          <a:effectLst/>
                          <a:latin typeface="Calibri" panose="020F0502020204030204" pitchFamily="34" charset="0"/>
                        </a:rPr>
                        <a:t>28.000.000 TL</a:t>
                      </a: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787609"/>
                  </a:ext>
                </a:extLst>
              </a:tr>
              <a:tr h="351684">
                <a:tc>
                  <a:txBody>
                    <a:bodyPr/>
                    <a:lstStyle/>
                    <a:p>
                      <a:pPr algn="just" rtl="0" fontAlgn="ctr"/>
                      <a:r>
                        <a:rPr lang="tr-TR" sz="1900" b="1" i="0" u="none" strike="noStrike" dirty="0">
                          <a:solidFill>
                            <a:srgbClr val="000000"/>
                          </a:solidFill>
                          <a:effectLst/>
                          <a:latin typeface="Calibri" panose="020F0502020204030204" pitchFamily="34" charset="0"/>
                        </a:rPr>
                        <a:t>İndirimli Orana Tabi Matrah Üzerinden Hesaplanan KV (28.000.000 TL x %5)</a:t>
                      </a: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rtl="0" fontAlgn="ctr"/>
                      <a:r>
                        <a:rPr lang="tr-TR" sz="1900" b="1" i="0" u="none" strike="noStrike" dirty="0">
                          <a:solidFill>
                            <a:srgbClr val="000000"/>
                          </a:solidFill>
                          <a:effectLst/>
                          <a:latin typeface="Calibri" panose="020F0502020204030204" pitchFamily="34" charset="0"/>
                        </a:rPr>
                        <a:t>1.400.000 TL</a:t>
                      </a: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528349563"/>
                  </a:ext>
                </a:extLst>
              </a:tr>
              <a:tr h="351684">
                <a:tc>
                  <a:txBody>
                    <a:bodyPr/>
                    <a:lstStyle/>
                    <a:p>
                      <a:pPr algn="just" rtl="0" fontAlgn="ctr"/>
                      <a:r>
                        <a:rPr lang="tr-TR" sz="1900" b="1" i="0" u="none" strike="noStrike" dirty="0">
                          <a:solidFill>
                            <a:srgbClr val="000000"/>
                          </a:solidFill>
                          <a:effectLst/>
                          <a:latin typeface="Calibri" panose="020F0502020204030204" pitchFamily="34" charset="0"/>
                        </a:rPr>
                        <a:t>Genel Orana Tabi Matrah </a:t>
                      </a: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tr-TR" sz="1900" b="1" i="0" u="none" strike="noStrike" dirty="0">
                          <a:solidFill>
                            <a:srgbClr val="000000"/>
                          </a:solidFill>
                          <a:effectLst/>
                          <a:latin typeface="Calibri" panose="020F0502020204030204" pitchFamily="34" charset="0"/>
                        </a:rPr>
                        <a:t>0 TL</a:t>
                      </a: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2927518"/>
                  </a:ext>
                </a:extLst>
              </a:tr>
              <a:tr h="351684">
                <a:tc>
                  <a:txBody>
                    <a:bodyPr/>
                    <a:lstStyle/>
                    <a:p>
                      <a:pPr algn="just" rtl="0" fontAlgn="ctr"/>
                      <a:r>
                        <a:rPr lang="tr-TR" sz="1900" b="1" i="0" u="none" strike="noStrike" dirty="0">
                          <a:solidFill>
                            <a:srgbClr val="000000"/>
                          </a:solidFill>
                          <a:effectLst/>
                          <a:latin typeface="Calibri" panose="020F0502020204030204" pitchFamily="34" charset="0"/>
                        </a:rPr>
                        <a:t>Ödenecek Toplam KV</a:t>
                      </a: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rtl="0" fontAlgn="ctr"/>
                      <a:r>
                        <a:rPr lang="tr-TR" sz="1900" b="1" i="0" u="none" strike="noStrike" dirty="0">
                          <a:solidFill>
                            <a:srgbClr val="000000"/>
                          </a:solidFill>
                          <a:effectLst/>
                          <a:latin typeface="Calibri" panose="020F0502020204030204" pitchFamily="34" charset="0"/>
                        </a:rPr>
                        <a:t>1.400.000 TL</a:t>
                      </a: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573802348"/>
                  </a:ext>
                </a:extLst>
              </a:tr>
            </a:tbl>
          </a:graphicData>
        </a:graphic>
      </p:graphicFrame>
      <p:sp>
        <p:nvSpPr>
          <p:cNvPr id="5" name="TextBox 4">
            <a:extLst>
              <a:ext uri="{FF2B5EF4-FFF2-40B4-BE49-F238E27FC236}">
                <a16:creationId xmlns:a16="http://schemas.microsoft.com/office/drawing/2014/main" id="{A6BC8304-0DC1-D2E6-DB22-053B611063F7}"/>
              </a:ext>
            </a:extLst>
          </p:cNvPr>
          <p:cNvSpPr txBox="1"/>
          <p:nvPr/>
        </p:nvSpPr>
        <p:spPr>
          <a:xfrm>
            <a:off x="830726" y="7401043"/>
            <a:ext cx="12234240" cy="359111"/>
          </a:xfrm>
          <a:prstGeom prst="rect">
            <a:avLst/>
          </a:prstGeom>
          <a:solidFill>
            <a:schemeClr val="bg1"/>
          </a:solidFill>
        </p:spPr>
        <p:txBody>
          <a:bodyPr vert="horz" wrap="square" lIns="0" tIns="0" rIns="0" bIns="0" rtlCol="0" anchor="t" anchorCtr="0">
            <a:noAutofit/>
          </a:bodyPr>
          <a:lstStyle/>
          <a:p>
            <a:pPr>
              <a:spcAft>
                <a:spcPts val="720"/>
              </a:spcAft>
            </a:pPr>
            <a:endParaRPr lang="tr-TR" b="1" dirty="0">
              <a:solidFill>
                <a:schemeClr val="tx2"/>
              </a:solidFill>
            </a:endParaRPr>
          </a:p>
        </p:txBody>
      </p:sp>
      <p:sp>
        <p:nvSpPr>
          <p:cNvPr id="6" name="TextBox 5">
            <a:extLst>
              <a:ext uri="{FF2B5EF4-FFF2-40B4-BE49-F238E27FC236}">
                <a16:creationId xmlns:a16="http://schemas.microsoft.com/office/drawing/2014/main" id="{555E303E-8C31-E310-98C6-F9DEEC6F3547}"/>
              </a:ext>
            </a:extLst>
          </p:cNvPr>
          <p:cNvSpPr txBox="1"/>
          <p:nvPr/>
        </p:nvSpPr>
        <p:spPr>
          <a:xfrm>
            <a:off x="1013606" y="7583923"/>
            <a:ext cx="12234240" cy="359111"/>
          </a:xfrm>
          <a:prstGeom prst="rect">
            <a:avLst/>
          </a:prstGeom>
          <a:solidFill>
            <a:schemeClr val="bg1"/>
          </a:solidFill>
        </p:spPr>
        <p:txBody>
          <a:bodyPr vert="horz" wrap="square" lIns="0" tIns="0" rIns="0" bIns="0" rtlCol="0" anchor="t" anchorCtr="0">
            <a:noAutofit/>
          </a:bodyPr>
          <a:lstStyle/>
          <a:p>
            <a:pPr>
              <a:spcAft>
                <a:spcPts val="720"/>
              </a:spcAft>
            </a:pPr>
            <a:endParaRPr lang="tr-TR" b="1" dirty="0">
              <a:solidFill>
                <a:schemeClr val="tx2"/>
              </a:solidFill>
            </a:endParaRPr>
          </a:p>
        </p:txBody>
      </p:sp>
    </p:spTree>
    <p:extLst>
      <p:ext uri="{BB962C8B-B14F-4D97-AF65-F5344CB8AC3E}">
        <p14:creationId xmlns:p14="http://schemas.microsoft.com/office/powerpoint/2010/main" val="1323390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FE5BC-01A5-CED7-ECC5-09F826ADFCA9}"/>
              </a:ext>
            </a:extLst>
          </p:cNvPr>
          <p:cNvSpPr>
            <a:spLocks noGrp="1"/>
          </p:cNvSpPr>
          <p:nvPr>
            <p:ph type="title"/>
          </p:nvPr>
        </p:nvSpPr>
        <p:spPr/>
        <p:txBody>
          <a:bodyPr/>
          <a:lstStyle/>
          <a:p>
            <a:pPr algn="l" defTabSz="1083570">
              <a:spcBef>
                <a:spcPts val="0"/>
              </a:spcBef>
              <a:defRPr/>
            </a:pPr>
            <a:r>
              <a:rPr lang="tr-TR" sz="3360" b="1" dirty="0">
                <a:latin typeface="Calibri" panose="020F0502020204030204" pitchFamily="34" charset="0"/>
              </a:rPr>
              <a:t>	</a:t>
            </a:r>
            <a:br>
              <a:rPr lang="tr-TR" sz="3360" b="1" dirty="0">
                <a:latin typeface="Calibri" panose="020F0502020204030204" pitchFamily="34" charset="0"/>
              </a:rPr>
            </a:br>
            <a:r>
              <a:rPr lang="tr-TR" sz="3360" b="1" dirty="0">
                <a:latin typeface="Calibri" panose="020F0502020204030204" pitchFamily="34" charset="0"/>
              </a:rPr>
              <a:t>	Diğer Faaliyetlerden Elde Edilen Kazançlarda İndirimli KV Uygulaması</a:t>
            </a:r>
            <a:br>
              <a:rPr lang="tr-TR" sz="3360" b="1" dirty="0">
                <a:solidFill>
                  <a:srgbClr val="00338D"/>
                </a:solidFill>
                <a:latin typeface="Univers for KPMG" panose="020B0603020202020204" pitchFamily="34" charset="0"/>
                <a:ea typeface="+mn-ea"/>
                <a:cs typeface="Arial" panose="020B0604020202020204" pitchFamily="34" charset="0"/>
              </a:rPr>
            </a:br>
            <a:endParaRPr lang="tr-TR" dirty="0"/>
          </a:p>
        </p:txBody>
      </p:sp>
      <p:sp>
        <p:nvSpPr>
          <p:cNvPr id="3" name="Title 1">
            <a:extLst>
              <a:ext uri="{FF2B5EF4-FFF2-40B4-BE49-F238E27FC236}">
                <a16:creationId xmlns:a16="http://schemas.microsoft.com/office/drawing/2014/main" id="{ABE37649-CEBE-42C7-DC5D-AE534CB6CE28}"/>
              </a:ext>
            </a:extLst>
          </p:cNvPr>
          <p:cNvSpPr txBox="1">
            <a:spLocks/>
          </p:cNvSpPr>
          <p:nvPr/>
        </p:nvSpPr>
        <p:spPr>
          <a:xfrm>
            <a:off x="1203839" y="1140480"/>
            <a:ext cx="12222719" cy="6361333"/>
          </a:xfrm>
          <a:prstGeom prst="rect">
            <a:avLst/>
          </a:prstGeom>
        </p:spPr>
        <p:txBody>
          <a:bodyPr vert="horz" lIns="0" tIns="0" rIns="0" bIns="0" rtlCol="0" anchor="t" anchorCtr="0">
            <a:noAutofit/>
          </a:bodyPr>
          <a:lstStyle>
            <a:lvl1pPr algn="l" defTabSz="914094" rtl="0" eaLnBrk="1" latinLnBrk="0" hangingPunct="1">
              <a:lnSpc>
                <a:spcPct val="70000"/>
              </a:lnSpc>
              <a:spcBef>
                <a:spcPct val="0"/>
              </a:spcBef>
              <a:buNone/>
              <a:defRPr sz="5398" kern="1200">
                <a:solidFill>
                  <a:schemeClr val="tx2"/>
                </a:solidFill>
                <a:latin typeface="+mj-lt"/>
                <a:ea typeface="+mj-ea"/>
                <a:cs typeface="+mj-cs"/>
              </a:defRPr>
            </a:lvl1pPr>
          </a:lstStyle>
          <a:p>
            <a:pPr indent="411480" algn="just" defTabSz="1096913">
              <a:spcAft>
                <a:spcPts val="720"/>
              </a:spcAft>
              <a:defRPr/>
            </a:pPr>
            <a:endParaRPr lang="tr-TR" sz="2160" b="1" dirty="0">
              <a:solidFill>
                <a:srgbClr val="494949"/>
              </a:solidFill>
              <a:latin typeface="Calibri" panose="020F0502020204030204" pitchFamily="34" charset="0"/>
              <a:cs typeface="Calibri" panose="020F0502020204030204" pitchFamily="34" charset="0"/>
            </a:endParaRPr>
          </a:p>
          <a:p>
            <a:pPr indent="411480" algn="just">
              <a:spcAft>
                <a:spcPts val="720"/>
              </a:spcAft>
              <a:defRPr/>
            </a:pPr>
            <a:r>
              <a:rPr lang="tr-TR" sz="2160" b="1" dirty="0">
                <a:solidFill>
                  <a:srgbClr val="FF0000"/>
                </a:solidFill>
                <a:latin typeface="Calibri" panose="020F0502020204030204" pitchFamily="34" charset="0"/>
                <a:cs typeface="Calibri" panose="020F0502020204030204" pitchFamily="34" charset="0"/>
              </a:rPr>
              <a:t>Örnek 5:</a:t>
            </a:r>
            <a:r>
              <a:rPr lang="tr-TR" sz="2160" b="1" dirty="0">
                <a:solidFill>
                  <a:srgbClr val="494949"/>
                </a:solidFill>
                <a:latin typeface="Calibri" panose="020F0502020204030204" pitchFamily="34" charset="0"/>
                <a:cs typeface="Calibri" panose="020F0502020204030204" pitchFamily="34" charset="0"/>
              </a:rPr>
              <a:t> </a:t>
            </a:r>
            <a:r>
              <a:rPr lang="tr-TR" sz="2160" dirty="0">
                <a:solidFill>
                  <a:srgbClr val="494949"/>
                </a:solidFill>
                <a:latin typeface="Calibri" panose="020F0502020204030204" pitchFamily="34" charset="0"/>
                <a:cs typeface="Calibri" panose="020F0502020204030204" pitchFamily="34" charset="0"/>
              </a:rPr>
              <a:t>İmalat sanayiinde faaliyette bulunan (E) A.Ş, 18/3/2022 tarihinde 35.000.000-TL sabit yatırımlı YTB almış olup bu kapsamda 2022, 2023 ve 2025 yıllarında toplam 30.000.000-TL yatırım harcaması yapmıştır. Elde edilen yatırıma katkı tutarları yıllar itibariyle aşağıdaki gibidir. Önceki dönemlerde YKT kullanılmamıştır. </a:t>
            </a:r>
            <a:r>
              <a:rPr lang="tr-TR" sz="2160" dirty="0">
                <a:solidFill>
                  <a:srgbClr val="FF0000"/>
                </a:solidFill>
                <a:latin typeface="Calibri" panose="020F0502020204030204" pitchFamily="34" charset="0"/>
                <a:cs typeface="Calibri" panose="020F0502020204030204" pitchFamily="34" charset="0"/>
              </a:rPr>
              <a:t>(YKO: %30, VİO: %70)</a:t>
            </a:r>
          </a:p>
          <a:p>
            <a:pPr indent="411480" algn="just" defTabSz="1096913">
              <a:spcAft>
                <a:spcPts val="720"/>
              </a:spcAft>
              <a:defRPr/>
            </a:pPr>
            <a:endParaRPr lang="tr-TR" sz="2160" dirty="0">
              <a:solidFill>
                <a:srgbClr val="494949"/>
              </a:solidFill>
              <a:latin typeface="Calibri" panose="020F0502020204030204" pitchFamily="34" charset="0"/>
              <a:cs typeface="Calibri" panose="020F0502020204030204" pitchFamily="34" charset="0"/>
            </a:endParaRPr>
          </a:p>
          <a:p>
            <a:pPr indent="411480" algn="just" defTabSz="1096913">
              <a:spcAft>
                <a:spcPts val="720"/>
              </a:spcAft>
              <a:defRPr/>
            </a:pPr>
            <a:endParaRPr lang="tr-TR" sz="2160" dirty="0">
              <a:solidFill>
                <a:srgbClr val="494949"/>
              </a:solidFill>
              <a:latin typeface="Calibri" panose="020F0502020204030204" pitchFamily="34" charset="0"/>
              <a:cs typeface="Calibri" panose="020F0502020204030204" pitchFamily="34" charset="0"/>
            </a:endParaRPr>
          </a:p>
          <a:p>
            <a:pPr indent="411480" algn="just" defTabSz="1096913">
              <a:spcAft>
                <a:spcPts val="720"/>
              </a:spcAft>
              <a:defRPr/>
            </a:pPr>
            <a:endParaRPr lang="tr-TR" sz="2160" dirty="0">
              <a:solidFill>
                <a:srgbClr val="494949"/>
              </a:solidFill>
              <a:latin typeface="Calibri" panose="020F0502020204030204" pitchFamily="34" charset="0"/>
              <a:cs typeface="Calibri" panose="020F0502020204030204" pitchFamily="34" charset="0"/>
            </a:endParaRPr>
          </a:p>
          <a:p>
            <a:pPr indent="411480" algn="just" defTabSz="1096913">
              <a:spcAft>
                <a:spcPts val="720"/>
              </a:spcAft>
              <a:defRPr/>
            </a:pPr>
            <a:endParaRPr lang="tr-TR" sz="2160" dirty="0">
              <a:solidFill>
                <a:srgbClr val="494949"/>
              </a:solidFill>
              <a:latin typeface="Calibri" panose="020F0502020204030204" pitchFamily="34" charset="0"/>
              <a:cs typeface="Calibri" panose="020F0502020204030204" pitchFamily="34" charset="0"/>
            </a:endParaRPr>
          </a:p>
          <a:p>
            <a:pPr indent="411480" algn="just" defTabSz="1096913">
              <a:spcAft>
                <a:spcPts val="720"/>
              </a:spcAft>
              <a:defRPr/>
            </a:pPr>
            <a:r>
              <a:rPr lang="tr-TR" sz="2160" dirty="0">
                <a:solidFill>
                  <a:srgbClr val="494949"/>
                </a:solidFill>
                <a:latin typeface="Calibri" panose="020F0502020204030204" pitchFamily="34" charset="0"/>
                <a:cs typeface="Calibri" panose="020F0502020204030204" pitchFamily="34" charset="0"/>
              </a:rPr>
              <a:t> </a:t>
            </a:r>
          </a:p>
          <a:p>
            <a:pPr indent="411480" algn="just" defTabSz="1096913">
              <a:spcAft>
                <a:spcPts val="720"/>
              </a:spcAft>
              <a:defRPr/>
            </a:pPr>
            <a:endParaRPr lang="tr-TR" sz="2160" dirty="0">
              <a:solidFill>
                <a:srgbClr val="494949"/>
              </a:solidFill>
              <a:latin typeface="Calibri" panose="020F0502020204030204" pitchFamily="34" charset="0"/>
              <a:cs typeface="Calibri" panose="020F0502020204030204" pitchFamily="34" charset="0"/>
            </a:endParaRPr>
          </a:p>
          <a:p>
            <a:pPr indent="411480" algn="just">
              <a:spcBef>
                <a:spcPts val="720"/>
              </a:spcBef>
              <a:spcAft>
                <a:spcPts val="720"/>
              </a:spcAft>
            </a:pPr>
            <a:endParaRPr lang="tr-TR" sz="2160" dirty="0">
              <a:solidFill>
                <a:srgbClr val="000000"/>
              </a:solidFill>
              <a:latin typeface="Calibri" panose="020F0502020204030204" pitchFamily="34" charset="0"/>
            </a:endParaRPr>
          </a:p>
          <a:p>
            <a:pPr indent="411480" algn="just">
              <a:spcBef>
                <a:spcPts val="720"/>
              </a:spcBef>
              <a:spcAft>
                <a:spcPts val="720"/>
              </a:spcAft>
            </a:pPr>
            <a:r>
              <a:rPr lang="tr-TR" sz="2160" dirty="0">
                <a:solidFill>
                  <a:srgbClr val="000000"/>
                </a:solidFill>
                <a:latin typeface="Calibri" panose="020F0502020204030204" pitchFamily="34" charset="0"/>
              </a:rPr>
              <a:t>(E) A.Ş. 2025 hesap dönemi kurumlar vergisi matrahı (İmalat: 30.000.000-TL, İhracat: 40.000.000-TL) 85.000.000-TL’dir.</a:t>
            </a:r>
          </a:p>
          <a:p>
            <a:pPr indent="411480" algn="just">
              <a:spcBef>
                <a:spcPts val="720"/>
              </a:spcBef>
              <a:spcAft>
                <a:spcPts val="720"/>
              </a:spcAft>
            </a:pPr>
            <a:r>
              <a:rPr lang="tr-TR" sz="2160" b="1" dirty="0">
                <a:solidFill>
                  <a:srgbClr val="000000"/>
                </a:solidFill>
                <a:latin typeface="Calibri" panose="020F0502020204030204" pitchFamily="34" charset="0"/>
              </a:rPr>
              <a:t>Çözüm: </a:t>
            </a:r>
            <a:r>
              <a:rPr lang="tr-TR" sz="2160" dirty="0">
                <a:solidFill>
                  <a:srgbClr val="000000"/>
                </a:solidFill>
                <a:latin typeface="Calibri" panose="020F0502020204030204" pitchFamily="34" charset="0"/>
              </a:rPr>
              <a:t>(E) A.Ş’nin yatırım döneminde diğer faaliyet kapsamında yararlanabileceği yatırıma katkı tutarı aşağıdaki gibidir:  </a:t>
            </a:r>
          </a:p>
          <a:p>
            <a:pPr indent="411480" algn="just">
              <a:spcBef>
                <a:spcPts val="720"/>
              </a:spcBef>
              <a:spcAft>
                <a:spcPts val="720"/>
              </a:spcAft>
            </a:pPr>
            <a:r>
              <a:rPr lang="tr-TR" sz="2160" dirty="0">
                <a:solidFill>
                  <a:srgbClr val="000000"/>
                </a:solidFill>
                <a:latin typeface="Calibri" panose="020F0502020204030204" pitchFamily="34" charset="0"/>
              </a:rPr>
              <a:t>Toplam Yatırıma Katkı Tutarı= (20.000.000 x %45 x %100 ) + (15.000.000 x %30 x %80)= 12.600.000-TL</a:t>
            </a:r>
          </a:p>
          <a:p>
            <a:pPr indent="411480" algn="just">
              <a:spcBef>
                <a:spcPts val="720"/>
              </a:spcBef>
              <a:spcAft>
                <a:spcPts val="720"/>
              </a:spcAft>
            </a:pPr>
            <a:r>
              <a:rPr lang="tr-TR" sz="2160" dirty="0">
                <a:solidFill>
                  <a:srgbClr val="000000"/>
                </a:solidFill>
                <a:latin typeface="Calibri" panose="020F0502020204030204" pitchFamily="34" charset="0"/>
              </a:rPr>
              <a:t>Fiili Yatırım Harcaması= 30.000.000-TL </a:t>
            </a:r>
          </a:p>
          <a:p>
            <a:pPr indent="411480" algn="just">
              <a:spcBef>
                <a:spcPts val="720"/>
              </a:spcBef>
              <a:spcAft>
                <a:spcPts val="720"/>
              </a:spcAft>
            </a:pPr>
            <a:r>
              <a:rPr lang="tr-TR" sz="2160" dirty="0">
                <a:solidFill>
                  <a:srgbClr val="000000"/>
                </a:solidFill>
                <a:latin typeface="Calibri" panose="020F0502020204030204" pitchFamily="34" charset="0"/>
              </a:rPr>
              <a:t>2025 yılında «Diğer Faaliyetlerden Elde Edilen Kazanç» kapsamında yararlanılabilecek YKT, </a:t>
            </a:r>
            <a:r>
              <a:rPr lang="tr-TR" sz="2160" b="1" dirty="0">
                <a:solidFill>
                  <a:srgbClr val="000000"/>
                </a:solidFill>
                <a:latin typeface="Calibri" panose="020F0502020204030204" pitchFamily="34" charset="0"/>
              </a:rPr>
              <a:t>12.600.000-TL</a:t>
            </a:r>
            <a:r>
              <a:rPr lang="tr-TR" sz="2160" dirty="0">
                <a:solidFill>
                  <a:srgbClr val="000000"/>
                </a:solidFill>
                <a:latin typeface="Calibri" panose="020F0502020204030204" pitchFamily="34" charset="0"/>
              </a:rPr>
              <a:t>’dir.</a:t>
            </a:r>
          </a:p>
          <a:p>
            <a:pPr indent="411480" algn="just">
              <a:spcAft>
                <a:spcPts val="720"/>
              </a:spcAft>
            </a:pPr>
            <a:endParaRPr lang="tr-TR" sz="2160" dirty="0">
              <a:solidFill>
                <a:srgbClr val="000000"/>
              </a:solidFill>
              <a:latin typeface="Calibri" panose="020F0502020204030204" pitchFamily="34" charset="0"/>
            </a:endParaRPr>
          </a:p>
          <a:p>
            <a:pPr indent="411480" algn="just">
              <a:spcAft>
                <a:spcPts val="720"/>
              </a:spcAft>
            </a:pPr>
            <a:endParaRPr lang="tr-TR" sz="2160" dirty="0">
              <a:solidFill>
                <a:srgbClr val="000000"/>
              </a:solidFill>
              <a:latin typeface="Calibri" panose="020F0502020204030204" pitchFamily="34" charset="0"/>
            </a:endParaRPr>
          </a:p>
          <a:p>
            <a:pPr indent="411480" algn="just">
              <a:spcAft>
                <a:spcPts val="720"/>
              </a:spcAft>
            </a:pPr>
            <a:endParaRPr lang="tr-TR" sz="2160" dirty="0">
              <a:solidFill>
                <a:srgbClr val="000000"/>
              </a:solidFill>
              <a:latin typeface="Calibri" panose="020F0502020204030204" pitchFamily="34" charset="0"/>
            </a:endParaRPr>
          </a:p>
          <a:p>
            <a:pPr indent="411480" algn="just">
              <a:spcAft>
                <a:spcPts val="720"/>
              </a:spcAft>
            </a:pPr>
            <a:endParaRPr lang="tr-TR" sz="2160" dirty="0">
              <a:solidFill>
                <a:srgbClr val="000000"/>
              </a:solidFill>
              <a:latin typeface="Calibri" panose="020F0502020204030204" pitchFamily="34" charset="0"/>
            </a:endParaRPr>
          </a:p>
          <a:p>
            <a:pPr indent="411480" algn="just" defTabSz="1096913">
              <a:lnSpc>
                <a:spcPct val="100000"/>
              </a:lnSpc>
              <a:spcBef>
                <a:spcPts val="720"/>
              </a:spcBef>
              <a:spcAft>
                <a:spcPts val="720"/>
              </a:spcAft>
              <a:defRPr/>
            </a:pPr>
            <a:endParaRPr lang="tr-TR" sz="2400" dirty="0">
              <a:solidFill>
                <a:srgbClr val="494949"/>
              </a:solidFill>
              <a:latin typeface="Calibri" panose="020F0502020204030204" pitchFamily="34" charset="0"/>
              <a:cs typeface="Calibri" panose="020F0502020204030204" pitchFamily="34" charset="0"/>
            </a:endParaRPr>
          </a:p>
          <a:p>
            <a:pPr indent="411480" algn="just" defTabSz="1096913">
              <a:lnSpc>
                <a:spcPct val="100000"/>
              </a:lnSpc>
              <a:spcAft>
                <a:spcPts val="720"/>
              </a:spcAft>
              <a:defRPr/>
            </a:pPr>
            <a:endParaRPr lang="tr-TR" sz="2400" dirty="0">
              <a:solidFill>
                <a:srgbClr val="494949"/>
              </a:solidFill>
              <a:latin typeface="Calibri" panose="020F0502020204030204" pitchFamily="34" charset="0"/>
              <a:cs typeface="Calibri" panose="020F0502020204030204" pitchFamily="34" charset="0"/>
            </a:endParaRPr>
          </a:p>
          <a:p>
            <a:pPr indent="411480" algn="just" defTabSz="1096913">
              <a:spcAft>
                <a:spcPts val="720"/>
              </a:spcAft>
              <a:defRPr/>
            </a:pPr>
            <a:endParaRPr lang="tr-TR" sz="2400" dirty="0">
              <a:solidFill>
                <a:srgbClr val="494949"/>
              </a:solidFill>
              <a:latin typeface="Calibri" panose="020F0502020204030204" pitchFamily="34" charset="0"/>
              <a:cs typeface="Calibri" panose="020F0502020204030204" pitchFamily="34" charset="0"/>
            </a:endParaRPr>
          </a:p>
          <a:p>
            <a:pPr indent="411480" algn="just" defTabSz="1096913">
              <a:spcAft>
                <a:spcPts val="720"/>
              </a:spcAft>
              <a:defRPr/>
            </a:pPr>
            <a:endParaRPr lang="tr-TR" sz="2400" dirty="0">
              <a:solidFill>
                <a:srgbClr val="494949"/>
              </a:solidFill>
              <a:latin typeface="Calibri" panose="020F0502020204030204" pitchFamily="34" charset="0"/>
              <a:cs typeface="Calibri" panose="020F0502020204030204" pitchFamily="34" charset="0"/>
            </a:endParaRPr>
          </a:p>
          <a:p>
            <a:pPr indent="411480" algn="just" defTabSz="1096913">
              <a:spcAft>
                <a:spcPts val="720"/>
              </a:spcAft>
              <a:defRPr/>
            </a:pPr>
            <a:endParaRPr lang="tr-TR" sz="2400" dirty="0">
              <a:solidFill>
                <a:srgbClr val="494949"/>
              </a:solidFill>
              <a:latin typeface="Calibri" panose="020F0502020204030204" pitchFamily="34" charset="0"/>
              <a:cs typeface="Calibri" panose="020F0502020204030204" pitchFamily="34" charset="0"/>
            </a:endParaRPr>
          </a:p>
          <a:p>
            <a:pPr indent="411480" algn="just" defTabSz="1096913">
              <a:spcAft>
                <a:spcPts val="720"/>
              </a:spcAft>
              <a:defRPr/>
            </a:pPr>
            <a:br>
              <a:rPr lang="tr-TR" sz="3360" b="1" dirty="0">
                <a:solidFill>
                  <a:srgbClr val="00338D"/>
                </a:solidFill>
                <a:latin typeface="Calibri" panose="020F0502020204030204" pitchFamily="34" charset="0"/>
                <a:cs typeface="Calibri" panose="020F0502020204030204" pitchFamily="34" charset="0"/>
              </a:rPr>
            </a:br>
            <a:endParaRPr lang="tr-TR" sz="6478" dirty="0">
              <a:solidFill>
                <a:srgbClr val="00338D"/>
              </a:solidFill>
              <a:latin typeface="Calibri" panose="020F0502020204030204" pitchFamily="34" charset="0"/>
              <a:cs typeface="Calibri" panose="020F0502020204030204" pitchFamily="34" charset="0"/>
            </a:endParaRPr>
          </a:p>
        </p:txBody>
      </p:sp>
      <p:graphicFrame>
        <p:nvGraphicFramePr>
          <p:cNvPr id="4" name="Table 3">
            <a:extLst>
              <a:ext uri="{FF2B5EF4-FFF2-40B4-BE49-F238E27FC236}">
                <a16:creationId xmlns:a16="http://schemas.microsoft.com/office/drawing/2014/main" id="{8DB73795-2E56-A2A1-DB3A-E818D15C782D}"/>
              </a:ext>
            </a:extLst>
          </p:cNvPr>
          <p:cNvGraphicFramePr>
            <a:graphicFrameLocks noGrp="1"/>
          </p:cNvGraphicFramePr>
          <p:nvPr/>
        </p:nvGraphicFramePr>
        <p:xfrm>
          <a:off x="2487382" y="2662160"/>
          <a:ext cx="7201994" cy="1792080"/>
        </p:xfrm>
        <a:graphic>
          <a:graphicData uri="http://schemas.openxmlformats.org/drawingml/2006/table">
            <a:tbl>
              <a:tblPr>
                <a:tableStyleId>{5C22544A-7EE6-4342-B048-85BDC9FD1C3A}</a:tableStyleId>
              </a:tblPr>
              <a:tblGrid>
                <a:gridCol w="1728480">
                  <a:extLst>
                    <a:ext uri="{9D8B030D-6E8A-4147-A177-3AD203B41FA5}">
                      <a16:colId xmlns:a16="http://schemas.microsoft.com/office/drawing/2014/main" val="656790445"/>
                    </a:ext>
                  </a:extLst>
                </a:gridCol>
                <a:gridCol w="2736757">
                  <a:extLst>
                    <a:ext uri="{9D8B030D-6E8A-4147-A177-3AD203B41FA5}">
                      <a16:colId xmlns:a16="http://schemas.microsoft.com/office/drawing/2014/main" val="635270160"/>
                    </a:ext>
                  </a:extLst>
                </a:gridCol>
                <a:gridCol w="2736757">
                  <a:extLst>
                    <a:ext uri="{9D8B030D-6E8A-4147-A177-3AD203B41FA5}">
                      <a16:colId xmlns:a16="http://schemas.microsoft.com/office/drawing/2014/main" val="265505451"/>
                    </a:ext>
                  </a:extLst>
                </a:gridCol>
              </a:tblGrid>
              <a:tr h="512064">
                <a:tc>
                  <a:txBody>
                    <a:bodyPr/>
                    <a:lstStyle/>
                    <a:p>
                      <a:pPr lvl="0" algn="ctr" fontAlgn="b"/>
                      <a:r>
                        <a:rPr lang="tr-TR" sz="1700" b="1" u="none" strike="noStrike" dirty="0">
                          <a:effectLst/>
                        </a:rPr>
                        <a:t>Yıllar</a:t>
                      </a:r>
                      <a:endParaRPr lang="tr-TR" sz="17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fontAlgn="b"/>
                      <a:r>
                        <a:rPr lang="tr-TR" sz="1700" b="1" u="none" strike="noStrike" dirty="0">
                          <a:effectLst/>
                        </a:rPr>
                        <a:t>Harcama</a:t>
                      </a:r>
                      <a:endParaRPr lang="tr-TR" sz="17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fontAlgn="b"/>
                      <a:r>
                        <a:rPr lang="tr-TR" sz="1700" b="1" i="0" u="none" strike="noStrike" dirty="0">
                          <a:solidFill>
                            <a:srgbClr val="000000"/>
                          </a:solidFill>
                          <a:effectLst/>
                          <a:latin typeface="Calibri" panose="020F0502020204030204" pitchFamily="34" charset="0"/>
                        </a:rPr>
                        <a:t>Fiili Yatırımdan Elde Edilen Yatırıma Katkı Tutarı</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3228107"/>
                  </a:ext>
                </a:extLst>
              </a:tr>
              <a:tr h="318480">
                <a:tc>
                  <a:txBody>
                    <a:bodyPr/>
                    <a:lstStyle/>
                    <a:p>
                      <a:pPr algn="ctr" fontAlgn="b"/>
                      <a:r>
                        <a:rPr lang="tr-TR" sz="1700" u="none" strike="noStrike" dirty="0">
                          <a:effectLst/>
                        </a:rPr>
                        <a:t>2022</a:t>
                      </a:r>
                      <a:endParaRPr lang="tr-TR" sz="17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700" u="none" strike="noStrike" dirty="0">
                          <a:effectLst/>
                        </a:rPr>
                        <a:t>  20.000.000,00 </a:t>
                      </a:r>
                      <a:endParaRPr lang="tr-TR" sz="17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700" b="0" i="0" u="none" strike="noStrike" dirty="0">
                          <a:solidFill>
                            <a:srgbClr val="000000"/>
                          </a:solidFill>
                          <a:effectLst/>
                          <a:latin typeface="Calibri" panose="020F0502020204030204" pitchFamily="34" charset="0"/>
                        </a:rPr>
                        <a:t>9.000.000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6000045"/>
                  </a:ext>
                </a:extLst>
              </a:tr>
              <a:tr h="318480">
                <a:tc>
                  <a:txBody>
                    <a:bodyPr/>
                    <a:lstStyle/>
                    <a:p>
                      <a:pPr algn="ctr" fontAlgn="b"/>
                      <a:r>
                        <a:rPr lang="tr-TR" sz="1700" u="none" strike="noStrike">
                          <a:effectLst/>
                        </a:rPr>
                        <a:t>2023</a:t>
                      </a:r>
                      <a:endParaRPr lang="tr-TR" sz="17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700" u="none" strike="noStrike" dirty="0">
                          <a:effectLst/>
                        </a:rPr>
                        <a:t>     5.000.000,00 </a:t>
                      </a:r>
                      <a:endParaRPr lang="tr-TR" sz="17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700" b="0" i="0" u="none" strike="noStrike" dirty="0">
                          <a:solidFill>
                            <a:srgbClr val="000000"/>
                          </a:solidFill>
                          <a:effectLst/>
                          <a:latin typeface="Calibri" panose="020F0502020204030204" pitchFamily="34" charset="0"/>
                        </a:rPr>
                        <a:t>1.500.000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8502900"/>
                  </a:ext>
                </a:extLst>
              </a:tr>
              <a:tr h="318480">
                <a:tc>
                  <a:txBody>
                    <a:bodyPr/>
                    <a:lstStyle/>
                    <a:p>
                      <a:pPr algn="ctr" fontAlgn="b"/>
                      <a:r>
                        <a:rPr lang="tr-TR" sz="1700" u="none" strike="noStrike" dirty="0">
                          <a:effectLst/>
                        </a:rPr>
                        <a:t>2025</a:t>
                      </a:r>
                      <a:endParaRPr lang="tr-TR" sz="17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700" u="none" strike="noStrike" dirty="0">
                          <a:effectLst/>
                        </a:rPr>
                        <a:t>     5.000.000,00 </a:t>
                      </a:r>
                      <a:endParaRPr lang="tr-TR" sz="17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700" b="0" i="0" u="none" strike="noStrike" dirty="0">
                          <a:solidFill>
                            <a:srgbClr val="000000"/>
                          </a:solidFill>
                          <a:effectLst/>
                          <a:latin typeface="Calibri" panose="020F0502020204030204" pitchFamily="34" charset="0"/>
                        </a:rPr>
                        <a:t>1.500.000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1246948"/>
                  </a:ext>
                </a:extLst>
              </a:tr>
              <a:tr h="318480">
                <a:tc>
                  <a:txBody>
                    <a:bodyPr/>
                    <a:lstStyle/>
                    <a:p>
                      <a:pPr algn="ctr" fontAlgn="b"/>
                      <a:r>
                        <a:rPr lang="tr-TR" sz="1700" b="1" u="none" strike="noStrike" dirty="0">
                          <a:effectLst/>
                        </a:rPr>
                        <a:t>Toplam</a:t>
                      </a:r>
                      <a:endParaRPr lang="tr-TR" sz="17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700" b="1" u="none" strike="noStrike" dirty="0">
                          <a:effectLst/>
                        </a:rPr>
                        <a:t>  30.000.000,00 </a:t>
                      </a:r>
                      <a:endParaRPr lang="tr-TR" sz="17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700" b="1" i="0" u="none" strike="noStrike" dirty="0">
                          <a:solidFill>
                            <a:srgbClr val="000000"/>
                          </a:solidFill>
                          <a:effectLst/>
                          <a:latin typeface="Calibri" panose="020F0502020204030204" pitchFamily="34" charset="0"/>
                        </a:rPr>
                        <a:t>12.000.000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2657345"/>
                  </a:ext>
                </a:extLst>
              </a:tr>
            </a:tbl>
          </a:graphicData>
        </a:graphic>
      </p:graphicFrame>
      <p:sp>
        <p:nvSpPr>
          <p:cNvPr id="5" name="TextBox 4">
            <a:extLst>
              <a:ext uri="{FF2B5EF4-FFF2-40B4-BE49-F238E27FC236}">
                <a16:creationId xmlns:a16="http://schemas.microsoft.com/office/drawing/2014/main" id="{F26379CC-A23B-2AE7-6A80-A31032E691D5}"/>
              </a:ext>
            </a:extLst>
          </p:cNvPr>
          <p:cNvSpPr txBox="1"/>
          <p:nvPr/>
        </p:nvSpPr>
        <p:spPr>
          <a:xfrm>
            <a:off x="752350" y="7531645"/>
            <a:ext cx="12234240" cy="359111"/>
          </a:xfrm>
          <a:prstGeom prst="rect">
            <a:avLst/>
          </a:prstGeom>
          <a:solidFill>
            <a:schemeClr val="bg1"/>
          </a:solidFill>
        </p:spPr>
        <p:txBody>
          <a:bodyPr vert="horz" wrap="square" lIns="0" tIns="0" rIns="0" bIns="0" rtlCol="0" anchor="t" anchorCtr="0">
            <a:noAutofit/>
          </a:bodyPr>
          <a:lstStyle/>
          <a:p>
            <a:pPr>
              <a:spcAft>
                <a:spcPts val="720"/>
              </a:spcAft>
            </a:pPr>
            <a:endParaRPr lang="tr-TR" b="1" dirty="0">
              <a:solidFill>
                <a:schemeClr val="tx2"/>
              </a:solidFill>
            </a:endParaRPr>
          </a:p>
        </p:txBody>
      </p:sp>
    </p:spTree>
    <p:extLst>
      <p:ext uri="{BB962C8B-B14F-4D97-AF65-F5344CB8AC3E}">
        <p14:creationId xmlns:p14="http://schemas.microsoft.com/office/powerpoint/2010/main" val="2662645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FE5BC-01A5-CED7-ECC5-09F826ADFCA9}"/>
              </a:ext>
            </a:extLst>
          </p:cNvPr>
          <p:cNvSpPr>
            <a:spLocks noGrp="1"/>
          </p:cNvSpPr>
          <p:nvPr>
            <p:ph type="title"/>
          </p:nvPr>
        </p:nvSpPr>
        <p:spPr>
          <a:xfrm>
            <a:off x="1203840" y="518400"/>
            <a:ext cx="12658703" cy="881192"/>
          </a:xfrm>
        </p:spPr>
        <p:txBody>
          <a:bodyPr/>
          <a:lstStyle/>
          <a:p>
            <a:pPr defTabSz="1083570">
              <a:spcBef>
                <a:spcPts val="0"/>
              </a:spcBef>
              <a:defRPr/>
            </a:pPr>
            <a:r>
              <a:rPr lang="tr-TR" sz="3360" b="1" dirty="0">
                <a:latin typeface="Calibri" panose="020F0502020204030204" pitchFamily="34" charset="0"/>
              </a:rPr>
              <a:t>Diğer Faaliyetlerden Elde Edilen Kazançlarda İndirimli KV Uygulaması</a:t>
            </a:r>
            <a:br>
              <a:rPr lang="tr-TR" sz="3360" b="1" dirty="0">
                <a:solidFill>
                  <a:srgbClr val="00338D"/>
                </a:solidFill>
                <a:latin typeface="Univers for KPMG" panose="020B0603020202020204" pitchFamily="34" charset="0"/>
                <a:ea typeface="+mn-ea"/>
                <a:cs typeface="Arial" panose="020B0604020202020204" pitchFamily="34" charset="0"/>
              </a:rPr>
            </a:br>
            <a:endParaRPr lang="tr-TR" dirty="0"/>
          </a:p>
        </p:txBody>
      </p:sp>
      <p:graphicFrame>
        <p:nvGraphicFramePr>
          <p:cNvPr id="5" name="Table 4">
            <a:extLst>
              <a:ext uri="{FF2B5EF4-FFF2-40B4-BE49-F238E27FC236}">
                <a16:creationId xmlns:a16="http://schemas.microsoft.com/office/drawing/2014/main" id="{74A54D62-4A22-A325-10DD-478EA95ED801}"/>
              </a:ext>
            </a:extLst>
          </p:cNvPr>
          <p:cNvGraphicFramePr>
            <a:graphicFrameLocks noGrp="1"/>
          </p:cNvGraphicFramePr>
          <p:nvPr/>
        </p:nvGraphicFramePr>
        <p:xfrm>
          <a:off x="1639826" y="1662280"/>
          <a:ext cx="12144755" cy="4065473"/>
        </p:xfrm>
        <a:graphic>
          <a:graphicData uri="http://schemas.openxmlformats.org/drawingml/2006/table">
            <a:tbl>
              <a:tblPr>
                <a:tableStyleId>{5C22544A-7EE6-4342-B048-85BDC9FD1C3A}</a:tableStyleId>
              </a:tblPr>
              <a:tblGrid>
                <a:gridCol w="1417602">
                  <a:extLst>
                    <a:ext uri="{9D8B030D-6E8A-4147-A177-3AD203B41FA5}">
                      <a16:colId xmlns:a16="http://schemas.microsoft.com/office/drawing/2014/main" val="4172698037"/>
                    </a:ext>
                  </a:extLst>
                </a:gridCol>
                <a:gridCol w="959866">
                  <a:extLst>
                    <a:ext uri="{9D8B030D-6E8A-4147-A177-3AD203B41FA5}">
                      <a16:colId xmlns:a16="http://schemas.microsoft.com/office/drawing/2014/main" val="3677629053"/>
                    </a:ext>
                  </a:extLst>
                </a:gridCol>
                <a:gridCol w="677372">
                  <a:extLst>
                    <a:ext uri="{9D8B030D-6E8A-4147-A177-3AD203B41FA5}">
                      <a16:colId xmlns:a16="http://schemas.microsoft.com/office/drawing/2014/main" val="2008216490"/>
                    </a:ext>
                  </a:extLst>
                </a:gridCol>
                <a:gridCol w="989842">
                  <a:extLst>
                    <a:ext uri="{9D8B030D-6E8A-4147-A177-3AD203B41FA5}">
                      <a16:colId xmlns:a16="http://schemas.microsoft.com/office/drawing/2014/main" val="1692322214"/>
                    </a:ext>
                  </a:extLst>
                </a:gridCol>
                <a:gridCol w="1042492">
                  <a:extLst>
                    <a:ext uri="{9D8B030D-6E8A-4147-A177-3AD203B41FA5}">
                      <a16:colId xmlns:a16="http://schemas.microsoft.com/office/drawing/2014/main" val="100400800"/>
                    </a:ext>
                  </a:extLst>
                </a:gridCol>
                <a:gridCol w="916129">
                  <a:extLst>
                    <a:ext uri="{9D8B030D-6E8A-4147-A177-3AD203B41FA5}">
                      <a16:colId xmlns:a16="http://schemas.microsoft.com/office/drawing/2014/main" val="435103447"/>
                    </a:ext>
                  </a:extLst>
                </a:gridCol>
                <a:gridCol w="979309">
                  <a:extLst>
                    <a:ext uri="{9D8B030D-6E8A-4147-A177-3AD203B41FA5}">
                      <a16:colId xmlns:a16="http://schemas.microsoft.com/office/drawing/2014/main" val="899030448"/>
                    </a:ext>
                  </a:extLst>
                </a:gridCol>
                <a:gridCol w="1021430">
                  <a:extLst>
                    <a:ext uri="{9D8B030D-6E8A-4147-A177-3AD203B41FA5}">
                      <a16:colId xmlns:a16="http://schemas.microsoft.com/office/drawing/2014/main" val="3072678080"/>
                    </a:ext>
                  </a:extLst>
                </a:gridCol>
                <a:gridCol w="1016645">
                  <a:extLst>
                    <a:ext uri="{9D8B030D-6E8A-4147-A177-3AD203B41FA5}">
                      <a16:colId xmlns:a16="http://schemas.microsoft.com/office/drawing/2014/main" val="3899676056"/>
                    </a:ext>
                  </a:extLst>
                </a:gridCol>
                <a:gridCol w="1168854">
                  <a:extLst>
                    <a:ext uri="{9D8B030D-6E8A-4147-A177-3AD203B41FA5}">
                      <a16:colId xmlns:a16="http://schemas.microsoft.com/office/drawing/2014/main" val="2937505351"/>
                    </a:ext>
                  </a:extLst>
                </a:gridCol>
                <a:gridCol w="1004774">
                  <a:extLst>
                    <a:ext uri="{9D8B030D-6E8A-4147-A177-3AD203B41FA5}">
                      <a16:colId xmlns:a16="http://schemas.microsoft.com/office/drawing/2014/main" val="1658360553"/>
                    </a:ext>
                  </a:extLst>
                </a:gridCol>
                <a:gridCol w="950440">
                  <a:extLst>
                    <a:ext uri="{9D8B030D-6E8A-4147-A177-3AD203B41FA5}">
                      <a16:colId xmlns:a16="http://schemas.microsoft.com/office/drawing/2014/main" val="3259266872"/>
                    </a:ext>
                  </a:extLst>
                </a:gridCol>
              </a:tblGrid>
              <a:tr h="522484">
                <a:tc rowSpan="2">
                  <a:txBody>
                    <a:bodyPr/>
                    <a:lstStyle/>
                    <a:p>
                      <a:pPr algn="ctr" fontAlgn="ctr"/>
                      <a:r>
                        <a:rPr lang="tr-TR" sz="1400" b="1" i="0" u="none" strike="noStrike" kern="1200" dirty="0">
                          <a:solidFill>
                            <a:srgbClr val="000000"/>
                          </a:solidFill>
                          <a:effectLst/>
                          <a:latin typeface="Calibri" panose="020F0502020204030204" pitchFamily="34" charset="0"/>
                          <a:ea typeface="+mn-ea"/>
                          <a:cs typeface="+mn-cs"/>
                        </a:rPr>
                        <a:t>Tür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tr-TR" sz="1400" b="1" i="0" u="none" strike="noStrike" kern="1200" dirty="0">
                          <a:solidFill>
                            <a:srgbClr val="000000"/>
                          </a:solidFill>
                          <a:effectLst/>
                          <a:latin typeface="Calibri" panose="020F0502020204030204" pitchFamily="34" charset="0"/>
                          <a:ea typeface="+mn-ea"/>
                          <a:cs typeface="+mn-cs"/>
                        </a:rPr>
                        <a:t>Kırılım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tr-TR" sz="1400" b="1" i="0" u="none" strike="noStrike" kern="1200" dirty="0">
                          <a:solidFill>
                            <a:srgbClr val="000000"/>
                          </a:solidFill>
                          <a:effectLst/>
                          <a:latin typeface="Calibri" panose="020F0502020204030204" pitchFamily="34" charset="0"/>
                          <a:ea typeface="+mn-ea"/>
                          <a:cs typeface="+mn-cs"/>
                        </a:rPr>
                        <a:t>Kazanç Payları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marL="0" algn="ctr" defTabSz="914094" rtl="0" eaLnBrk="1" fontAlgn="ctr" latinLnBrk="0" hangingPunct="1"/>
                      <a:r>
                        <a:rPr lang="tr-TR" sz="1400" b="1" i="0" u="none" strike="noStrike" kern="1200" dirty="0">
                          <a:solidFill>
                            <a:srgbClr val="000000"/>
                          </a:solidFill>
                          <a:effectLst/>
                          <a:latin typeface="Calibri" panose="020F0502020204030204" pitchFamily="34" charset="0"/>
                          <a:ea typeface="+mn-ea"/>
                          <a:cs typeface="+mn-cs"/>
                        </a:rPr>
                        <a:t>İNDİRİMLİ KURUMLAR VERGİSİ MATRAHI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tc>
                <a:tc hMerge="1">
                  <a:txBody>
                    <a:bodyPr/>
                    <a:lstStyle/>
                    <a:p>
                      <a:endParaRPr lang="tr-TR"/>
                    </a:p>
                  </a:txBody>
                  <a:tcPr>
                    <a:lnL w="12700" cap="flat" cmpd="sng" algn="ctr">
                      <a:solidFill>
                        <a:schemeClr val="tx1"/>
                      </a:solidFill>
                      <a:prstDash val="solid"/>
                      <a:round/>
                      <a:headEnd type="none" w="med" len="med"/>
                      <a:tailEnd type="none" w="med" len="med"/>
                    </a:lnL>
                  </a:tcPr>
                </a:tc>
                <a:tc hMerge="1">
                  <a:txBody>
                    <a:bodyPr/>
                    <a:lstStyle/>
                    <a:p>
                      <a:endParaRPr lang="tr-TR"/>
                    </a:p>
                  </a:txBody>
                  <a:tcPr/>
                </a:tc>
                <a:tc hMerge="1">
                  <a:txBody>
                    <a:bodyPr/>
                    <a:lstStyle/>
                    <a:p>
                      <a:endParaRPr lang="tr-TR"/>
                    </a:p>
                  </a:txBody>
                  <a:tcPr/>
                </a:tc>
                <a:tc hMerge="1">
                  <a:txBody>
                    <a:bodyPr/>
                    <a:lstStyle/>
                    <a:p>
                      <a:endParaRPr lang="tr-TR"/>
                    </a:p>
                  </a:txBody>
                  <a:tcPr>
                    <a:lnL w="12700" cap="flat" cmpd="sng" algn="ctr">
                      <a:solidFill>
                        <a:schemeClr val="tx1"/>
                      </a:solidFill>
                      <a:prstDash val="solid"/>
                      <a:round/>
                      <a:headEnd type="none" w="med" len="med"/>
                      <a:tailEnd type="none" w="med" len="med"/>
                    </a:lnL>
                  </a:tcPr>
                </a:tc>
                <a:tc gridSpan="2">
                  <a:txBody>
                    <a:bodyPr/>
                    <a:lstStyle/>
                    <a:p>
                      <a:pPr marL="0" algn="ctr" defTabSz="914094" rtl="0" eaLnBrk="1" fontAlgn="ctr" latinLnBrk="0" hangingPunct="1"/>
                      <a:r>
                        <a:rPr lang="tr-TR" sz="1400" b="1" i="0" u="none" strike="noStrike" kern="1200" dirty="0">
                          <a:solidFill>
                            <a:srgbClr val="000000"/>
                          </a:solidFill>
                          <a:effectLst/>
                          <a:latin typeface="Calibri" panose="020F0502020204030204" pitchFamily="34" charset="0"/>
                          <a:ea typeface="+mn-ea"/>
                          <a:cs typeface="+mn-cs"/>
                        </a:rPr>
                        <a:t>GENEL ORANA TABİ MATRAH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lnL w="12700" cap="flat" cmpd="sng" algn="ctr">
                      <a:solidFill>
                        <a:schemeClr val="tx1"/>
                      </a:solidFill>
                      <a:prstDash val="solid"/>
                      <a:round/>
                      <a:headEnd type="none" w="med" len="med"/>
                      <a:tailEnd type="none" w="med" len="med"/>
                    </a:lnL>
                  </a:tcPr>
                </a:tc>
                <a:tc rowSpan="2">
                  <a:txBody>
                    <a:bodyPr/>
                    <a:lstStyle/>
                    <a:p>
                      <a:pPr algn="ctr" fontAlgn="ctr"/>
                      <a:r>
                        <a:rPr lang="tr-TR" sz="1400" b="1" i="0" u="none" strike="noStrike" dirty="0">
                          <a:solidFill>
                            <a:srgbClr val="000000"/>
                          </a:solidFill>
                          <a:effectLst/>
                          <a:latin typeface="Calibri" panose="020F0502020204030204" pitchFamily="34" charset="0"/>
                        </a:rPr>
                        <a:t>Toplam Hes. KV</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8597415"/>
                  </a:ext>
                </a:extLst>
              </a:tr>
              <a:tr h="770560">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marL="0" algn="ctr" defTabSz="914094" rtl="0" eaLnBrk="1" fontAlgn="ctr" latinLnBrk="0" hangingPunct="1"/>
                      <a:r>
                        <a:rPr lang="tr-TR" sz="1400" b="1" i="0" u="none" strike="noStrike" kern="1200" dirty="0">
                          <a:solidFill>
                            <a:srgbClr val="000000"/>
                          </a:solidFill>
                          <a:effectLst/>
                          <a:latin typeface="Calibri" panose="020F0502020204030204" pitchFamily="34" charset="0"/>
                          <a:ea typeface="+mn-ea"/>
                          <a:cs typeface="+mn-cs"/>
                        </a:rPr>
                        <a:t>%100Vİ'li YKT Dağılımı</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094" rtl="0" eaLnBrk="1" fontAlgn="ctr" latinLnBrk="0" hangingPunct="1"/>
                      <a:r>
                        <a:rPr lang="tr-TR" sz="1400" b="1" i="0" u="none" strike="noStrike" kern="1200" dirty="0">
                          <a:solidFill>
                            <a:srgbClr val="FF0000"/>
                          </a:solidFill>
                          <a:effectLst/>
                          <a:latin typeface="Calibri" panose="020F0502020204030204" pitchFamily="34" charset="0"/>
                          <a:ea typeface="+mn-ea"/>
                          <a:cs typeface="+mn-cs"/>
                        </a:rPr>
                        <a:t>%100Vİ'li Matrah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094" rtl="0" eaLnBrk="1" fontAlgn="ctr" latinLnBrk="0" hangingPunct="1"/>
                      <a:r>
                        <a:rPr lang="tr-TR" sz="1400" b="1" i="0" u="none" strike="noStrike" kern="1200" dirty="0">
                          <a:solidFill>
                            <a:srgbClr val="FF0000"/>
                          </a:solidFill>
                          <a:effectLst/>
                          <a:latin typeface="Calibri" panose="020F0502020204030204" pitchFamily="34" charset="0"/>
                          <a:ea typeface="+mn-ea"/>
                          <a:cs typeface="+mn-cs"/>
                        </a:rPr>
                        <a:t>%100Vİ'li Matrah Hes. KV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094" rtl="0" eaLnBrk="1" fontAlgn="ctr" latinLnBrk="0" hangingPunct="1"/>
                      <a:r>
                        <a:rPr lang="tr-TR" sz="1400" b="1" i="0" u="none" strike="noStrike" kern="1200" dirty="0">
                          <a:solidFill>
                            <a:srgbClr val="000000"/>
                          </a:solidFill>
                          <a:effectLst/>
                          <a:latin typeface="Calibri" panose="020F0502020204030204" pitchFamily="34" charset="0"/>
                          <a:ea typeface="+mn-ea"/>
                          <a:cs typeface="+mn-cs"/>
                        </a:rPr>
                        <a:t>%70Vİ'li YKT Dağılımı</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094" rtl="0" eaLnBrk="1" fontAlgn="ctr" latinLnBrk="0" hangingPunct="1"/>
                      <a:r>
                        <a:rPr lang="tr-TR" sz="1400" b="1" i="0" u="none" strike="noStrike" kern="1200" dirty="0">
                          <a:solidFill>
                            <a:srgbClr val="FF0000"/>
                          </a:solidFill>
                          <a:effectLst/>
                          <a:latin typeface="Calibri" panose="020F0502020204030204" pitchFamily="34" charset="0"/>
                          <a:ea typeface="+mn-ea"/>
                          <a:cs typeface="+mn-cs"/>
                        </a:rPr>
                        <a:t>%70Vİ'li Matrah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094" rtl="0" eaLnBrk="1" fontAlgn="ctr" latinLnBrk="0" hangingPunct="1"/>
                      <a:r>
                        <a:rPr lang="tr-TR" sz="1400" b="1" i="0" u="none" strike="noStrike" kern="1200" dirty="0">
                          <a:solidFill>
                            <a:srgbClr val="FF0000"/>
                          </a:solidFill>
                          <a:effectLst/>
                          <a:latin typeface="Calibri" panose="020F0502020204030204" pitchFamily="34" charset="0"/>
                          <a:ea typeface="+mn-ea"/>
                          <a:cs typeface="+mn-cs"/>
                        </a:rPr>
                        <a:t>%70Vİ'li Matrah Hes. KV</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tr-TR" sz="1400" b="1" i="0" u="none" strike="noStrike" kern="1200" dirty="0">
                          <a:solidFill>
                            <a:srgbClr val="FF0000"/>
                          </a:solidFill>
                          <a:effectLst/>
                          <a:latin typeface="Calibri" panose="020F0502020204030204" pitchFamily="34" charset="0"/>
                          <a:ea typeface="+mn-ea"/>
                          <a:cs typeface="+mn-cs"/>
                        </a:rPr>
                        <a:t>Diğer Matrah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tr-TR" sz="1400" b="1" i="0" u="none" strike="noStrike" kern="1200" dirty="0">
                          <a:solidFill>
                            <a:srgbClr val="FF0000"/>
                          </a:solidFill>
                          <a:effectLst/>
                          <a:latin typeface="Calibri" panose="020F0502020204030204" pitchFamily="34" charset="0"/>
                          <a:ea typeface="+mn-ea"/>
                          <a:cs typeface="+mn-cs"/>
                        </a:rPr>
                        <a:t>Diğer Hes. KV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tr-TR"/>
                    </a:p>
                  </a:txBody>
                  <a:tcPr/>
                </a:tc>
                <a:extLst>
                  <a:ext uri="{0D108BD9-81ED-4DB2-BD59-A6C34878D82A}">
                    <a16:rowId xmlns:a16="http://schemas.microsoft.com/office/drawing/2014/main" val="287100819"/>
                  </a:ext>
                </a:extLst>
              </a:tr>
              <a:tr h="709577">
                <a:tc>
                  <a:txBody>
                    <a:bodyPr/>
                    <a:lstStyle/>
                    <a:p>
                      <a:pPr algn="l" fontAlgn="b"/>
                      <a:r>
                        <a:rPr lang="tr-TR" sz="1200" b="1" u="none" strike="noStrike" dirty="0">
                          <a:effectLst/>
                        </a:rPr>
                        <a:t>İmalattan Elde Edilen Kazanç (A)</a:t>
                      </a:r>
                      <a:endParaRPr lang="tr-TR" sz="12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200" b="1" u="none" strike="noStrike" dirty="0">
                          <a:effectLst/>
                        </a:rPr>
                        <a:t>30.000.000</a:t>
                      </a:r>
                      <a:endParaRPr lang="tr-TR" sz="12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200" b="1" u="none" strike="noStrike" dirty="0">
                          <a:effectLst/>
                        </a:rPr>
                        <a:t>35%</a:t>
                      </a:r>
                      <a:endParaRPr lang="tr-TR" sz="12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200" b="1" u="none" strike="noStrike" dirty="0">
                          <a:effectLst/>
                        </a:rPr>
                        <a:t>  3.176.471 </a:t>
                      </a:r>
                      <a:endParaRPr lang="tr-TR" sz="12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200" b="1" u="none" strike="noStrike" dirty="0">
                          <a:solidFill>
                            <a:srgbClr val="FF0000"/>
                          </a:solidFill>
                          <a:effectLst/>
                        </a:rPr>
                        <a:t>  13.235.294 </a:t>
                      </a:r>
                      <a:endParaRPr lang="tr-TR" sz="1200" b="1" i="0" u="none" strike="noStrike" dirty="0">
                        <a:solidFill>
                          <a:srgbClr val="FF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200" b="1" u="none" strike="noStrike" dirty="0">
                          <a:solidFill>
                            <a:srgbClr val="FF0000"/>
                          </a:solidFill>
                          <a:effectLst/>
                        </a:rPr>
                        <a:t>0 </a:t>
                      </a:r>
                      <a:endParaRPr lang="tr-TR" sz="1200" b="1" i="0" u="none" strike="noStrike" dirty="0">
                        <a:solidFill>
                          <a:srgbClr val="FF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200" b="1" u="none" strike="noStrike" dirty="0">
                          <a:effectLst/>
                        </a:rPr>
                        <a:t>  1.270.588 </a:t>
                      </a:r>
                      <a:endParaRPr lang="tr-TR" sz="12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200" b="1" u="none" strike="noStrike" dirty="0">
                          <a:solidFill>
                            <a:srgbClr val="FF0000"/>
                          </a:solidFill>
                          <a:effectLst/>
                        </a:rPr>
                        <a:t>    7.563.025 </a:t>
                      </a:r>
                      <a:endParaRPr lang="tr-TR" sz="1200" b="1" i="0" u="none" strike="noStrike" dirty="0">
                        <a:solidFill>
                          <a:srgbClr val="FF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200" b="1" u="none" strike="noStrike" dirty="0">
                          <a:solidFill>
                            <a:srgbClr val="FF0000"/>
                          </a:solidFill>
                          <a:effectLst/>
                        </a:rPr>
                        <a:t>       544.538 </a:t>
                      </a:r>
                      <a:endParaRPr lang="tr-TR" sz="1200" b="1" i="0" u="none" strike="noStrike" dirty="0">
                        <a:solidFill>
                          <a:srgbClr val="FF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200" b="1" u="none" strike="noStrike" dirty="0">
                          <a:solidFill>
                            <a:srgbClr val="FF0000"/>
                          </a:solidFill>
                          <a:effectLst/>
                        </a:rPr>
                        <a:t>     9.201.681 </a:t>
                      </a:r>
                      <a:endParaRPr lang="tr-TR" sz="1200" b="1" i="0" u="none" strike="noStrike" dirty="0">
                        <a:solidFill>
                          <a:srgbClr val="FF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200" b="1" u="none" strike="noStrike" dirty="0">
                          <a:solidFill>
                            <a:srgbClr val="FF0000"/>
                          </a:solidFill>
                          <a:effectLst/>
                        </a:rPr>
                        <a:t>     2.208.403 </a:t>
                      </a:r>
                      <a:endParaRPr lang="tr-TR" sz="1200" b="1" i="0" u="none" strike="noStrike" dirty="0">
                        <a:solidFill>
                          <a:srgbClr val="FF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200" b="1" u="none" strike="noStrike" dirty="0">
                          <a:effectLst/>
                        </a:rPr>
                        <a:t>2.752.941 </a:t>
                      </a:r>
                      <a:endParaRPr lang="tr-TR" sz="12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0523254"/>
                  </a:ext>
                </a:extLst>
              </a:tr>
              <a:tr h="765755">
                <a:tc>
                  <a:txBody>
                    <a:bodyPr/>
                    <a:lstStyle/>
                    <a:p>
                      <a:pPr algn="l" fontAlgn="b"/>
                      <a:r>
                        <a:rPr lang="tr-TR" sz="1200" b="1" u="none" strike="noStrike" dirty="0">
                          <a:effectLst/>
                        </a:rPr>
                        <a:t>İhracattan Elde Edilen Kazanç (B)</a:t>
                      </a:r>
                      <a:endParaRPr lang="tr-TR" sz="12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200" b="1" u="none" strike="noStrike" dirty="0">
                          <a:effectLst/>
                        </a:rPr>
                        <a:t>40.000.000</a:t>
                      </a:r>
                      <a:endParaRPr lang="tr-TR" sz="12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200" b="1" u="none" strike="noStrike" dirty="0">
                          <a:effectLst/>
                        </a:rPr>
                        <a:t>47%</a:t>
                      </a:r>
                      <a:endParaRPr lang="tr-TR" sz="12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200" b="1" u="none" strike="noStrike" dirty="0">
                          <a:effectLst/>
                        </a:rPr>
                        <a:t>  4.235.294 </a:t>
                      </a:r>
                      <a:endParaRPr lang="tr-TR" sz="12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200" b="1" u="none" strike="noStrike" dirty="0">
                          <a:solidFill>
                            <a:srgbClr val="FF0000"/>
                          </a:solidFill>
                          <a:effectLst/>
                        </a:rPr>
                        <a:t>  21.176.471 </a:t>
                      </a:r>
                      <a:endParaRPr lang="tr-TR" sz="1200" b="1" i="0" u="none" strike="noStrike" dirty="0">
                        <a:solidFill>
                          <a:srgbClr val="FF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200" b="1" u="none" strike="noStrike" dirty="0">
                          <a:solidFill>
                            <a:srgbClr val="FF0000"/>
                          </a:solidFill>
                          <a:effectLst/>
                        </a:rPr>
                        <a:t>0 </a:t>
                      </a:r>
                      <a:endParaRPr lang="tr-TR" sz="1200" b="1" i="0" u="none" strike="noStrike" dirty="0">
                        <a:solidFill>
                          <a:srgbClr val="FF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200" b="1" u="none" strike="noStrike" dirty="0">
                          <a:effectLst/>
                        </a:rPr>
                        <a:t>  1.694.118 </a:t>
                      </a:r>
                      <a:endParaRPr lang="tr-TR" sz="12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200" b="1" u="none" strike="noStrike" dirty="0">
                          <a:solidFill>
                            <a:srgbClr val="FF0000"/>
                          </a:solidFill>
                          <a:effectLst/>
                        </a:rPr>
                        <a:t>  12.100.840 </a:t>
                      </a:r>
                      <a:endParaRPr lang="tr-TR" sz="1200" b="1" i="0" u="none" strike="noStrike" dirty="0">
                        <a:solidFill>
                          <a:srgbClr val="FF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200" b="1" u="none" strike="noStrike" dirty="0">
                          <a:solidFill>
                            <a:srgbClr val="FF0000"/>
                          </a:solidFill>
                          <a:effectLst/>
                        </a:rPr>
                        <a:t>       726.050 </a:t>
                      </a:r>
                      <a:endParaRPr lang="tr-TR" sz="1200" b="1" i="0" u="none" strike="noStrike" dirty="0">
                        <a:solidFill>
                          <a:srgbClr val="FF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200" b="1" u="none" strike="noStrike" dirty="0">
                          <a:solidFill>
                            <a:srgbClr val="FF0000"/>
                          </a:solidFill>
                          <a:effectLst/>
                        </a:rPr>
                        <a:t>     6.722.689 </a:t>
                      </a:r>
                      <a:endParaRPr lang="tr-TR" sz="1200" b="1" i="0" u="none" strike="noStrike" dirty="0">
                        <a:solidFill>
                          <a:srgbClr val="FF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200" b="1" u="none" strike="noStrike" dirty="0">
                          <a:solidFill>
                            <a:srgbClr val="FF0000"/>
                          </a:solidFill>
                          <a:effectLst/>
                        </a:rPr>
                        <a:t>     1.344.538 </a:t>
                      </a:r>
                      <a:endParaRPr lang="tr-TR" sz="1200" b="1" i="0" u="none" strike="noStrike" dirty="0">
                        <a:solidFill>
                          <a:srgbClr val="FF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200" b="1" u="none" strike="noStrike" dirty="0">
                          <a:effectLst/>
                        </a:rPr>
                        <a:t>2.070.588 </a:t>
                      </a:r>
                      <a:endParaRPr lang="tr-TR" sz="12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7584314"/>
                  </a:ext>
                </a:extLst>
              </a:tr>
              <a:tr h="656362">
                <a:tc>
                  <a:txBody>
                    <a:bodyPr/>
                    <a:lstStyle/>
                    <a:p>
                      <a:pPr algn="l" fontAlgn="b"/>
                      <a:r>
                        <a:rPr lang="tr-TR" sz="1200" b="1" u="none" strike="noStrike" dirty="0">
                          <a:effectLst/>
                        </a:rPr>
                        <a:t>Diğer Kazanç (C)</a:t>
                      </a:r>
                      <a:endParaRPr lang="tr-TR" sz="12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200" b="1" u="none" strike="noStrike" dirty="0">
                          <a:effectLst/>
                        </a:rPr>
                        <a:t>15.000.000</a:t>
                      </a:r>
                      <a:endParaRPr lang="tr-TR" sz="12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200" b="1" u="none" strike="noStrike" dirty="0">
                          <a:effectLst/>
                        </a:rPr>
                        <a:t>18%</a:t>
                      </a:r>
                      <a:endParaRPr lang="tr-TR" sz="12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200" b="1" u="none" strike="noStrike" dirty="0">
                          <a:effectLst/>
                        </a:rPr>
                        <a:t>  1.588.235 </a:t>
                      </a:r>
                      <a:endParaRPr lang="tr-TR" sz="12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200" b="1" u="none" strike="noStrike" dirty="0">
                          <a:solidFill>
                            <a:srgbClr val="FF0000"/>
                          </a:solidFill>
                          <a:effectLst/>
                        </a:rPr>
                        <a:t>    6.352.941 </a:t>
                      </a:r>
                      <a:endParaRPr lang="tr-TR" sz="1200" b="1" i="0" u="none" strike="noStrike" dirty="0">
                        <a:solidFill>
                          <a:srgbClr val="FF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200" b="1" u="none" strike="noStrike" dirty="0">
                          <a:solidFill>
                            <a:srgbClr val="FF0000"/>
                          </a:solidFill>
                          <a:effectLst/>
                        </a:rPr>
                        <a:t>0 </a:t>
                      </a:r>
                      <a:endParaRPr lang="tr-TR" sz="1200" b="1" i="0" u="none" strike="noStrike" dirty="0">
                        <a:solidFill>
                          <a:srgbClr val="FF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200" b="1" u="none" strike="noStrike" dirty="0">
                          <a:effectLst/>
                        </a:rPr>
                        <a:t>     635.294 </a:t>
                      </a:r>
                      <a:endParaRPr lang="tr-TR" sz="12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200" b="1" u="none" strike="noStrike" dirty="0">
                          <a:solidFill>
                            <a:srgbClr val="FF0000"/>
                          </a:solidFill>
                          <a:effectLst/>
                        </a:rPr>
                        <a:t>    3.630.252 </a:t>
                      </a:r>
                      <a:endParaRPr lang="tr-TR" sz="1200" b="1" i="0" u="none" strike="noStrike" dirty="0">
                        <a:solidFill>
                          <a:srgbClr val="FF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200" b="1" u="none" strike="noStrike" dirty="0">
                          <a:solidFill>
                            <a:srgbClr val="FF0000"/>
                          </a:solidFill>
                          <a:effectLst/>
                        </a:rPr>
                        <a:t>       272.269 </a:t>
                      </a:r>
                      <a:endParaRPr lang="tr-TR" sz="1200" b="1" i="0" u="none" strike="noStrike" dirty="0">
                        <a:solidFill>
                          <a:srgbClr val="FF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200" b="1" u="none" strike="noStrike" dirty="0">
                          <a:solidFill>
                            <a:srgbClr val="FF0000"/>
                          </a:solidFill>
                          <a:effectLst/>
                        </a:rPr>
                        <a:t>     5.016.807 </a:t>
                      </a:r>
                      <a:endParaRPr lang="tr-TR" sz="1200" b="1" i="0" u="none" strike="noStrike" dirty="0">
                        <a:solidFill>
                          <a:srgbClr val="FF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200" b="1" u="none" strike="noStrike" dirty="0">
                          <a:solidFill>
                            <a:srgbClr val="FF0000"/>
                          </a:solidFill>
                          <a:effectLst/>
                        </a:rPr>
                        <a:t>     1.254.202 </a:t>
                      </a:r>
                      <a:endParaRPr lang="tr-TR" sz="1200" b="1" i="0" u="none" strike="noStrike" dirty="0">
                        <a:solidFill>
                          <a:srgbClr val="FF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200" b="1" u="none" strike="noStrike" dirty="0">
                          <a:effectLst/>
                        </a:rPr>
                        <a:t>1.526.471 </a:t>
                      </a:r>
                      <a:endParaRPr lang="tr-TR" sz="12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7041408"/>
                  </a:ext>
                </a:extLst>
              </a:tr>
              <a:tr h="640735">
                <a:tc>
                  <a:txBody>
                    <a:bodyPr/>
                    <a:lstStyle/>
                    <a:p>
                      <a:pPr algn="l" fontAlgn="b"/>
                      <a:r>
                        <a:rPr lang="pt-BR" sz="1200" b="1" u="none" strike="noStrike" dirty="0">
                          <a:effectLst/>
                        </a:rPr>
                        <a:t>KV Matrahı</a:t>
                      </a:r>
                      <a:r>
                        <a:rPr lang="tr-TR" sz="1200" b="1" u="none" strike="noStrike" dirty="0">
                          <a:effectLst/>
                        </a:rPr>
                        <a:t> </a:t>
                      </a:r>
                      <a:r>
                        <a:rPr lang="pt-BR" sz="1200" b="1" u="none" strike="noStrike" dirty="0">
                          <a:effectLst/>
                        </a:rPr>
                        <a:t>(A+B+C)</a:t>
                      </a:r>
                      <a:endParaRPr lang="pt-BR" sz="12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200" b="1" u="none" strike="noStrike" dirty="0">
                          <a:effectLst/>
                        </a:rPr>
                        <a:t>85.000.000</a:t>
                      </a:r>
                      <a:endParaRPr lang="tr-TR" sz="12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200" b="1" u="none" strike="noStrike" dirty="0">
                          <a:effectLst/>
                        </a:rPr>
                        <a:t>100%</a:t>
                      </a:r>
                      <a:endParaRPr lang="tr-TR" sz="12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200" b="1" u="none" strike="noStrike" dirty="0">
                          <a:effectLst/>
                        </a:rPr>
                        <a:t>  9.000.000 </a:t>
                      </a:r>
                      <a:endParaRPr lang="tr-TR" sz="12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200" b="1" u="none" strike="noStrike" dirty="0">
                          <a:solidFill>
                            <a:srgbClr val="FF0000"/>
                          </a:solidFill>
                          <a:effectLst/>
                        </a:rPr>
                        <a:t>  40.764.706 </a:t>
                      </a:r>
                      <a:endParaRPr lang="tr-TR" sz="1200" b="1" i="0" u="none" strike="noStrike" dirty="0">
                        <a:solidFill>
                          <a:srgbClr val="FF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200" b="1" u="none" strike="noStrike" dirty="0">
                          <a:solidFill>
                            <a:srgbClr val="FF0000"/>
                          </a:solidFill>
                          <a:effectLst/>
                        </a:rPr>
                        <a:t>0 </a:t>
                      </a:r>
                      <a:endParaRPr lang="tr-TR" sz="1200" b="1" i="0" u="none" strike="noStrike" dirty="0">
                        <a:solidFill>
                          <a:srgbClr val="FF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200" b="1" u="none" strike="noStrike" dirty="0">
                          <a:effectLst/>
                        </a:rPr>
                        <a:t>  3.600.000 </a:t>
                      </a:r>
                      <a:endParaRPr lang="tr-TR" sz="12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200" b="1" u="none" strike="noStrike" dirty="0">
                          <a:solidFill>
                            <a:srgbClr val="FF0000"/>
                          </a:solidFill>
                          <a:effectLst/>
                        </a:rPr>
                        <a:t>  23.294.118 </a:t>
                      </a:r>
                      <a:endParaRPr lang="tr-TR" sz="1200" b="1" i="0" u="none" strike="noStrike" dirty="0">
                        <a:solidFill>
                          <a:srgbClr val="FF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200" b="1" u="none" strike="noStrike" dirty="0">
                          <a:solidFill>
                            <a:srgbClr val="FF0000"/>
                          </a:solidFill>
                          <a:effectLst/>
                        </a:rPr>
                        <a:t>   1.542.857 </a:t>
                      </a:r>
                      <a:endParaRPr lang="tr-TR" sz="1200" b="1" i="0" u="none" strike="noStrike" dirty="0">
                        <a:solidFill>
                          <a:srgbClr val="FF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200" b="1" u="none" strike="noStrike" dirty="0">
                          <a:solidFill>
                            <a:srgbClr val="FF0000"/>
                          </a:solidFill>
                          <a:effectLst/>
                        </a:rPr>
                        <a:t>   20.941.176 </a:t>
                      </a:r>
                      <a:endParaRPr lang="tr-TR" sz="1200" b="1" i="0" u="none" strike="noStrike" dirty="0">
                        <a:solidFill>
                          <a:srgbClr val="FF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200" b="1" u="none" strike="noStrike" dirty="0">
                          <a:solidFill>
                            <a:srgbClr val="FF0000"/>
                          </a:solidFill>
                          <a:effectLst/>
                        </a:rPr>
                        <a:t>     4.807.143 </a:t>
                      </a:r>
                      <a:endParaRPr lang="tr-TR" sz="1200" b="1" i="0" u="none" strike="noStrike" dirty="0">
                        <a:solidFill>
                          <a:srgbClr val="FF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200" b="1" u="none" strike="noStrike" dirty="0">
                          <a:effectLst/>
                        </a:rPr>
                        <a:t>6.350.000 </a:t>
                      </a:r>
                      <a:endParaRPr lang="tr-TR" sz="12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3737457"/>
                  </a:ext>
                </a:extLst>
              </a:tr>
            </a:tbl>
          </a:graphicData>
        </a:graphic>
      </p:graphicFrame>
      <p:sp>
        <p:nvSpPr>
          <p:cNvPr id="8" name="TextBox 7">
            <a:extLst>
              <a:ext uri="{FF2B5EF4-FFF2-40B4-BE49-F238E27FC236}">
                <a16:creationId xmlns:a16="http://schemas.microsoft.com/office/drawing/2014/main" id="{D720075D-A4C9-723C-FB41-0A734E3A4A77}"/>
              </a:ext>
            </a:extLst>
          </p:cNvPr>
          <p:cNvSpPr txBox="1"/>
          <p:nvPr/>
        </p:nvSpPr>
        <p:spPr>
          <a:xfrm>
            <a:off x="1639825" y="6150773"/>
            <a:ext cx="12222719" cy="757130"/>
          </a:xfrm>
          <a:prstGeom prst="rect">
            <a:avLst/>
          </a:prstGeom>
          <a:noFill/>
        </p:spPr>
        <p:txBody>
          <a:bodyPr wrap="square">
            <a:spAutoFit/>
          </a:bodyPr>
          <a:lstStyle/>
          <a:p>
            <a:r>
              <a:rPr lang="tr-TR" sz="2160" dirty="0">
                <a:solidFill>
                  <a:srgbClr val="000000"/>
                </a:solidFill>
                <a:latin typeface="Calibri" panose="020F0502020204030204" pitchFamily="34" charset="0"/>
              </a:rPr>
              <a:t>(E) A.Ş. 2025 hesap döneminde diğer faaliyetlerden elde etmiş olduğu kazançları için 12.600.000-TL tutarındaki YKT’nin tamamını kullanarak 18.950.000-TL yerine 6.350.000-TL Kurumlar vergisi ödemiştir.  </a:t>
            </a:r>
            <a:endParaRPr lang="tr-TR" sz="2160" dirty="0"/>
          </a:p>
        </p:txBody>
      </p:sp>
      <p:sp>
        <p:nvSpPr>
          <p:cNvPr id="9" name="TextBox 8">
            <a:extLst>
              <a:ext uri="{FF2B5EF4-FFF2-40B4-BE49-F238E27FC236}">
                <a16:creationId xmlns:a16="http://schemas.microsoft.com/office/drawing/2014/main" id="{42A5D266-6563-2D53-B13C-1A919815BF9F}"/>
              </a:ext>
            </a:extLst>
          </p:cNvPr>
          <p:cNvSpPr txBox="1"/>
          <p:nvPr/>
        </p:nvSpPr>
        <p:spPr>
          <a:xfrm>
            <a:off x="830726" y="7401043"/>
            <a:ext cx="12234240" cy="359111"/>
          </a:xfrm>
          <a:prstGeom prst="rect">
            <a:avLst/>
          </a:prstGeom>
          <a:solidFill>
            <a:schemeClr val="bg1"/>
          </a:solidFill>
        </p:spPr>
        <p:txBody>
          <a:bodyPr vert="horz" wrap="square" lIns="0" tIns="0" rIns="0" bIns="0" rtlCol="0" anchor="t" anchorCtr="0">
            <a:noAutofit/>
          </a:bodyPr>
          <a:lstStyle/>
          <a:p>
            <a:pPr>
              <a:spcAft>
                <a:spcPts val="720"/>
              </a:spcAft>
            </a:pPr>
            <a:endParaRPr lang="tr-TR" b="1" dirty="0">
              <a:solidFill>
                <a:schemeClr val="tx2"/>
              </a:solidFill>
            </a:endParaRPr>
          </a:p>
        </p:txBody>
      </p:sp>
      <p:sp>
        <p:nvSpPr>
          <p:cNvPr id="10" name="TextBox 9">
            <a:extLst>
              <a:ext uri="{FF2B5EF4-FFF2-40B4-BE49-F238E27FC236}">
                <a16:creationId xmlns:a16="http://schemas.microsoft.com/office/drawing/2014/main" id="{D05DE2B1-D67A-0F87-7153-48BD93438A00}"/>
              </a:ext>
            </a:extLst>
          </p:cNvPr>
          <p:cNvSpPr txBox="1"/>
          <p:nvPr/>
        </p:nvSpPr>
        <p:spPr>
          <a:xfrm>
            <a:off x="1013606" y="7583923"/>
            <a:ext cx="12234240" cy="359111"/>
          </a:xfrm>
          <a:prstGeom prst="rect">
            <a:avLst/>
          </a:prstGeom>
          <a:solidFill>
            <a:schemeClr val="bg1"/>
          </a:solidFill>
        </p:spPr>
        <p:txBody>
          <a:bodyPr vert="horz" wrap="square" lIns="0" tIns="0" rIns="0" bIns="0" rtlCol="0" anchor="t" anchorCtr="0">
            <a:noAutofit/>
          </a:bodyPr>
          <a:lstStyle/>
          <a:p>
            <a:pPr>
              <a:spcAft>
                <a:spcPts val="720"/>
              </a:spcAft>
            </a:pPr>
            <a:endParaRPr lang="tr-TR" b="1" dirty="0">
              <a:solidFill>
                <a:schemeClr val="tx2"/>
              </a:solidFill>
            </a:endParaRPr>
          </a:p>
        </p:txBody>
      </p:sp>
    </p:spTree>
    <p:extLst>
      <p:ext uri="{BB962C8B-B14F-4D97-AF65-F5344CB8AC3E}">
        <p14:creationId xmlns:p14="http://schemas.microsoft.com/office/powerpoint/2010/main" val="1071206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FE5BC-01A5-CED7-ECC5-09F826ADFCA9}"/>
              </a:ext>
            </a:extLst>
          </p:cNvPr>
          <p:cNvSpPr>
            <a:spLocks noGrp="1"/>
          </p:cNvSpPr>
          <p:nvPr>
            <p:ph type="title"/>
          </p:nvPr>
        </p:nvSpPr>
        <p:spPr>
          <a:xfrm>
            <a:off x="1203840" y="518400"/>
            <a:ext cx="12527637" cy="1107925"/>
          </a:xfrm>
        </p:spPr>
        <p:txBody>
          <a:bodyPr/>
          <a:lstStyle/>
          <a:p>
            <a:pPr defTabSz="1083570">
              <a:spcBef>
                <a:spcPts val="0"/>
              </a:spcBef>
              <a:defRPr/>
            </a:pPr>
            <a:r>
              <a:rPr lang="tr-TR" sz="3360" b="1" dirty="0">
                <a:latin typeface="Calibri" panose="020F0502020204030204" pitchFamily="34" charset="0"/>
              </a:rPr>
              <a:t>Diğer Faaliyetlerden Elde Edilen Kazançlarda İndirimli KV Uygulaması</a:t>
            </a:r>
            <a:br>
              <a:rPr lang="tr-TR" sz="3360" b="1" dirty="0">
                <a:latin typeface="Calibri" panose="020F0502020204030204" pitchFamily="34" charset="0"/>
              </a:rPr>
            </a:br>
            <a:r>
              <a:rPr lang="tr-TR" sz="2880" b="1" dirty="0">
                <a:latin typeface="Calibri" panose="020F0502020204030204" pitchFamily="34" charset="0"/>
              </a:rPr>
              <a:t>(Kısmen İşletme)</a:t>
            </a:r>
            <a:br>
              <a:rPr lang="tr-TR" sz="3360" b="1" dirty="0">
                <a:solidFill>
                  <a:srgbClr val="00338D"/>
                </a:solidFill>
                <a:latin typeface="Univers for KPMG" panose="020B0603020202020204" pitchFamily="34" charset="0"/>
                <a:ea typeface="+mn-ea"/>
                <a:cs typeface="Arial" panose="020B0604020202020204" pitchFamily="34" charset="0"/>
              </a:rPr>
            </a:br>
            <a:endParaRPr lang="tr-TR" dirty="0"/>
          </a:p>
        </p:txBody>
      </p:sp>
      <p:sp>
        <p:nvSpPr>
          <p:cNvPr id="3" name="Title 1">
            <a:extLst>
              <a:ext uri="{FF2B5EF4-FFF2-40B4-BE49-F238E27FC236}">
                <a16:creationId xmlns:a16="http://schemas.microsoft.com/office/drawing/2014/main" id="{ABE37649-CEBE-42C7-DC5D-AE534CB6CE28}"/>
              </a:ext>
            </a:extLst>
          </p:cNvPr>
          <p:cNvSpPr txBox="1">
            <a:spLocks/>
          </p:cNvSpPr>
          <p:nvPr/>
        </p:nvSpPr>
        <p:spPr>
          <a:xfrm>
            <a:off x="898922" y="1626325"/>
            <a:ext cx="12348925" cy="6361333"/>
          </a:xfrm>
          <a:prstGeom prst="rect">
            <a:avLst/>
          </a:prstGeom>
        </p:spPr>
        <p:txBody>
          <a:bodyPr vert="horz" lIns="0" tIns="0" rIns="0" bIns="0" rtlCol="0" anchor="t" anchorCtr="0">
            <a:noAutofit/>
          </a:bodyPr>
          <a:lstStyle>
            <a:lvl1pPr algn="l" defTabSz="914094" rtl="0" eaLnBrk="1" latinLnBrk="0" hangingPunct="1">
              <a:lnSpc>
                <a:spcPct val="70000"/>
              </a:lnSpc>
              <a:spcBef>
                <a:spcPct val="0"/>
              </a:spcBef>
              <a:buNone/>
              <a:defRPr sz="5398" kern="1200">
                <a:solidFill>
                  <a:schemeClr val="tx2"/>
                </a:solidFill>
                <a:latin typeface="+mj-lt"/>
                <a:ea typeface="+mj-ea"/>
                <a:cs typeface="+mj-cs"/>
              </a:defRPr>
            </a:lvl1pPr>
          </a:lstStyle>
          <a:p>
            <a:pPr indent="411480" algn="just">
              <a:lnSpc>
                <a:spcPct val="100000"/>
              </a:lnSpc>
              <a:spcBef>
                <a:spcPts val="720"/>
              </a:spcBef>
              <a:spcAft>
                <a:spcPts val="720"/>
              </a:spcAft>
            </a:pPr>
            <a:r>
              <a:rPr lang="tr-TR" sz="2160" b="1" dirty="0">
                <a:solidFill>
                  <a:srgbClr val="FF0000"/>
                </a:solidFill>
                <a:latin typeface="Calibri" panose="020F0502020204030204" pitchFamily="34" charset="0"/>
              </a:rPr>
              <a:t>Örnek 6: </a:t>
            </a:r>
            <a:r>
              <a:rPr lang="tr-TR" sz="2160" dirty="0">
                <a:solidFill>
                  <a:srgbClr val="000000"/>
                </a:solidFill>
                <a:latin typeface="Calibri" panose="020F0502020204030204" pitchFamily="34" charset="0"/>
              </a:rPr>
              <a:t>(F) A.Ş.’</a:t>
            </a:r>
            <a:r>
              <a:rPr lang="tr-TR" sz="2160" dirty="0" err="1">
                <a:solidFill>
                  <a:srgbClr val="000000"/>
                </a:solidFill>
                <a:latin typeface="Calibri" panose="020F0502020204030204" pitchFamily="34" charset="0"/>
              </a:rPr>
              <a:t>nin</a:t>
            </a:r>
            <a:r>
              <a:rPr lang="tr-TR" sz="2160" dirty="0">
                <a:solidFill>
                  <a:srgbClr val="000000"/>
                </a:solidFill>
                <a:latin typeface="Calibri" panose="020F0502020204030204" pitchFamily="34" charset="0"/>
              </a:rPr>
              <a:t> 2024 yılında alıp 2025 hesap döneminde başlamış olduğu yatırımının toplam tutarı 10.000.000-TL’dir. 2025 hesap döneminde kısmen işletilmeye başlanan bu yatırımın 6.000.000-TL’lik kısmı gerçekleştirilmiş ve (F) A.Ş. 2025 hesap döneminde bu yatırımından 2.000.000 TL, diğer faaliyetlerinden de 20.000.000-TL kazanç elde etmiştir. </a:t>
            </a:r>
            <a:r>
              <a:rPr lang="tr-TR" sz="2160" dirty="0">
                <a:solidFill>
                  <a:srgbClr val="FF0000"/>
                </a:solidFill>
                <a:latin typeface="Calibri" panose="020F0502020204030204" pitchFamily="34" charset="0"/>
              </a:rPr>
              <a:t>(YKTO: %40, VİO: %80)</a:t>
            </a:r>
          </a:p>
          <a:p>
            <a:pPr indent="411480" algn="just">
              <a:spcAft>
                <a:spcPts val="720"/>
              </a:spcAft>
            </a:pPr>
            <a:r>
              <a:rPr lang="tr-TR" sz="1920" dirty="0">
                <a:solidFill>
                  <a:srgbClr val="000000"/>
                </a:solidFill>
                <a:latin typeface="Calibri" panose="020F0502020204030204" pitchFamily="34" charset="0"/>
              </a:rPr>
              <a:t>Yatırıma katkı tutarı   =  Toplam yatırım harcaması x Yatırıma katkı oranı</a:t>
            </a:r>
          </a:p>
          <a:p>
            <a:pPr indent="411480" algn="just">
              <a:spcAft>
                <a:spcPts val="720"/>
              </a:spcAft>
            </a:pPr>
            <a:r>
              <a:rPr lang="tr-TR" sz="1920" dirty="0">
                <a:solidFill>
                  <a:srgbClr val="000000"/>
                </a:solidFill>
                <a:latin typeface="Calibri" panose="020F0502020204030204" pitchFamily="34" charset="0"/>
              </a:rPr>
              <a:t>                                      =  10.000.000 TL x %40</a:t>
            </a:r>
          </a:p>
          <a:p>
            <a:pPr indent="411480" algn="just">
              <a:spcAft>
                <a:spcPts val="720"/>
              </a:spcAft>
            </a:pPr>
            <a:r>
              <a:rPr lang="tr-TR" sz="1920" dirty="0">
                <a:solidFill>
                  <a:srgbClr val="000000"/>
                </a:solidFill>
                <a:latin typeface="Calibri" panose="020F0502020204030204" pitchFamily="34" charset="0"/>
              </a:rPr>
              <a:t>                                      =    4.000.000 TL</a:t>
            </a:r>
          </a:p>
          <a:p>
            <a:pPr indent="430530" algn="just">
              <a:spcAft>
                <a:spcPts val="720"/>
              </a:spcAft>
            </a:pPr>
            <a:r>
              <a:rPr lang="tr-TR" sz="1920" dirty="0">
                <a:solidFill>
                  <a:srgbClr val="000000"/>
                </a:solidFill>
                <a:latin typeface="Calibri" panose="020F0502020204030204" pitchFamily="34" charset="0"/>
              </a:rPr>
              <a:t>Hak kazanılan yatırıma katkı tutarı = Gerçekleştirilen yatırım harcaması x Yatırıma katkı oranı</a:t>
            </a:r>
          </a:p>
          <a:p>
            <a:pPr indent="411480" algn="just">
              <a:spcAft>
                <a:spcPts val="720"/>
              </a:spcAft>
            </a:pPr>
            <a:r>
              <a:rPr lang="tr-TR" sz="1920" dirty="0">
                <a:solidFill>
                  <a:srgbClr val="000000"/>
                </a:solidFill>
                <a:latin typeface="Calibri" panose="020F0502020204030204" pitchFamily="34" charset="0"/>
              </a:rPr>
              <a:t>                                                              =     6.000.000 TL x %40 </a:t>
            </a:r>
          </a:p>
          <a:p>
            <a:pPr indent="411480" algn="just">
              <a:spcAft>
                <a:spcPts val="720"/>
              </a:spcAft>
            </a:pPr>
            <a:r>
              <a:rPr lang="tr-TR" sz="1920" dirty="0">
                <a:solidFill>
                  <a:srgbClr val="000000"/>
                </a:solidFill>
                <a:latin typeface="Calibri" panose="020F0502020204030204" pitchFamily="34" charset="0"/>
              </a:rPr>
              <a:t>                                                              =     2.400.000 TL</a:t>
            </a:r>
          </a:p>
          <a:p>
            <a:pPr indent="411480" algn="just">
              <a:spcAft>
                <a:spcPts val="720"/>
              </a:spcAft>
            </a:pPr>
            <a:r>
              <a:rPr lang="tr-TR" sz="1920" dirty="0">
                <a:solidFill>
                  <a:srgbClr val="000000"/>
                </a:solidFill>
                <a:latin typeface="Calibri" panose="020F0502020204030204" pitchFamily="34" charset="0"/>
              </a:rPr>
              <a:t>   İndirimli KV oranı :   [KV oranı - (KV oranı x Vergi indirim oranı)]</a:t>
            </a:r>
          </a:p>
          <a:p>
            <a:pPr indent="411480" algn="just">
              <a:spcAft>
                <a:spcPts val="720"/>
              </a:spcAft>
            </a:pPr>
            <a:r>
              <a:rPr lang="tr-TR" sz="1920" dirty="0">
                <a:solidFill>
                  <a:srgbClr val="000000"/>
                </a:solidFill>
                <a:latin typeface="Calibri" panose="020F0502020204030204" pitchFamily="34" charset="0"/>
              </a:rPr>
              <a:t>                                 :   [%25 - (%25 x %80)] =  [%25 - %20] = %5</a:t>
            </a:r>
          </a:p>
          <a:p>
            <a:pPr indent="411480" algn="just">
              <a:spcAft>
                <a:spcPts val="720"/>
              </a:spcAft>
            </a:pPr>
            <a:r>
              <a:rPr lang="tr-TR" sz="1680" dirty="0">
                <a:solidFill>
                  <a:srgbClr val="000000"/>
                </a:solidFill>
                <a:latin typeface="Calibri" panose="020F0502020204030204" pitchFamily="34" charset="0"/>
              </a:rPr>
              <a:t>                  </a:t>
            </a:r>
          </a:p>
          <a:p>
            <a:pPr indent="411480" algn="just">
              <a:spcAft>
                <a:spcPts val="720"/>
              </a:spcAft>
            </a:pPr>
            <a:r>
              <a:rPr lang="tr-TR" sz="1680" dirty="0">
                <a:solidFill>
                  <a:srgbClr val="000000"/>
                </a:solidFill>
                <a:latin typeface="Calibri" panose="020F0502020204030204" pitchFamily="34" charset="0"/>
              </a:rPr>
              <a:t> </a:t>
            </a:r>
            <a:endParaRPr lang="tr-TR" sz="2400" dirty="0">
              <a:solidFill>
                <a:srgbClr val="494949"/>
              </a:solidFill>
              <a:latin typeface="Calibri" panose="020F0502020204030204" pitchFamily="34" charset="0"/>
              <a:cs typeface="Calibri" panose="020F0502020204030204" pitchFamily="34" charset="0"/>
            </a:endParaRPr>
          </a:p>
          <a:p>
            <a:pPr indent="411480" algn="just" defTabSz="1096913">
              <a:spcAft>
                <a:spcPts val="720"/>
              </a:spcAft>
              <a:defRPr/>
            </a:pPr>
            <a:endParaRPr lang="tr-TR" sz="2400" dirty="0">
              <a:solidFill>
                <a:srgbClr val="494949"/>
              </a:solidFill>
              <a:latin typeface="Calibri" panose="020F0502020204030204" pitchFamily="34" charset="0"/>
              <a:cs typeface="Calibri" panose="020F0502020204030204" pitchFamily="34" charset="0"/>
            </a:endParaRPr>
          </a:p>
          <a:p>
            <a:pPr indent="411480" algn="just" defTabSz="1096913">
              <a:spcAft>
                <a:spcPts val="720"/>
              </a:spcAft>
              <a:defRPr/>
            </a:pPr>
            <a:endParaRPr lang="tr-TR" sz="2400" dirty="0">
              <a:solidFill>
                <a:srgbClr val="494949"/>
              </a:solidFill>
              <a:latin typeface="Calibri" panose="020F0502020204030204" pitchFamily="34" charset="0"/>
              <a:cs typeface="Calibri" panose="020F0502020204030204" pitchFamily="34" charset="0"/>
            </a:endParaRPr>
          </a:p>
          <a:p>
            <a:pPr indent="411480" algn="just" defTabSz="1096913">
              <a:spcAft>
                <a:spcPts val="720"/>
              </a:spcAft>
              <a:defRPr/>
            </a:pPr>
            <a:endParaRPr lang="tr-TR" sz="2400" dirty="0">
              <a:solidFill>
                <a:srgbClr val="494949"/>
              </a:solidFill>
              <a:latin typeface="Calibri" panose="020F0502020204030204" pitchFamily="34" charset="0"/>
              <a:cs typeface="Calibri" panose="020F0502020204030204" pitchFamily="34" charset="0"/>
            </a:endParaRPr>
          </a:p>
          <a:p>
            <a:pPr indent="411480" algn="just" defTabSz="1096913">
              <a:spcAft>
                <a:spcPts val="720"/>
              </a:spcAft>
              <a:defRPr/>
            </a:pPr>
            <a:br>
              <a:rPr lang="tr-TR" sz="3360" b="1" dirty="0">
                <a:solidFill>
                  <a:srgbClr val="00338D"/>
                </a:solidFill>
                <a:latin typeface="Calibri" panose="020F0502020204030204" pitchFamily="34" charset="0"/>
                <a:cs typeface="Calibri" panose="020F0502020204030204" pitchFamily="34" charset="0"/>
              </a:rPr>
            </a:br>
            <a:endParaRPr lang="tr-TR" sz="6478" dirty="0">
              <a:solidFill>
                <a:srgbClr val="00338D"/>
              </a:solidFill>
              <a:latin typeface="Calibri" panose="020F0502020204030204" pitchFamily="34" charset="0"/>
              <a:cs typeface="Calibri" panose="020F0502020204030204" pitchFamily="34" charset="0"/>
            </a:endParaRPr>
          </a:p>
        </p:txBody>
      </p:sp>
      <p:graphicFrame>
        <p:nvGraphicFramePr>
          <p:cNvPr id="4" name="Table 3">
            <a:extLst>
              <a:ext uri="{FF2B5EF4-FFF2-40B4-BE49-F238E27FC236}">
                <a16:creationId xmlns:a16="http://schemas.microsoft.com/office/drawing/2014/main" id="{3B1C587B-C321-44EE-851A-C0BE5F5E63F1}"/>
              </a:ext>
            </a:extLst>
          </p:cNvPr>
          <p:cNvGraphicFramePr>
            <a:graphicFrameLocks noGrp="1"/>
          </p:cNvGraphicFramePr>
          <p:nvPr/>
        </p:nvGraphicFramePr>
        <p:xfrm>
          <a:off x="1489165" y="5526522"/>
          <a:ext cx="9454243" cy="1722120"/>
        </p:xfrm>
        <a:graphic>
          <a:graphicData uri="http://schemas.openxmlformats.org/drawingml/2006/table">
            <a:tbl>
              <a:tblPr/>
              <a:tblGrid>
                <a:gridCol w="7525644">
                  <a:extLst>
                    <a:ext uri="{9D8B030D-6E8A-4147-A177-3AD203B41FA5}">
                      <a16:colId xmlns:a16="http://schemas.microsoft.com/office/drawing/2014/main" val="694642005"/>
                    </a:ext>
                  </a:extLst>
                </a:gridCol>
                <a:gridCol w="1928599">
                  <a:extLst>
                    <a:ext uri="{9D8B030D-6E8A-4147-A177-3AD203B41FA5}">
                      <a16:colId xmlns:a16="http://schemas.microsoft.com/office/drawing/2014/main" val="3739524397"/>
                    </a:ext>
                  </a:extLst>
                </a:gridCol>
              </a:tblGrid>
              <a:tr h="338328">
                <a:tc>
                  <a:txBody>
                    <a:bodyPr/>
                    <a:lstStyle/>
                    <a:p>
                      <a:pPr algn="l" fontAlgn="b"/>
                      <a:r>
                        <a:rPr lang="tr-TR" sz="2200" b="1" i="0" u="none" strike="noStrike" dirty="0">
                          <a:solidFill>
                            <a:srgbClr val="000000"/>
                          </a:solidFill>
                          <a:effectLst/>
                          <a:latin typeface="Calibri" panose="020F0502020204030204" pitchFamily="34" charset="0"/>
                        </a:rPr>
                        <a:t>Yatırımdan Elde Edilen Kazanç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tr-TR" sz="2200" b="1" i="0" u="none" strike="noStrike" dirty="0">
                          <a:solidFill>
                            <a:srgbClr val="000000"/>
                          </a:solidFill>
                          <a:effectLst/>
                          <a:latin typeface="Calibri" panose="020F0502020204030204" pitchFamily="34" charset="0"/>
                        </a:rPr>
                        <a:t>2.000.000 TL</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127517957"/>
                  </a:ext>
                </a:extLst>
              </a:tr>
              <a:tr h="338328">
                <a:tc>
                  <a:txBody>
                    <a:bodyPr/>
                    <a:lstStyle/>
                    <a:p>
                      <a:pPr algn="l" fontAlgn="b"/>
                      <a:r>
                        <a:rPr lang="tr-TR" sz="2200" b="1" i="0" u="none" strike="noStrike" dirty="0">
                          <a:solidFill>
                            <a:srgbClr val="000000"/>
                          </a:solidFill>
                          <a:effectLst/>
                          <a:latin typeface="Calibri" panose="020F0502020204030204" pitchFamily="34" charset="0"/>
                        </a:rPr>
                        <a:t>İndirimli KV Olmasaydı Ödenecek KV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tr-TR" sz="2200" b="1" i="0" u="none" strike="noStrike">
                          <a:solidFill>
                            <a:srgbClr val="000000"/>
                          </a:solidFill>
                          <a:effectLst/>
                          <a:latin typeface="Calibri" panose="020F0502020204030204" pitchFamily="34" charset="0"/>
                        </a:rPr>
                        <a:t>500.000 TL</a:t>
                      </a: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929464"/>
                  </a:ext>
                </a:extLst>
              </a:tr>
              <a:tr h="338328">
                <a:tc>
                  <a:txBody>
                    <a:bodyPr/>
                    <a:lstStyle/>
                    <a:p>
                      <a:pPr algn="l" fontAlgn="b"/>
                      <a:r>
                        <a:rPr lang="tr-TR" sz="2200" b="1" i="0" u="none" strike="noStrike" dirty="0">
                          <a:solidFill>
                            <a:srgbClr val="000000"/>
                          </a:solidFill>
                          <a:effectLst/>
                          <a:latin typeface="Calibri" panose="020F0502020204030204" pitchFamily="34" charset="0"/>
                        </a:rPr>
                        <a:t>İndirimli KV oranı</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rtl="0" fontAlgn="ctr"/>
                      <a:r>
                        <a:rPr lang="tr-TR" sz="2200" b="1" i="0" u="none" strike="noStrike" dirty="0">
                          <a:solidFill>
                            <a:srgbClr val="000000"/>
                          </a:solidFill>
                          <a:effectLst/>
                          <a:latin typeface="Calibri" panose="020F0502020204030204" pitchFamily="34" charset="0"/>
                        </a:rPr>
                        <a:t>5%</a:t>
                      </a: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971400125"/>
                  </a:ext>
                </a:extLst>
              </a:tr>
              <a:tr h="338328">
                <a:tc>
                  <a:txBody>
                    <a:bodyPr/>
                    <a:lstStyle/>
                    <a:p>
                      <a:pPr algn="l" fontAlgn="b"/>
                      <a:r>
                        <a:rPr lang="sv-SE" sz="2200" b="1" i="0" u="none" strike="noStrike" dirty="0">
                          <a:solidFill>
                            <a:srgbClr val="000000"/>
                          </a:solidFill>
                          <a:effectLst/>
                          <a:latin typeface="Calibri" panose="020F0502020204030204" pitchFamily="34" charset="0"/>
                        </a:rPr>
                        <a:t>İndirimli Orana Göre Hesaplanan KV (2.000.000 TL X %5)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tr-TR" sz="2200" b="1" i="0" u="none" strike="noStrike" dirty="0">
                          <a:solidFill>
                            <a:srgbClr val="000000"/>
                          </a:solidFill>
                          <a:effectLst/>
                          <a:latin typeface="Calibri" panose="020F0502020204030204" pitchFamily="34" charset="0"/>
                        </a:rPr>
                        <a:t>100.000 TL</a:t>
                      </a: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5203248"/>
                  </a:ext>
                </a:extLst>
              </a:tr>
              <a:tr h="338328">
                <a:tc>
                  <a:txBody>
                    <a:bodyPr/>
                    <a:lstStyle/>
                    <a:p>
                      <a:pPr algn="l" fontAlgn="b"/>
                      <a:r>
                        <a:rPr lang="tr-TR" sz="2200" b="1" i="0" u="none" strike="noStrike" dirty="0">
                          <a:solidFill>
                            <a:srgbClr val="000000"/>
                          </a:solidFill>
                          <a:effectLst/>
                          <a:latin typeface="Calibri" panose="020F0502020204030204" pitchFamily="34" charset="0"/>
                        </a:rPr>
                        <a:t>Yararlanılan Yatırıma Katkı Tutarı (500.000 TL - 100.000 TL)  </a:t>
                      </a:r>
                    </a:p>
                  </a:txBody>
                  <a:tcPr marL="9144" marR="9144" marT="9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rtl="0" fontAlgn="ctr"/>
                      <a:r>
                        <a:rPr lang="tr-TR" sz="2200" b="1" i="0" u="none" strike="noStrike" dirty="0">
                          <a:solidFill>
                            <a:srgbClr val="000000"/>
                          </a:solidFill>
                          <a:effectLst/>
                          <a:latin typeface="Calibri" panose="020F0502020204030204" pitchFamily="34" charset="0"/>
                        </a:rPr>
                        <a:t>400.000 TL</a:t>
                      </a: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634961416"/>
                  </a:ext>
                </a:extLst>
              </a:tr>
            </a:tbl>
          </a:graphicData>
        </a:graphic>
      </p:graphicFrame>
      <p:sp>
        <p:nvSpPr>
          <p:cNvPr id="5" name="TextBox 4">
            <a:extLst>
              <a:ext uri="{FF2B5EF4-FFF2-40B4-BE49-F238E27FC236}">
                <a16:creationId xmlns:a16="http://schemas.microsoft.com/office/drawing/2014/main" id="{C8B42294-DEBF-641D-3CBD-0366C1BAA721}"/>
              </a:ext>
            </a:extLst>
          </p:cNvPr>
          <p:cNvSpPr txBox="1"/>
          <p:nvPr/>
        </p:nvSpPr>
        <p:spPr>
          <a:xfrm>
            <a:off x="830726" y="7401043"/>
            <a:ext cx="12234240" cy="359111"/>
          </a:xfrm>
          <a:prstGeom prst="rect">
            <a:avLst/>
          </a:prstGeom>
          <a:solidFill>
            <a:schemeClr val="bg1"/>
          </a:solidFill>
        </p:spPr>
        <p:txBody>
          <a:bodyPr vert="horz" wrap="square" lIns="0" tIns="0" rIns="0" bIns="0" rtlCol="0" anchor="t" anchorCtr="0">
            <a:noAutofit/>
          </a:bodyPr>
          <a:lstStyle/>
          <a:p>
            <a:pPr>
              <a:spcAft>
                <a:spcPts val="720"/>
              </a:spcAft>
            </a:pPr>
            <a:endParaRPr lang="tr-TR" b="1" dirty="0">
              <a:solidFill>
                <a:schemeClr val="tx2"/>
              </a:solidFill>
            </a:endParaRPr>
          </a:p>
        </p:txBody>
      </p:sp>
      <p:sp>
        <p:nvSpPr>
          <p:cNvPr id="6" name="TextBox 5">
            <a:extLst>
              <a:ext uri="{FF2B5EF4-FFF2-40B4-BE49-F238E27FC236}">
                <a16:creationId xmlns:a16="http://schemas.microsoft.com/office/drawing/2014/main" id="{FA79D146-0E57-A547-9352-65C7CCDFF941}"/>
              </a:ext>
            </a:extLst>
          </p:cNvPr>
          <p:cNvSpPr txBox="1"/>
          <p:nvPr/>
        </p:nvSpPr>
        <p:spPr>
          <a:xfrm>
            <a:off x="1013606" y="7583923"/>
            <a:ext cx="12234240" cy="359111"/>
          </a:xfrm>
          <a:prstGeom prst="rect">
            <a:avLst/>
          </a:prstGeom>
          <a:solidFill>
            <a:schemeClr val="bg1"/>
          </a:solidFill>
        </p:spPr>
        <p:txBody>
          <a:bodyPr vert="horz" wrap="square" lIns="0" tIns="0" rIns="0" bIns="0" rtlCol="0" anchor="t" anchorCtr="0">
            <a:noAutofit/>
          </a:bodyPr>
          <a:lstStyle/>
          <a:p>
            <a:pPr>
              <a:spcAft>
                <a:spcPts val="720"/>
              </a:spcAft>
            </a:pPr>
            <a:endParaRPr lang="tr-TR" b="1" dirty="0">
              <a:solidFill>
                <a:schemeClr val="tx2"/>
              </a:solidFill>
            </a:endParaRPr>
          </a:p>
        </p:txBody>
      </p:sp>
    </p:spTree>
    <p:extLst>
      <p:ext uri="{BB962C8B-B14F-4D97-AF65-F5344CB8AC3E}">
        <p14:creationId xmlns:p14="http://schemas.microsoft.com/office/powerpoint/2010/main" val="319630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FE5BC-01A5-CED7-ECC5-09F826ADFCA9}"/>
              </a:ext>
            </a:extLst>
          </p:cNvPr>
          <p:cNvSpPr>
            <a:spLocks noGrp="1"/>
          </p:cNvSpPr>
          <p:nvPr>
            <p:ph type="title"/>
          </p:nvPr>
        </p:nvSpPr>
        <p:spPr>
          <a:xfrm>
            <a:off x="1203840" y="518400"/>
            <a:ext cx="12806073" cy="881192"/>
          </a:xfrm>
        </p:spPr>
        <p:txBody>
          <a:bodyPr/>
          <a:lstStyle/>
          <a:p>
            <a:pPr defTabSz="1083570">
              <a:spcBef>
                <a:spcPts val="0"/>
              </a:spcBef>
              <a:defRPr/>
            </a:pPr>
            <a:r>
              <a:rPr lang="tr-TR" sz="3360" b="1" dirty="0">
                <a:latin typeface="Calibri" panose="020F0502020204030204" pitchFamily="34" charset="0"/>
              </a:rPr>
              <a:t>Diğer Faaliyetlerden Elde Edilen Kazançlarda İndirimli KV Uygulaması</a:t>
            </a:r>
            <a:br>
              <a:rPr lang="tr-TR" sz="3360" b="1" dirty="0">
                <a:solidFill>
                  <a:srgbClr val="00338D"/>
                </a:solidFill>
                <a:latin typeface="Univers for KPMG" panose="020B0603020202020204" pitchFamily="34" charset="0"/>
                <a:ea typeface="+mn-ea"/>
                <a:cs typeface="Arial" panose="020B0604020202020204" pitchFamily="34" charset="0"/>
              </a:rPr>
            </a:br>
            <a:endParaRPr lang="tr-TR" dirty="0"/>
          </a:p>
        </p:txBody>
      </p:sp>
      <p:sp>
        <p:nvSpPr>
          <p:cNvPr id="3" name="Title 1">
            <a:extLst>
              <a:ext uri="{FF2B5EF4-FFF2-40B4-BE49-F238E27FC236}">
                <a16:creationId xmlns:a16="http://schemas.microsoft.com/office/drawing/2014/main" id="{ABE37649-CEBE-42C7-DC5D-AE534CB6CE28}"/>
              </a:ext>
            </a:extLst>
          </p:cNvPr>
          <p:cNvSpPr txBox="1">
            <a:spLocks/>
          </p:cNvSpPr>
          <p:nvPr/>
        </p:nvSpPr>
        <p:spPr>
          <a:xfrm>
            <a:off x="1280041" y="1488858"/>
            <a:ext cx="12222719" cy="6361333"/>
          </a:xfrm>
          <a:prstGeom prst="rect">
            <a:avLst/>
          </a:prstGeom>
        </p:spPr>
        <p:txBody>
          <a:bodyPr vert="horz" lIns="0" tIns="0" rIns="0" bIns="0" rtlCol="0" anchor="t" anchorCtr="0">
            <a:noAutofit/>
          </a:bodyPr>
          <a:lstStyle>
            <a:lvl1pPr algn="l" defTabSz="914094" rtl="0" eaLnBrk="1" latinLnBrk="0" hangingPunct="1">
              <a:lnSpc>
                <a:spcPct val="70000"/>
              </a:lnSpc>
              <a:spcBef>
                <a:spcPct val="0"/>
              </a:spcBef>
              <a:buNone/>
              <a:defRPr sz="5398" kern="1200">
                <a:solidFill>
                  <a:schemeClr val="tx2"/>
                </a:solidFill>
                <a:latin typeface="+mj-lt"/>
                <a:ea typeface="+mj-ea"/>
                <a:cs typeface="+mj-cs"/>
              </a:defRPr>
            </a:lvl1pPr>
          </a:lstStyle>
          <a:p>
            <a:pPr indent="411480" algn="just">
              <a:spcAft>
                <a:spcPts val="720"/>
              </a:spcAft>
            </a:pPr>
            <a:r>
              <a:rPr lang="tr-TR" sz="1920" dirty="0">
                <a:solidFill>
                  <a:srgbClr val="000000"/>
                </a:solidFill>
                <a:latin typeface="Calibri" panose="020F0502020204030204" pitchFamily="34" charset="0"/>
              </a:rPr>
              <a:t>Diğer faaliyetlerden elde edilen kazançlara indirimli kurumlar vergisi uygulamasındaki üst sınır:</a:t>
            </a:r>
          </a:p>
          <a:p>
            <a:pPr indent="411480" algn="just">
              <a:spcAft>
                <a:spcPts val="720"/>
              </a:spcAft>
            </a:pPr>
            <a:r>
              <a:rPr lang="tr-TR" sz="1920" dirty="0">
                <a:solidFill>
                  <a:srgbClr val="000000"/>
                </a:solidFill>
                <a:latin typeface="Calibri" panose="020F0502020204030204" pitchFamily="34" charset="0"/>
              </a:rPr>
              <a:t> -  </a:t>
            </a:r>
            <a:r>
              <a:rPr lang="tr-TR" sz="1920" u="sng" dirty="0">
                <a:solidFill>
                  <a:srgbClr val="000000"/>
                </a:solidFill>
                <a:latin typeface="Calibri" panose="020F0502020204030204" pitchFamily="34" charset="0"/>
              </a:rPr>
              <a:t>1. Sınır</a:t>
            </a:r>
            <a:r>
              <a:rPr lang="tr-TR" sz="1920" dirty="0">
                <a:solidFill>
                  <a:srgbClr val="000000"/>
                </a:solidFill>
                <a:latin typeface="Calibri" panose="020F0502020204030204" pitchFamily="34" charset="0"/>
              </a:rPr>
              <a:t>:</a:t>
            </a:r>
          </a:p>
          <a:p>
            <a:pPr indent="411480" algn="just">
              <a:spcAft>
                <a:spcPts val="720"/>
              </a:spcAft>
            </a:pPr>
            <a:r>
              <a:rPr lang="tr-TR" sz="1920" dirty="0">
                <a:solidFill>
                  <a:srgbClr val="000000"/>
                </a:solidFill>
                <a:latin typeface="Calibri" panose="020F0502020204030204" pitchFamily="34" charset="0"/>
              </a:rPr>
              <a:t> Yatırım döneminde</a:t>
            </a:r>
          </a:p>
          <a:p>
            <a:pPr algn="just">
              <a:spcAft>
                <a:spcPts val="720"/>
              </a:spcAft>
            </a:pPr>
            <a:r>
              <a:rPr lang="tr-TR" sz="1920" dirty="0">
                <a:solidFill>
                  <a:srgbClr val="000000"/>
                </a:solidFill>
                <a:latin typeface="Calibri" panose="020F0502020204030204" pitchFamily="34" charset="0"/>
              </a:rPr>
              <a:t>yararlanılabilecek yatırıma katkı tutarı      =              [(10.000.000 TL x %40) x %80]</a:t>
            </a:r>
          </a:p>
          <a:p>
            <a:pPr indent="411480" algn="just">
              <a:spcAft>
                <a:spcPts val="720"/>
              </a:spcAft>
            </a:pPr>
            <a:r>
              <a:rPr lang="tr-TR" sz="1920" dirty="0">
                <a:solidFill>
                  <a:srgbClr val="000000"/>
                </a:solidFill>
                <a:latin typeface="Calibri" panose="020F0502020204030204" pitchFamily="34" charset="0"/>
              </a:rPr>
              <a:t>                                                                  =              3.200.000 TL</a:t>
            </a:r>
          </a:p>
          <a:p>
            <a:pPr indent="411480" algn="just">
              <a:spcAft>
                <a:spcPts val="720"/>
              </a:spcAft>
            </a:pPr>
            <a:r>
              <a:rPr lang="tr-TR" sz="1920" dirty="0">
                <a:solidFill>
                  <a:srgbClr val="000000"/>
                </a:solidFill>
                <a:latin typeface="Calibri" panose="020F0502020204030204" pitchFamily="34" charset="0"/>
              </a:rPr>
              <a:t> - </a:t>
            </a:r>
            <a:r>
              <a:rPr lang="tr-TR" sz="1920" u="sng" dirty="0">
                <a:solidFill>
                  <a:srgbClr val="000000"/>
                </a:solidFill>
                <a:latin typeface="Calibri" panose="020F0502020204030204" pitchFamily="34" charset="0"/>
              </a:rPr>
              <a:t>2. Sınır:</a:t>
            </a:r>
            <a:endParaRPr lang="tr-TR" sz="1920" dirty="0">
              <a:solidFill>
                <a:srgbClr val="000000"/>
              </a:solidFill>
              <a:latin typeface="Calibri" panose="020F0502020204030204" pitchFamily="34" charset="0"/>
            </a:endParaRPr>
          </a:p>
          <a:p>
            <a:pPr indent="411480" algn="just">
              <a:spcAft>
                <a:spcPts val="720"/>
              </a:spcAft>
            </a:pPr>
            <a:r>
              <a:rPr lang="tr-TR" sz="1920" dirty="0">
                <a:solidFill>
                  <a:srgbClr val="000000"/>
                </a:solidFill>
                <a:latin typeface="Calibri" panose="020F0502020204030204" pitchFamily="34" charset="0"/>
              </a:rPr>
              <a:t> Gerçekleştirilen yatırım harcaması    =              6.000.000 TL</a:t>
            </a:r>
          </a:p>
          <a:p>
            <a:pPr indent="411480" algn="just">
              <a:spcAft>
                <a:spcPts val="720"/>
              </a:spcAft>
            </a:pPr>
            <a:r>
              <a:rPr lang="tr-TR" sz="1920" dirty="0">
                <a:solidFill>
                  <a:srgbClr val="000000"/>
                </a:solidFill>
                <a:latin typeface="Calibri" panose="020F0502020204030204" pitchFamily="34" charset="0"/>
              </a:rPr>
              <a:t> </a:t>
            </a:r>
          </a:p>
        </p:txBody>
      </p:sp>
      <p:graphicFrame>
        <p:nvGraphicFramePr>
          <p:cNvPr id="4" name="Table 3">
            <a:extLst>
              <a:ext uri="{FF2B5EF4-FFF2-40B4-BE49-F238E27FC236}">
                <a16:creationId xmlns:a16="http://schemas.microsoft.com/office/drawing/2014/main" id="{5A3B07A9-4D81-0349-88B7-EBF36CFB31E6}"/>
              </a:ext>
            </a:extLst>
          </p:cNvPr>
          <p:cNvGraphicFramePr>
            <a:graphicFrameLocks noGrp="1"/>
          </p:cNvGraphicFramePr>
          <p:nvPr>
            <p:extLst>
              <p:ext uri="{D42A27DB-BD31-4B8C-83A1-F6EECF244321}">
                <p14:modId xmlns:p14="http://schemas.microsoft.com/office/powerpoint/2010/main" val="2867292944"/>
              </p:ext>
            </p:extLst>
          </p:nvPr>
        </p:nvGraphicFramePr>
        <p:xfrm>
          <a:off x="1527808" y="3855273"/>
          <a:ext cx="10546080" cy="3576637"/>
        </p:xfrm>
        <a:graphic>
          <a:graphicData uri="http://schemas.openxmlformats.org/drawingml/2006/table">
            <a:tbl>
              <a:tblPr/>
              <a:tblGrid>
                <a:gridCol w="8915400">
                  <a:extLst>
                    <a:ext uri="{9D8B030D-6E8A-4147-A177-3AD203B41FA5}">
                      <a16:colId xmlns:a16="http://schemas.microsoft.com/office/drawing/2014/main" val="1901555776"/>
                    </a:ext>
                  </a:extLst>
                </a:gridCol>
                <a:gridCol w="1630680">
                  <a:extLst>
                    <a:ext uri="{9D8B030D-6E8A-4147-A177-3AD203B41FA5}">
                      <a16:colId xmlns:a16="http://schemas.microsoft.com/office/drawing/2014/main" val="1949371585"/>
                    </a:ext>
                  </a:extLst>
                </a:gridCol>
              </a:tblGrid>
              <a:tr h="320040">
                <a:tc>
                  <a:txBody>
                    <a:bodyPr/>
                    <a:lstStyle/>
                    <a:p>
                      <a:pPr algn="just" rtl="0" fontAlgn="ctr"/>
                      <a:r>
                        <a:rPr lang="tr-TR" sz="1900" b="1" i="0" u="none" strike="noStrike" dirty="0">
                          <a:solidFill>
                            <a:srgbClr val="000000"/>
                          </a:solidFill>
                          <a:effectLst/>
                          <a:latin typeface="Calibri" panose="020F0502020204030204" pitchFamily="34" charset="0"/>
                        </a:rPr>
                        <a:t>Kurumlar Vergisi Matrahı</a:t>
                      </a: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rtl="0" fontAlgn="ctr"/>
                      <a:r>
                        <a:rPr lang="tr-TR" sz="1900" b="1" i="0" u="none" strike="noStrike" dirty="0">
                          <a:solidFill>
                            <a:srgbClr val="000000"/>
                          </a:solidFill>
                          <a:effectLst/>
                          <a:latin typeface="Calibri" panose="020F0502020204030204" pitchFamily="34" charset="0"/>
                        </a:rPr>
                        <a:t>22.000.000 TL</a:t>
                      </a: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855176445"/>
                  </a:ext>
                </a:extLst>
              </a:tr>
              <a:tr h="320040">
                <a:tc>
                  <a:txBody>
                    <a:bodyPr/>
                    <a:lstStyle/>
                    <a:p>
                      <a:pPr algn="just" rtl="0" fontAlgn="ctr"/>
                      <a:r>
                        <a:rPr lang="tr-TR" sz="1900" b="1" i="0" u="none" strike="noStrike" dirty="0">
                          <a:solidFill>
                            <a:srgbClr val="000000"/>
                          </a:solidFill>
                          <a:effectLst/>
                          <a:latin typeface="Calibri" panose="020F0502020204030204" pitchFamily="34" charset="0"/>
                        </a:rPr>
                        <a:t>İndirimli KV Olmasaydı Ödenecek KV </a:t>
                      </a:r>
                      <a:r>
                        <a:rPr lang="tr-TR" sz="1900" b="0" i="0" u="none" strike="noStrike" dirty="0">
                          <a:solidFill>
                            <a:srgbClr val="000000"/>
                          </a:solidFill>
                          <a:effectLst/>
                          <a:latin typeface="Calibri" panose="020F0502020204030204" pitchFamily="34" charset="0"/>
                        </a:rPr>
                        <a:t>(22.000.000 TL X %25)</a:t>
                      </a:r>
                      <a:endParaRPr lang="tr-TR" sz="1900" b="1" i="0" u="none" strike="noStrike" dirty="0">
                        <a:solidFill>
                          <a:srgbClr val="000000"/>
                        </a:solidFill>
                        <a:effectLst/>
                        <a:latin typeface="Calibri" panose="020F0502020204030204" pitchFamily="34" charset="0"/>
                      </a:endParaRP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tr-TR" sz="1900" b="1" i="0" u="none" strike="noStrike" dirty="0">
                          <a:solidFill>
                            <a:srgbClr val="000000"/>
                          </a:solidFill>
                          <a:effectLst/>
                          <a:latin typeface="Calibri" panose="020F0502020204030204" pitchFamily="34" charset="0"/>
                        </a:rPr>
                        <a:t>5.500.000 TL</a:t>
                      </a: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482943"/>
                  </a:ext>
                </a:extLst>
              </a:tr>
              <a:tr h="320040">
                <a:tc>
                  <a:txBody>
                    <a:bodyPr/>
                    <a:lstStyle/>
                    <a:p>
                      <a:pPr algn="just" rtl="0" fontAlgn="ctr"/>
                      <a:r>
                        <a:rPr lang="tr-TR" sz="1900" b="1" i="0" u="none" strike="noStrike" dirty="0">
                          <a:solidFill>
                            <a:srgbClr val="000000"/>
                          </a:solidFill>
                          <a:effectLst/>
                          <a:latin typeface="Calibri" panose="020F0502020204030204" pitchFamily="34" charset="0"/>
                        </a:rPr>
                        <a:t>Yararlanılabilecek Azami Yatırıma Katkı Tutarı</a:t>
                      </a:r>
                      <a:r>
                        <a:rPr lang="tr-TR" sz="1900" b="0" i="0" u="none" strike="noStrike" dirty="0">
                          <a:solidFill>
                            <a:srgbClr val="000000"/>
                          </a:solidFill>
                          <a:effectLst/>
                          <a:latin typeface="Calibri" panose="020F0502020204030204" pitchFamily="34" charset="0"/>
                        </a:rPr>
                        <a:t>(Diğer Faaliyetlerden Elde Edilen Kazanç)</a:t>
                      </a:r>
                      <a:endParaRPr lang="tr-TR" sz="1900" b="1" i="0" u="none" strike="noStrike" dirty="0">
                        <a:solidFill>
                          <a:srgbClr val="000000"/>
                        </a:solidFill>
                        <a:effectLst/>
                        <a:latin typeface="Calibri" panose="020F0502020204030204" pitchFamily="34" charset="0"/>
                      </a:endParaRP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rtl="0" fontAlgn="ctr"/>
                      <a:r>
                        <a:rPr lang="tr-TR" sz="1900" b="1" i="0" u="none" strike="noStrike" dirty="0">
                          <a:solidFill>
                            <a:srgbClr val="000000"/>
                          </a:solidFill>
                          <a:effectLst/>
                          <a:latin typeface="Calibri" panose="020F0502020204030204" pitchFamily="34" charset="0"/>
                        </a:rPr>
                        <a:t>3.200.000 TL</a:t>
                      </a: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966435447"/>
                  </a:ext>
                </a:extLst>
              </a:tr>
              <a:tr h="320040">
                <a:tc>
                  <a:txBody>
                    <a:bodyPr/>
                    <a:lstStyle/>
                    <a:p>
                      <a:pPr algn="just" rtl="0" fontAlgn="ctr"/>
                      <a:r>
                        <a:rPr lang="tr-TR" sz="1900" b="1" i="0" u="none" strike="noStrike" dirty="0">
                          <a:solidFill>
                            <a:srgbClr val="000000"/>
                          </a:solidFill>
                          <a:effectLst/>
                          <a:latin typeface="Calibri" panose="020F0502020204030204" pitchFamily="34" charset="0"/>
                        </a:rPr>
                        <a:t>İndirimli KV Oranı [%25 - (%25 X %80)] =  [%25 - %20]</a:t>
                      </a: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tr-TR" sz="1900" b="1" i="0" u="none" strike="noStrike" dirty="0">
                          <a:solidFill>
                            <a:srgbClr val="000000"/>
                          </a:solidFill>
                          <a:effectLst/>
                          <a:latin typeface="Calibri" panose="020F0502020204030204" pitchFamily="34" charset="0"/>
                        </a:rPr>
                        <a:t>5%</a:t>
                      </a: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7277967"/>
                  </a:ext>
                </a:extLst>
              </a:tr>
              <a:tr h="320040">
                <a:tc>
                  <a:txBody>
                    <a:bodyPr/>
                    <a:lstStyle/>
                    <a:p>
                      <a:pPr algn="just" rtl="0" fontAlgn="ctr"/>
                      <a:r>
                        <a:rPr lang="tr-TR" sz="1900" b="1" i="0" u="none" strike="noStrike" dirty="0">
                          <a:solidFill>
                            <a:srgbClr val="000000"/>
                          </a:solidFill>
                          <a:effectLst/>
                          <a:latin typeface="Calibri" panose="020F0502020204030204" pitchFamily="34" charset="0"/>
                        </a:rPr>
                        <a:t>İndirimli KV Matrahı [3.200.000 / (%25 - %5)]</a:t>
                      </a:r>
                      <a:r>
                        <a:rPr lang="tr-TR" sz="1900" b="0" i="0" u="none" strike="noStrike" dirty="0">
                          <a:solidFill>
                            <a:srgbClr val="000000"/>
                          </a:solidFill>
                          <a:effectLst/>
                          <a:latin typeface="Calibri" panose="020F0502020204030204" pitchFamily="34" charset="0"/>
                        </a:rPr>
                        <a:t>(diğer Faaliyetlerden Elde Edilen Kazanç)</a:t>
                      </a:r>
                      <a:endParaRPr lang="tr-TR" sz="1900" b="1" i="0" u="none" strike="noStrike" dirty="0">
                        <a:solidFill>
                          <a:srgbClr val="000000"/>
                        </a:solidFill>
                        <a:effectLst/>
                        <a:latin typeface="Calibri" panose="020F0502020204030204" pitchFamily="34" charset="0"/>
                      </a:endParaRP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rtl="0" fontAlgn="ctr"/>
                      <a:r>
                        <a:rPr lang="tr-TR" sz="1900" b="1" i="0" u="none" strike="noStrike" dirty="0">
                          <a:solidFill>
                            <a:srgbClr val="000000"/>
                          </a:solidFill>
                          <a:effectLst/>
                          <a:latin typeface="Calibri" panose="020F0502020204030204" pitchFamily="34" charset="0"/>
                        </a:rPr>
                        <a:t>16.000.000 TL</a:t>
                      </a: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208837461"/>
                  </a:ext>
                </a:extLst>
              </a:tr>
              <a:tr h="320040">
                <a:tc>
                  <a:txBody>
                    <a:bodyPr/>
                    <a:lstStyle/>
                    <a:p>
                      <a:pPr algn="just" rtl="0" fontAlgn="ctr"/>
                      <a:r>
                        <a:rPr lang="tr-TR" sz="1900" b="1" i="0" u="none" strike="noStrike" dirty="0">
                          <a:solidFill>
                            <a:srgbClr val="000000"/>
                          </a:solidFill>
                          <a:effectLst/>
                          <a:latin typeface="Calibri" panose="020F0502020204030204" pitchFamily="34" charset="0"/>
                        </a:rPr>
                        <a:t>İndirimli KV Matrahı Toplamı </a:t>
                      </a:r>
                      <a:r>
                        <a:rPr lang="tr-TR" sz="1900" b="0" i="0" u="none" strike="noStrike" dirty="0">
                          <a:solidFill>
                            <a:srgbClr val="000000"/>
                          </a:solidFill>
                          <a:effectLst/>
                          <a:latin typeface="Calibri" panose="020F0502020204030204" pitchFamily="34" charset="0"/>
                        </a:rPr>
                        <a:t>(16.000.000 TL + 2.000.000 TL)</a:t>
                      </a:r>
                      <a:endParaRPr lang="tr-TR" sz="1900" b="1" i="0" u="none" strike="noStrike" dirty="0">
                        <a:solidFill>
                          <a:srgbClr val="000000"/>
                        </a:solidFill>
                        <a:effectLst/>
                        <a:latin typeface="Calibri" panose="020F0502020204030204" pitchFamily="34" charset="0"/>
                      </a:endParaRP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tr-TR" sz="1900" b="1" i="0" u="none" strike="noStrike" dirty="0">
                          <a:solidFill>
                            <a:srgbClr val="000000"/>
                          </a:solidFill>
                          <a:effectLst/>
                          <a:latin typeface="Calibri" panose="020F0502020204030204" pitchFamily="34" charset="0"/>
                        </a:rPr>
                        <a:t> 18.000.000 TL</a:t>
                      </a: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3542888"/>
                  </a:ext>
                </a:extLst>
              </a:tr>
              <a:tr h="320040">
                <a:tc>
                  <a:txBody>
                    <a:bodyPr/>
                    <a:lstStyle/>
                    <a:p>
                      <a:pPr algn="just" rtl="0" fontAlgn="ctr"/>
                      <a:r>
                        <a:rPr lang="sv-SE" sz="1900" b="1" i="0" u="none" strike="noStrike" dirty="0">
                          <a:solidFill>
                            <a:srgbClr val="000000"/>
                          </a:solidFill>
                          <a:effectLst/>
                          <a:latin typeface="Calibri" panose="020F0502020204030204" pitchFamily="34" charset="0"/>
                        </a:rPr>
                        <a:t>İndirimli Orana Göre Hesaplanan KV </a:t>
                      </a:r>
                      <a:r>
                        <a:rPr lang="sv-SE" sz="1900" b="0" i="0" u="none" strike="noStrike" dirty="0">
                          <a:solidFill>
                            <a:srgbClr val="000000"/>
                          </a:solidFill>
                          <a:effectLst/>
                          <a:latin typeface="Calibri" panose="020F0502020204030204" pitchFamily="34" charset="0"/>
                        </a:rPr>
                        <a:t>(18.000.000 TL X %5) </a:t>
                      </a:r>
                      <a:endParaRPr lang="sv-SE" sz="1900" b="1" i="0" u="none" strike="noStrike" dirty="0">
                        <a:solidFill>
                          <a:srgbClr val="000000"/>
                        </a:solidFill>
                        <a:effectLst/>
                        <a:latin typeface="Calibri" panose="020F0502020204030204" pitchFamily="34" charset="0"/>
                      </a:endParaRP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rtl="0" fontAlgn="ctr"/>
                      <a:r>
                        <a:rPr lang="tr-TR" sz="1900" b="1" i="0" u="none" strike="noStrike" dirty="0">
                          <a:solidFill>
                            <a:srgbClr val="000000"/>
                          </a:solidFill>
                          <a:effectLst/>
                          <a:latin typeface="Calibri" panose="020F0502020204030204" pitchFamily="34" charset="0"/>
                        </a:rPr>
                        <a:t>900.000 TL</a:t>
                      </a: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597995579"/>
                  </a:ext>
                </a:extLst>
              </a:tr>
              <a:tr h="320040">
                <a:tc>
                  <a:txBody>
                    <a:bodyPr/>
                    <a:lstStyle/>
                    <a:p>
                      <a:pPr algn="just" rtl="0" fontAlgn="ctr"/>
                      <a:r>
                        <a:rPr lang="it-IT" sz="1900" b="1" i="0" u="none" strike="noStrike" dirty="0">
                          <a:solidFill>
                            <a:srgbClr val="000000"/>
                          </a:solidFill>
                          <a:effectLst/>
                          <a:latin typeface="Calibri" panose="020F0502020204030204" pitchFamily="34" charset="0"/>
                        </a:rPr>
                        <a:t>Genel Orana Tabi Matrah </a:t>
                      </a:r>
                      <a:r>
                        <a:rPr lang="it-IT" sz="1900" b="0" i="0" u="none" strike="noStrike" dirty="0">
                          <a:solidFill>
                            <a:srgbClr val="000000"/>
                          </a:solidFill>
                          <a:effectLst/>
                          <a:latin typeface="Calibri" panose="020F0502020204030204" pitchFamily="34" charset="0"/>
                        </a:rPr>
                        <a:t>(22.000.000 T</a:t>
                      </a:r>
                      <a:r>
                        <a:rPr lang="tr-TR" sz="1900" b="0" i="0" u="none" strike="noStrike" dirty="0">
                          <a:solidFill>
                            <a:srgbClr val="000000"/>
                          </a:solidFill>
                          <a:effectLst/>
                          <a:latin typeface="Calibri" panose="020F0502020204030204" pitchFamily="34" charset="0"/>
                        </a:rPr>
                        <a:t>L</a:t>
                      </a:r>
                      <a:r>
                        <a:rPr lang="it-IT" sz="1900" b="0" i="0" u="none" strike="noStrike" dirty="0">
                          <a:solidFill>
                            <a:srgbClr val="000000"/>
                          </a:solidFill>
                          <a:effectLst/>
                          <a:latin typeface="Calibri" panose="020F0502020204030204" pitchFamily="34" charset="0"/>
                        </a:rPr>
                        <a:t> </a:t>
                      </a:r>
                      <a:r>
                        <a:rPr lang="tr-TR" sz="1900" b="0" i="0" u="none" strike="noStrike" dirty="0">
                          <a:solidFill>
                            <a:srgbClr val="000000"/>
                          </a:solidFill>
                          <a:effectLst/>
                          <a:latin typeface="Calibri" panose="020F0502020204030204" pitchFamily="34" charset="0"/>
                        </a:rPr>
                        <a:t>-</a:t>
                      </a:r>
                      <a:r>
                        <a:rPr lang="it-IT" sz="1900" b="0" i="0" u="none" strike="noStrike" dirty="0">
                          <a:solidFill>
                            <a:srgbClr val="000000"/>
                          </a:solidFill>
                          <a:effectLst/>
                          <a:latin typeface="Calibri" panose="020F0502020204030204" pitchFamily="34" charset="0"/>
                        </a:rPr>
                        <a:t> 18.000.000 T</a:t>
                      </a:r>
                      <a:r>
                        <a:rPr lang="tr-TR" sz="1900" b="0" i="0" u="none" strike="noStrike" dirty="0">
                          <a:solidFill>
                            <a:srgbClr val="000000"/>
                          </a:solidFill>
                          <a:effectLst/>
                          <a:latin typeface="Calibri" panose="020F0502020204030204" pitchFamily="34" charset="0"/>
                        </a:rPr>
                        <a:t>L</a:t>
                      </a:r>
                      <a:r>
                        <a:rPr lang="it-IT" sz="1900" b="0" i="0" u="none" strike="noStrike" dirty="0">
                          <a:solidFill>
                            <a:srgbClr val="000000"/>
                          </a:solidFill>
                          <a:effectLst/>
                          <a:latin typeface="Calibri" panose="020F0502020204030204" pitchFamily="34" charset="0"/>
                        </a:rPr>
                        <a:t>)</a:t>
                      </a:r>
                      <a:endParaRPr lang="it-IT" sz="1900" b="1" i="0" u="none" strike="noStrike" dirty="0">
                        <a:solidFill>
                          <a:srgbClr val="000000"/>
                        </a:solidFill>
                        <a:effectLst/>
                        <a:latin typeface="Calibri" panose="020F0502020204030204" pitchFamily="34" charset="0"/>
                      </a:endParaRP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tr-TR" sz="1900" b="1" i="0" u="none" strike="noStrike">
                          <a:solidFill>
                            <a:srgbClr val="000000"/>
                          </a:solidFill>
                          <a:effectLst/>
                          <a:latin typeface="Calibri" panose="020F0502020204030204" pitchFamily="34" charset="0"/>
                        </a:rPr>
                        <a:t>4.000.000 TL</a:t>
                      </a: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6656306"/>
                  </a:ext>
                </a:extLst>
              </a:tr>
              <a:tr h="376237">
                <a:tc>
                  <a:txBody>
                    <a:bodyPr/>
                    <a:lstStyle/>
                    <a:p>
                      <a:pPr algn="just" rtl="0" fontAlgn="ctr"/>
                      <a:r>
                        <a:rPr lang="sv-SE" sz="1900" b="1" i="0" u="none" strike="noStrike" dirty="0">
                          <a:solidFill>
                            <a:srgbClr val="000000"/>
                          </a:solidFill>
                          <a:effectLst/>
                          <a:latin typeface="Calibri" panose="020F0502020204030204" pitchFamily="34" charset="0"/>
                        </a:rPr>
                        <a:t>Genel Orana Göre Hesaplanan KV  </a:t>
                      </a:r>
                      <a:r>
                        <a:rPr lang="sv-SE" sz="1900" b="0" i="0" u="none" strike="noStrike" dirty="0">
                          <a:solidFill>
                            <a:srgbClr val="000000"/>
                          </a:solidFill>
                          <a:effectLst/>
                          <a:latin typeface="Calibri" panose="020F0502020204030204" pitchFamily="34" charset="0"/>
                        </a:rPr>
                        <a:t>(4.000.000 TL X %25)</a:t>
                      </a:r>
                      <a:endParaRPr lang="sv-SE" sz="1900" b="1" i="0" u="none" strike="noStrike" dirty="0">
                        <a:solidFill>
                          <a:srgbClr val="000000"/>
                        </a:solidFill>
                        <a:effectLst/>
                        <a:latin typeface="Calibri" panose="020F0502020204030204" pitchFamily="34" charset="0"/>
                      </a:endParaRP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rtl="0" fontAlgn="ctr"/>
                      <a:r>
                        <a:rPr lang="tr-TR" sz="1900" b="1" i="0" u="none" strike="noStrike">
                          <a:solidFill>
                            <a:srgbClr val="000000"/>
                          </a:solidFill>
                          <a:effectLst/>
                          <a:latin typeface="Calibri" panose="020F0502020204030204" pitchFamily="34" charset="0"/>
                        </a:rPr>
                        <a:t>1.000.000 TL</a:t>
                      </a: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574741815"/>
                  </a:ext>
                </a:extLst>
              </a:tr>
              <a:tr h="320040">
                <a:tc>
                  <a:txBody>
                    <a:bodyPr/>
                    <a:lstStyle/>
                    <a:p>
                      <a:pPr algn="just" rtl="0" fontAlgn="ctr"/>
                      <a:r>
                        <a:rPr lang="tr-TR" sz="1900" b="1" i="0" u="none" strike="noStrike" dirty="0">
                          <a:solidFill>
                            <a:srgbClr val="000000"/>
                          </a:solidFill>
                          <a:effectLst/>
                          <a:latin typeface="Calibri" panose="020F0502020204030204" pitchFamily="34" charset="0"/>
                        </a:rPr>
                        <a:t>Ödenecek Toplam KV </a:t>
                      </a:r>
                      <a:r>
                        <a:rPr lang="tr-TR" sz="1900" b="0" i="0" u="none" strike="noStrike" dirty="0">
                          <a:solidFill>
                            <a:srgbClr val="000000"/>
                          </a:solidFill>
                          <a:effectLst/>
                          <a:latin typeface="Calibri" panose="020F0502020204030204" pitchFamily="34" charset="0"/>
                        </a:rPr>
                        <a:t>(900.000 TL + 1.000.000 TL)</a:t>
                      </a:r>
                      <a:endParaRPr lang="tr-TR" sz="1900" b="1" i="0" u="none" strike="noStrike" dirty="0">
                        <a:solidFill>
                          <a:srgbClr val="000000"/>
                        </a:solidFill>
                        <a:effectLst/>
                        <a:latin typeface="Calibri" panose="020F0502020204030204" pitchFamily="34" charset="0"/>
                      </a:endParaRP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tr-TR" sz="1900" b="1" i="0" u="none" strike="noStrike" dirty="0">
                          <a:solidFill>
                            <a:srgbClr val="000000"/>
                          </a:solidFill>
                          <a:effectLst/>
                          <a:latin typeface="Calibri" panose="020F0502020204030204" pitchFamily="34" charset="0"/>
                        </a:rPr>
                        <a:t>1.900.000 TL</a:t>
                      </a: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2202975"/>
                  </a:ext>
                </a:extLst>
              </a:tr>
              <a:tr h="320040">
                <a:tc>
                  <a:txBody>
                    <a:bodyPr/>
                    <a:lstStyle/>
                    <a:p>
                      <a:pPr algn="just" rtl="0" fontAlgn="ctr"/>
                      <a:r>
                        <a:rPr lang="tr-TR" sz="1900" b="1" i="0" u="none" strike="noStrike" dirty="0">
                          <a:solidFill>
                            <a:srgbClr val="000000"/>
                          </a:solidFill>
                          <a:effectLst/>
                          <a:latin typeface="Calibri" panose="020F0502020204030204" pitchFamily="34" charset="0"/>
                        </a:rPr>
                        <a:t>Yararlanılan Toplam Yatırıma Katkı Tutarı </a:t>
                      </a:r>
                      <a:r>
                        <a:rPr lang="tr-TR" sz="1900" b="0" i="0" u="none" strike="noStrike" dirty="0">
                          <a:solidFill>
                            <a:srgbClr val="000000"/>
                          </a:solidFill>
                          <a:effectLst/>
                          <a:latin typeface="Calibri" panose="020F0502020204030204" pitchFamily="34" charset="0"/>
                        </a:rPr>
                        <a:t>(400.000 TL + 3.200.000 TL)</a:t>
                      </a:r>
                      <a:endParaRPr lang="tr-TR" sz="1900" b="1" i="0" u="none" strike="noStrike" dirty="0">
                        <a:solidFill>
                          <a:srgbClr val="000000"/>
                        </a:solidFill>
                        <a:effectLst/>
                        <a:latin typeface="Calibri" panose="020F0502020204030204" pitchFamily="34" charset="0"/>
                      </a:endParaRP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rtl="0" fontAlgn="ctr"/>
                      <a:r>
                        <a:rPr lang="tr-TR" sz="1900" b="1" i="0" u="none" strike="noStrike" dirty="0">
                          <a:solidFill>
                            <a:srgbClr val="000000"/>
                          </a:solidFill>
                          <a:effectLst/>
                          <a:latin typeface="Calibri" panose="020F0502020204030204" pitchFamily="34" charset="0"/>
                        </a:rPr>
                        <a:t>3.600.000 TL</a:t>
                      </a:r>
                    </a:p>
                  </a:txBody>
                  <a:tcPr marL="9144" marR="9144" marT="9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255864632"/>
                  </a:ext>
                </a:extLst>
              </a:tr>
            </a:tbl>
          </a:graphicData>
        </a:graphic>
      </p:graphicFrame>
      <p:sp>
        <p:nvSpPr>
          <p:cNvPr id="5" name="TextBox 4">
            <a:extLst>
              <a:ext uri="{FF2B5EF4-FFF2-40B4-BE49-F238E27FC236}">
                <a16:creationId xmlns:a16="http://schemas.microsoft.com/office/drawing/2014/main" id="{64AC39D2-4731-E547-F8AF-41E51C27A4A2}"/>
              </a:ext>
            </a:extLst>
          </p:cNvPr>
          <p:cNvSpPr txBox="1"/>
          <p:nvPr/>
        </p:nvSpPr>
        <p:spPr>
          <a:xfrm>
            <a:off x="811133" y="7443760"/>
            <a:ext cx="12234240" cy="359111"/>
          </a:xfrm>
          <a:prstGeom prst="rect">
            <a:avLst/>
          </a:prstGeom>
          <a:solidFill>
            <a:schemeClr val="bg1"/>
          </a:solidFill>
        </p:spPr>
        <p:txBody>
          <a:bodyPr vert="horz" wrap="square" lIns="0" tIns="0" rIns="0" bIns="0" rtlCol="0" anchor="t" anchorCtr="0">
            <a:noAutofit/>
          </a:bodyPr>
          <a:lstStyle/>
          <a:p>
            <a:pPr>
              <a:spcAft>
                <a:spcPts val="720"/>
              </a:spcAft>
            </a:pPr>
            <a:endParaRPr lang="tr-TR" b="1" dirty="0">
              <a:solidFill>
                <a:schemeClr val="tx2"/>
              </a:solidFill>
            </a:endParaRPr>
          </a:p>
        </p:txBody>
      </p:sp>
    </p:spTree>
    <p:extLst>
      <p:ext uri="{BB962C8B-B14F-4D97-AF65-F5344CB8AC3E}">
        <p14:creationId xmlns:p14="http://schemas.microsoft.com/office/powerpoint/2010/main" val="31223304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FE5BC-01A5-CED7-ECC5-09F826ADFCA9}"/>
              </a:ext>
            </a:extLst>
          </p:cNvPr>
          <p:cNvSpPr>
            <a:spLocks noGrp="1"/>
          </p:cNvSpPr>
          <p:nvPr>
            <p:ph type="title"/>
          </p:nvPr>
        </p:nvSpPr>
        <p:spPr>
          <a:xfrm>
            <a:off x="1203841" y="518400"/>
            <a:ext cx="12222720" cy="881192"/>
          </a:xfrm>
        </p:spPr>
        <p:txBody>
          <a:bodyPr/>
          <a:lstStyle/>
          <a:p>
            <a:pPr defTabSz="1083570">
              <a:spcBef>
                <a:spcPts val="0"/>
              </a:spcBef>
              <a:defRPr/>
            </a:pPr>
            <a:r>
              <a:rPr lang="tr-TR" sz="3360" b="1" dirty="0">
                <a:latin typeface="Calibri" panose="020F0502020204030204" pitchFamily="34" charset="0"/>
              </a:rPr>
              <a:t>Birden Fazla Teşvik Belgesinin Olduğu Durumda Uygulama</a:t>
            </a:r>
            <a:br>
              <a:rPr lang="tr-TR" sz="3360" b="1" dirty="0">
                <a:solidFill>
                  <a:srgbClr val="00338D"/>
                </a:solidFill>
                <a:latin typeface="Univers for KPMG" panose="020B0603020202020204" pitchFamily="34" charset="0"/>
                <a:ea typeface="+mn-ea"/>
                <a:cs typeface="Arial" panose="020B0604020202020204" pitchFamily="34" charset="0"/>
              </a:rPr>
            </a:br>
            <a:endParaRPr lang="tr-TR" dirty="0"/>
          </a:p>
        </p:txBody>
      </p:sp>
      <p:sp>
        <p:nvSpPr>
          <p:cNvPr id="3" name="Title 1">
            <a:extLst>
              <a:ext uri="{FF2B5EF4-FFF2-40B4-BE49-F238E27FC236}">
                <a16:creationId xmlns:a16="http://schemas.microsoft.com/office/drawing/2014/main" id="{ABE37649-CEBE-42C7-DC5D-AE534CB6CE28}"/>
              </a:ext>
            </a:extLst>
          </p:cNvPr>
          <p:cNvSpPr txBox="1">
            <a:spLocks/>
          </p:cNvSpPr>
          <p:nvPr/>
        </p:nvSpPr>
        <p:spPr>
          <a:xfrm>
            <a:off x="1203841" y="1771765"/>
            <a:ext cx="12222719" cy="4053218"/>
          </a:xfrm>
          <a:prstGeom prst="rect">
            <a:avLst/>
          </a:prstGeom>
        </p:spPr>
        <p:txBody>
          <a:bodyPr vert="horz" lIns="0" tIns="0" rIns="0" bIns="0" rtlCol="0" anchor="t" anchorCtr="0">
            <a:noAutofit/>
          </a:bodyPr>
          <a:lstStyle>
            <a:lvl1pPr algn="l" defTabSz="914094" rtl="0" eaLnBrk="1" latinLnBrk="0" hangingPunct="1">
              <a:lnSpc>
                <a:spcPct val="70000"/>
              </a:lnSpc>
              <a:spcBef>
                <a:spcPct val="0"/>
              </a:spcBef>
              <a:buNone/>
              <a:defRPr sz="5398" kern="1200">
                <a:solidFill>
                  <a:schemeClr val="tx2"/>
                </a:solidFill>
                <a:latin typeface="+mj-lt"/>
                <a:ea typeface="+mj-ea"/>
                <a:cs typeface="+mj-cs"/>
              </a:defRPr>
            </a:lvl1pPr>
          </a:lstStyle>
          <a:p>
            <a:pPr indent="411480" algn="just" defTabSz="1096913">
              <a:spcAft>
                <a:spcPts val="720"/>
              </a:spcAft>
              <a:defRPr/>
            </a:pPr>
            <a:endParaRPr lang="tr-TR" sz="1920" dirty="0">
              <a:solidFill>
                <a:srgbClr val="000000"/>
              </a:solidFill>
              <a:latin typeface="Calibri" panose="020F0502020204030204" pitchFamily="34" charset="0"/>
            </a:endParaRPr>
          </a:p>
          <a:p>
            <a:pPr marL="342900" indent="-342900" algn="just">
              <a:spcAft>
                <a:spcPts val="720"/>
              </a:spcAft>
              <a:buFont typeface="Arial" panose="020B0604020202020204" pitchFamily="34" charset="0"/>
              <a:buChar char="•"/>
            </a:pPr>
            <a:r>
              <a:rPr lang="tr-TR" sz="2160" dirty="0">
                <a:solidFill>
                  <a:srgbClr val="000000"/>
                </a:solidFill>
                <a:latin typeface="Calibri" panose="020F0502020204030204" pitchFamily="34" charset="0"/>
              </a:rPr>
              <a:t>İndirimli vergi oranı uygulamasında, </a:t>
            </a:r>
            <a:r>
              <a:rPr lang="tr-TR" sz="2160" u="sng" dirty="0">
                <a:solidFill>
                  <a:srgbClr val="FF0000"/>
                </a:solidFill>
                <a:latin typeface="Calibri" panose="020F0502020204030204" pitchFamily="34" charset="0"/>
              </a:rPr>
              <a:t>yatırım teşvik belgeleri kapsamındaki yatırımlarının işletilmesinden elde edilen kazançları dışında kalan tüm kazançları </a:t>
            </a:r>
            <a:r>
              <a:rPr lang="tr-TR" sz="2160" dirty="0">
                <a:solidFill>
                  <a:srgbClr val="000000"/>
                </a:solidFill>
                <a:latin typeface="Calibri" panose="020F0502020204030204" pitchFamily="34" charset="0"/>
              </a:rPr>
              <a:t>diğer faaliyetlerden elde edilen kazanç olarak kabul edilecektir.</a:t>
            </a:r>
          </a:p>
          <a:p>
            <a:pPr marL="342900" indent="-342900" algn="just">
              <a:spcAft>
                <a:spcPts val="720"/>
              </a:spcAft>
              <a:buFont typeface="Arial" panose="020B0604020202020204" pitchFamily="34" charset="0"/>
              <a:buChar char="•"/>
            </a:pPr>
            <a:endParaRPr lang="tr-TR" sz="2160" dirty="0">
              <a:solidFill>
                <a:srgbClr val="000000"/>
              </a:solidFill>
              <a:latin typeface="Calibri" panose="020F0502020204030204" pitchFamily="34" charset="0"/>
            </a:endParaRPr>
          </a:p>
          <a:p>
            <a:pPr marL="342900" indent="-342900" algn="just">
              <a:spcAft>
                <a:spcPts val="720"/>
              </a:spcAft>
              <a:buFont typeface="Arial" panose="020B0604020202020204" pitchFamily="34" charset="0"/>
              <a:buChar char="•"/>
            </a:pPr>
            <a:r>
              <a:rPr lang="tr-TR" sz="2160" dirty="0">
                <a:solidFill>
                  <a:srgbClr val="000000"/>
                </a:solidFill>
                <a:latin typeface="Calibri" panose="020F0502020204030204" pitchFamily="34" charset="0"/>
              </a:rPr>
              <a:t>YKT’si tüketilmiş olan teşvik belgesinden kazanç elde edilmiş olsa dahi bu belgenin YKT’si tüketildiği için kazancı da </a:t>
            </a:r>
            <a:r>
              <a:rPr lang="tr-TR" sz="2160" u="sng" dirty="0">
                <a:solidFill>
                  <a:srgbClr val="FF0000"/>
                </a:solidFill>
                <a:latin typeface="Calibri" panose="020F0502020204030204" pitchFamily="34" charset="0"/>
              </a:rPr>
              <a:t>DİĞER KAZANÇ</a:t>
            </a:r>
            <a:r>
              <a:rPr lang="tr-TR" sz="2160" dirty="0">
                <a:solidFill>
                  <a:srgbClr val="FF0000"/>
                </a:solidFill>
                <a:latin typeface="Calibri" panose="020F0502020204030204" pitchFamily="34" charset="0"/>
              </a:rPr>
              <a:t> </a:t>
            </a:r>
            <a:r>
              <a:rPr lang="tr-TR" sz="2160" dirty="0">
                <a:solidFill>
                  <a:srgbClr val="000000"/>
                </a:solidFill>
                <a:latin typeface="Calibri" panose="020F0502020204030204" pitchFamily="34" charset="0"/>
              </a:rPr>
              <a:t>kapsamında değerlendirilir.</a:t>
            </a:r>
          </a:p>
          <a:p>
            <a:pPr marL="342900" indent="-342900" algn="just">
              <a:spcAft>
                <a:spcPts val="720"/>
              </a:spcAft>
              <a:buFont typeface="Arial" panose="020B0604020202020204" pitchFamily="34" charset="0"/>
              <a:buChar char="•"/>
            </a:pPr>
            <a:endParaRPr lang="tr-TR" sz="2160" dirty="0">
              <a:solidFill>
                <a:srgbClr val="000000"/>
              </a:solidFill>
              <a:latin typeface="Calibri" panose="020F0502020204030204" pitchFamily="34" charset="0"/>
            </a:endParaRPr>
          </a:p>
          <a:p>
            <a:pPr marL="342900" indent="-342900" algn="just">
              <a:spcAft>
                <a:spcPts val="720"/>
              </a:spcAft>
              <a:buFont typeface="Arial" panose="020B0604020202020204" pitchFamily="34" charset="0"/>
              <a:buChar char="•"/>
            </a:pPr>
            <a:r>
              <a:rPr lang="tr-TR" sz="2160" dirty="0">
                <a:solidFill>
                  <a:srgbClr val="000000"/>
                </a:solidFill>
                <a:latin typeface="Calibri" panose="020F0502020204030204" pitchFamily="34" charset="0"/>
              </a:rPr>
              <a:t>Mükelleflerin </a:t>
            </a:r>
            <a:r>
              <a:rPr lang="tr-TR" sz="2160" u="sng" dirty="0">
                <a:solidFill>
                  <a:srgbClr val="FF0000"/>
                </a:solidFill>
                <a:latin typeface="Calibri" panose="020F0502020204030204" pitchFamily="34" charset="0"/>
              </a:rPr>
              <a:t>birden fazla yatırım teşvik belgesinin bulunması </a:t>
            </a:r>
            <a:r>
              <a:rPr lang="tr-TR" sz="2160" dirty="0">
                <a:solidFill>
                  <a:srgbClr val="000000"/>
                </a:solidFill>
                <a:latin typeface="Calibri" panose="020F0502020204030204" pitchFamily="34" charset="0"/>
              </a:rPr>
              <a:t>ve yatırım döneminde diğer faaliyetlerden elde edilen kazancın yetersiz olması durumunda, hangi teşvik belgesine öncelik verileceği mükellefler tarafından </a:t>
            </a:r>
            <a:r>
              <a:rPr lang="tr-TR" sz="2160" u="sng" dirty="0">
                <a:solidFill>
                  <a:srgbClr val="FF0000"/>
                </a:solidFill>
                <a:latin typeface="Calibri" panose="020F0502020204030204" pitchFamily="34" charset="0"/>
              </a:rPr>
              <a:t>serbestçe belirlenebilecektir</a:t>
            </a:r>
            <a:r>
              <a:rPr lang="tr-TR" sz="2160" dirty="0">
                <a:solidFill>
                  <a:srgbClr val="000000"/>
                </a:solidFill>
                <a:latin typeface="Calibri" panose="020F0502020204030204" pitchFamily="34" charset="0"/>
              </a:rPr>
              <a:t>. </a:t>
            </a:r>
          </a:p>
          <a:p>
            <a:pPr indent="411480" algn="just" defTabSz="1096913">
              <a:lnSpc>
                <a:spcPct val="100000"/>
              </a:lnSpc>
              <a:spcBef>
                <a:spcPts val="720"/>
              </a:spcBef>
              <a:spcAft>
                <a:spcPts val="720"/>
              </a:spcAft>
              <a:defRPr/>
            </a:pPr>
            <a:endParaRPr lang="tr-TR" sz="2400" dirty="0">
              <a:solidFill>
                <a:srgbClr val="494949"/>
              </a:solidFill>
              <a:latin typeface="Calibri" panose="020F0502020204030204" pitchFamily="34" charset="0"/>
              <a:cs typeface="Calibri" panose="020F0502020204030204" pitchFamily="34" charset="0"/>
            </a:endParaRPr>
          </a:p>
          <a:p>
            <a:pPr indent="411480" algn="just" defTabSz="1096913">
              <a:lnSpc>
                <a:spcPct val="100000"/>
              </a:lnSpc>
              <a:spcAft>
                <a:spcPts val="720"/>
              </a:spcAft>
              <a:defRPr/>
            </a:pPr>
            <a:endParaRPr lang="tr-TR" sz="2400" dirty="0">
              <a:solidFill>
                <a:srgbClr val="494949"/>
              </a:solidFill>
              <a:latin typeface="Calibri" panose="020F0502020204030204" pitchFamily="34" charset="0"/>
              <a:cs typeface="Calibri" panose="020F0502020204030204" pitchFamily="34" charset="0"/>
            </a:endParaRPr>
          </a:p>
          <a:p>
            <a:pPr indent="411480" algn="just" defTabSz="1096913">
              <a:spcAft>
                <a:spcPts val="720"/>
              </a:spcAft>
              <a:defRPr/>
            </a:pPr>
            <a:endParaRPr lang="tr-TR" sz="2400" dirty="0">
              <a:solidFill>
                <a:srgbClr val="494949"/>
              </a:solidFill>
              <a:latin typeface="Calibri" panose="020F0502020204030204" pitchFamily="34" charset="0"/>
              <a:cs typeface="Calibri" panose="020F0502020204030204" pitchFamily="34" charset="0"/>
            </a:endParaRPr>
          </a:p>
          <a:p>
            <a:pPr indent="411480" algn="just" defTabSz="1096913">
              <a:spcAft>
                <a:spcPts val="720"/>
              </a:spcAft>
              <a:defRPr/>
            </a:pPr>
            <a:endParaRPr lang="tr-TR" sz="2400" dirty="0">
              <a:solidFill>
                <a:srgbClr val="494949"/>
              </a:solidFill>
              <a:latin typeface="Calibri" panose="020F0502020204030204" pitchFamily="34" charset="0"/>
              <a:cs typeface="Calibri" panose="020F0502020204030204" pitchFamily="34" charset="0"/>
            </a:endParaRPr>
          </a:p>
          <a:p>
            <a:pPr indent="411480" algn="just" defTabSz="1096913">
              <a:spcAft>
                <a:spcPts val="720"/>
              </a:spcAft>
              <a:defRPr/>
            </a:pPr>
            <a:endParaRPr lang="tr-TR" sz="2400" dirty="0">
              <a:solidFill>
                <a:srgbClr val="494949"/>
              </a:solidFill>
              <a:latin typeface="Calibri" panose="020F0502020204030204" pitchFamily="34" charset="0"/>
              <a:cs typeface="Calibri" panose="020F0502020204030204" pitchFamily="34" charset="0"/>
            </a:endParaRPr>
          </a:p>
          <a:p>
            <a:pPr indent="411480" algn="just" defTabSz="1096913">
              <a:spcAft>
                <a:spcPts val="720"/>
              </a:spcAft>
              <a:defRPr/>
            </a:pPr>
            <a:br>
              <a:rPr lang="tr-TR" sz="3360" b="1" dirty="0">
                <a:solidFill>
                  <a:srgbClr val="00338D"/>
                </a:solidFill>
                <a:latin typeface="Calibri" panose="020F0502020204030204" pitchFamily="34" charset="0"/>
                <a:cs typeface="Calibri" panose="020F0502020204030204" pitchFamily="34" charset="0"/>
              </a:rPr>
            </a:br>
            <a:endParaRPr lang="tr-TR" sz="6478" dirty="0">
              <a:solidFill>
                <a:srgbClr val="00338D"/>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D1B8A65-257D-50DA-A15F-7AAC7F0A87F3}"/>
              </a:ext>
            </a:extLst>
          </p:cNvPr>
          <p:cNvSpPr txBox="1"/>
          <p:nvPr/>
        </p:nvSpPr>
        <p:spPr>
          <a:xfrm>
            <a:off x="830726" y="7401043"/>
            <a:ext cx="12234240" cy="359111"/>
          </a:xfrm>
          <a:prstGeom prst="rect">
            <a:avLst/>
          </a:prstGeom>
          <a:solidFill>
            <a:schemeClr val="bg1"/>
          </a:solidFill>
        </p:spPr>
        <p:txBody>
          <a:bodyPr vert="horz" wrap="square" lIns="0" tIns="0" rIns="0" bIns="0" rtlCol="0" anchor="t" anchorCtr="0">
            <a:noAutofit/>
          </a:bodyPr>
          <a:lstStyle/>
          <a:p>
            <a:pPr>
              <a:spcAft>
                <a:spcPts val="720"/>
              </a:spcAft>
            </a:pPr>
            <a:endParaRPr lang="tr-TR" b="1" dirty="0">
              <a:solidFill>
                <a:schemeClr val="tx2"/>
              </a:solidFill>
            </a:endParaRPr>
          </a:p>
        </p:txBody>
      </p:sp>
      <p:sp>
        <p:nvSpPr>
          <p:cNvPr id="5" name="TextBox 4">
            <a:extLst>
              <a:ext uri="{FF2B5EF4-FFF2-40B4-BE49-F238E27FC236}">
                <a16:creationId xmlns:a16="http://schemas.microsoft.com/office/drawing/2014/main" id="{7D01A6C2-249E-3F88-1E51-28CB89B8F75C}"/>
              </a:ext>
            </a:extLst>
          </p:cNvPr>
          <p:cNvSpPr txBox="1"/>
          <p:nvPr/>
        </p:nvSpPr>
        <p:spPr>
          <a:xfrm>
            <a:off x="1013606" y="7583923"/>
            <a:ext cx="12234240" cy="359111"/>
          </a:xfrm>
          <a:prstGeom prst="rect">
            <a:avLst/>
          </a:prstGeom>
          <a:solidFill>
            <a:schemeClr val="bg1"/>
          </a:solidFill>
        </p:spPr>
        <p:txBody>
          <a:bodyPr vert="horz" wrap="square" lIns="0" tIns="0" rIns="0" bIns="0" rtlCol="0" anchor="t" anchorCtr="0">
            <a:noAutofit/>
          </a:bodyPr>
          <a:lstStyle/>
          <a:p>
            <a:pPr>
              <a:spcAft>
                <a:spcPts val="720"/>
              </a:spcAft>
            </a:pPr>
            <a:endParaRPr lang="tr-TR" b="1" dirty="0">
              <a:solidFill>
                <a:schemeClr val="tx2"/>
              </a:solidFill>
            </a:endParaRPr>
          </a:p>
        </p:txBody>
      </p:sp>
    </p:spTree>
    <p:extLst>
      <p:ext uri="{BB962C8B-B14F-4D97-AF65-F5344CB8AC3E}">
        <p14:creationId xmlns:p14="http://schemas.microsoft.com/office/powerpoint/2010/main" val="6876533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53915E3-52B1-5FBF-8B30-EA57FD86CD62}"/>
              </a:ext>
            </a:extLst>
          </p:cNvPr>
          <p:cNvSpPr/>
          <p:nvPr/>
        </p:nvSpPr>
        <p:spPr>
          <a:xfrm>
            <a:off x="1324153" y="2805382"/>
            <a:ext cx="11664000" cy="1143367"/>
          </a:xfrm>
          <a:prstGeom prst="roundRect">
            <a:avLst>
              <a:gd name="adj" fmla="val 10000"/>
            </a:avLst>
          </a:prstGeom>
          <a:solidFill>
            <a:srgbClr val="ABD5FF"/>
          </a:solidFill>
        </p:spPr>
        <p:style>
          <a:lnRef idx="3">
            <a:schemeClr val="lt1">
              <a:hueOff val="0"/>
              <a:satOff val="0"/>
              <a:lumOff val="0"/>
              <a:alphaOff val="0"/>
            </a:schemeClr>
          </a:lnRef>
          <a:fillRef idx="1">
            <a:scrgbClr r="0" g="0" b="0"/>
          </a:fillRef>
          <a:effectRef idx="1">
            <a:schemeClr val="accent4">
              <a:hueOff val="0"/>
              <a:satOff val="0"/>
              <a:lumOff val="0"/>
              <a:alphaOff val="0"/>
            </a:schemeClr>
          </a:effectRef>
          <a:fontRef idx="minor">
            <a:schemeClr val="lt1"/>
          </a:fontRef>
        </p:style>
        <p:txBody>
          <a:bodyPr/>
          <a:lstStyle/>
          <a:p>
            <a:endParaRPr lang="tr-TR" sz="2160" dirty="0"/>
          </a:p>
        </p:txBody>
      </p:sp>
      <p:sp>
        <p:nvSpPr>
          <p:cNvPr id="2" name="Rectangle: Rounded Corners 1">
            <a:extLst>
              <a:ext uri="{FF2B5EF4-FFF2-40B4-BE49-F238E27FC236}">
                <a16:creationId xmlns:a16="http://schemas.microsoft.com/office/drawing/2014/main" id="{CF8A2DA8-FE1B-EE42-8B2B-E3D53FCD32DC}"/>
              </a:ext>
            </a:extLst>
          </p:cNvPr>
          <p:cNvSpPr/>
          <p:nvPr/>
        </p:nvSpPr>
        <p:spPr>
          <a:xfrm>
            <a:off x="1324153" y="1294246"/>
            <a:ext cx="11664000" cy="1296000"/>
          </a:xfrm>
          <a:prstGeom prst="roundRect">
            <a:avLst>
              <a:gd name="adj" fmla="val 10000"/>
            </a:avLst>
          </a:prstGeom>
          <a:solidFill>
            <a:srgbClr val="ABD5FF"/>
          </a:solidFill>
        </p:spPr>
        <p:style>
          <a:lnRef idx="3">
            <a:schemeClr val="lt1">
              <a:hueOff val="0"/>
              <a:satOff val="0"/>
              <a:lumOff val="0"/>
              <a:alphaOff val="0"/>
            </a:schemeClr>
          </a:lnRef>
          <a:fillRef idx="1">
            <a:scrgbClr r="0" g="0" b="0"/>
          </a:fillRef>
          <a:effectRef idx="1">
            <a:schemeClr val="accent4">
              <a:hueOff val="0"/>
              <a:satOff val="0"/>
              <a:lumOff val="0"/>
              <a:alphaOff val="0"/>
            </a:schemeClr>
          </a:effectRef>
          <a:fontRef idx="minor">
            <a:schemeClr val="lt1"/>
          </a:fontRef>
        </p:style>
        <p:txBody>
          <a:bodyPr/>
          <a:lstStyle/>
          <a:p>
            <a:endParaRPr lang="tr-TR" sz="2160"/>
          </a:p>
        </p:txBody>
      </p:sp>
      <p:grpSp>
        <p:nvGrpSpPr>
          <p:cNvPr id="3" name="Group 2">
            <a:extLst>
              <a:ext uri="{FF2B5EF4-FFF2-40B4-BE49-F238E27FC236}">
                <a16:creationId xmlns:a16="http://schemas.microsoft.com/office/drawing/2014/main" id="{6C83EA16-0AB0-6851-857E-12684F82750D}"/>
              </a:ext>
            </a:extLst>
          </p:cNvPr>
          <p:cNvGrpSpPr/>
          <p:nvPr/>
        </p:nvGrpSpPr>
        <p:grpSpPr>
          <a:xfrm>
            <a:off x="-1518450" y="3281339"/>
            <a:ext cx="14310335" cy="482806"/>
            <a:chOff x="1678608" y="3271871"/>
            <a:chExt cx="3373058" cy="1163025"/>
          </a:xfrm>
        </p:grpSpPr>
        <p:sp>
          <p:nvSpPr>
            <p:cNvPr id="4" name="Rectangle: Rounded Corners 3">
              <a:extLst>
                <a:ext uri="{FF2B5EF4-FFF2-40B4-BE49-F238E27FC236}">
                  <a16:creationId xmlns:a16="http://schemas.microsoft.com/office/drawing/2014/main" id="{9062199D-B20E-65FE-D51D-3D449E204DE7}"/>
                </a:ext>
              </a:extLst>
            </p:cNvPr>
            <p:cNvSpPr/>
            <p:nvPr/>
          </p:nvSpPr>
          <p:spPr>
            <a:xfrm>
              <a:off x="2405932" y="3271871"/>
              <a:ext cx="2645734" cy="1092672"/>
            </a:xfrm>
            <a:prstGeom prst="roundRect">
              <a:avLst>
                <a:gd name="adj" fmla="val 10000"/>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tr-TR" sz="2160"/>
            </a:p>
          </p:txBody>
        </p:sp>
        <p:sp>
          <p:nvSpPr>
            <p:cNvPr id="5" name="Rectangle: Rounded Corners 4">
              <a:extLst>
                <a:ext uri="{FF2B5EF4-FFF2-40B4-BE49-F238E27FC236}">
                  <a16:creationId xmlns:a16="http://schemas.microsoft.com/office/drawing/2014/main" id="{5FA54EEB-43E5-7E44-92C5-1759CD30A544}"/>
                </a:ext>
              </a:extLst>
            </p:cNvPr>
            <p:cNvSpPr txBox="1"/>
            <p:nvPr/>
          </p:nvSpPr>
          <p:spPr>
            <a:xfrm>
              <a:off x="1678608" y="3342224"/>
              <a:ext cx="2694639" cy="109267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28016" bIns="128016" numCol="1" spcCol="1270" anchor="ctr" anchorCtr="0">
              <a:noAutofit/>
            </a:bodyPr>
            <a:lstStyle/>
            <a:p>
              <a:pPr algn="ctr" defTabSz="1493520">
                <a:lnSpc>
                  <a:spcPct val="90000"/>
                </a:lnSpc>
                <a:spcBef>
                  <a:spcPct val="0"/>
                </a:spcBef>
                <a:spcAft>
                  <a:spcPct val="35000"/>
                </a:spcAft>
              </a:pPr>
              <a:r>
                <a:rPr lang="tr-TR" sz="1920" dirty="0"/>
                <a:t>Kurumlar Vergisi Matrahının Belirlenmesi</a:t>
              </a:r>
            </a:p>
          </p:txBody>
        </p:sp>
      </p:grpSp>
      <p:sp>
        <p:nvSpPr>
          <p:cNvPr id="6" name="TextBox 5">
            <a:extLst>
              <a:ext uri="{FF2B5EF4-FFF2-40B4-BE49-F238E27FC236}">
                <a16:creationId xmlns:a16="http://schemas.microsoft.com/office/drawing/2014/main" id="{CC404139-4A31-7801-DE94-DF3170486724}"/>
              </a:ext>
            </a:extLst>
          </p:cNvPr>
          <p:cNvSpPr txBox="1"/>
          <p:nvPr/>
        </p:nvSpPr>
        <p:spPr>
          <a:xfrm>
            <a:off x="1567252" y="1508664"/>
            <a:ext cx="2484847" cy="408161"/>
          </a:xfrm>
          <a:prstGeom prst="rect">
            <a:avLst/>
          </a:prstGeom>
          <a:noFill/>
        </p:spPr>
        <p:txBody>
          <a:bodyPr wrap="square" lIns="64800" tIns="64800" rIns="64800" bIns="64800" rtlCol="0">
            <a:noAutofit/>
          </a:bodyPr>
          <a:lstStyle/>
          <a:p>
            <a:r>
              <a:rPr lang="tr-TR" sz="1920" b="1" dirty="0">
                <a:solidFill>
                  <a:srgbClr val="FF0000"/>
                </a:solidFill>
                <a:cs typeface="Arial" pitchFamily="34" charset="0"/>
              </a:rPr>
              <a:t>1. ADIM</a:t>
            </a:r>
            <a:endParaRPr lang="tr-TR" sz="840" b="1" dirty="0">
              <a:solidFill>
                <a:srgbClr val="FF0000"/>
              </a:solidFill>
              <a:cs typeface="Arial" pitchFamily="34" charset="0"/>
            </a:endParaRPr>
          </a:p>
        </p:txBody>
      </p:sp>
      <p:grpSp>
        <p:nvGrpSpPr>
          <p:cNvPr id="8" name="Group 7">
            <a:extLst>
              <a:ext uri="{FF2B5EF4-FFF2-40B4-BE49-F238E27FC236}">
                <a16:creationId xmlns:a16="http://schemas.microsoft.com/office/drawing/2014/main" id="{9BB32B1D-030C-C94F-8E0A-A63F01A43EA3}"/>
              </a:ext>
            </a:extLst>
          </p:cNvPr>
          <p:cNvGrpSpPr/>
          <p:nvPr/>
        </p:nvGrpSpPr>
        <p:grpSpPr>
          <a:xfrm>
            <a:off x="-1111917" y="1930237"/>
            <a:ext cx="13903802" cy="490772"/>
            <a:chOff x="1868403" y="2062078"/>
            <a:chExt cx="3347568" cy="1149379"/>
          </a:xfrm>
        </p:grpSpPr>
        <p:sp>
          <p:nvSpPr>
            <p:cNvPr id="9" name="Rectangle: Rounded Corners 8">
              <a:extLst>
                <a:ext uri="{FF2B5EF4-FFF2-40B4-BE49-F238E27FC236}">
                  <a16:creationId xmlns:a16="http://schemas.microsoft.com/office/drawing/2014/main" id="{69378976-D90B-24B8-4656-C68E401EDF33}"/>
                </a:ext>
              </a:extLst>
            </p:cNvPr>
            <p:cNvSpPr/>
            <p:nvPr/>
          </p:nvSpPr>
          <p:spPr>
            <a:xfrm>
              <a:off x="2521332" y="2062078"/>
              <a:ext cx="2694639" cy="1092671"/>
            </a:xfrm>
            <a:prstGeom prst="roundRect">
              <a:avLst>
                <a:gd name="adj" fmla="val 10000"/>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tr-TR" sz="2160"/>
            </a:p>
          </p:txBody>
        </p:sp>
        <p:sp>
          <p:nvSpPr>
            <p:cNvPr id="10" name="Rectangle: Rounded Corners 4">
              <a:extLst>
                <a:ext uri="{FF2B5EF4-FFF2-40B4-BE49-F238E27FC236}">
                  <a16:creationId xmlns:a16="http://schemas.microsoft.com/office/drawing/2014/main" id="{DC898F34-4865-36C7-5BEA-EDE88473D257}"/>
                </a:ext>
              </a:extLst>
            </p:cNvPr>
            <p:cNvSpPr txBox="1"/>
            <p:nvPr/>
          </p:nvSpPr>
          <p:spPr>
            <a:xfrm>
              <a:off x="1868403" y="2152839"/>
              <a:ext cx="2694639" cy="105861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28016" bIns="128016" numCol="1" spcCol="1270" anchor="ctr" anchorCtr="0">
              <a:noAutofit/>
            </a:bodyPr>
            <a:lstStyle/>
            <a:p>
              <a:pPr algn="ctr" defTabSz="1504950">
                <a:lnSpc>
                  <a:spcPct val="90000"/>
                </a:lnSpc>
                <a:spcBef>
                  <a:spcPct val="0"/>
                </a:spcBef>
                <a:spcAft>
                  <a:spcPct val="35000"/>
                </a:spcAft>
              </a:pPr>
              <a:r>
                <a:rPr lang="tr-TR" sz="1920" dirty="0"/>
                <a:t>Genel Kurumlar Vergisi Oranının Belirlenmesi</a:t>
              </a:r>
            </a:p>
          </p:txBody>
        </p:sp>
      </p:grpSp>
      <p:sp>
        <p:nvSpPr>
          <p:cNvPr id="11" name="TextBox 10">
            <a:extLst>
              <a:ext uri="{FF2B5EF4-FFF2-40B4-BE49-F238E27FC236}">
                <a16:creationId xmlns:a16="http://schemas.microsoft.com/office/drawing/2014/main" id="{B566B042-8793-02A5-2099-4027501E51AD}"/>
              </a:ext>
            </a:extLst>
          </p:cNvPr>
          <p:cNvSpPr txBox="1"/>
          <p:nvPr/>
        </p:nvSpPr>
        <p:spPr>
          <a:xfrm>
            <a:off x="1599961" y="2873178"/>
            <a:ext cx="2452139" cy="408161"/>
          </a:xfrm>
          <a:prstGeom prst="rect">
            <a:avLst/>
          </a:prstGeom>
          <a:noFill/>
        </p:spPr>
        <p:txBody>
          <a:bodyPr wrap="square" lIns="64800" tIns="64800" rIns="64800" bIns="64800" rtlCol="0">
            <a:noAutofit/>
          </a:bodyPr>
          <a:lstStyle/>
          <a:p>
            <a:r>
              <a:rPr lang="tr-TR" sz="1920" b="1" dirty="0">
                <a:solidFill>
                  <a:srgbClr val="FF0000"/>
                </a:solidFill>
                <a:cs typeface="Arial" pitchFamily="34" charset="0"/>
              </a:rPr>
              <a:t>2. ADIM</a:t>
            </a:r>
            <a:endParaRPr lang="tr-TR" sz="840" b="1" dirty="0">
              <a:solidFill>
                <a:srgbClr val="FF0000"/>
              </a:solidFill>
              <a:cs typeface="Arial" pitchFamily="34" charset="0"/>
            </a:endParaRPr>
          </a:p>
        </p:txBody>
      </p:sp>
      <p:sp>
        <p:nvSpPr>
          <p:cNvPr id="12" name="Rectangle: Rounded Corners 11">
            <a:extLst>
              <a:ext uri="{FF2B5EF4-FFF2-40B4-BE49-F238E27FC236}">
                <a16:creationId xmlns:a16="http://schemas.microsoft.com/office/drawing/2014/main" id="{84CE1DDD-081C-351C-C4C5-97B79066C8D6}"/>
              </a:ext>
            </a:extLst>
          </p:cNvPr>
          <p:cNvSpPr/>
          <p:nvPr/>
        </p:nvSpPr>
        <p:spPr>
          <a:xfrm>
            <a:off x="1362006" y="4217287"/>
            <a:ext cx="11664000" cy="1382400"/>
          </a:xfrm>
          <a:prstGeom prst="roundRect">
            <a:avLst>
              <a:gd name="adj" fmla="val 10000"/>
            </a:avLst>
          </a:prstGeom>
          <a:solidFill>
            <a:srgbClr val="ABD5FF"/>
          </a:solidFill>
        </p:spPr>
        <p:style>
          <a:lnRef idx="3">
            <a:schemeClr val="lt1">
              <a:hueOff val="0"/>
              <a:satOff val="0"/>
              <a:lumOff val="0"/>
              <a:alphaOff val="0"/>
            </a:schemeClr>
          </a:lnRef>
          <a:fillRef idx="1">
            <a:scrgbClr r="0" g="0" b="0"/>
          </a:fillRef>
          <a:effectRef idx="1">
            <a:schemeClr val="accent4">
              <a:hueOff val="0"/>
              <a:satOff val="0"/>
              <a:lumOff val="0"/>
              <a:alphaOff val="0"/>
            </a:schemeClr>
          </a:effectRef>
          <a:fontRef idx="minor">
            <a:schemeClr val="lt1"/>
          </a:fontRef>
        </p:style>
        <p:txBody>
          <a:bodyPr/>
          <a:lstStyle/>
          <a:p>
            <a:endParaRPr lang="tr-TR" sz="2160"/>
          </a:p>
        </p:txBody>
      </p:sp>
      <p:grpSp>
        <p:nvGrpSpPr>
          <p:cNvPr id="13" name="Group 12">
            <a:extLst>
              <a:ext uri="{FF2B5EF4-FFF2-40B4-BE49-F238E27FC236}">
                <a16:creationId xmlns:a16="http://schemas.microsoft.com/office/drawing/2014/main" id="{2E6CE22D-E4D0-EAA7-EA82-82948338F401}"/>
              </a:ext>
            </a:extLst>
          </p:cNvPr>
          <p:cNvGrpSpPr/>
          <p:nvPr/>
        </p:nvGrpSpPr>
        <p:grpSpPr>
          <a:xfrm>
            <a:off x="1613785" y="4761958"/>
            <a:ext cx="11192537" cy="620864"/>
            <a:chOff x="2484025" y="1580475"/>
            <a:chExt cx="2694639" cy="1287964"/>
          </a:xfrm>
        </p:grpSpPr>
        <p:sp>
          <p:nvSpPr>
            <p:cNvPr id="14" name="Rectangle: Rounded Corners 13">
              <a:extLst>
                <a:ext uri="{FF2B5EF4-FFF2-40B4-BE49-F238E27FC236}">
                  <a16:creationId xmlns:a16="http://schemas.microsoft.com/office/drawing/2014/main" id="{18E21C48-5FDC-7D66-C72D-762273544E38}"/>
                </a:ext>
              </a:extLst>
            </p:cNvPr>
            <p:cNvSpPr/>
            <p:nvPr/>
          </p:nvSpPr>
          <p:spPr>
            <a:xfrm>
              <a:off x="2484025" y="1580475"/>
              <a:ext cx="2694639" cy="1287964"/>
            </a:xfrm>
            <a:prstGeom prst="roundRect">
              <a:avLst>
                <a:gd name="adj" fmla="val 10000"/>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tr-TR" sz="2160"/>
            </a:p>
          </p:txBody>
        </p:sp>
        <p:sp>
          <p:nvSpPr>
            <p:cNvPr id="15" name="Rectangle: Rounded Corners 4">
              <a:extLst>
                <a:ext uri="{FF2B5EF4-FFF2-40B4-BE49-F238E27FC236}">
                  <a16:creationId xmlns:a16="http://schemas.microsoft.com/office/drawing/2014/main" id="{C185690E-13A9-FEC5-E8F7-A92D6563795B}"/>
                </a:ext>
              </a:extLst>
            </p:cNvPr>
            <p:cNvSpPr txBox="1"/>
            <p:nvPr/>
          </p:nvSpPr>
          <p:spPr>
            <a:xfrm>
              <a:off x="2531429" y="1643013"/>
              <a:ext cx="2627558" cy="9618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28016" bIns="128016" numCol="1" spcCol="1270" anchor="ctr" anchorCtr="0">
              <a:noAutofit/>
            </a:bodyPr>
            <a:lstStyle/>
            <a:p>
              <a:pPr marL="110490" defTabSz="1493520">
                <a:lnSpc>
                  <a:spcPct val="90000"/>
                </a:lnSpc>
                <a:spcBef>
                  <a:spcPct val="0"/>
                </a:spcBef>
                <a:spcAft>
                  <a:spcPct val="35000"/>
                </a:spcAft>
              </a:pPr>
              <a:r>
                <a:rPr lang="tr-TR" sz="1920" dirty="0"/>
                <a:t>Kurumlar Vergisi Matrahının (İhracat, İmalat ve Diğer Kazanç Kazanç) Ayrıştırılması</a:t>
              </a:r>
            </a:p>
          </p:txBody>
        </p:sp>
      </p:grpSp>
      <p:sp>
        <p:nvSpPr>
          <p:cNvPr id="16" name="TextBox 15">
            <a:extLst>
              <a:ext uri="{FF2B5EF4-FFF2-40B4-BE49-F238E27FC236}">
                <a16:creationId xmlns:a16="http://schemas.microsoft.com/office/drawing/2014/main" id="{F0D2501F-0210-597F-FEBA-4F5BD5F6652C}"/>
              </a:ext>
            </a:extLst>
          </p:cNvPr>
          <p:cNvSpPr txBox="1"/>
          <p:nvPr/>
        </p:nvSpPr>
        <p:spPr>
          <a:xfrm>
            <a:off x="1599960" y="4252932"/>
            <a:ext cx="2456056" cy="352201"/>
          </a:xfrm>
          <a:prstGeom prst="rect">
            <a:avLst/>
          </a:prstGeom>
          <a:noFill/>
        </p:spPr>
        <p:txBody>
          <a:bodyPr wrap="square" lIns="64800" tIns="64800" rIns="64800" bIns="64800" rtlCol="0">
            <a:noAutofit/>
          </a:bodyPr>
          <a:lstStyle/>
          <a:p>
            <a:r>
              <a:rPr lang="tr-TR" sz="1920" b="1" dirty="0">
                <a:solidFill>
                  <a:srgbClr val="FF0000"/>
                </a:solidFill>
                <a:cs typeface="Arial" pitchFamily="34" charset="0"/>
              </a:rPr>
              <a:t>3. ADIM</a:t>
            </a:r>
            <a:endParaRPr lang="tr-TR" sz="840" b="1" dirty="0">
              <a:solidFill>
                <a:srgbClr val="FF0000"/>
              </a:solidFill>
              <a:cs typeface="Arial" pitchFamily="34" charset="0"/>
            </a:endParaRPr>
          </a:p>
        </p:txBody>
      </p:sp>
      <p:sp>
        <p:nvSpPr>
          <p:cNvPr id="19" name="TextBox 18">
            <a:extLst>
              <a:ext uri="{FF2B5EF4-FFF2-40B4-BE49-F238E27FC236}">
                <a16:creationId xmlns:a16="http://schemas.microsoft.com/office/drawing/2014/main" id="{7DFFF5AF-2FE2-9336-7A83-65EF4F3CA55C}"/>
              </a:ext>
            </a:extLst>
          </p:cNvPr>
          <p:cNvSpPr txBox="1"/>
          <p:nvPr/>
        </p:nvSpPr>
        <p:spPr>
          <a:xfrm>
            <a:off x="1245127" y="234535"/>
            <a:ext cx="11546758" cy="796310"/>
          </a:xfrm>
          <a:prstGeom prst="rect">
            <a:avLst/>
          </a:prstGeom>
          <a:noFill/>
        </p:spPr>
        <p:txBody>
          <a:bodyPr wrap="square" lIns="64800" tIns="64800" rIns="64800" bIns="64800" rtlCol="0">
            <a:noAutofit/>
          </a:bodyPr>
          <a:lstStyle/>
          <a:p>
            <a:r>
              <a:rPr lang="tr-TR" sz="2880" b="1" dirty="0">
                <a:solidFill>
                  <a:schemeClr val="tx2">
                    <a:lumMod val="50000"/>
                  </a:schemeClr>
                </a:solidFill>
                <a:cs typeface="Arial" pitchFamily="34" charset="0"/>
              </a:rPr>
              <a:t>İndirimli KV Uygulamasında İzlenecek Adımlar </a:t>
            </a:r>
            <a:r>
              <a:rPr lang="tr-TR" sz="1680" b="1" dirty="0">
                <a:solidFill>
                  <a:schemeClr val="tx2">
                    <a:lumMod val="50000"/>
                  </a:schemeClr>
                </a:solidFill>
                <a:cs typeface="Arial" pitchFamily="34" charset="0"/>
              </a:rPr>
              <a:t>(Birden Fazla Belge Varsa)</a:t>
            </a:r>
          </a:p>
        </p:txBody>
      </p:sp>
      <p:sp>
        <p:nvSpPr>
          <p:cNvPr id="21" name="Rectangle: Rounded Corners 4">
            <a:extLst>
              <a:ext uri="{FF2B5EF4-FFF2-40B4-BE49-F238E27FC236}">
                <a16:creationId xmlns:a16="http://schemas.microsoft.com/office/drawing/2014/main" id="{513FF279-F572-B995-452B-D9FF8F80540F}"/>
              </a:ext>
            </a:extLst>
          </p:cNvPr>
          <p:cNvSpPr txBox="1"/>
          <p:nvPr/>
        </p:nvSpPr>
        <p:spPr>
          <a:xfrm rot="16200000">
            <a:off x="-1133742" y="3345154"/>
            <a:ext cx="3986104" cy="53579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28016" bIns="128016" numCol="1" spcCol="1270" anchor="ctr" anchorCtr="0">
            <a:noAutofit/>
          </a:bodyPr>
          <a:lstStyle/>
          <a:p>
            <a:pPr algn="ctr" defTabSz="1493520">
              <a:lnSpc>
                <a:spcPct val="90000"/>
              </a:lnSpc>
              <a:spcBef>
                <a:spcPct val="0"/>
              </a:spcBef>
              <a:spcAft>
                <a:spcPct val="35000"/>
              </a:spcAft>
            </a:pPr>
            <a:r>
              <a:rPr lang="tr-TR" sz="2160" b="1" dirty="0">
                <a:solidFill>
                  <a:schemeClr val="bg1"/>
                </a:solidFill>
              </a:rPr>
              <a:t>MATRAH AYRIŞTIRMASI</a:t>
            </a:r>
          </a:p>
        </p:txBody>
      </p:sp>
      <p:sp>
        <p:nvSpPr>
          <p:cNvPr id="17" name="TextBox 16">
            <a:extLst>
              <a:ext uri="{FF2B5EF4-FFF2-40B4-BE49-F238E27FC236}">
                <a16:creationId xmlns:a16="http://schemas.microsoft.com/office/drawing/2014/main" id="{07B73A69-E18B-3B79-728A-B25C105674E7}"/>
              </a:ext>
            </a:extLst>
          </p:cNvPr>
          <p:cNvSpPr txBox="1"/>
          <p:nvPr/>
        </p:nvSpPr>
        <p:spPr>
          <a:xfrm>
            <a:off x="830727" y="7541307"/>
            <a:ext cx="9533582" cy="359111"/>
          </a:xfrm>
          <a:prstGeom prst="rect">
            <a:avLst/>
          </a:prstGeom>
          <a:solidFill>
            <a:schemeClr val="bg1"/>
          </a:solidFill>
          <a:ln>
            <a:solidFill>
              <a:schemeClr val="bg1"/>
            </a:solidFill>
          </a:ln>
        </p:spPr>
        <p:txBody>
          <a:bodyPr wrap="square" lIns="65532" tIns="65532" rIns="65532" bIns="65532" rtlCol="0">
            <a:noAutofit/>
          </a:bodyPr>
          <a:lstStyle/>
          <a:p>
            <a:pPr>
              <a:spcAft>
                <a:spcPts val="720"/>
              </a:spcAft>
            </a:pPr>
            <a:endParaRPr lang="tr-TR" dirty="0" err="1">
              <a:solidFill>
                <a:schemeClr val="tx2"/>
              </a:solidFill>
            </a:endParaRPr>
          </a:p>
        </p:txBody>
      </p:sp>
    </p:spTree>
    <p:extLst>
      <p:ext uri="{BB962C8B-B14F-4D97-AF65-F5344CB8AC3E}">
        <p14:creationId xmlns:p14="http://schemas.microsoft.com/office/powerpoint/2010/main" val="3213087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C782D3E4-F54C-B785-9485-CAD64D6161CD}"/>
              </a:ext>
            </a:extLst>
          </p:cNvPr>
          <p:cNvSpPr txBox="1"/>
          <p:nvPr/>
        </p:nvSpPr>
        <p:spPr>
          <a:xfrm>
            <a:off x="1245127" y="234535"/>
            <a:ext cx="11891694" cy="796310"/>
          </a:xfrm>
          <a:prstGeom prst="rect">
            <a:avLst/>
          </a:prstGeom>
          <a:noFill/>
        </p:spPr>
        <p:txBody>
          <a:bodyPr wrap="square" lIns="64800" tIns="64800" rIns="64800" bIns="64800" rtlCol="0">
            <a:noAutofit/>
          </a:bodyPr>
          <a:lstStyle/>
          <a:p>
            <a:endParaRPr lang="tr-TR" sz="5280" dirty="0">
              <a:solidFill>
                <a:schemeClr val="bg1"/>
              </a:solidFill>
              <a:cs typeface="Arial" pitchFamily="34" charset="0"/>
            </a:endParaRPr>
          </a:p>
        </p:txBody>
      </p:sp>
      <p:sp>
        <p:nvSpPr>
          <p:cNvPr id="37" name="Rectangle: Rounded Corners 36">
            <a:extLst>
              <a:ext uri="{FF2B5EF4-FFF2-40B4-BE49-F238E27FC236}">
                <a16:creationId xmlns:a16="http://schemas.microsoft.com/office/drawing/2014/main" id="{AAA8800E-CBEB-B1F7-ECA0-675CC0C3F63B}"/>
              </a:ext>
            </a:extLst>
          </p:cNvPr>
          <p:cNvSpPr/>
          <p:nvPr/>
        </p:nvSpPr>
        <p:spPr>
          <a:xfrm>
            <a:off x="1472820" y="1570877"/>
            <a:ext cx="11664000" cy="1382400"/>
          </a:xfrm>
          <a:prstGeom prst="roundRect">
            <a:avLst>
              <a:gd name="adj" fmla="val 10000"/>
            </a:avLst>
          </a:prstGeom>
          <a:solidFill>
            <a:srgbClr val="ABD5FF"/>
          </a:solidFill>
        </p:spPr>
        <p:style>
          <a:lnRef idx="3">
            <a:schemeClr val="lt1">
              <a:hueOff val="0"/>
              <a:satOff val="0"/>
              <a:lumOff val="0"/>
              <a:alphaOff val="0"/>
            </a:schemeClr>
          </a:lnRef>
          <a:fillRef idx="1">
            <a:scrgbClr r="0" g="0" b="0"/>
          </a:fillRef>
          <a:effectRef idx="1">
            <a:schemeClr val="accent4">
              <a:hueOff val="0"/>
              <a:satOff val="0"/>
              <a:lumOff val="0"/>
              <a:alphaOff val="0"/>
            </a:schemeClr>
          </a:effectRef>
          <a:fontRef idx="minor">
            <a:schemeClr val="lt1"/>
          </a:fontRef>
        </p:style>
        <p:txBody>
          <a:bodyPr/>
          <a:lstStyle/>
          <a:p>
            <a:endParaRPr lang="tr-TR" sz="2160"/>
          </a:p>
        </p:txBody>
      </p:sp>
      <p:grpSp>
        <p:nvGrpSpPr>
          <p:cNvPr id="38" name="Group 37">
            <a:extLst>
              <a:ext uri="{FF2B5EF4-FFF2-40B4-BE49-F238E27FC236}">
                <a16:creationId xmlns:a16="http://schemas.microsoft.com/office/drawing/2014/main" id="{3D3C1877-935E-C78F-1B49-43EC6AF243B5}"/>
              </a:ext>
            </a:extLst>
          </p:cNvPr>
          <p:cNvGrpSpPr/>
          <p:nvPr/>
        </p:nvGrpSpPr>
        <p:grpSpPr>
          <a:xfrm>
            <a:off x="1493581" y="1997930"/>
            <a:ext cx="11454323" cy="764525"/>
            <a:chOff x="2484674" y="2303593"/>
            <a:chExt cx="2702713" cy="1366713"/>
          </a:xfrm>
        </p:grpSpPr>
        <p:sp>
          <p:nvSpPr>
            <p:cNvPr id="39" name="Rectangle: Rounded Corners 38">
              <a:extLst>
                <a:ext uri="{FF2B5EF4-FFF2-40B4-BE49-F238E27FC236}">
                  <a16:creationId xmlns:a16="http://schemas.microsoft.com/office/drawing/2014/main" id="{2DE62C4C-4DF1-37D5-8A44-34DBE518394B}"/>
                </a:ext>
              </a:extLst>
            </p:cNvPr>
            <p:cNvSpPr/>
            <p:nvPr/>
          </p:nvSpPr>
          <p:spPr>
            <a:xfrm>
              <a:off x="2492748" y="2303593"/>
              <a:ext cx="2694639" cy="1315509"/>
            </a:xfrm>
            <a:prstGeom prst="roundRect">
              <a:avLst>
                <a:gd name="adj" fmla="val 10000"/>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tr-TR" sz="2160"/>
            </a:p>
          </p:txBody>
        </p:sp>
        <p:sp>
          <p:nvSpPr>
            <p:cNvPr id="40" name="Rectangle: Rounded Corners 4">
              <a:extLst>
                <a:ext uri="{FF2B5EF4-FFF2-40B4-BE49-F238E27FC236}">
                  <a16:creationId xmlns:a16="http://schemas.microsoft.com/office/drawing/2014/main" id="{53D1DC84-62A3-B31E-8E63-D2FCB0AAFDF7}"/>
                </a:ext>
              </a:extLst>
            </p:cNvPr>
            <p:cNvSpPr txBox="1"/>
            <p:nvPr/>
          </p:nvSpPr>
          <p:spPr>
            <a:xfrm>
              <a:off x="2484674" y="2305013"/>
              <a:ext cx="2607714" cy="136529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28016" bIns="128016" numCol="1" spcCol="1270" anchor="ctr" anchorCtr="0">
              <a:noAutofit/>
            </a:bodyPr>
            <a:lstStyle/>
            <a:p>
              <a:pPr marL="215266" defTabSz="1493520">
                <a:lnSpc>
                  <a:spcPct val="90000"/>
                </a:lnSpc>
                <a:spcBef>
                  <a:spcPct val="0"/>
                </a:spcBef>
                <a:spcAft>
                  <a:spcPct val="35000"/>
                </a:spcAft>
              </a:pPr>
              <a:r>
                <a:rPr lang="tr-TR" sz="1920" dirty="0"/>
                <a:t>Her Bir Belge İçin İşletme Dönemi veya Yatırım Dönemi Ayrımının Yapılması</a:t>
              </a:r>
              <a:r>
                <a:rPr lang="tr-TR" sz="2400" dirty="0"/>
                <a:t>	</a:t>
              </a:r>
            </a:p>
          </p:txBody>
        </p:sp>
      </p:grpSp>
      <p:sp>
        <p:nvSpPr>
          <p:cNvPr id="41" name="TextBox 40">
            <a:extLst>
              <a:ext uri="{FF2B5EF4-FFF2-40B4-BE49-F238E27FC236}">
                <a16:creationId xmlns:a16="http://schemas.microsoft.com/office/drawing/2014/main" id="{611E26C3-BAFC-EB9F-D22B-1BEA3BECE959}"/>
              </a:ext>
            </a:extLst>
          </p:cNvPr>
          <p:cNvSpPr txBox="1"/>
          <p:nvPr/>
        </p:nvSpPr>
        <p:spPr>
          <a:xfrm>
            <a:off x="1908669" y="1595323"/>
            <a:ext cx="2433266" cy="408161"/>
          </a:xfrm>
          <a:prstGeom prst="rect">
            <a:avLst/>
          </a:prstGeom>
          <a:noFill/>
        </p:spPr>
        <p:txBody>
          <a:bodyPr wrap="square" lIns="64800" tIns="64800" rIns="64800" bIns="64800" rtlCol="0">
            <a:noAutofit/>
          </a:bodyPr>
          <a:lstStyle/>
          <a:p>
            <a:r>
              <a:rPr lang="tr-TR" sz="1920" b="1" dirty="0">
                <a:solidFill>
                  <a:srgbClr val="FF0000"/>
                </a:solidFill>
                <a:cs typeface="Arial" pitchFamily="34" charset="0"/>
              </a:rPr>
              <a:t>4. ADIM</a:t>
            </a:r>
            <a:endParaRPr lang="tr-TR" sz="840" b="1" dirty="0">
              <a:solidFill>
                <a:srgbClr val="FF0000"/>
              </a:solidFill>
              <a:cs typeface="Arial" pitchFamily="34" charset="0"/>
            </a:endParaRPr>
          </a:p>
        </p:txBody>
      </p:sp>
      <p:sp>
        <p:nvSpPr>
          <p:cNvPr id="44" name="Rectangle: Rounded Corners 43">
            <a:extLst>
              <a:ext uri="{FF2B5EF4-FFF2-40B4-BE49-F238E27FC236}">
                <a16:creationId xmlns:a16="http://schemas.microsoft.com/office/drawing/2014/main" id="{B9D2EA1C-F8C2-CCE1-8560-4BFD0D76F935}"/>
              </a:ext>
            </a:extLst>
          </p:cNvPr>
          <p:cNvSpPr/>
          <p:nvPr/>
        </p:nvSpPr>
        <p:spPr>
          <a:xfrm>
            <a:off x="1472820" y="3202686"/>
            <a:ext cx="11664000" cy="1382400"/>
          </a:xfrm>
          <a:prstGeom prst="roundRect">
            <a:avLst>
              <a:gd name="adj" fmla="val 10000"/>
            </a:avLst>
          </a:prstGeom>
          <a:solidFill>
            <a:srgbClr val="ABD5FF"/>
          </a:solidFill>
        </p:spPr>
        <p:style>
          <a:lnRef idx="3">
            <a:schemeClr val="lt1">
              <a:hueOff val="0"/>
              <a:satOff val="0"/>
              <a:lumOff val="0"/>
              <a:alphaOff val="0"/>
            </a:schemeClr>
          </a:lnRef>
          <a:fillRef idx="1">
            <a:scrgbClr r="0" g="0" b="0"/>
          </a:fillRef>
          <a:effectRef idx="1">
            <a:schemeClr val="accent4">
              <a:hueOff val="0"/>
              <a:satOff val="0"/>
              <a:lumOff val="0"/>
              <a:alphaOff val="0"/>
            </a:schemeClr>
          </a:effectRef>
          <a:fontRef idx="minor">
            <a:schemeClr val="lt1"/>
          </a:fontRef>
        </p:style>
        <p:txBody>
          <a:bodyPr/>
          <a:lstStyle/>
          <a:p>
            <a:endParaRPr lang="tr-TR" sz="2160"/>
          </a:p>
        </p:txBody>
      </p:sp>
      <p:grpSp>
        <p:nvGrpSpPr>
          <p:cNvPr id="45" name="Group 44">
            <a:extLst>
              <a:ext uri="{FF2B5EF4-FFF2-40B4-BE49-F238E27FC236}">
                <a16:creationId xmlns:a16="http://schemas.microsoft.com/office/drawing/2014/main" id="{10D63E7D-4A10-2F40-63D2-E5A9F99DD2D3}"/>
              </a:ext>
            </a:extLst>
          </p:cNvPr>
          <p:cNvGrpSpPr/>
          <p:nvPr/>
        </p:nvGrpSpPr>
        <p:grpSpPr>
          <a:xfrm>
            <a:off x="1527799" y="3672490"/>
            <a:ext cx="11334061" cy="781644"/>
            <a:chOff x="2469015" y="2790666"/>
            <a:chExt cx="2694639" cy="1397315"/>
          </a:xfrm>
        </p:grpSpPr>
        <p:sp>
          <p:nvSpPr>
            <p:cNvPr id="46" name="Rectangle: Rounded Corners 45">
              <a:extLst>
                <a:ext uri="{FF2B5EF4-FFF2-40B4-BE49-F238E27FC236}">
                  <a16:creationId xmlns:a16="http://schemas.microsoft.com/office/drawing/2014/main" id="{AF22760B-9F11-D649-966B-53409BA53B60}"/>
                </a:ext>
              </a:extLst>
            </p:cNvPr>
            <p:cNvSpPr/>
            <p:nvPr/>
          </p:nvSpPr>
          <p:spPr>
            <a:xfrm>
              <a:off x="2469015" y="2790666"/>
              <a:ext cx="2694639" cy="1315508"/>
            </a:xfrm>
            <a:prstGeom prst="roundRect">
              <a:avLst>
                <a:gd name="adj" fmla="val 10000"/>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tr-TR" sz="2160"/>
            </a:p>
          </p:txBody>
        </p:sp>
        <p:sp>
          <p:nvSpPr>
            <p:cNvPr id="47" name="Rectangle: Rounded Corners 4">
              <a:extLst>
                <a:ext uri="{FF2B5EF4-FFF2-40B4-BE49-F238E27FC236}">
                  <a16:creationId xmlns:a16="http://schemas.microsoft.com/office/drawing/2014/main" id="{4C14512F-CF39-746F-2DE8-8C3A99EA0B71}"/>
                </a:ext>
              </a:extLst>
            </p:cNvPr>
            <p:cNvSpPr txBox="1"/>
            <p:nvPr/>
          </p:nvSpPr>
          <p:spPr>
            <a:xfrm>
              <a:off x="2469015" y="2822689"/>
              <a:ext cx="2607714" cy="136529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28016" bIns="128016" numCol="1" spcCol="1270" anchor="ctr" anchorCtr="0">
              <a:noAutofit/>
            </a:bodyPr>
            <a:lstStyle/>
            <a:p>
              <a:pPr marL="108586" defTabSz="1493520">
                <a:lnSpc>
                  <a:spcPct val="90000"/>
                </a:lnSpc>
                <a:spcBef>
                  <a:spcPct val="0"/>
                </a:spcBef>
                <a:spcAft>
                  <a:spcPct val="35000"/>
                </a:spcAft>
              </a:pPr>
              <a:r>
                <a:rPr lang="tr-TR" sz="1920" dirty="0"/>
                <a:t>Ayrıştırılan Teşvik Belgelerinin Her Birinde İki Ayrı Vergi İndirimine Tabi YKT Olup Olmadığının Sorgulanması</a:t>
              </a:r>
              <a:r>
                <a:rPr lang="tr-TR" sz="2640" dirty="0"/>
                <a:t>	</a:t>
              </a:r>
            </a:p>
          </p:txBody>
        </p:sp>
      </p:grpSp>
      <p:sp>
        <p:nvSpPr>
          <p:cNvPr id="48" name="Rectangle: Rounded Corners 47">
            <a:extLst>
              <a:ext uri="{FF2B5EF4-FFF2-40B4-BE49-F238E27FC236}">
                <a16:creationId xmlns:a16="http://schemas.microsoft.com/office/drawing/2014/main" id="{3E2070D0-50A8-005E-ED21-448B5FD331F7}"/>
              </a:ext>
            </a:extLst>
          </p:cNvPr>
          <p:cNvSpPr/>
          <p:nvPr/>
        </p:nvSpPr>
        <p:spPr>
          <a:xfrm>
            <a:off x="1472820" y="4762568"/>
            <a:ext cx="11664000" cy="1684800"/>
          </a:xfrm>
          <a:prstGeom prst="roundRect">
            <a:avLst>
              <a:gd name="adj" fmla="val 10000"/>
            </a:avLst>
          </a:prstGeom>
          <a:solidFill>
            <a:srgbClr val="ABD5FF"/>
          </a:solidFill>
        </p:spPr>
        <p:style>
          <a:lnRef idx="3">
            <a:schemeClr val="lt1">
              <a:hueOff val="0"/>
              <a:satOff val="0"/>
              <a:lumOff val="0"/>
              <a:alphaOff val="0"/>
            </a:schemeClr>
          </a:lnRef>
          <a:fillRef idx="1">
            <a:scrgbClr r="0" g="0" b="0"/>
          </a:fillRef>
          <a:effectRef idx="1">
            <a:schemeClr val="accent4">
              <a:hueOff val="0"/>
              <a:satOff val="0"/>
              <a:lumOff val="0"/>
              <a:alphaOff val="0"/>
            </a:schemeClr>
          </a:effectRef>
          <a:fontRef idx="minor">
            <a:schemeClr val="lt1"/>
          </a:fontRef>
        </p:style>
        <p:txBody>
          <a:bodyPr/>
          <a:lstStyle/>
          <a:p>
            <a:endParaRPr lang="tr-TR" sz="2160"/>
          </a:p>
        </p:txBody>
      </p:sp>
      <p:grpSp>
        <p:nvGrpSpPr>
          <p:cNvPr id="49" name="Group 48">
            <a:extLst>
              <a:ext uri="{FF2B5EF4-FFF2-40B4-BE49-F238E27FC236}">
                <a16:creationId xmlns:a16="http://schemas.microsoft.com/office/drawing/2014/main" id="{CE96E12A-7FEC-3E69-4771-40730CE1FE56}"/>
              </a:ext>
            </a:extLst>
          </p:cNvPr>
          <p:cNvGrpSpPr/>
          <p:nvPr/>
        </p:nvGrpSpPr>
        <p:grpSpPr>
          <a:xfrm>
            <a:off x="1527798" y="5193977"/>
            <a:ext cx="11373242" cy="733296"/>
            <a:chOff x="2495846" y="2217622"/>
            <a:chExt cx="2703955" cy="1315509"/>
          </a:xfrm>
        </p:grpSpPr>
        <p:sp>
          <p:nvSpPr>
            <p:cNvPr id="50" name="Rectangle: Rounded Corners 49">
              <a:extLst>
                <a:ext uri="{FF2B5EF4-FFF2-40B4-BE49-F238E27FC236}">
                  <a16:creationId xmlns:a16="http://schemas.microsoft.com/office/drawing/2014/main" id="{AA60FA29-8F75-C66A-5E93-D1AE550FEC04}"/>
                </a:ext>
              </a:extLst>
            </p:cNvPr>
            <p:cNvSpPr/>
            <p:nvPr/>
          </p:nvSpPr>
          <p:spPr>
            <a:xfrm>
              <a:off x="2495846" y="2217622"/>
              <a:ext cx="2694639" cy="1315509"/>
            </a:xfrm>
            <a:prstGeom prst="roundRect">
              <a:avLst>
                <a:gd name="adj" fmla="val 10000"/>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tr-TR" sz="2160"/>
            </a:p>
          </p:txBody>
        </p:sp>
        <p:sp>
          <p:nvSpPr>
            <p:cNvPr id="51" name="Rectangle: Rounded Corners 4">
              <a:extLst>
                <a:ext uri="{FF2B5EF4-FFF2-40B4-BE49-F238E27FC236}">
                  <a16:creationId xmlns:a16="http://schemas.microsoft.com/office/drawing/2014/main" id="{3C71D71D-ABC8-A2E1-1946-60B78679A27D}"/>
                </a:ext>
              </a:extLst>
            </p:cNvPr>
            <p:cNvSpPr txBox="1"/>
            <p:nvPr/>
          </p:nvSpPr>
          <p:spPr>
            <a:xfrm>
              <a:off x="2505162" y="2230607"/>
              <a:ext cx="2694639" cy="12044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28016" bIns="128016" numCol="1" spcCol="1270" anchor="ctr" anchorCtr="0">
              <a:noAutofit/>
            </a:bodyPr>
            <a:lstStyle/>
            <a:p>
              <a:pPr marL="108586" defTabSz="1493520">
                <a:lnSpc>
                  <a:spcPct val="90000"/>
                </a:lnSpc>
                <a:spcBef>
                  <a:spcPct val="0"/>
                </a:spcBef>
                <a:spcAft>
                  <a:spcPct val="35000"/>
                </a:spcAft>
              </a:pPr>
              <a:endParaRPr lang="tr-TR" sz="1920" dirty="0"/>
            </a:p>
            <a:p>
              <a:pPr marL="108586" defTabSz="1493520">
                <a:lnSpc>
                  <a:spcPct val="90000"/>
                </a:lnSpc>
                <a:spcBef>
                  <a:spcPct val="0"/>
                </a:spcBef>
                <a:spcAft>
                  <a:spcPct val="35000"/>
                </a:spcAft>
              </a:pPr>
              <a:r>
                <a:rPr lang="tr-TR" sz="1920" dirty="0"/>
                <a:t>Yukarıdaki Tespitler Yapıldıktan Sonra Öncelikle YKT’si Bitmemiş Kapalı Belge/Belgelerden Elde Edilen Kazancın (Varsa 1 ve 5 puanlık İndirime Tabi Kazançlar Kapalı Belge Bazında) Ayrıştırılması</a:t>
              </a:r>
              <a:r>
                <a:rPr lang="tr-TR" sz="2400" dirty="0"/>
                <a:t>	</a:t>
              </a:r>
            </a:p>
          </p:txBody>
        </p:sp>
      </p:grpSp>
      <p:sp>
        <p:nvSpPr>
          <p:cNvPr id="55" name="Rectangle: Rounded Corners 4">
            <a:extLst>
              <a:ext uri="{FF2B5EF4-FFF2-40B4-BE49-F238E27FC236}">
                <a16:creationId xmlns:a16="http://schemas.microsoft.com/office/drawing/2014/main" id="{B4B7410D-3F0C-189C-49E5-F934A0FE62AB}"/>
              </a:ext>
            </a:extLst>
          </p:cNvPr>
          <p:cNvSpPr txBox="1"/>
          <p:nvPr/>
        </p:nvSpPr>
        <p:spPr>
          <a:xfrm rot="16200000">
            <a:off x="-1374028" y="3816412"/>
            <a:ext cx="4761809" cy="39233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28016" bIns="128016" numCol="1" spcCol="1270" anchor="ctr" anchorCtr="0">
            <a:noAutofit/>
          </a:bodyPr>
          <a:lstStyle/>
          <a:p>
            <a:pPr algn="ctr" defTabSz="1493520">
              <a:lnSpc>
                <a:spcPct val="90000"/>
              </a:lnSpc>
              <a:spcBef>
                <a:spcPct val="0"/>
              </a:spcBef>
              <a:spcAft>
                <a:spcPct val="35000"/>
              </a:spcAft>
            </a:pPr>
            <a:r>
              <a:rPr lang="tr-TR" sz="2160" b="1" dirty="0">
                <a:solidFill>
                  <a:schemeClr val="bg1"/>
                </a:solidFill>
              </a:rPr>
              <a:t>İŞLETME/DİĞER KAZANÇ AYRIMI</a:t>
            </a:r>
          </a:p>
        </p:txBody>
      </p:sp>
      <p:sp>
        <p:nvSpPr>
          <p:cNvPr id="56" name="TextBox 55">
            <a:extLst>
              <a:ext uri="{FF2B5EF4-FFF2-40B4-BE49-F238E27FC236}">
                <a16:creationId xmlns:a16="http://schemas.microsoft.com/office/drawing/2014/main" id="{7170DE2E-A5C6-D1DC-2DC9-EE90405467E9}"/>
              </a:ext>
            </a:extLst>
          </p:cNvPr>
          <p:cNvSpPr txBox="1"/>
          <p:nvPr/>
        </p:nvSpPr>
        <p:spPr>
          <a:xfrm>
            <a:off x="1808915" y="3228356"/>
            <a:ext cx="2433266" cy="408161"/>
          </a:xfrm>
          <a:prstGeom prst="rect">
            <a:avLst/>
          </a:prstGeom>
          <a:noFill/>
        </p:spPr>
        <p:txBody>
          <a:bodyPr wrap="square" lIns="64800" tIns="64800" rIns="64800" bIns="64800" rtlCol="0">
            <a:noAutofit/>
          </a:bodyPr>
          <a:lstStyle/>
          <a:p>
            <a:r>
              <a:rPr lang="tr-TR" sz="1920" b="1" dirty="0">
                <a:solidFill>
                  <a:srgbClr val="FF0000"/>
                </a:solidFill>
                <a:cs typeface="Arial" pitchFamily="34" charset="0"/>
              </a:rPr>
              <a:t>5. ADIM</a:t>
            </a:r>
            <a:endParaRPr lang="tr-TR" sz="840" b="1" dirty="0">
              <a:solidFill>
                <a:srgbClr val="FF0000"/>
              </a:solidFill>
              <a:cs typeface="Arial" pitchFamily="34" charset="0"/>
            </a:endParaRPr>
          </a:p>
        </p:txBody>
      </p:sp>
      <p:sp>
        <p:nvSpPr>
          <p:cNvPr id="57" name="TextBox 56">
            <a:extLst>
              <a:ext uri="{FF2B5EF4-FFF2-40B4-BE49-F238E27FC236}">
                <a16:creationId xmlns:a16="http://schemas.microsoft.com/office/drawing/2014/main" id="{5C96CB5A-D2A1-3E55-49DA-E8C100A29786}"/>
              </a:ext>
            </a:extLst>
          </p:cNvPr>
          <p:cNvSpPr txBox="1"/>
          <p:nvPr/>
        </p:nvSpPr>
        <p:spPr>
          <a:xfrm>
            <a:off x="1808915" y="4778555"/>
            <a:ext cx="2433266" cy="408161"/>
          </a:xfrm>
          <a:prstGeom prst="rect">
            <a:avLst/>
          </a:prstGeom>
          <a:noFill/>
        </p:spPr>
        <p:txBody>
          <a:bodyPr wrap="square" lIns="64800" tIns="64800" rIns="64800" bIns="64800" rtlCol="0">
            <a:noAutofit/>
          </a:bodyPr>
          <a:lstStyle/>
          <a:p>
            <a:r>
              <a:rPr lang="tr-TR" sz="1920" b="1" dirty="0">
                <a:solidFill>
                  <a:srgbClr val="FF0000"/>
                </a:solidFill>
                <a:cs typeface="Arial" pitchFamily="34" charset="0"/>
              </a:rPr>
              <a:t>6. ADIM</a:t>
            </a:r>
            <a:endParaRPr lang="tr-TR" sz="840" b="1" dirty="0">
              <a:solidFill>
                <a:srgbClr val="FF0000"/>
              </a:solidFill>
              <a:cs typeface="Arial" pitchFamily="34" charset="0"/>
            </a:endParaRPr>
          </a:p>
        </p:txBody>
      </p:sp>
      <p:sp>
        <p:nvSpPr>
          <p:cNvPr id="2" name="TextBox 1">
            <a:extLst>
              <a:ext uri="{FF2B5EF4-FFF2-40B4-BE49-F238E27FC236}">
                <a16:creationId xmlns:a16="http://schemas.microsoft.com/office/drawing/2014/main" id="{6E32BC40-7429-B564-9CE2-00A072F1B2FD}"/>
              </a:ext>
            </a:extLst>
          </p:cNvPr>
          <p:cNvSpPr txBox="1"/>
          <p:nvPr/>
        </p:nvSpPr>
        <p:spPr>
          <a:xfrm>
            <a:off x="1245127" y="234535"/>
            <a:ext cx="11546758" cy="796310"/>
          </a:xfrm>
          <a:prstGeom prst="rect">
            <a:avLst/>
          </a:prstGeom>
          <a:noFill/>
        </p:spPr>
        <p:txBody>
          <a:bodyPr wrap="square" lIns="64800" tIns="64800" rIns="64800" bIns="64800" rtlCol="0">
            <a:noAutofit/>
          </a:bodyPr>
          <a:lstStyle/>
          <a:p>
            <a:r>
              <a:rPr lang="tr-TR" sz="2880" b="1" dirty="0">
                <a:solidFill>
                  <a:schemeClr val="tx2">
                    <a:lumMod val="50000"/>
                  </a:schemeClr>
                </a:solidFill>
                <a:cs typeface="Arial" pitchFamily="34" charset="0"/>
              </a:rPr>
              <a:t>İndirimli KV Uygulamasında İzlenecek Adımlar </a:t>
            </a:r>
            <a:r>
              <a:rPr lang="tr-TR" sz="1680" b="1" dirty="0">
                <a:solidFill>
                  <a:schemeClr val="tx2">
                    <a:lumMod val="50000"/>
                  </a:schemeClr>
                </a:solidFill>
                <a:cs typeface="Arial" pitchFamily="34" charset="0"/>
              </a:rPr>
              <a:t>(Birden Fazla Belge Varsa)</a:t>
            </a:r>
          </a:p>
        </p:txBody>
      </p:sp>
      <p:sp>
        <p:nvSpPr>
          <p:cNvPr id="3" name="TextBox 2">
            <a:extLst>
              <a:ext uri="{FF2B5EF4-FFF2-40B4-BE49-F238E27FC236}">
                <a16:creationId xmlns:a16="http://schemas.microsoft.com/office/drawing/2014/main" id="{39F7F41C-EAE8-7BF1-02BD-5ED1C33D2FCD}"/>
              </a:ext>
            </a:extLst>
          </p:cNvPr>
          <p:cNvSpPr txBox="1"/>
          <p:nvPr/>
        </p:nvSpPr>
        <p:spPr>
          <a:xfrm>
            <a:off x="830726" y="7401043"/>
            <a:ext cx="12234240" cy="359111"/>
          </a:xfrm>
          <a:prstGeom prst="rect">
            <a:avLst/>
          </a:prstGeom>
          <a:solidFill>
            <a:schemeClr val="bg1"/>
          </a:solidFill>
        </p:spPr>
        <p:txBody>
          <a:bodyPr vert="horz" wrap="square" lIns="0" tIns="0" rIns="0" bIns="0" rtlCol="0" anchor="t" anchorCtr="0">
            <a:noAutofit/>
          </a:bodyPr>
          <a:lstStyle/>
          <a:p>
            <a:pPr>
              <a:spcAft>
                <a:spcPts val="720"/>
              </a:spcAft>
            </a:pPr>
            <a:endParaRPr lang="tr-TR" b="1" dirty="0">
              <a:solidFill>
                <a:schemeClr val="tx2"/>
              </a:solidFill>
            </a:endParaRPr>
          </a:p>
        </p:txBody>
      </p:sp>
    </p:spTree>
    <p:extLst>
      <p:ext uri="{BB962C8B-B14F-4D97-AF65-F5344CB8AC3E}">
        <p14:creationId xmlns:p14="http://schemas.microsoft.com/office/powerpoint/2010/main" val="14073248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712FBA36-2D63-E488-621B-AB4A908B9ADC}"/>
              </a:ext>
            </a:extLst>
          </p:cNvPr>
          <p:cNvSpPr/>
          <p:nvPr/>
        </p:nvSpPr>
        <p:spPr>
          <a:xfrm>
            <a:off x="1445903" y="1295329"/>
            <a:ext cx="11664000" cy="1268290"/>
          </a:xfrm>
          <a:prstGeom prst="roundRect">
            <a:avLst>
              <a:gd name="adj" fmla="val 10000"/>
            </a:avLst>
          </a:prstGeom>
          <a:solidFill>
            <a:srgbClr val="ABD5FF"/>
          </a:solidFill>
        </p:spPr>
        <p:style>
          <a:lnRef idx="3">
            <a:schemeClr val="lt1">
              <a:hueOff val="0"/>
              <a:satOff val="0"/>
              <a:lumOff val="0"/>
              <a:alphaOff val="0"/>
            </a:schemeClr>
          </a:lnRef>
          <a:fillRef idx="1">
            <a:scrgbClr r="0" g="0" b="0"/>
          </a:fillRef>
          <a:effectRef idx="1">
            <a:schemeClr val="accent4">
              <a:hueOff val="0"/>
              <a:satOff val="0"/>
              <a:lumOff val="0"/>
              <a:alphaOff val="0"/>
            </a:schemeClr>
          </a:effectRef>
          <a:fontRef idx="minor">
            <a:schemeClr val="lt1"/>
          </a:fontRef>
        </p:style>
        <p:txBody>
          <a:bodyPr/>
          <a:lstStyle/>
          <a:p>
            <a:endParaRPr lang="tr-TR" sz="2160"/>
          </a:p>
        </p:txBody>
      </p:sp>
      <p:grpSp>
        <p:nvGrpSpPr>
          <p:cNvPr id="17" name="Group 16">
            <a:extLst>
              <a:ext uri="{FF2B5EF4-FFF2-40B4-BE49-F238E27FC236}">
                <a16:creationId xmlns:a16="http://schemas.microsoft.com/office/drawing/2014/main" id="{FCEE1D0C-766F-FBB8-B730-35A013297446}"/>
              </a:ext>
            </a:extLst>
          </p:cNvPr>
          <p:cNvGrpSpPr/>
          <p:nvPr/>
        </p:nvGrpSpPr>
        <p:grpSpPr>
          <a:xfrm>
            <a:off x="1492651" y="1732696"/>
            <a:ext cx="11455250" cy="720211"/>
            <a:chOff x="2484455" y="2249695"/>
            <a:chExt cx="2702932" cy="1369407"/>
          </a:xfrm>
        </p:grpSpPr>
        <p:sp>
          <p:nvSpPr>
            <p:cNvPr id="18" name="Rectangle: Rounded Corners 17">
              <a:extLst>
                <a:ext uri="{FF2B5EF4-FFF2-40B4-BE49-F238E27FC236}">
                  <a16:creationId xmlns:a16="http://schemas.microsoft.com/office/drawing/2014/main" id="{B4D78FF9-31B2-F938-DCA8-1ED2CFBE01C4}"/>
                </a:ext>
              </a:extLst>
            </p:cNvPr>
            <p:cNvSpPr/>
            <p:nvPr/>
          </p:nvSpPr>
          <p:spPr>
            <a:xfrm>
              <a:off x="2492748" y="2303593"/>
              <a:ext cx="2694639" cy="1315509"/>
            </a:xfrm>
            <a:prstGeom prst="roundRect">
              <a:avLst>
                <a:gd name="adj" fmla="val 10000"/>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tr-TR" sz="2160"/>
            </a:p>
          </p:txBody>
        </p:sp>
        <p:sp>
          <p:nvSpPr>
            <p:cNvPr id="19" name="Rectangle: Rounded Corners 4">
              <a:extLst>
                <a:ext uri="{FF2B5EF4-FFF2-40B4-BE49-F238E27FC236}">
                  <a16:creationId xmlns:a16="http://schemas.microsoft.com/office/drawing/2014/main" id="{32179914-7798-FE84-26B7-B3DE1598D13B}"/>
                </a:ext>
              </a:extLst>
            </p:cNvPr>
            <p:cNvSpPr txBox="1"/>
            <p:nvPr/>
          </p:nvSpPr>
          <p:spPr>
            <a:xfrm>
              <a:off x="2484455" y="2249695"/>
              <a:ext cx="2607714" cy="136529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28016" bIns="128016" numCol="1" spcCol="1270" anchor="ctr" anchorCtr="0">
              <a:noAutofit/>
            </a:bodyPr>
            <a:lstStyle/>
            <a:p>
              <a:pPr defTabSz="1493520">
                <a:lnSpc>
                  <a:spcPct val="90000"/>
                </a:lnSpc>
                <a:spcBef>
                  <a:spcPct val="0"/>
                </a:spcBef>
                <a:spcAft>
                  <a:spcPct val="35000"/>
                </a:spcAft>
              </a:pPr>
              <a:r>
                <a:rPr lang="tr-TR" sz="1920" dirty="0"/>
                <a:t>Kapalı Belge/Belgelerden Elde Edilen Kazancın </a:t>
              </a:r>
              <a:r>
                <a:rPr lang="tr-TR" sz="1920" dirty="0" err="1"/>
                <a:t>Kırılıma</a:t>
              </a:r>
              <a:r>
                <a:rPr lang="tr-TR" sz="1920" dirty="0"/>
                <a:t> Tabi Tutulmuş Matrahtan Tenzil Edilmesi (Bu Tenzilatın 1 ve 5 Puanlık İndirimli Kazançlardan Düşülmesi) </a:t>
              </a:r>
              <a:r>
                <a:rPr lang="tr-TR" sz="2400" dirty="0"/>
                <a:t>	</a:t>
              </a:r>
            </a:p>
          </p:txBody>
        </p:sp>
      </p:grpSp>
      <p:sp>
        <p:nvSpPr>
          <p:cNvPr id="20" name="TextBox 19">
            <a:extLst>
              <a:ext uri="{FF2B5EF4-FFF2-40B4-BE49-F238E27FC236}">
                <a16:creationId xmlns:a16="http://schemas.microsoft.com/office/drawing/2014/main" id="{FF757170-BFBF-0723-BB50-417E283E14D1}"/>
              </a:ext>
            </a:extLst>
          </p:cNvPr>
          <p:cNvSpPr txBox="1"/>
          <p:nvPr/>
        </p:nvSpPr>
        <p:spPr>
          <a:xfrm>
            <a:off x="1802332" y="1337119"/>
            <a:ext cx="2433266" cy="408161"/>
          </a:xfrm>
          <a:prstGeom prst="rect">
            <a:avLst/>
          </a:prstGeom>
          <a:noFill/>
        </p:spPr>
        <p:txBody>
          <a:bodyPr wrap="square" lIns="64800" tIns="64800" rIns="64800" bIns="64800" rtlCol="0">
            <a:noAutofit/>
          </a:bodyPr>
          <a:lstStyle/>
          <a:p>
            <a:r>
              <a:rPr lang="tr-TR" sz="1920" b="1" dirty="0">
                <a:solidFill>
                  <a:srgbClr val="FF0000"/>
                </a:solidFill>
                <a:cs typeface="Arial" pitchFamily="34" charset="0"/>
              </a:rPr>
              <a:t>7. ADIM</a:t>
            </a:r>
            <a:endParaRPr lang="tr-TR" sz="840" b="1" dirty="0">
              <a:solidFill>
                <a:srgbClr val="FF0000"/>
              </a:solidFill>
              <a:cs typeface="Arial" pitchFamily="34" charset="0"/>
            </a:endParaRPr>
          </a:p>
        </p:txBody>
      </p:sp>
      <p:sp>
        <p:nvSpPr>
          <p:cNvPr id="21" name="Rectangle: Rounded Corners 20">
            <a:extLst>
              <a:ext uri="{FF2B5EF4-FFF2-40B4-BE49-F238E27FC236}">
                <a16:creationId xmlns:a16="http://schemas.microsoft.com/office/drawing/2014/main" id="{059FBFBA-A01B-102D-825E-625E539371C3}"/>
              </a:ext>
            </a:extLst>
          </p:cNvPr>
          <p:cNvSpPr/>
          <p:nvPr/>
        </p:nvSpPr>
        <p:spPr>
          <a:xfrm>
            <a:off x="1466964" y="2717390"/>
            <a:ext cx="11664000" cy="1296000"/>
          </a:xfrm>
          <a:prstGeom prst="roundRect">
            <a:avLst>
              <a:gd name="adj" fmla="val 10000"/>
            </a:avLst>
          </a:prstGeom>
          <a:solidFill>
            <a:srgbClr val="ABD5FF"/>
          </a:solidFill>
        </p:spPr>
        <p:style>
          <a:lnRef idx="3">
            <a:schemeClr val="lt1">
              <a:hueOff val="0"/>
              <a:satOff val="0"/>
              <a:lumOff val="0"/>
              <a:alphaOff val="0"/>
            </a:schemeClr>
          </a:lnRef>
          <a:fillRef idx="1">
            <a:scrgbClr r="0" g="0" b="0"/>
          </a:fillRef>
          <a:effectRef idx="1">
            <a:schemeClr val="accent4">
              <a:hueOff val="0"/>
              <a:satOff val="0"/>
              <a:lumOff val="0"/>
              <a:alphaOff val="0"/>
            </a:schemeClr>
          </a:effectRef>
          <a:fontRef idx="minor">
            <a:schemeClr val="lt1"/>
          </a:fontRef>
        </p:style>
        <p:txBody>
          <a:bodyPr/>
          <a:lstStyle/>
          <a:p>
            <a:endParaRPr lang="tr-TR" sz="2160"/>
          </a:p>
        </p:txBody>
      </p:sp>
      <p:grpSp>
        <p:nvGrpSpPr>
          <p:cNvPr id="22" name="Group 21">
            <a:extLst>
              <a:ext uri="{FF2B5EF4-FFF2-40B4-BE49-F238E27FC236}">
                <a16:creationId xmlns:a16="http://schemas.microsoft.com/office/drawing/2014/main" id="{2927DCF6-41B3-4059-1682-958FAB189FF2}"/>
              </a:ext>
            </a:extLst>
          </p:cNvPr>
          <p:cNvGrpSpPr/>
          <p:nvPr/>
        </p:nvGrpSpPr>
        <p:grpSpPr>
          <a:xfrm>
            <a:off x="1570820" y="3105043"/>
            <a:ext cx="11334061" cy="752605"/>
            <a:chOff x="2460879" y="2490680"/>
            <a:chExt cx="2694639" cy="1390385"/>
          </a:xfrm>
        </p:grpSpPr>
        <p:sp>
          <p:nvSpPr>
            <p:cNvPr id="23" name="Rectangle: Rounded Corners 22">
              <a:extLst>
                <a:ext uri="{FF2B5EF4-FFF2-40B4-BE49-F238E27FC236}">
                  <a16:creationId xmlns:a16="http://schemas.microsoft.com/office/drawing/2014/main" id="{9CA8247A-D5E1-6207-EF1D-B6F0992150A2}"/>
                </a:ext>
              </a:extLst>
            </p:cNvPr>
            <p:cNvSpPr/>
            <p:nvPr/>
          </p:nvSpPr>
          <p:spPr>
            <a:xfrm>
              <a:off x="2460879" y="2490680"/>
              <a:ext cx="2694639" cy="1315508"/>
            </a:xfrm>
            <a:prstGeom prst="roundRect">
              <a:avLst>
                <a:gd name="adj" fmla="val 10000"/>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tr-TR" sz="2160"/>
            </a:p>
          </p:txBody>
        </p:sp>
        <p:sp>
          <p:nvSpPr>
            <p:cNvPr id="24" name="Rectangle: Rounded Corners 4">
              <a:extLst>
                <a:ext uri="{FF2B5EF4-FFF2-40B4-BE49-F238E27FC236}">
                  <a16:creationId xmlns:a16="http://schemas.microsoft.com/office/drawing/2014/main" id="{1430389A-6830-83F6-7449-8F2B557C4654}"/>
                </a:ext>
              </a:extLst>
            </p:cNvPr>
            <p:cNvSpPr txBox="1"/>
            <p:nvPr/>
          </p:nvSpPr>
          <p:spPr>
            <a:xfrm>
              <a:off x="2469015" y="2515774"/>
              <a:ext cx="2607714" cy="136529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28016" bIns="128016" numCol="1" spcCol="1270" anchor="ctr" anchorCtr="0">
              <a:noAutofit/>
            </a:bodyPr>
            <a:lstStyle/>
            <a:p>
              <a:pPr defTabSz="1493520">
                <a:lnSpc>
                  <a:spcPct val="90000"/>
                </a:lnSpc>
                <a:spcBef>
                  <a:spcPct val="0"/>
                </a:spcBef>
                <a:spcAft>
                  <a:spcPct val="35000"/>
                </a:spcAft>
              </a:pPr>
              <a:r>
                <a:rPr lang="tr-TR" sz="1920" dirty="0"/>
                <a:t>İşletmeden Elde Edilen Kazançlar Tenzil Edildikten Sonra(7. Adım) «Diğer Faaliyetlerden Elde Edilen Kazanç»ın Bulunması  </a:t>
              </a:r>
              <a:r>
                <a:rPr lang="tr-TR" sz="2640" dirty="0"/>
                <a:t>	</a:t>
              </a:r>
            </a:p>
          </p:txBody>
        </p:sp>
      </p:grpSp>
      <p:sp>
        <p:nvSpPr>
          <p:cNvPr id="25" name="TextBox 24">
            <a:extLst>
              <a:ext uri="{FF2B5EF4-FFF2-40B4-BE49-F238E27FC236}">
                <a16:creationId xmlns:a16="http://schemas.microsoft.com/office/drawing/2014/main" id="{17FEE63A-B03A-A21D-C6AC-D226961EEF5F}"/>
              </a:ext>
            </a:extLst>
          </p:cNvPr>
          <p:cNvSpPr txBox="1"/>
          <p:nvPr/>
        </p:nvSpPr>
        <p:spPr>
          <a:xfrm>
            <a:off x="1725519" y="2740004"/>
            <a:ext cx="2396488" cy="408161"/>
          </a:xfrm>
          <a:prstGeom prst="rect">
            <a:avLst/>
          </a:prstGeom>
          <a:noFill/>
        </p:spPr>
        <p:txBody>
          <a:bodyPr wrap="square" lIns="64800" tIns="64800" rIns="64800" bIns="64800" rtlCol="0">
            <a:noAutofit/>
          </a:bodyPr>
          <a:lstStyle/>
          <a:p>
            <a:r>
              <a:rPr lang="tr-TR" sz="1920" b="1" dirty="0">
                <a:solidFill>
                  <a:srgbClr val="FF0000"/>
                </a:solidFill>
                <a:cs typeface="Arial" pitchFamily="34" charset="0"/>
              </a:rPr>
              <a:t>8. ADIM</a:t>
            </a:r>
            <a:endParaRPr lang="tr-TR" sz="840" b="1" dirty="0">
              <a:solidFill>
                <a:srgbClr val="FF0000"/>
              </a:solidFill>
              <a:cs typeface="Arial" pitchFamily="34" charset="0"/>
            </a:endParaRPr>
          </a:p>
        </p:txBody>
      </p:sp>
      <p:sp>
        <p:nvSpPr>
          <p:cNvPr id="26" name="Rectangle: Rounded Corners 25">
            <a:extLst>
              <a:ext uri="{FF2B5EF4-FFF2-40B4-BE49-F238E27FC236}">
                <a16:creationId xmlns:a16="http://schemas.microsoft.com/office/drawing/2014/main" id="{6909546A-FD09-1E2B-A120-87B063DDA8A0}"/>
              </a:ext>
            </a:extLst>
          </p:cNvPr>
          <p:cNvSpPr/>
          <p:nvPr/>
        </p:nvSpPr>
        <p:spPr>
          <a:xfrm>
            <a:off x="1466964" y="4121291"/>
            <a:ext cx="11664000" cy="1356074"/>
          </a:xfrm>
          <a:prstGeom prst="roundRect">
            <a:avLst>
              <a:gd name="adj" fmla="val 10000"/>
            </a:avLst>
          </a:prstGeom>
          <a:solidFill>
            <a:srgbClr val="ABD5FF"/>
          </a:solidFill>
        </p:spPr>
        <p:style>
          <a:lnRef idx="3">
            <a:schemeClr val="lt1">
              <a:hueOff val="0"/>
              <a:satOff val="0"/>
              <a:lumOff val="0"/>
              <a:alphaOff val="0"/>
            </a:schemeClr>
          </a:lnRef>
          <a:fillRef idx="1">
            <a:scrgbClr r="0" g="0" b="0"/>
          </a:fillRef>
          <a:effectRef idx="1">
            <a:schemeClr val="accent4">
              <a:hueOff val="0"/>
              <a:satOff val="0"/>
              <a:lumOff val="0"/>
              <a:alphaOff val="0"/>
            </a:schemeClr>
          </a:effectRef>
          <a:fontRef idx="minor">
            <a:schemeClr val="lt1"/>
          </a:fontRef>
        </p:style>
        <p:txBody>
          <a:bodyPr/>
          <a:lstStyle/>
          <a:p>
            <a:endParaRPr lang="tr-TR" sz="2160"/>
          </a:p>
        </p:txBody>
      </p:sp>
      <p:grpSp>
        <p:nvGrpSpPr>
          <p:cNvPr id="27" name="Group 26">
            <a:extLst>
              <a:ext uri="{FF2B5EF4-FFF2-40B4-BE49-F238E27FC236}">
                <a16:creationId xmlns:a16="http://schemas.microsoft.com/office/drawing/2014/main" id="{C9CBF3D3-5FAC-49B7-D34B-4B6DE6E7B7C7}"/>
              </a:ext>
            </a:extLst>
          </p:cNvPr>
          <p:cNvGrpSpPr/>
          <p:nvPr/>
        </p:nvGrpSpPr>
        <p:grpSpPr>
          <a:xfrm>
            <a:off x="1527799" y="4482392"/>
            <a:ext cx="11394191" cy="710093"/>
            <a:chOff x="2481550" y="2174121"/>
            <a:chExt cx="2708935" cy="1125666"/>
          </a:xfrm>
        </p:grpSpPr>
        <p:sp>
          <p:nvSpPr>
            <p:cNvPr id="28" name="Rectangle: Rounded Corners 27">
              <a:extLst>
                <a:ext uri="{FF2B5EF4-FFF2-40B4-BE49-F238E27FC236}">
                  <a16:creationId xmlns:a16="http://schemas.microsoft.com/office/drawing/2014/main" id="{F481B1B2-4AAE-AA43-C4D7-144FFD2C0E03}"/>
                </a:ext>
              </a:extLst>
            </p:cNvPr>
            <p:cNvSpPr/>
            <p:nvPr/>
          </p:nvSpPr>
          <p:spPr>
            <a:xfrm>
              <a:off x="2495846" y="2217623"/>
              <a:ext cx="2694639" cy="1082164"/>
            </a:xfrm>
            <a:prstGeom prst="roundRect">
              <a:avLst>
                <a:gd name="adj" fmla="val 10000"/>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tr-TR" sz="2160"/>
            </a:p>
          </p:txBody>
        </p:sp>
        <p:sp>
          <p:nvSpPr>
            <p:cNvPr id="29" name="Rectangle: Rounded Corners 4">
              <a:extLst>
                <a:ext uri="{FF2B5EF4-FFF2-40B4-BE49-F238E27FC236}">
                  <a16:creationId xmlns:a16="http://schemas.microsoft.com/office/drawing/2014/main" id="{5C07C582-F3AA-FF54-4389-90A3F7DCCD2E}"/>
                </a:ext>
              </a:extLst>
            </p:cNvPr>
            <p:cNvSpPr txBox="1"/>
            <p:nvPr/>
          </p:nvSpPr>
          <p:spPr>
            <a:xfrm>
              <a:off x="2481550" y="2174121"/>
              <a:ext cx="2694639" cy="108216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28016" bIns="128016" numCol="1" spcCol="1270" anchor="ctr" anchorCtr="0">
              <a:noAutofit/>
            </a:bodyPr>
            <a:lstStyle/>
            <a:p>
              <a:pPr defTabSz="1493520">
                <a:lnSpc>
                  <a:spcPct val="90000"/>
                </a:lnSpc>
                <a:spcBef>
                  <a:spcPct val="0"/>
                </a:spcBef>
                <a:spcAft>
                  <a:spcPct val="35000"/>
                </a:spcAft>
              </a:pPr>
              <a:r>
                <a:rPr lang="tr-TR" sz="1920" dirty="0"/>
                <a:t>Bu Adımda Açık Teşvik Belgeleri İçin «Diğer Faaliyetlerden Elde Edilen Kazanç» Matrahının (Varsa Alt Kırılımlarının 1 - 5 Puan İndirimli Matrahları İle Genel Orana Tabi Matrahın Ayrıştırılması) Belirlenmesi </a:t>
              </a:r>
              <a:endParaRPr lang="tr-TR" sz="2400" dirty="0"/>
            </a:p>
          </p:txBody>
        </p:sp>
      </p:grpSp>
      <p:sp>
        <p:nvSpPr>
          <p:cNvPr id="30" name="TextBox 29">
            <a:extLst>
              <a:ext uri="{FF2B5EF4-FFF2-40B4-BE49-F238E27FC236}">
                <a16:creationId xmlns:a16="http://schemas.microsoft.com/office/drawing/2014/main" id="{504EA364-26A9-3412-1231-1A5C9C95E74F}"/>
              </a:ext>
            </a:extLst>
          </p:cNvPr>
          <p:cNvSpPr txBox="1"/>
          <p:nvPr/>
        </p:nvSpPr>
        <p:spPr>
          <a:xfrm>
            <a:off x="1768542" y="4144745"/>
            <a:ext cx="2433266" cy="408161"/>
          </a:xfrm>
          <a:prstGeom prst="rect">
            <a:avLst/>
          </a:prstGeom>
          <a:noFill/>
        </p:spPr>
        <p:txBody>
          <a:bodyPr wrap="square" lIns="64800" tIns="64800" rIns="64800" bIns="64800" rtlCol="0">
            <a:noAutofit/>
          </a:bodyPr>
          <a:lstStyle/>
          <a:p>
            <a:r>
              <a:rPr lang="tr-TR" sz="1920" b="1" dirty="0">
                <a:solidFill>
                  <a:srgbClr val="FF0000"/>
                </a:solidFill>
                <a:cs typeface="Arial" pitchFamily="34" charset="0"/>
              </a:rPr>
              <a:t>9. ADIM</a:t>
            </a:r>
            <a:endParaRPr lang="tr-TR" sz="840" b="1" dirty="0">
              <a:solidFill>
                <a:srgbClr val="FF0000"/>
              </a:solidFill>
              <a:cs typeface="Arial" pitchFamily="34" charset="0"/>
            </a:endParaRPr>
          </a:p>
        </p:txBody>
      </p:sp>
      <p:sp>
        <p:nvSpPr>
          <p:cNvPr id="32" name="Rectangle: Rounded Corners 4">
            <a:extLst>
              <a:ext uri="{FF2B5EF4-FFF2-40B4-BE49-F238E27FC236}">
                <a16:creationId xmlns:a16="http://schemas.microsoft.com/office/drawing/2014/main" id="{5ED02128-EE57-C6C1-3116-63E51417425A}"/>
              </a:ext>
            </a:extLst>
          </p:cNvPr>
          <p:cNvSpPr txBox="1"/>
          <p:nvPr/>
        </p:nvSpPr>
        <p:spPr>
          <a:xfrm rot="16200000">
            <a:off x="-1379262" y="3876082"/>
            <a:ext cx="4761809" cy="39233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28016" bIns="128016" numCol="1" spcCol="1270" anchor="ctr" anchorCtr="0">
            <a:noAutofit/>
          </a:bodyPr>
          <a:lstStyle/>
          <a:p>
            <a:pPr algn="ctr" defTabSz="1493520">
              <a:lnSpc>
                <a:spcPct val="90000"/>
              </a:lnSpc>
              <a:spcBef>
                <a:spcPct val="0"/>
              </a:spcBef>
              <a:spcAft>
                <a:spcPct val="35000"/>
              </a:spcAft>
            </a:pPr>
            <a:r>
              <a:rPr lang="tr-TR" sz="2160" b="1" dirty="0">
                <a:solidFill>
                  <a:schemeClr val="bg1"/>
                </a:solidFill>
              </a:rPr>
              <a:t>YATIRIM DÖNEMİ</a:t>
            </a:r>
          </a:p>
        </p:txBody>
      </p:sp>
      <p:sp>
        <p:nvSpPr>
          <p:cNvPr id="33" name="Rectangle: Rounded Corners 32">
            <a:extLst>
              <a:ext uri="{FF2B5EF4-FFF2-40B4-BE49-F238E27FC236}">
                <a16:creationId xmlns:a16="http://schemas.microsoft.com/office/drawing/2014/main" id="{6376724A-EE73-7DDB-899E-FD2A5DB8165E}"/>
              </a:ext>
            </a:extLst>
          </p:cNvPr>
          <p:cNvSpPr/>
          <p:nvPr/>
        </p:nvSpPr>
        <p:spPr>
          <a:xfrm>
            <a:off x="1445903" y="5649832"/>
            <a:ext cx="11664000" cy="1128521"/>
          </a:xfrm>
          <a:prstGeom prst="roundRect">
            <a:avLst>
              <a:gd name="adj" fmla="val 10000"/>
            </a:avLst>
          </a:prstGeom>
          <a:solidFill>
            <a:srgbClr val="ABD5FF"/>
          </a:solidFill>
        </p:spPr>
        <p:style>
          <a:lnRef idx="3">
            <a:schemeClr val="lt1">
              <a:hueOff val="0"/>
              <a:satOff val="0"/>
              <a:lumOff val="0"/>
              <a:alphaOff val="0"/>
            </a:schemeClr>
          </a:lnRef>
          <a:fillRef idx="1">
            <a:scrgbClr r="0" g="0" b="0"/>
          </a:fillRef>
          <a:effectRef idx="1">
            <a:schemeClr val="accent4">
              <a:hueOff val="0"/>
              <a:satOff val="0"/>
              <a:lumOff val="0"/>
              <a:alphaOff val="0"/>
            </a:schemeClr>
          </a:effectRef>
          <a:fontRef idx="minor">
            <a:schemeClr val="lt1"/>
          </a:fontRef>
        </p:style>
        <p:txBody>
          <a:bodyPr/>
          <a:lstStyle/>
          <a:p>
            <a:endParaRPr lang="tr-TR" sz="2160"/>
          </a:p>
        </p:txBody>
      </p:sp>
      <p:grpSp>
        <p:nvGrpSpPr>
          <p:cNvPr id="34" name="Group 33">
            <a:extLst>
              <a:ext uri="{FF2B5EF4-FFF2-40B4-BE49-F238E27FC236}">
                <a16:creationId xmlns:a16="http://schemas.microsoft.com/office/drawing/2014/main" id="{4B5C27A4-6F9B-849D-89EC-DBC68732F495}"/>
              </a:ext>
            </a:extLst>
          </p:cNvPr>
          <p:cNvGrpSpPr/>
          <p:nvPr/>
        </p:nvGrpSpPr>
        <p:grpSpPr>
          <a:xfrm>
            <a:off x="1631935" y="6043762"/>
            <a:ext cx="11337336" cy="752819"/>
            <a:chOff x="2495067" y="2217622"/>
            <a:chExt cx="2695418" cy="1340305"/>
          </a:xfrm>
        </p:grpSpPr>
        <p:sp>
          <p:nvSpPr>
            <p:cNvPr id="35" name="Rectangle: Rounded Corners 34">
              <a:extLst>
                <a:ext uri="{FF2B5EF4-FFF2-40B4-BE49-F238E27FC236}">
                  <a16:creationId xmlns:a16="http://schemas.microsoft.com/office/drawing/2014/main" id="{F18112F7-EC93-E783-27E1-95001C91E4C9}"/>
                </a:ext>
              </a:extLst>
            </p:cNvPr>
            <p:cNvSpPr/>
            <p:nvPr/>
          </p:nvSpPr>
          <p:spPr>
            <a:xfrm>
              <a:off x="2495846" y="2217622"/>
              <a:ext cx="2694639" cy="1083360"/>
            </a:xfrm>
            <a:prstGeom prst="roundRect">
              <a:avLst>
                <a:gd name="adj" fmla="val 10000"/>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tr-TR" sz="2160"/>
            </a:p>
          </p:txBody>
        </p:sp>
        <p:sp>
          <p:nvSpPr>
            <p:cNvPr id="36" name="Rectangle: Rounded Corners 4">
              <a:extLst>
                <a:ext uri="{FF2B5EF4-FFF2-40B4-BE49-F238E27FC236}">
                  <a16:creationId xmlns:a16="http://schemas.microsoft.com/office/drawing/2014/main" id="{DB2FCB2D-C001-4102-0809-F8C30BC24728}"/>
                </a:ext>
              </a:extLst>
            </p:cNvPr>
            <p:cNvSpPr txBox="1"/>
            <p:nvPr/>
          </p:nvSpPr>
          <p:spPr>
            <a:xfrm>
              <a:off x="2495067" y="2446236"/>
              <a:ext cx="2694639" cy="111169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28016" bIns="128016" numCol="1" spcCol="1270" anchor="ctr" anchorCtr="0">
              <a:noAutofit/>
            </a:bodyPr>
            <a:lstStyle/>
            <a:p>
              <a:pPr defTabSz="1493520">
                <a:lnSpc>
                  <a:spcPct val="90000"/>
                </a:lnSpc>
                <a:spcBef>
                  <a:spcPct val="0"/>
                </a:spcBef>
                <a:spcAft>
                  <a:spcPct val="35000"/>
                </a:spcAft>
              </a:pPr>
              <a:r>
                <a:rPr lang="tr-TR" sz="1920" dirty="0"/>
                <a:t>9. Adımda «Diğer Kazanç» Olarak Belirlenen Matrah İçin İstenilen Açık Belgenin YKT’si Kullanılabilir. </a:t>
              </a:r>
              <a:r>
                <a:rPr lang="tr-TR" sz="2400" dirty="0"/>
                <a:t>	</a:t>
              </a:r>
            </a:p>
          </p:txBody>
        </p:sp>
      </p:grpSp>
      <p:sp>
        <p:nvSpPr>
          <p:cNvPr id="37" name="TextBox 36">
            <a:extLst>
              <a:ext uri="{FF2B5EF4-FFF2-40B4-BE49-F238E27FC236}">
                <a16:creationId xmlns:a16="http://schemas.microsoft.com/office/drawing/2014/main" id="{10663E63-2D4D-C3A8-4807-E87B621DC066}"/>
              </a:ext>
            </a:extLst>
          </p:cNvPr>
          <p:cNvSpPr txBox="1"/>
          <p:nvPr/>
        </p:nvSpPr>
        <p:spPr>
          <a:xfrm>
            <a:off x="1802332" y="5661828"/>
            <a:ext cx="2433266" cy="408161"/>
          </a:xfrm>
          <a:prstGeom prst="rect">
            <a:avLst/>
          </a:prstGeom>
          <a:noFill/>
        </p:spPr>
        <p:txBody>
          <a:bodyPr wrap="square" lIns="64800" tIns="64800" rIns="64800" bIns="64800" rtlCol="0">
            <a:noAutofit/>
          </a:bodyPr>
          <a:lstStyle/>
          <a:p>
            <a:r>
              <a:rPr lang="tr-TR" sz="1920" b="1" dirty="0">
                <a:solidFill>
                  <a:srgbClr val="FF0000"/>
                </a:solidFill>
                <a:cs typeface="Arial" pitchFamily="34" charset="0"/>
              </a:rPr>
              <a:t>10. ADIM</a:t>
            </a:r>
            <a:endParaRPr lang="tr-TR" sz="840" b="1" dirty="0">
              <a:solidFill>
                <a:srgbClr val="FF0000"/>
              </a:solidFill>
              <a:cs typeface="Arial" pitchFamily="34" charset="0"/>
            </a:endParaRPr>
          </a:p>
        </p:txBody>
      </p:sp>
      <p:sp>
        <p:nvSpPr>
          <p:cNvPr id="2" name="TextBox 1">
            <a:extLst>
              <a:ext uri="{FF2B5EF4-FFF2-40B4-BE49-F238E27FC236}">
                <a16:creationId xmlns:a16="http://schemas.microsoft.com/office/drawing/2014/main" id="{BE06CC5A-AFA6-C83A-62EE-15C886058847}"/>
              </a:ext>
            </a:extLst>
          </p:cNvPr>
          <p:cNvSpPr txBox="1"/>
          <p:nvPr/>
        </p:nvSpPr>
        <p:spPr>
          <a:xfrm>
            <a:off x="1245127" y="234535"/>
            <a:ext cx="11546758" cy="796310"/>
          </a:xfrm>
          <a:prstGeom prst="rect">
            <a:avLst/>
          </a:prstGeom>
          <a:noFill/>
        </p:spPr>
        <p:txBody>
          <a:bodyPr wrap="square" lIns="64800" tIns="64800" rIns="64800" bIns="64800" rtlCol="0">
            <a:noAutofit/>
          </a:bodyPr>
          <a:lstStyle/>
          <a:p>
            <a:r>
              <a:rPr lang="tr-TR" sz="2880" b="1" dirty="0">
                <a:solidFill>
                  <a:schemeClr val="tx2">
                    <a:lumMod val="50000"/>
                  </a:schemeClr>
                </a:solidFill>
                <a:cs typeface="Arial" pitchFamily="34" charset="0"/>
              </a:rPr>
              <a:t>İndirimli KV Uygulamasında İzlenecek Adımlar </a:t>
            </a:r>
            <a:r>
              <a:rPr lang="tr-TR" sz="1680" b="1" dirty="0">
                <a:solidFill>
                  <a:schemeClr val="tx2">
                    <a:lumMod val="50000"/>
                  </a:schemeClr>
                </a:solidFill>
                <a:cs typeface="Arial" pitchFamily="34" charset="0"/>
              </a:rPr>
              <a:t>(Birden Fazla Belge Varsa)</a:t>
            </a:r>
          </a:p>
        </p:txBody>
      </p:sp>
      <p:sp>
        <p:nvSpPr>
          <p:cNvPr id="3" name="TextBox 2">
            <a:extLst>
              <a:ext uri="{FF2B5EF4-FFF2-40B4-BE49-F238E27FC236}">
                <a16:creationId xmlns:a16="http://schemas.microsoft.com/office/drawing/2014/main" id="{C651F5F5-3A4F-2C1E-311D-E2F38F25F856}"/>
              </a:ext>
            </a:extLst>
          </p:cNvPr>
          <p:cNvSpPr txBox="1"/>
          <p:nvPr/>
        </p:nvSpPr>
        <p:spPr>
          <a:xfrm>
            <a:off x="830726" y="7401043"/>
            <a:ext cx="12234240" cy="359111"/>
          </a:xfrm>
          <a:prstGeom prst="rect">
            <a:avLst/>
          </a:prstGeom>
          <a:solidFill>
            <a:schemeClr val="bg1"/>
          </a:solidFill>
        </p:spPr>
        <p:txBody>
          <a:bodyPr vert="horz" wrap="square" lIns="0" tIns="0" rIns="0" bIns="0" rtlCol="0" anchor="t" anchorCtr="0">
            <a:noAutofit/>
          </a:bodyPr>
          <a:lstStyle/>
          <a:p>
            <a:pPr>
              <a:spcAft>
                <a:spcPts val="720"/>
              </a:spcAft>
            </a:pPr>
            <a:endParaRPr lang="tr-TR" b="1" dirty="0">
              <a:solidFill>
                <a:schemeClr val="tx2"/>
              </a:solidFill>
            </a:endParaRPr>
          </a:p>
        </p:txBody>
      </p:sp>
    </p:spTree>
    <p:extLst>
      <p:ext uri="{BB962C8B-B14F-4D97-AF65-F5344CB8AC3E}">
        <p14:creationId xmlns:p14="http://schemas.microsoft.com/office/powerpoint/2010/main" val="94365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837724" y="1048464"/>
            <a:ext cx="7321629" cy="563285"/>
          </a:xfrm>
          <a:prstGeom prst="rect">
            <a:avLst/>
          </a:prstGeom>
          <a:noFill/>
          <a:ln/>
        </p:spPr>
        <p:txBody>
          <a:bodyPr wrap="none" lIns="0" tIns="0" rIns="0" bIns="0" rtlCol="0" anchor="t"/>
          <a:lstStyle/>
          <a:p>
            <a:pPr marL="0" indent="0" algn="l">
              <a:lnSpc>
                <a:spcPts val="4400"/>
              </a:lnSpc>
              <a:buNone/>
            </a:pPr>
            <a:r>
              <a:rPr lang="en-US" sz="3500" b="1" dirty="0">
                <a:solidFill>
                  <a:srgbClr val="FFFFFF"/>
                </a:solidFill>
                <a:latin typeface="Arial Black" panose="020B0A04020102020204" pitchFamily="34" charset="0"/>
                <a:ea typeface="Syne Bold" pitchFamily="34" charset="-122"/>
                <a:cs typeface="Syne Bold" pitchFamily="34" charset="-120"/>
              </a:rPr>
              <a:t>Tasdik Hadleri Nasıl Belirlenir?</a:t>
            </a:r>
            <a:endParaRPr lang="en-US" sz="3500" dirty="0">
              <a:latin typeface="Arial Black" panose="020B0A04020102020204" pitchFamily="34" charset="0"/>
            </a:endParaRPr>
          </a:p>
        </p:txBody>
      </p:sp>
      <p:pic>
        <p:nvPicPr>
          <p:cNvPr id="3" name="Image 0" descr="preencoded.png"/>
          <p:cNvPicPr>
            <a:picLocks noChangeAspect="1"/>
          </p:cNvPicPr>
          <p:nvPr/>
        </p:nvPicPr>
        <p:blipFill>
          <a:blip r:embed="rId3"/>
          <a:stretch>
            <a:fillRect/>
          </a:stretch>
        </p:blipFill>
        <p:spPr>
          <a:xfrm>
            <a:off x="837724" y="2013823"/>
            <a:ext cx="4995029" cy="4995029"/>
          </a:xfrm>
          <a:prstGeom prst="rect">
            <a:avLst/>
          </a:prstGeom>
        </p:spPr>
      </p:pic>
      <p:pic>
        <p:nvPicPr>
          <p:cNvPr id="4" name="Image 1" descr="preencoded.png"/>
          <p:cNvPicPr>
            <a:picLocks noChangeAspect="1"/>
          </p:cNvPicPr>
          <p:nvPr/>
        </p:nvPicPr>
        <p:blipFill>
          <a:blip r:embed="rId4"/>
          <a:stretch>
            <a:fillRect/>
          </a:stretch>
        </p:blipFill>
        <p:spPr>
          <a:xfrm>
            <a:off x="837724" y="2013823"/>
            <a:ext cx="4995029" cy="4995029"/>
          </a:xfrm>
          <a:prstGeom prst="rect">
            <a:avLst/>
          </a:prstGeom>
        </p:spPr>
      </p:pic>
      <p:sp>
        <p:nvSpPr>
          <p:cNvPr id="5" name="Text 1"/>
          <p:cNvSpPr/>
          <p:nvPr/>
        </p:nvSpPr>
        <p:spPr>
          <a:xfrm>
            <a:off x="7556421" y="2061091"/>
            <a:ext cx="2552581" cy="281583"/>
          </a:xfrm>
          <a:prstGeom prst="rect">
            <a:avLst/>
          </a:prstGeom>
          <a:noFill/>
          <a:ln/>
        </p:spPr>
        <p:txBody>
          <a:bodyPr wrap="none" lIns="0" tIns="0" rIns="0" bIns="0" rtlCol="0" anchor="t"/>
          <a:lstStyle/>
          <a:p>
            <a:pPr marL="0" indent="0" algn="l">
              <a:lnSpc>
                <a:spcPts val="2200"/>
              </a:lnSpc>
              <a:buNone/>
            </a:pPr>
            <a:r>
              <a:rPr lang="en-US" sz="1750" b="1" dirty="0">
                <a:solidFill>
                  <a:srgbClr val="FFFFFF"/>
                </a:solidFill>
                <a:latin typeface="Arial Black" panose="020B0A04020102020204" pitchFamily="34" charset="0"/>
                <a:ea typeface="Arimo" panose="020B0604020202020204" charset="0"/>
                <a:cs typeface="Arimo" panose="020B0604020202020204" charset="0"/>
              </a:rPr>
              <a:t>Üç Farklı Tasdik Sınırı</a:t>
            </a:r>
            <a:endParaRPr lang="en-US" sz="1750" dirty="0">
              <a:latin typeface="Arial Black" panose="020B0A04020102020204" pitchFamily="34" charset="0"/>
              <a:ea typeface="Arimo" panose="020B0604020202020204" charset="0"/>
              <a:cs typeface="Arimo" panose="020B0604020202020204" charset="0"/>
            </a:endParaRPr>
          </a:p>
        </p:txBody>
      </p:sp>
      <p:sp>
        <p:nvSpPr>
          <p:cNvPr id="6" name="Text 2"/>
          <p:cNvSpPr/>
          <p:nvPr/>
        </p:nvSpPr>
        <p:spPr>
          <a:xfrm>
            <a:off x="7556421" y="2495788"/>
            <a:ext cx="6243876" cy="275630"/>
          </a:xfrm>
          <a:prstGeom prst="rect">
            <a:avLst/>
          </a:prstGeom>
          <a:noFill/>
          <a:ln/>
        </p:spPr>
        <p:txBody>
          <a:bodyPr wrap="none" lIns="0" tIns="0" rIns="0" bIns="0" rtlCol="0" anchor="t"/>
          <a:lstStyle/>
          <a:p>
            <a:pPr marL="0" indent="0" algn="l">
              <a:lnSpc>
                <a:spcPts val="2150"/>
              </a:lnSpc>
              <a:buNone/>
            </a:pPr>
            <a:r>
              <a:rPr lang="en-US" sz="1500" dirty="0">
                <a:solidFill>
                  <a:srgbClr val="D9E1FF"/>
                </a:solidFill>
                <a:latin typeface="Arial" panose="020B0604020202020204" pitchFamily="34" charset="0"/>
                <a:ea typeface="Arimo" pitchFamily="34" charset="-122"/>
                <a:cs typeface="Arial" panose="020B0604020202020204" pitchFamily="34" charset="0"/>
              </a:rPr>
              <a:t>Tasdik zorunluluğu üç farklı ölçüte göre değerlendirilir:</a:t>
            </a:r>
            <a:endParaRPr lang="en-US" sz="1500" dirty="0">
              <a:latin typeface="Arial" panose="020B0604020202020204" pitchFamily="34" charset="0"/>
              <a:cs typeface="Arial" panose="020B0604020202020204" pitchFamily="34" charset="0"/>
            </a:endParaRPr>
          </a:p>
        </p:txBody>
      </p:sp>
      <p:sp>
        <p:nvSpPr>
          <p:cNvPr id="7" name="Shape 3"/>
          <p:cNvSpPr/>
          <p:nvPr/>
        </p:nvSpPr>
        <p:spPr>
          <a:xfrm>
            <a:off x="7556421" y="2943701"/>
            <a:ext cx="6243876" cy="1138952"/>
          </a:xfrm>
          <a:prstGeom prst="roundRect">
            <a:avLst>
              <a:gd name="adj" fmla="val 9634"/>
            </a:avLst>
          </a:prstGeom>
          <a:solidFill>
            <a:srgbClr val="0C0A33"/>
          </a:solidFill>
          <a:ln w="22860">
            <a:solidFill>
              <a:srgbClr val="44426B"/>
            </a:solidFill>
            <a:prstDash val="solid"/>
          </a:ln>
        </p:spPr>
        <p:txBody>
          <a:bodyPr/>
          <a:lstStyle/>
          <a:p>
            <a:endParaRPr lang="tr-TR"/>
          </a:p>
        </p:txBody>
      </p:sp>
      <p:sp>
        <p:nvSpPr>
          <p:cNvPr id="8" name="Shape 4"/>
          <p:cNvSpPr/>
          <p:nvPr/>
        </p:nvSpPr>
        <p:spPr>
          <a:xfrm>
            <a:off x="7533561" y="2943701"/>
            <a:ext cx="91440" cy="1138952"/>
          </a:xfrm>
          <a:prstGeom prst="roundRect">
            <a:avLst>
              <a:gd name="adj" fmla="val 31415"/>
            </a:avLst>
          </a:prstGeom>
          <a:solidFill>
            <a:srgbClr val="8061FF"/>
          </a:solidFill>
          <a:ln/>
        </p:spPr>
        <p:txBody>
          <a:bodyPr/>
          <a:lstStyle/>
          <a:p>
            <a:endParaRPr lang="tr-TR"/>
          </a:p>
        </p:txBody>
      </p:sp>
      <p:sp>
        <p:nvSpPr>
          <p:cNvPr id="9" name="Text 5"/>
          <p:cNvSpPr/>
          <p:nvPr/>
        </p:nvSpPr>
        <p:spPr>
          <a:xfrm>
            <a:off x="7839313" y="3158014"/>
            <a:ext cx="2252901" cy="281583"/>
          </a:xfrm>
          <a:prstGeom prst="rect">
            <a:avLst/>
          </a:prstGeom>
          <a:noFill/>
          <a:ln/>
        </p:spPr>
        <p:txBody>
          <a:bodyPr wrap="none" lIns="0" tIns="0" rIns="0" bIns="0" rtlCol="0" anchor="t"/>
          <a:lstStyle/>
          <a:p>
            <a:pPr marL="0" indent="0" algn="l">
              <a:lnSpc>
                <a:spcPts val="2200"/>
              </a:lnSpc>
              <a:buNone/>
            </a:pPr>
            <a:r>
              <a:rPr lang="en-US" sz="1750" b="1" dirty="0">
                <a:solidFill>
                  <a:srgbClr val="D9E1FF"/>
                </a:solidFill>
                <a:latin typeface="Arial Black" panose="020B0A04020102020204" pitchFamily="34" charset="0"/>
                <a:ea typeface="Syne Bold" pitchFamily="34" charset="-122"/>
                <a:cs typeface="Syne Bold" pitchFamily="34" charset="-120"/>
              </a:rPr>
              <a:t>500 Bin TL Sınırı</a:t>
            </a:r>
            <a:endParaRPr lang="en-US" sz="1750" dirty="0">
              <a:latin typeface="Arial Black" panose="020B0A04020102020204" pitchFamily="34" charset="0"/>
            </a:endParaRPr>
          </a:p>
        </p:txBody>
      </p:sp>
      <p:sp>
        <p:nvSpPr>
          <p:cNvPr id="10" name="Text 6"/>
          <p:cNvSpPr/>
          <p:nvPr/>
        </p:nvSpPr>
        <p:spPr>
          <a:xfrm>
            <a:off x="7839313" y="3592711"/>
            <a:ext cx="5746671" cy="275630"/>
          </a:xfrm>
          <a:prstGeom prst="rect">
            <a:avLst/>
          </a:prstGeom>
          <a:noFill/>
          <a:ln/>
        </p:spPr>
        <p:txBody>
          <a:bodyPr wrap="none" lIns="0" tIns="0" rIns="0" bIns="0" rtlCol="0" anchor="t"/>
          <a:lstStyle/>
          <a:p>
            <a:pPr marL="0" indent="0" algn="l">
              <a:lnSpc>
                <a:spcPts val="2150"/>
              </a:lnSpc>
              <a:buNone/>
            </a:pPr>
            <a:r>
              <a:rPr lang="en-US" sz="1500" dirty="0">
                <a:solidFill>
                  <a:srgbClr val="D9E1FF"/>
                </a:solidFill>
                <a:latin typeface="Arial" panose="020B0604020202020204" pitchFamily="34" charset="0"/>
                <a:ea typeface="Arimo" pitchFamily="34" charset="-122"/>
                <a:cs typeface="Arial" panose="020B0604020202020204" pitchFamily="34" charset="0"/>
              </a:rPr>
              <a:t>Her bir indirim veya istisna kalemi bu tutarı aşarsa tasdik gerekir.</a:t>
            </a:r>
            <a:endParaRPr lang="en-US" sz="1500" dirty="0">
              <a:latin typeface="Arial" panose="020B0604020202020204" pitchFamily="34" charset="0"/>
              <a:cs typeface="Arial" panose="020B0604020202020204" pitchFamily="34" charset="0"/>
            </a:endParaRPr>
          </a:p>
        </p:txBody>
      </p:sp>
      <p:sp>
        <p:nvSpPr>
          <p:cNvPr id="11" name="Shape 7"/>
          <p:cNvSpPr/>
          <p:nvPr/>
        </p:nvSpPr>
        <p:spPr>
          <a:xfrm>
            <a:off x="7556421" y="4235767"/>
            <a:ext cx="6243876" cy="1414582"/>
          </a:xfrm>
          <a:prstGeom prst="roundRect">
            <a:avLst>
              <a:gd name="adj" fmla="val 7757"/>
            </a:avLst>
          </a:prstGeom>
          <a:solidFill>
            <a:srgbClr val="0C0A33"/>
          </a:solidFill>
          <a:ln w="22860">
            <a:solidFill>
              <a:srgbClr val="44426B"/>
            </a:solidFill>
            <a:prstDash val="solid"/>
          </a:ln>
        </p:spPr>
        <p:txBody>
          <a:bodyPr/>
          <a:lstStyle/>
          <a:p>
            <a:endParaRPr lang="tr-TR"/>
          </a:p>
        </p:txBody>
      </p:sp>
      <p:sp>
        <p:nvSpPr>
          <p:cNvPr id="12" name="Shape 8"/>
          <p:cNvSpPr/>
          <p:nvPr/>
        </p:nvSpPr>
        <p:spPr>
          <a:xfrm>
            <a:off x="7533561" y="4235767"/>
            <a:ext cx="91440" cy="1414582"/>
          </a:xfrm>
          <a:prstGeom prst="roundRect">
            <a:avLst>
              <a:gd name="adj" fmla="val 31415"/>
            </a:avLst>
          </a:prstGeom>
          <a:solidFill>
            <a:srgbClr val="8061FF"/>
          </a:solidFill>
          <a:ln/>
        </p:spPr>
        <p:txBody>
          <a:bodyPr/>
          <a:lstStyle/>
          <a:p>
            <a:endParaRPr lang="tr-TR"/>
          </a:p>
        </p:txBody>
      </p:sp>
      <p:sp>
        <p:nvSpPr>
          <p:cNvPr id="13" name="Text 9"/>
          <p:cNvSpPr/>
          <p:nvPr/>
        </p:nvSpPr>
        <p:spPr>
          <a:xfrm>
            <a:off x="7839313" y="4450080"/>
            <a:ext cx="2570321" cy="281583"/>
          </a:xfrm>
          <a:prstGeom prst="rect">
            <a:avLst/>
          </a:prstGeom>
          <a:noFill/>
          <a:ln/>
        </p:spPr>
        <p:txBody>
          <a:bodyPr wrap="none" lIns="0" tIns="0" rIns="0" bIns="0" rtlCol="0" anchor="t"/>
          <a:lstStyle/>
          <a:p>
            <a:pPr marL="0" indent="0" algn="l">
              <a:lnSpc>
                <a:spcPts val="2200"/>
              </a:lnSpc>
              <a:buNone/>
            </a:pPr>
            <a:r>
              <a:rPr lang="en-US" sz="1750" b="1" dirty="0">
                <a:solidFill>
                  <a:srgbClr val="D9E1FF"/>
                </a:solidFill>
                <a:latin typeface="Arial Black" panose="020B0A04020102020204" pitchFamily="34" charset="0"/>
                <a:ea typeface="Syne Bold" pitchFamily="34" charset="-122"/>
                <a:cs typeface="Syne Bold" pitchFamily="34" charset="-120"/>
              </a:rPr>
              <a:t>1 Milyon TL — Bireysel</a:t>
            </a:r>
            <a:endParaRPr lang="en-US" sz="1750" dirty="0">
              <a:latin typeface="Arial Black" panose="020B0A04020102020204" pitchFamily="34" charset="0"/>
            </a:endParaRPr>
          </a:p>
        </p:txBody>
      </p:sp>
      <p:sp>
        <p:nvSpPr>
          <p:cNvPr id="14" name="Text 10"/>
          <p:cNvSpPr/>
          <p:nvPr/>
        </p:nvSpPr>
        <p:spPr>
          <a:xfrm>
            <a:off x="7839313" y="4884777"/>
            <a:ext cx="5746671" cy="551259"/>
          </a:xfrm>
          <a:prstGeom prst="rect">
            <a:avLst/>
          </a:prstGeom>
          <a:noFill/>
          <a:ln/>
        </p:spPr>
        <p:txBody>
          <a:bodyPr wrap="square" lIns="0" tIns="0" rIns="0" bIns="0" rtlCol="0" anchor="t"/>
          <a:lstStyle/>
          <a:p>
            <a:pPr>
              <a:lnSpc>
                <a:spcPts val="2150"/>
              </a:lnSpc>
            </a:pPr>
            <a:r>
              <a:rPr lang="en-US" sz="1500" dirty="0">
                <a:solidFill>
                  <a:srgbClr val="D9E1FF"/>
                </a:solidFill>
                <a:latin typeface="Arial" panose="020B0604020202020204" pitchFamily="34" charset="0"/>
                <a:ea typeface="Arimo" pitchFamily="34" charset="-122"/>
                <a:cs typeface="Arial" panose="020B0604020202020204" pitchFamily="34" charset="0"/>
              </a:rPr>
              <a:t>Her bir indirim/istisna tutarı ayrı ayrı bu sınırı geçerse tasdik </a:t>
            </a:r>
            <a:r>
              <a:rPr lang="en-US" sz="1500" dirty="0" err="1">
                <a:solidFill>
                  <a:srgbClr val="D9E1FF"/>
                </a:solidFill>
                <a:latin typeface="Arial" panose="020B0604020202020204" pitchFamily="34" charset="0"/>
                <a:ea typeface="Arimo" pitchFamily="34" charset="-122"/>
                <a:cs typeface="Arial" panose="020B0604020202020204" pitchFamily="34" charset="0"/>
              </a:rPr>
              <a:t>zorunludur</a:t>
            </a:r>
            <a:r>
              <a:rPr lang="en-US" sz="1500" dirty="0">
                <a:solidFill>
                  <a:srgbClr val="D9E1FF"/>
                </a:solidFill>
                <a:latin typeface="Arial" panose="020B0604020202020204" pitchFamily="34" charset="0"/>
                <a:ea typeface="Arimo" pitchFamily="34" charset="-122"/>
                <a:cs typeface="Arial" panose="020B0604020202020204" pitchFamily="34" charset="0"/>
              </a:rPr>
              <a:t>.</a:t>
            </a:r>
          </a:p>
        </p:txBody>
      </p:sp>
      <p:sp>
        <p:nvSpPr>
          <p:cNvPr id="15" name="Shape 11"/>
          <p:cNvSpPr/>
          <p:nvPr/>
        </p:nvSpPr>
        <p:spPr>
          <a:xfrm>
            <a:off x="7556421" y="5803463"/>
            <a:ext cx="6243876" cy="1138952"/>
          </a:xfrm>
          <a:prstGeom prst="roundRect">
            <a:avLst>
              <a:gd name="adj" fmla="val 9634"/>
            </a:avLst>
          </a:prstGeom>
          <a:solidFill>
            <a:srgbClr val="0C0A33"/>
          </a:solidFill>
          <a:ln w="22860">
            <a:solidFill>
              <a:srgbClr val="44426B"/>
            </a:solidFill>
            <a:prstDash val="solid"/>
          </a:ln>
        </p:spPr>
        <p:txBody>
          <a:bodyPr/>
          <a:lstStyle/>
          <a:p>
            <a:endParaRPr lang="tr-TR"/>
          </a:p>
        </p:txBody>
      </p:sp>
      <p:sp>
        <p:nvSpPr>
          <p:cNvPr id="16" name="Shape 12"/>
          <p:cNvSpPr/>
          <p:nvPr/>
        </p:nvSpPr>
        <p:spPr>
          <a:xfrm>
            <a:off x="7533561" y="5803463"/>
            <a:ext cx="91440" cy="1138952"/>
          </a:xfrm>
          <a:prstGeom prst="roundRect">
            <a:avLst>
              <a:gd name="adj" fmla="val 31415"/>
            </a:avLst>
          </a:prstGeom>
          <a:solidFill>
            <a:srgbClr val="8061FF"/>
          </a:solidFill>
          <a:ln/>
        </p:spPr>
        <p:txBody>
          <a:bodyPr/>
          <a:lstStyle/>
          <a:p>
            <a:endParaRPr lang="tr-TR"/>
          </a:p>
        </p:txBody>
      </p:sp>
      <p:sp>
        <p:nvSpPr>
          <p:cNvPr id="17" name="Text 13"/>
          <p:cNvSpPr/>
          <p:nvPr/>
        </p:nvSpPr>
        <p:spPr>
          <a:xfrm>
            <a:off x="7839313" y="6017776"/>
            <a:ext cx="2554843" cy="281583"/>
          </a:xfrm>
          <a:prstGeom prst="rect">
            <a:avLst/>
          </a:prstGeom>
          <a:noFill/>
          <a:ln/>
        </p:spPr>
        <p:txBody>
          <a:bodyPr wrap="none" lIns="0" tIns="0" rIns="0" bIns="0" rtlCol="0" anchor="t"/>
          <a:lstStyle/>
          <a:p>
            <a:pPr marL="0" indent="0" algn="l">
              <a:lnSpc>
                <a:spcPts val="2200"/>
              </a:lnSpc>
              <a:buNone/>
            </a:pPr>
            <a:r>
              <a:rPr lang="en-US" sz="1750" b="1" dirty="0">
                <a:solidFill>
                  <a:srgbClr val="D9E1FF"/>
                </a:solidFill>
                <a:latin typeface="Arial Black" panose="020B0A04020102020204" pitchFamily="34" charset="0"/>
                <a:ea typeface="Syne Bold" pitchFamily="34" charset="-122"/>
                <a:cs typeface="Syne Bold" pitchFamily="34" charset="-120"/>
              </a:rPr>
              <a:t>1 Milyon TL — Toplam</a:t>
            </a:r>
            <a:endParaRPr lang="en-US" sz="1750" dirty="0">
              <a:latin typeface="Arial Black" panose="020B0A04020102020204" pitchFamily="34" charset="0"/>
            </a:endParaRPr>
          </a:p>
        </p:txBody>
      </p:sp>
      <p:sp>
        <p:nvSpPr>
          <p:cNvPr id="18" name="Text 14"/>
          <p:cNvSpPr/>
          <p:nvPr/>
        </p:nvSpPr>
        <p:spPr>
          <a:xfrm>
            <a:off x="7839313" y="6452473"/>
            <a:ext cx="5746671" cy="275630"/>
          </a:xfrm>
          <a:prstGeom prst="rect">
            <a:avLst/>
          </a:prstGeom>
          <a:noFill/>
          <a:ln/>
        </p:spPr>
        <p:txBody>
          <a:bodyPr wrap="none" lIns="0" tIns="0" rIns="0" bIns="0" rtlCol="0" anchor="t"/>
          <a:lstStyle/>
          <a:p>
            <a:pPr marL="0" indent="0" algn="l">
              <a:lnSpc>
                <a:spcPts val="2150"/>
              </a:lnSpc>
              <a:buNone/>
            </a:pPr>
            <a:r>
              <a:rPr lang="en-US" sz="1500" dirty="0">
                <a:solidFill>
                  <a:srgbClr val="D9E1FF"/>
                </a:solidFill>
                <a:latin typeface="Arial" panose="020B0604020202020204" pitchFamily="34" charset="0"/>
                <a:ea typeface="Arimo" pitchFamily="34" charset="-122"/>
                <a:cs typeface="Arial" panose="020B0604020202020204" pitchFamily="34" charset="0"/>
              </a:rPr>
              <a:t>Tüm indirim </a:t>
            </a:r>
            <a:r>
              <a:rPr lang="en-US" sz="1500" dirty="0" err="1">
                <a:solidFill>
                  <a:srgbClr val="D9E1FF"/>
                </a:solidFill>
                <a:latin typeface="Arial" panose="020B0604020202020204" pitchFamily="34" charset="0"/>
                <a:ea typeface="Arimo" pitchFamily="34" charset="-122"/>
                <a:cs typeface="Arial" panose="020B0604020202020204" pitchFamily="34" charset="0"/>
              </a:rPr>
              <a:t>ve</a:t>
            </a:r>
            <a:r>
              <a:rPr lang="en-US" sz="1500" dirty="0">
                <a:solidFill>
                  <a:srgbClr val="D9E1FF"/>
                </a:solidFill>
                <a:latin typeface="Arial" panose="020B0604020202020204" pitchFamily="34" charset="0"/>
                <a:ea typeface="Arimo" pitchFamily="34" charset="-122"/>
                <a:cs typeface="Arial" panose="020B0604020202020204" pitchFamily="34" charset="0"/>
              </a:rPr>
              <a:t> </a:t>
            </a:r>
            <a:r>
              <a:rPr lang="en-US" sz="1500" dirty="0" err="1">
                <a:solidFill>
                  <a:srgbClr val="D9E1FF"/>
                </a:solidFill>
                <a:latin typeface="Arial" panose="020B0604020202020204" pitchFamily="34" charset="0"/>
                <a:ea typeface="Arimo" pitchFamily="34" charset="-122"/>
                <a:cs typeface="Arial" panose="020B0604020202020204" pitchFamily="34" charset="0"/>
              </a:rPr>
              <a:t>istisnaların</a:t>
            </a:r>
            <a:r>
              <a:rPr lang="tr-TR" sz="1500" dirty="0">
                <a:solidFill>
                  <a:srgbClr val="D9E1FF"/>
                </a:solidFill>
                <a:latin typeface="Arial" panose="020B0604020202020204" pitchFamily="34" charset="0"/>
                <a:ea typeface="Arimo" pitchFamily="34" charset="-122"/>
                <a:cs typeface="Arial" panose="020B0604020202020204" pitchFamily="34" charset="0"/>
              </a:rPr>
              <a:t>*</a:t>
            </a:r>
            <a:r>
              <a:rPr lang="en-US" sz="1500" dirty="0">
                <a:solidFill>
                  <a:srgbClr val="D9E1FF"/>
                </a:solidFill>
                <a:latin typeface="Arial" panose="020B0604020202020204" pitchFamily="34" charset="0"/>
                <a:ea typeface="Arimo" pitchFamily="34" charset="-122"/>
                <a:cs typeface="Arial" panose="020B0604020202020204" pitchFamily="34" charset="0"/>
              </a:rPr>
              <a:t> toplamı bu tutarı aşarsa tasdik gerekir.</a:t>
            </a:r>
            <a:endParaRPr lang="en-US" sz="1500" dirty="0">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134B7DC5-1411-FE1B-1FCE-7734B5A89EF0}"/>
              </a:ext>
            </a:extLst>
          </p:cNvPr>
          <p:cNvPicPr>
            <a:picLocks noChangeAspect="1"/>
          </p:cNvPicPr>
          <p:nvPr/>
        </p:nvPicPr>
        <p:blipFill>
          <a:blip r:embed="rId5"/>
          <a:stretch>
            <a:fillRect/>
          </a:stretch>
        </p:blipFill>
        <p:spPr>
          <a:xfrm>
            <a:off x="12854786" y="7517430"/>
            <a:ext cx="1775614" cy="708721"/>
          </a:xfrm>
          <a:prstGeom prst="rect">
            <a:avLst/>
          </a:prstGeom>
        </p:spPr>
      </p:pic>
      <p:sp>
        <p:nvSpPr>
          <p:cNvPr id="19" name="Text 14">
            <a:extLst>
              <a:ext uri="{FF2B5EF4-FFF2-40B4-BE49-F238E27FC236}">
                <a16:creationId xmlns:a16="http://schemas.microsoft.com/office/drawing/2014/main" id="{E89E82AB-C075-2933-709E-8C5B61D39EF2}"/>
              </a:ext>
            </a:extLst>
          </p:cNvPr>
          <p:cNvSpPr/>
          <p:nvPr/>
        </p:nvSpPr>
        <p:spPr>
          <a:xfrm>
            <a:off x="3335238" y="7273111"/>
            <a:ext cx="5746671" cy="275630"/>
          </a:xfrm>
          <a:prstGeom prst="rect">
            <a:avLst/>
          </a:prstGeom>
          <a:noFill/>
          <a:ln/>
        </p:spPr>
        <p:txBody>
          <a:bodyPr wrap="none" lIns="0" tIns="0" rIns="0" bIns="0" rtlCol="0" anchor="t"/>
          <a:lstStyle/>
          <a:p>
            <a:pPr marL="0" indent="0" algn="l">
              <a:lnSpc>
                <a:spcPts val="2150"/>
              </a:lnSpc>
              <a:buNone/>
            </a:pPr>
            <a:r>
              <a:rPr lang="tr-TR" sz="1500" dirty="0">
                <a:solidFill>
                  <a:srgbClr val="D9E1FF"/>
                </a:solidFill>
                <a:latin typeface="Arimo" pitchFamily="34" charset="0"/>
                <a:ea typeface="Arimo" pitchFamily="34" charset="-122"/>
                <a:cs typeface="Arimo" pitchFamily="34" charset="-120"/>
              </a:rPr>
              <a:t>*</a:t>
            </a:r>
            <a:r>
              <a:rPr lang="tr-TR" sz="1500" dirty="0">
                <a:solidFill>
                  <a:srgbClr val="D9E1FF"/>
                </a:solidFill>
                <a:latin typeface="Arial" panose="020B0604020202020204" pitchFamily="34" charset="0"/>
                <a:ea typeface="Arimo" pitchFamily="34" charset="-122"/>
                <a:cs typeface="Arial" panose="020B0604020202020204" pitchFamily="34" charset="0"/>
              </a:rPr>
              <a:t>Tasdik Zorunluluğu Getirilen İndirim/İstisnalar Takip Eden Sayfada Gösterilmiştir</a:t>
            </a:r>
            <a:endParaRPr lang="en-US" sz="1500" dirty="0">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B2A7CB52-52EA-8960-6AE6-5FE0D4F46065}"/>
              </a:ext>
            </a:extLst>
          </p:cNvPr>
          <p:cNvPicPr>
            <a:picLocks noChangeAspect="1"/>
          </p:cNvPicPr>
          <p:nvPr/>
        </p:nvPicPr>
        <p:blipFill>
          <a:blip r:embed="rId6"/>
          <a:stretch>
            <a:fillRect/>
          </a:stretch>
        </p:blipFill>
        <p:spPr>
          <a:xfrm>
            <a:off x="0" y="1"/>
            <a:ext cx="1798983" cy="95415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FE5BC-01A5-CED7-ECC5-09F826ADFCA9}"/>
              </a:ext>
            </a:extLst>
          </p:cNvPr>
          <p:cNvSpPr>
            <a:spLocks noGrp="1"/>
          </p:cNvSpPr>
          <p:nvPr>
            <p:ph type="title"/>
          </p:nvPr>
        </p:nvSpPr>
        <p:spPr>
          <a:xfrm>
            <a:off x="1203841" y="518399"/>
            <a:ext cx="12222720" cy="618070"/>
          </a:xfrm>
        </p:spPr>
        <p:txBody>
          <a:bodyPr/>
          <a:lstStyle/>
          <a:p>
            <a:pPr defTabSz="1083570">
              <a:spcBef>
                <a:spcPts val="0"/>
              </a:spcBef>
              <a:defRPr/>
            </a:pPr>
            <a:r>
              <a:rPr lang="tr-TR" sz="3360" b="1" dirty="0">
                <a:latin typeface="Calibri" panose="020F0502020204030204" pitchFamily="34" charset="0"/>
              </a:rPr>
              <a:t>Yatırımdan Elde Edilen Kazanç, KV Matrahından Büyükse Uygulama</a:t>
            </a:r>
            <a:br>
              <a:rPr lang="tr-TR" sz="3360" b="1" dirty="0">
                <a:solidFill>
                  <a:srgbClr val="00338D"/>
                </a:solidFill>
                <a:latin typeface="Univers for KPMG" panose="020B0603020202020204" pitchFamily="34" charset="0"/>
                <a:ea typeface="+mn-ea"/>
                <a:cs typeface="Arial" panose="020B0604020202020204" pitchFamily="34" charset="0"/>
              </a:rPr>
            </a:br>
            <a:endParaRPr lang="tr-TR" dirty="0"/>
          </a:p>
        </p:txBody>
      </p:sp>
      <p:sp>
        <p:nvSpPr>
          <p:cNvPr id="3" name="Title 1">
            <a:extLst>
              <a:ext uri="{FF2B5EF4-FFF2-40B4-BE49-F238E27FC236}">
                <a16:creationId xmlns:a16="http://schemas.microsoft.com/office/drawing/2014/main" id="{ABE37649-CEBE-42C7-DC5D-AE534CB6CE28}"/>
              </a:ext>
            </a:extLst>
          </p:cNvPr>
          <p:cNvSpPr txBox="1">
            <a:spLocks/>
          </p:cNvSpPr>
          <p:nvPr/>
        </p:nvSpPr>
        <p:spPr>
          <a:xfrm>
            <a:off x="1203838" y="1197236"/>
            <a:ext cx="12222719" cy="5945466"/>
          </a:xfrm>
          <a:prstGeom prst="rect">
            <a:avLst/>
          </a:prstGeom>
        </p:spPr>
        <p:txBody>
          <a:bodyPr vert="horz" lIns="0" tIns="0" rIns="0" bIns="0" rtlCol="0" anchor="t" anchorCtr="0">
            <a:noAutofit/>
          </a:bodyPr>
          <a:lstStyle>
            <a:lvl1pPr algn="l" defTabSz="914094" rtl="0" eaLnBrk="1" latinLnBrk="0" hangingPunct="1">
              <a:lnSpc>
                <a:spcPct val="70000"/>
              </a:lnSpc>
              <a:spcBef>
                <a:spcPct val="0"/>
              </a:spcBef>
              <a:buNone/>
              <a:defRPr sz="5398" kern="1200">
                <a:solidFill>
                  <a:schemeClr val="tx2"/>
                </a:solidFill>
                <a:latin typeface="+mj-lt"/>
                <a:ea typeface="+mj-ea"/>
                <a:cs typeface="+mj-cs"/>
              </a:defRPr>
            </a:lvl1pPr>
          </a:lstStyle>
          <a:p>
            <a:pPr indent="411480" algn="just">
              <a:lnSpc>
                <a:spcPct val="100000"/>
              </a:lnSpc>
              <a:spcAft>
                <a:spcPts val="720"/>
              </a:spcAft>
            </a:pPr>
            <a:r>
              <a:rPr lang="tr-TR" sz="2160" dirty="0">
                <a:solidFill>
                  <a:srgbClr val="000000"/>
                </a:solidFill>
                <a:latin typeface="Calibri" panose="020F0502020204030204" pitchFamily="34" charset="0"/>
              </a:rPr>
              <a:t>İlgili dönem kurumlar vergisi matrahının, birden fazla yatırım teşvik belgesi kapsamındaki yatırımlardan bu hesap dönemi içinde elde edilen toplam kazançtan düşük olması halinde, oranlama yapılır. </a:t>
            </a:r>
          </a:p>
          <a:p>
            <a:pPr indent="411480" algn="just">
              <a:lnSpc>
                <a:spcPct val="100000"/>
              </a:lnSpc>
              <a:spcAft>
                <a:spcPts val="720"/>
              </a:spcAft>
            </a:pPr>
            <a:r>
              <a:rPr lang="tr-TR" sz="2160" b="1" dirty="0">
                <a:solidFill>
                  <a:srgbClr val="FF0000"/>
                </a:solidFill>
                <a:latin typeface="Calibri" panose="020F0502020204030204" pitchFamily="34" charset="0"/>
              </a:rPr>
              <a:t>Örnek 7:</a:t>
            </a:r>
            <a:r>
              <a:rPr lang="tr-TR" sz="2160" dirty="0">
                <a:solidFill>
                  <a:srgbClr val="FF0000"/>
                </a:solidFill>
                <a:latin typeface="Calibri" panose="020F0502020204030204" pitchFamily="34" charset="0"/>
              </a:rPr>
              <a:t> </a:t>
            </a:r>
            <a:r>
              <a:rPr lang="tr-TR" sz="2160" dirty="0">
                <a:solidFill>
                  <a:srgbClr val="000000"/>
                </a:solidFill>
                <a:latin typeface="Calibri" panose="020F0502020204030204" pitchFamily="34" charset="0"/>
              </a:rPr>
              <a:t>(G) A.Ş. 2025 hesap döneminde, düzenlenmiş yatırım teşvik belgesi kapsamındaki 1. yatırımından </a:t>
            </a:r>
            <a:r>
              <a:rPr lang="tr-TR" sz="2160" dirty="0">
                <a:solidFill>
                  <a:srgbClr val="FF0000"/>
                </a:solidFill>
                <a:latin typeface="Calibri" panose="020F0502020204030204" pitchFamily="34" charset="0"/>
              </a:rPr>
              <a:t>3.000.000-TL, </a:t>
            </a:r>
            <a:r>
              <a:rPr lang="tr-TR" sz="2160" dirty="0">
                <a:solidFill>
                  <a:srgbClr val="000000"/>
                </a:solidFill>
                <a:latin typeface="Calibri" panose="020F0502020204030204" pitchFamily="34" charset="0"/>
              </a:rPr>
              <a:t>2. yatırımından ise </a:t>
            </a:r>
            <a:r>
              <a:rPr lang="tr-TR" sz="2160" dirty="0">
                <a:solidFill>
                  <a:srgbClr val="FF0000"/>
                </a:solidFill>
                <a:latin typeface="Calibri" panose="020F0502020204030204" pitchFamily="34" charset="0"/>
              </a:rPr>
              <a:t>2.000.000-TL </a:t>
            </a:r>
            <a:r>
              <a:rPr lang="tr-TR" sz="2160" dirty="0">
                <a:solidFill>
                  <a:srgbClr val="000000"/>
                </a:solidFill>
                <a:latin typeface="Calibri" panose="020F0502020204030204" pitchFamily="34" charset="0"/>
              </a:rPr>
              <a:t>kazanç elde etmiştir. Ancak, (G) A.Ş.’</a:t>
            </a:r>
            <a:r>
              <a:rPr lang="tr-TR" sz="2160" dirty="0" err="1">
                <a:solidFill>
                  <a:srgbClr val="000000"/>
                </a:solidFill>
                <a:latin typeface="Calibri" panose="020F0502020204030204" pitchFamily="34" charset="0"/>
              </a:rPr>
              <a:t>nin</a:t>
            </a:r>
            <a:r>
              <a:rPr lang="tr-TR" sz="2160" dirty="0">
                <a:solidFill>
                  <a:srgbClr val="000000"/>
                </a:solidFill>
                <a:latin typeface="Calibri" panose="020F0502020204030204" pitchFamily="34" charset="0"/>
              </a:rPr>
              <a:t> 2025 hesap dönemi kurumlar vergisi matrahı </a:t>
            </a:r>
            <a:r>
              <a:rPr lang="tr-TR" sz="2160" b="1" dirty="0">
                <a:solidFill>
                  <a:srgbClr val="000000"/>
                </a:solidFill>
                <a:latin typeface="Calibri" panose="020F0502020204030204" pitchFamily="34" charset="0"/>
              </a:rPr>
              <a:t>4.000.000-TL</a:t>
            </a:r>
            <a:r>
              <a:rPr lang="tr-TR" sz="2160" dirty="0">
                <a:solidFill>
                  <a:srgbClr val="000000"/>
                </a:solidFill>
                <a:latin typeface="Calibri" panose="020F0502020204030204" pitchFamily="34" charset="0"/>
              </a:rPr>
              <a:t>’dir.</a:t>
            </a:r>
          </a:p>
          <a:p>
            <a:pPr indent="411480" algn="just">
              <a:lnSpc>
                <a:spcPct val="100000"/>
              </a:lnSpc>
              <a:spcAft>
                <a:spcPts val="720"/>
              </a:spcAft>
            </a:pPr>
            <a:r>
              <a:rPr lang="tr-TR" sz="2160" dirty="0">
                <a:solidFill>
                  <a:srgbClr val="000000"/>
                </a:solidFill>
                <a:latin typeface="Calibri" panose="020F0502020204030204" pitchFamily="34" charset="0"/>
              </a:rPr>
              <a:t>Yatırımlardan elde edilen kazanca indirimli kurumlar vergisi uygulanması:</a:t>
            </a:r>
          </a:p>
          <a:p>
            <a:pPr marL="342900" indent="-342900" algn="just" defTabSz="1096913">
              <a:spcAft>
                <a:spcPts val="720"/>
              </a:spcAft>
              <a:buFont typeface="Arial" panose="020B0604020202020204" pitchFamily="34" charset="0"/>
              <a:buChar char="•"/>
              <a:defRPr/>
            </a:pPr>
            <a:endParaRPr lang="tr-TR" sz="2160" dirty="0">
              <a:solidFill>
                <a:srgbClr val="000000"/>
              </a:solidFill>
              <a:latin typeface="Calibri" panose="020F0502020204030204" pitchFamily="34" charset="0"/>
            </a:endParaRPr>
          </a:p>
          <a:p>
            <a:pPr marL="342900" indent="-342900" algn="just" defTabSz="1096913">
              <a:spcAft>
                <a:spcPts val="720"/>
              </a:spcAft>
              <a:buFont typeface="Arial" panose="020B0604020202020204" pitchFamily="34" charset="0"/>
              <a:buChar char="•"/>
              <a:defRPr/>
            </a:pPr>
            <a:endParaRPr lang="tr-TR" sz="2160" dirty="0">
              <a:solidFill>
                <a:srgbClr val="000000"/>
              </a:solidFill>
              <a:latin typeface="Calibri" panose="020F0502020204030204" pitchFamily="34" charset="0"/>
            </a:endParaRPr>
          </a:p>
          <a:p>
            <a:pPr marL="342900" indent="-342900" algn="just" defTabSz="1096913">
              <a:spcAft>
                <a:spcPts val="720"/>
              </a:spcAft>
              <a:buFont typeface="Arial" panose="020B0604020202020204" pitchFamily="34" charset="0"/>
              <a:buChar char="•"/>
              <a:defRPr/>
            </a:pPr>
            <a:endParaRPr lang="tr-TR" sz="2160" dirty="0">
              <a:solidFill>
                <a:srgbClr val="000000"/>
              </a:solidFill>
              <a:latin typeface="Calibri" panose="020F0502020204030204" pitchFamily="34" charset="0"/>
            </a:endParaRPr>
          </a:p>
          <a:p>
            <a:pPr marL="342900" indent="-342900" algn="just" defTabSz="1096913">
              <a:spcAft>
                <a:spcPts val="720"/>
              </a:spcAft>
              <a:buFont typeface="Arial" panose="020B0604020202020204" pitchFamily="34" charset="0"/>
              <a:buChar char="•"/>
              <a:defRPr/>
            </a:pPr>
            <a:endParaRPr lang="tr-TR" sz="2160" dirty="0">
              <a:solidFill>
                <a:srgbClr val="000000"/>
              </a:solidFill>
              <a:latin typeface="Calibri" panose="020F0502020204030204" pitchFamily="34" charset="0"/>
            </a:endParaRPr>
          </a:p>
          <a:p>
            <a:pPr marL="342900" indent="-342900" algn="just" defTabSz="1096913">
              <a:spcAft>
                <a:spcPts val="720"/>
              </a:spcAft>
              <a:buFont typeface="Arial" panose="020B0604020202020204" pitchFamily="34" charset="0"/>
              <a:buChar char="•"/>
              <a:defRPr/>
            </a:pPr>
            <a:endParaRPr lang="tr-TR" sz="2160" dirty="0">
              <a:solidFill>
                <a:srgbClr val="000000"/>
              </a:solidFill>
              <a:latin typeface="Calibri" panose="020F0502020204030204" pitchFamily="34" charset="0"/>
            </a:endParaRPr>
          </a:p>
          <a:p>
            <a:pPr indent="411480" algn="just">
              <a:spcAft>
                <a:spcPts val="720"/>
              </a:spcAft>
            </a:pPr>
            <a:r>
              <a:rPr lang="tr-TR" sz="1680" dirty="0">
                <a:solidFill>
                  <a:srgbClr val="000000"/>
                </a:solidFill>
                <a:latin typeface="Calibri" panose="020F0502020204030204" pitchFamily="34" charset="0"/>
              </a:rPr>
              <a:t>Yatırım 1 	→    3.000.000 / (3.000.000 + 2.000.000) = %60</a:t>
            </a:r>
          </a:p>
          <a:p>
            <a:pPr indent="411480" algn="just">
              <a:spcAft>
                <a:spcPts val="720"/>
              </a:spcAft>
            </a:pPr>
            <a:r>
              <a:rPr lang="tr-TR" sz="1680" dirty="0">
                <a:solidFill>
                  <a:srgbClr val="000000"/>
                </a:solidFill>
                <a:latin typeface="Calibri" panose="020F0502020204030204" pitchFamily="34" charset="0"/>
              </a:rPr>
              <a:t> </a:t>
            </a:r>
          </a:p>
          <a:p>
            <a:pPr indent="411480" algn="just">
              <a:spcAft>
                <a:spcPts val="720"/>
              </a:spcAft>
            </a:pPr>
            <a:r>
              <a:rPr lang="tr-TR" sz="1680" dirty="0">
                <a:solidFill>
                  <a:srgbClr val="000000"/>
                </a:solidFill>
                <a:latin typeface="Calibri" panose="020F0502020204030204" pitchFamily="34" charset="0"/>
              </a:rPr>
              <a:t>Yatırım 2 	→   2.000.000 / (3.000.000 + 2.000.000) = %40</a:t>
            </a:r>
          </a:p>
          <a:p>
            <a:pPr indent="411480" algn="just">
              <a:spcAft>
                <a:spcPts val="720"/>
              </a:spcAft>
            </a:pPr>
            <a:r>
              <a:rPr lang="tr-TR" sz="1680" dirty="0">
                <a:solidFill>
                  <a:srgbClr val="000000"/>
                </a:solidFill>
                <a:latin typeface="Calibri" panose="020F0502020204030204" pitchFamily="34" charset="0"/>
              </a:rPr>
              <a:t> </a:t>
            </a:r>
          </a:p>
          <a:p>
            <a:pPr indent="411480" algn="just">
              <a:spcAft>
                <a:spcPts val="720"/>
              </a:spcAft>
            </a:pPr>
            <a:r>
              <a:rPr lang="tr-TR" sz="1680" dirty="0">
                <a:solidFill>
                  <a:srgbClr val="000000"/>
                </a:solidFill>
                <a:latin typeface="Calibri" panose="020F0502020204030204" pitchFamily="34" charset="0"/>
              </a:rPr>
              <a:t>İlgili teşvik belgesi kapsamında indirimli KV uygulanacak matrah =  KV matrahı x Tespit edilen oran</a:t>
            </a:r>
          </a:p>
          <a:p>
            <a:pPr indent="411480" algn="just">
              <a:spcAft>
                <a:spcPts val="720"/>
              </a:spcAft>
            </a:pPr>
            <a:r>
              <a:rPr lang="tr-TR" sz="1680" dirty="0">
                <a:solidFill>
                  <a:srgbClr val="000000"/>
                </a:solidFill>
                <a:latin typeface="Calibri" panose="020F0502020204030204" pitchFamily="34" charset="0"/>
              </a:rPr>
              <a:t>Yatırım 1                     →         4.000.000 x %60 = 2.400.000 TL</a:t>
            </a:r>
          </a:p>
          <a:p>
            <a:pPr indent="411480" algn="just">
              <a:spcAft>
                <a:spcPts val="720"/>
              </a:spcAft>
            </a:pPr>
            <a:r>
              <a:rPr lang="tr-TR" sz="1680" dirty="0">
                <a:solidFill>
                  <a:srgbClr val="000000"/>
                </a:solidFill>
                <a:latin typeface="Calibri" panose="020F0502020204030204" pitchFamily="34" charset="0"/>
              </a:rPr>
              <a:t> </a:t>
            </a:r>
          </a:p>
          <a:p>
            <a:pPr indent="411480" algn="just">
              <a:spcAft>
                <a:spcPts val="720"/>
              </a:spcAft>
            </a:pPr>
            <a:r>
              <a:rPr lang="tr-TR" sz="1680" dirty="0">
                <a:solidFill>
                  <a:srgbClr val="000000"/>
                </a:solidFill>
                <a:latin typeface="Calibri" panose="020F0502020204030204" pitchFamily="34" charset="0"/>
              </a:rPr>
              <a:t>Yatırım 2 	→         4.000.000 x %40 = 1.600.000 TL</a:t>
            </a:r>
          </a:p>
          <a:p>
            <a:pPr indent="411480" algn="just" defTabSz="1096913">
              <a:lnSpc>
                <a:spcPct val="100000"/>
              </a:lnSpc>
              <a:spcBef>
                <a:spcPts val="720"/>
              </a:spcBef>
              <a:spcAft>
                <a:spcPts val="720"/>
              </a:spcAft>
              <a:defRPr/>
            </a:pPr>
            <a:endParaRPr lang="tr-TR" sz="2400" dirty="0">
              <a:solidFill>
                <a:srgbClr val="494949"/>
              </a:solidFill>
              <a:latin typeface="Calibri" panose="020F0502020204030204" pitchFamily="34" charset="0"/>
              <a:cs typeface="Calibri" panose="020F0502020204030204" pitchFamily="34" charset="0"/>
            </a:endParaRPr>
          </a:p>
          <a:p>
            <a:pPr indent="411480" algn="just" defTabSz="1096913">
              <a:lnSpc>
                <a:spcPct val="100000"/>
              </a:lnSpc>
              <a:spcAft>
                <a:spcPts val="720"/>
              </a:spcAft>
              <a:defRPr/>
            </a:pPr>
            <a:endParaRPr lang="tr-TR" sz="2400" dirty="0">
              <a:solidFill>
                <a:srgbClr val="494949"/>
              </a:solidFill>
              <a:latin typeface="Calibri" panose="020F0502020204030204" pitchFamily="34" charset="0"/>
              <a:cs typeface="Calibri" panose="020F0502020204030204" pitchFamily="34" charset="0"/>
            </a:endParaRPr>
          </a:p>
          <a:p>
            <a:pPr indent="411480" algn="just" defTabSz="1096913">
              <a:spcAft>
                <a:spcPts val="720"/>
              </a:spcAft>
              <a:defRPr/>
            </a:pPr>
            <a:endParaRPr lang="tr-TR" sz="2400" dirty="0">
              <a:solidFill>
                <a:srgbClr val="494949"/>
              </a:solidFill>
              <a:latin typeface="Calibri" panose="020F0502020204030204" pitchFamily="34" charset="0"/>
              <a:cs typeface="Calibri" panose="020F0502020204030204" pitchFamily="34" charset="0"/>
            </a:endParaRPr>
          </a:p>
          <a:p>
            <a:pPr indent="411480" algn="just" defTabSz="1096913">
              <a:spcAft>
                <a:spcPts val="720"/>
              </a:spcAft>
              <a:defRPr/>
            </a:pPr>
            <a:endParaRPr lang="tr-TR" sz="2400" dirty="0">
              <a:solidFill>
                <a:srgbClr val="494949"/>
              </a:solidFill>
              <a:latin typeface="Calibri" panose="020F0502020204030204" pitchFamily="34" charset="0"/>
              <a:cs typeface="Calibri" panose="020F0502020204030204" pitchFamily="34" charset="0"/>
            </a:endParaRPr>
          </a:p>
          <a:p>
            <a:pPr indent="411480" algn="just" defTabSz="1096913">
              <a:spcAft>
                <a:spcPts val="720"/>
              </a:spcAft>
              <a:defRPr/>
            </a:pPr>
            <a:endParaRPr lang="tr-TR" sz="2400" dirty="0">
              <a:solidFill>
                <a:srgbClr val="494949"/>
              </a:solidFill>
              <a:latin typeface="Calibri" panose="020F0502020204030204" pitchFamily="34" charset="0"/>
              <a:cs typeface="Calibri" panose="020F0502020204030204" pitchFamily="34" charset="0"/>
            </a:endParaRPr>
          </a:p>
          <a:p>
            <a:pPr indent="411480" algn="just" defTabSz="1096913">
              <a:spcAft>
                <a:spcPts val="720"/>
              </a:spcAft>
              <a:defRPr/>
            </a:pPr>
            <a:br>
              <a:rPr lang="tr-TR" sz="3360" b="1" dirty="0">
                <a:solidFill>
                  <a:srgbClr val="00338D"/>
                </a:solidFill>
                <a:latin typeface="Calibri" panose="020F0502020204030204" pitchFamily="34" charset="0"/>
                <a:cs typeface="Calibri" panose="020F0502020204030204" pitchFamily="34" charset="0"/>
              </a:rPr>
            </a:br>
            <a:r>
              <a:rPr lang="tr-TR" sz="3360" b="1" dirty="0">
                <a:solidFill>
                  <a:srgbClr val="00338D"/>
                </a:solidFill>
                <a:latin typeface="Calibri" panose="020F0502020204030204" pitchFamily="34" charset="0"/>
                <a:cs typeface="Calibri" panose="020F0502020204030204" pitchFamily="34" charset="0"/>
              </a:rPr>
              <a:t>m</a:t>
            </a:r>
            <a:endParaRPr lang="tr-TR" sz="6478" dirty="0">
              <a:solidFill>
                <a:srgbClr val="00338D"/>
              </a:solidFill>
              <a:latin typeface="Calibri" panose="020F0502020204030204" pitchFamily="34" charset="0"/>
              <a:cs typeface="Calibri" panose="020F0502020204030204" pitchFamily="34" charset="0"/>
            </a:endParaRPr>
          </a:p>
        </p:txBody>
      </p:sp>
      <p:graphicFrame>
        <p:nvGraphicFramePr>
          <p:cNvPr id="8" name="Table 7">
            <a:extLst>
              <a:ext uri="{FF2B5EF4-FFF2-40B4-BE49-F238E27FC236}">
                <a16:creationId xmlns:a16="http://schemas.microsoft.com/office/drawing/2014/main" id="{951DE289-184B-7C30-45B1-469960B06714}"/>
              </a:ext>
            </a:extLst>
          </p:cNvPr>
          <p:cNvGraphicFramePr>
            <a:graphicFrameLocks noGrp="1"/>
          </p:cNvGraphicFramePr>
          <p:nvPr/>
        </p:nvGraphicFramePr>
        <p:xfrm>
          <a:off x="1518355" y="3684031"/>
          <a:ext cx="11359290" cy="1192453"/>
        </p:xfrm>
        <a:graphic>
          <a:graphicData uri="http://schemas.openxmlformats.org/drawingml/2006/table">
            <a:tbl>
              <a:tblPr/>
              <a:tblGrid>
                <a:gridCol w="4614960">
                  <a:extLst>
                    <a:ext uri="{9D8B030D-6E8A-4147-A177-3AD203B41FA5}">
                      <a16:colId xmlns:a16="http://schemas.microsoft.com/office/drawing/2014/main" val="1321140889"/>
                    </a:ext>
                  </a:extLst>
                </a:gridCol>
                <a:gridCol w="610588">
                  <a:extLst>
                    <a:ext uri="{9D8B030D-6E8A-4147-A177-3AD203B41FA5}">
                      <a16:colId xmlns:a16="http://schemas.microsoft.com/office/drawing/2014/main" val="2995668591"/>
                    </a:ext>
                  </a:extLst>
                </a:gridCol>
                <a:gridCol w="1773979">
                  <a:extLst>
                    <a:ext uri="{9D8B030D-6E8A-4147-A177-3AD203B41FA5}">
                      <a16:colId xmlns:a16="http://schemas.microsoft.com/office/drawing/2014/main" val="3190404504"/>
                    </a:ext>
                  </a:extLst>
                </a:gridCol>
                <a:gridCol w="4359763">
                  <a:extLst>
                    <a:ext uri="{9D8B030D-6E8A-4147-A177-3AD203B41FA5}">
                      <a16:colId xmlns:a16="http://schemas.microsoft.com/office/drawing/2014/main" val="3033682945"/>
                    </a:ext>
                  </a:extLst>
                </a:gridCol>
              </a:tblGrid>
              <a:tr h="638418">
                <a:tc rowSpan="2">
                  <a:txBody>
                    <a:bodyPr/>
                    <a:lstStyle/>
                    <a:p>
                      <a:pPr algn="just">
                        <a:spcAft>
                          <a:spcPts val="600"/>
                        </a:spcAft>
                      </a:pPr>
                      <a:r>
                        <a:rPr lang="tr-TR" sz="1300" b="1" dirty="0">
                          <a:effectLst/>
                          <a:latin typeface="Calibri" panose="020F0502020204030204" pitchFamily="34" charset="0"/>
                        </a:rPr>
                        <a:t>İlgili teşvik belgesi kapsamında indirimli KV uygulanacak matrah</a:t>
                      </a:r>
                    </a:p>
                  </a:txBody>
                  <a:tcPr marL="82296" marR="82296" marT="0" marB="0" anchor="ctr">
                    <a:lnL>
                      <a:noFill/>
                    </a:lnL>
                    <a:lnR>
                      <a:noFill/>
                    </a:lnR>
                    <a:lnT>
                      <a:noFill/>
                    </a:lnT>
                    <a:lnB>
                      <a:noFill/>
                    </a:lnB>
                    <a:solidFill>
                      <a:srgbClr val="FFFFFF"/>
                    </a:solidFill>
                  </a:tcPr>
                </a:tc>
                <a:tc rowSpan="2">
                  <a:txBody>
                    <a:bodyPr/>
                    <a:lstStyle/>
                    <a:p>
                      <a:pPr marL="20955" algn="just">
                        <a:spcAft>
                          <a:spcPts val="600"/>
                        </a:spcAft>
                      </a:pPr>
                      <a:r>
                        <a:rPr lang="tr-TR" sz="1300" dirty="0">
                          <a:effectLst/>
                          <a:latin typeface="Calibri" panose="020F0502020204030204" pitchFamily="34" charset="0"/>
                        </a:rPr>
                        <a:t>=</a:t>
                      </a:r>
                    </a:p>
                  </a:txBody>
                  <a:tcPr marL="82296" marR="82296" marT="0" marB="0" anchor="ctr">
                    <a:lnL>
                      <a:noFill/>
                    </a:lnL>
                    <a:lnR>
                      <a:noFill/>
                    </a:lnR>
                    <a:lnT>
                      <a:noFill/>
                    </a:lnT>
                    <a:lnB>
                      <a:noFill/>
                    </a:lnB>
                    <a:solidFill>
                      <a:srgbClr val="FFFFFF"/>
                    </a:solidFill>
                  </a:tcPr>
                </a:tc>
                <a:tc rowSpan="2">
                  <a:txBody>
                    <a:bodyPr/>
                    <a:lstStyle/>
                    <a:p>
                      <a:pPr algn="just">
                        <a:spcAft>
                          <a:spcPts val="600"/>
                        </a:spcAft>
                      </a:pPr>
                      <a:r>
                        <a:rPr lang="tr-TR" sz="1300" b="1" dirty="0">
                          <a:effectLst/>
                          <a:latin typeface="Calibri" panose="020F0502020204030204" pitchFamily="34" charset="0"/>
                        </a:rPr>
                        <a:t>KV matrahı  x</a:t>
                      </a:r>
                    </a:p>
                  </a:txBody>
                  <a:tcPr marL="82296" marR="82296" marT="0" marB="0" anchor="ctr">
                    <a:lnL>
                      <a:noFill/>
                    </a:lnL>
                    <a:lnR>
                      <a:noFill/>
                    </a:lnR>
                    <a:lnT>
                      <a:noFill/>
                    </a:lnT>
                    <a:lnB>
                      <a:noFill/>
                    </a:lnB>
                    <a:solidFill>
                      <a:srgbClr val="FFFFFF"/>
                    </a:solidFill>
                  </a:tcPr>
                </a:tc>
                <a:tc>
                  <a:txBody>
                    <a:bodyPr/>
                    <a:lstStyle/>
                    <a:p>
                      <a:pPr indent="21590" algn="ctr">
                        <a:spcAft>
                          <a:spcPts val="600"/>
                        </a:spcAft>
                      </a:pPr>
                      <a:r>
                        <a:rPr lang="tr-TR" sz="1300" b="1" dirty="0">
                          <a:effectLst/>
                          <a:latin typeface="Calibri" panose="020F0502020204030204" pitchFamily="34" charset="0"/>
                        </a:rPr>
                        <a:t>Yatırım teşvik belgesi kapsamındaki ilgili yatırımdan elde edilen kazanç</a:t>
                      </a:r>
                    </a:p>
                  </a:txBody>
                  <a:tcPr marL="82296" marR="82296"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74652338"/>
                  </a:ext>
                </a:extLst>
              </a:tr>
              <a:tr h="554035">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algn="ctr">
                        <a:spcAft>
                          <a:spcPts val="600"/>
                        </a:spcAft>
                      </a:pPr>
                      <a:r>
                        <a:rPr lang="tr-TR" sz="1300" b="1" dirty="0">
                          <a:effectLst/>
                          <a:latin typeface="Calibri" panose="020F0502020204030204" pitchFamily="34" charset="0"/>
                        </a:rPr>
                        <a:t>Yatırım teşvik belgesi kapsamındaki yatırımlardan elde edilen toplam kazanç</a:t>
                      </a:r>
                    </a:p>
                  </a:txBody>
                  <a:tcPr marL="82296" marR="82296"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810709772"/>
                  </a:ext>
                </a:extLst>
              </a:tr>
            </a:tbl>
          </a:graphicData>
        </a:graphic>
      </p:graphicFrame>
      <p:sp>
        <p:nvSpPr>
          <p:cNvPr id="4" name="TextBox 3">
            <a:extLst>
              <a:ext uri="{FF2B5EF4-FFF2-40B4-BE49-F238E27FC236}">
                <a16:creationId xmlns:a16="http://schemas.microsoft.com/office/drawing/2014/main" id="{F2794ED6-963D-BF9F-EE8F-690F3FDEAAC3}"/>
              </a:ext>
            </a:extLst>
          </p:cNvPr>
          <p:cNvSpPr txBox="1"/>
          <p:nvPr/>
        </p:nvSpPr>
        <p:spPr>
          <a:xfrm>
            <a:off x="830727" y="7541307"/>
            <a:ext cx="9533582" cy="359111"/>
          </a:xfrm>
          <a:prstGeom prst="rect">
            <a:avLst/>
          </a:prstGeom>
          <a:solidFill>
            <a:schemeClr val="bg1"/>
          </a:solidFill>
          <a:ln>
            <a:solidFill>
              <a:schemeClr val="bg1"/>
            </a:solidFill>
          </a:ln>
        </p:spPr>
        <p:txBody>
          <a:bodyPr wrap="square" lIns="65532" tIns="65532" rIns="65532" bIns="65532" rtlCol="0">
            <a:noAutofit/>
          </a:bodyPr>
          <a:lstStyle/>
          <a:p>
            <a:pPr>
              <a:spcAft>
                <a:spcPts val="720"/>
              </a:spcAft>
            </a:pPr>
            <a:endParaRPr lang="tr-TR" dirty="0" err="1">
              <a:solidFill>
                <a:schemeClr val="tx2"/>
              </a:solidFill>
            </a:endParaRPr>
          </a:p>
        </p:txBody>
      </p:sp>
    </p:spTree>
    <p:extLst>
      <p:ext uri="{BB962C8B-B14F-4D97-AF65-F5344CB8AC3E}">
        <p14:creationId xmlns:p14="http://schemas.microsoft.com/office/powerpoint/2010/main" val="1820450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562938-AB8C-D579-8574-98EB9A0CFA9B}"/>
              </a:ext>
            </a:extLst>
          </p:cNvPr>
          <p:cNvSpPr>
            <a:spLocks noGrp="1"/>
          </p:cNvSpPr>
          <p:nvPr>
            <p:ph type="body" sz="quarter" idx="10"/>
          </p:nvPr>
        </p:nvSpPr>
        <p:spPr>
          <a:xfrm>
            <a:off x="1203840" y="1451521"/>
            <a:ext cx="12222720" cy="5949521"/>
          </a:xfrm>
        </p:spPr>
        <p:txBody>
          <a:bodyPr/>
          <a:lstStyle/>
          <a:p>
            <a:pPr algn="just"/>
            <a:r>
              <a:rPr lang="en-US" sz="2880" b="1" dirty="0">
                <a:solidFill>
                  <a:srgbClr val="FF0000"/>
                </a:solidFill>
                <a:latin typeface="Univers for KPMG"/>
              </a:rPr>
              <a:t>Örnek</a:t>
            </a:r>
            <a:r>
              <a:rPr lang="tr-TR" sz="2880" b="1" dirty="0">
                <a:solidFill>
                  <a:srgbClr val="FF0000"/>
                </a:solidFill>
                <a:latin typeface="Univers for KPMG"/>
              </a:rPr>
              <a:t> 8</a:t>
            </a:r>
            <a:r>
              <a:rPr lang="en-US" sz="2880" b="1" dirty="0">
                <a:solidFill>
                  <a:srgbClr val="FF0000"/>
                </a:solidFill>
                <a:latin typeface="Univers for KPMG"/>
              </a:rPr>
              <a:t>: </a:t>
            </a:r>
            <a:r>
              <a:rPr lang="tr-TR" sz="2880" dirty="0">
                <a:latin typeface="Univers for KPMG"/>
              </a:rPr>
              <a:t>Çınar A.Ş.’</a:t>
            </a:r>
            <a:r>
              <a:rPr lang="tr-TR" sz="2880" dirty="0" err="1">
                <a:latin typeface="Univers for KPMG"/>
              </a:rPr>
              <a:t>nin</a:t>
            </a:r>
            <a:r>
              <a:rPr lang="tr-TR" sz="2880" dirty="0">
                <a:latin typeface="Univers for KPMG"/>
              </a:rPr>
              <a:t> 2025 kurumlar vergisi matrahı 100.000.000-TL olup söz konusu matrahın 40.000.000-TL’si imalatan, 40.000.000-TL’si ihracattan, 20.000.000-TL’si ise imalat ve ihracat harici kazançlardan oluşmaktadır. Çınar A.Ş’nin US/15-37 kapsamında alınmış (A-Kapalı), (B-Kapalı), (C-Açık) ve (D-Açık) olmak üzere 4 adet teşvik belgesi bulunmaktadır. Kapalı olan (A) belgesinde yatırımdan elde edilen kazanç 20.000.000-TL, (B) belgesinde ise 30.000.000-TL’dir. </a:t>
            </a:r>
            <a:r>
              <a:rPr lang="tr-TR" sz="2880" dirty="0">
                <a:solidFill>
                  <a:srgbClr val="FF0000"/>
                </a:solidFill>
                <a:latin typeface="Univers for KPMG"/>
              </a:rPr>
              <a:t>(YKO: %40, VİO: %80)</a:t>
            </a:r>
          </a:p>
          <a:p>
            <a:pPr algn="just"/>
            <a:endParaRPr lang="tr-TR" sz="2880" dirty="0">
              <a:solidFill>
                <a:srgbClr val="FF0000"/>
              </a:solidFill>
              <a:latin typeface="Univers for KPMG"/>
            </a:endParaRPr>
          </a:p>
          <a:p>
            <a:pPr algn="just"/>
            <a:r>
              <a:rPr lang="tr-TR" sz="2880" dirty="0">
                <a:latin typeface="Univers for KPMG"/>
              </a:rPr>
              <a:t>Çözüm: Birden fazla teşvik belgesi olması nedeniyle İndirimli KV hesabının adım adım hareket edilmek suretiyle yapılması gerekmektedir. </a:t>
            </a:r>
          </a:p>
          <a:p>
            <a:endParaRPr lang="en-US" b="0" dirty="0">
              <a:solidFill>
                <a:schemeClr val="tx1"/>
              </a:solidFill>
              <a:latin typeface="Univers for KPMG"/>
            </a:endParaRPr>
          </a:p>
        </p:txBody>
      </p:sp>
      <p:sp>
        <p:nvSpPr>
          <p:cNvPr id="2" name="Title 1">
            <a:extLst>
              <a:ext uri="{FF2B5EF4-FFF2-40B4-BE49-F238E27FC236}">
                <a16:creationId xmlns:a16="http://schemas.microsoft.com/office/drawing/2014/main" id="{039B6F95-2A31-C28E-333E-78BC2231F993}"/>
              </a:ext>
            </a:extLst>
          </p:cNvPr>
          <p:cNvSpPr>
            <a:spLocks noGrp="1"/>
          </p:cNvSpPr>
          <p:nvPr>
            <p:ph type="title"/>
          </p:nvPr>
        </p:nvSpPr>
        <p:spPr>
          <a:xfrm>
            <a:off x="1203840" y="624929"/>
            <a:ext cx="12234240" cy="640080"/>
          </a:xfrm>
        </p:spPr>
        <p:txBody>
          <a:bodyPr/>
          <a:lstStyle/>
          <a:p>
            <a:r>
              <a:rPr lang="tr-TR" sz="3360" b="1" dirty="0">
                <a:latin typeface="Univers for KPMG"/>
              </a:rPr>
              <a:t> İndirimli Kurumlar Vergisinden Yararlanılması Halinde Uygulama : </a:t>
            </a:r>
            <a:endParaRPr lang="en-US" sz="3360" b="1" dirty="0">
              <a:latin typeface="Univers for KPMG"/>
            </a:endParaRPr>
          </a:p>
        </p:txBody>
      </p:sp>
      <p:sp>
        <p:nvSpPr>
          <p:cNvPr id="4" name="TextBox 3">
            <a:extLst>
              <a:ext uri="{FF2B5EF4-FFF2-40B4-BE49-F238E27FC236}">
                <a16:creationId xmlns:a16="http://schemas.microsoft.com/office/drawing/2014/main" id="{8A9E1393-86CE-CE29-3296-38C944FEA5EE}"/>
              </a:ext>
            </a:extLst>
          </p:cNvPr>
          <p:cNvSpPr txBox="1"/>
          <p:nvPr/>
        </p:nvSpPr>
        <p:spPr>
          <a:xfrm>
            <a:off x="830727" y="7541307"/>
            <a:ext cx="9533582" cy="359111"/>
          </a:xfrm>
          <a:prstGeom prst="rect">
            <a:avLst/>
          </a:prstGeom>
          <a:solidFill>
            <a:schemeClr val="bg1"/>
          </a:solidFill>
          <a:ln>
            <a:solidFill>
              <a:schemeClr val="bg1"/>
            </a:solidFill>
          </a:ln>
        </p:spPr>
        <p:txBody>
          <a:bodyPr wrap="square" lIns="65532" tIns="65532" rIns="65532" bIns="65532" rtlCol="0">
            <a:noAutofit/>
          </a:bodyPr>
          <a:lstStyle/>
          <a:p>
            <a:pPr>
              <a:spcAft>
                <a:spcPts val="720"/>
              </a:spcAft>
            </a:pPr>
            <a:endParaRPr lang="tr-TR" dirty="0" err="1">
              <a:solidFill>
                <a:schemeClr val="tx2"/>
              </a:solidFill>
            </a:endParaRPr>
          </a:p>
        </p:txBody>
      </p:sp>
      <p:sp>
        <p:nvSpPr>
          <p:cNvPr id="5" name="TextBox 4">
            <a:extLst>
              <a:ext uri="{FF2B5EF4-FFF2-40B4-BE49-F238E27FC236}">
                <a16:creationId xmlns:a16="http://schemas.microsoft.com/office/drawing/2014/main" id="{0ADC7588-703A-A4C7-0983-6682F6FBE342}"/>
              </a:ext>
            </a:extLst>
          </p:cNvPr>
          <p:cNvSpPr txBox="1"/>
          <p:nvPr/>
        </p:nvSpPr>
        <p:spPr>
          <a:xfrm>
            <a:off x="830726" y="7401043"/>
            <a:ext cx="12234240" cy="359111"/>
          </a:xfrm>
          <a:prstGeom prst="rect">
            <a:avLst/>
          </a:prstGeom>
          <a:solidFill>
            <a:schemeClr val="bg1"/>
          </a:solidFill>
        </p:spPr>
        <p:txBody>
          <a:bodyPr vert="horz" wrap="square" lIns="0" tIns="0" rIns="0" bIns="0" rtlCol="0" anchor="t" anchorCtr="0">
            <a:noAutofit/>
          </a:bodyPr>
          <a:lstStyle/>
          <a:p>
            <a:pPr>
              <a:spcAft>
                <a:spcPts val="720"/>
              </a:spcAft>
            </a:pPr>
            <a:endParaRPr lang="tr-TR" b="1" dirty="0">
              <a:solidFill>
                <a:schemeClr val="tx2"/>
              </a:solidFill>
            </a:endParaRPr>
          </a:p>
        </p:txBody>
      </p:sp>
    </p:spTree>
    <p:extLst>
      <p:ext uri="{BB962C8B-B14F-4D97-AF65-F5344CB8AC3E}">
        <p14:creationId xmlns:p14="http://schemas.microsoft.com/office/powerpoint/2010/main" val="10935113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D059-5280-3918-3EB6-54D7B6DC0E7B}"/>
              </a:ext>
            </a:extLst>
          </p:cNvPr>
          <p:cNvSpPr>
            <a:spLocks noGrp="1"/>
          </p:cNvSpPr>
          <p:nvPr>
            <p:ph type="title"/>
          </p:nvPr>
        </p:nvSpPr>
        <p:spPr>
          <a:xfrm>
            <a:off x="991903" y="351408"/>
            <a:ext cx="12234240" cy="402972"/>
          </a:xfrm>
        </p:spPr>
        <p:txBody>
          <a:bodyPr/>
          <a:lstStyle/>
          <a:p>
            <a:r>
              <a:rPr lang="tr-TR" sz="3360" b="1" dirty="0">
                <a:latin typeface="Univers for KPMG"/>
              </a:rPr>
              <a:t> İndirimli Kurumlar Vergisinden Yararlanılması Halinde Uygulama: </a:t>
            </a:r>
            <a:endParaRPr lang="en-US" sz="3360" b="1" dirty="0">
              <a:latin typeface="Univers for KPMG"/>
            </a:endParaRPr>
          </a:p>
        </p:txBody>
      </p:sp>
      <p:sp>
        <p:nvSpPr>
          <p:cNvPr id="4" name="TextBox 3">
            <a:extLst>
              <a:ext uri="{FF2B5EF4-FFF2-40B4-BE49-F238E27FC236}">
                <a16:creationId xmlns:a16="http://schemas.microsoft.com/office/drawing/2014/main" id="{DFE21342-8EB8-ABEA-F6FE-D748EC9F4E19}"/>
              </a:ext>
            </a:extLst>
          </p:cNvPr>
          <p:cNvSpPr txBox="1"/>
          <p:nvPr/>
        </p:nvSpPr>
        <p:spPr>
          <a:xfrm>
            <a:off x="830726" y="7401043"/>
            <a:ext cx="12234240" cy="359111"/>
          </a:xfrm>
          <a:prstGeom prst="rect">
            <a:avLst/>
          </a:prstGeom>
          <a:solidFill>
            <a:schemeClr val="bg1"/>
          </a:solidFill>
        </p:spPr>
        <p:txBody>
          <a:bodyPr vert="horz" wrap="square" lIns="0" tIns="0" rIns="0" bIns="0" rtlCol="0" anchor="t" anchorCtr="0">
            <a:noAutofit/>
          </a:bodyPr>
          <a:lstStyle/>
          <a:p>
            <a:pPr>
              <a:spcAft>
                <a:spcPts val="720"/>
              </a:spcAft>
            </a:pPr>
            <a:endParaRPr lang="tr-TR" b="1" dirty="0">
              <a:solidFill>
                <a:schemeClr val="tx2"/>
              </a:solidFill>
            </a:endParaRPr>
          </a:p>
        </p:txBody>
      </p:sp>
      <p:graphicFrame>
        <p:nvGraphicFramePr>
          <p:cNvPr id="6" name="Table 5">
            <a:extLst>
              <a:ext uri="{FF2B5EF4-FFF2-40B4-BE49-F238E27FC236}">
                <a16:creationId xmlns:a16="http://schemas.microsoft.com/office/drawing/2014/main" id="{4E55968F-C0BD-1632-FCAA-A01716404BA5}"/>
              </a:ext>
            </a:extLst>
          </p:cNvPr>
          <p:cNvGraphicFramePr>
            <a:graphicFrameLocks noGrp="1"/>
          </p:cNvGraphicFramePr>
          <p:nvPr/>
        </p:nvGraphicFramePr>
        <p:xfrm>
          <a:off x="830726" y="893320"/>
          <a:ext cx="12395418" cy="6507717"/>
        </p:xfrm>
        <a:graphic>
          <a:graphicData uri="http://schemas.openxmlformats.org/drawingml/2006/table">
            <a:tbl>
              <a:tblPr/>
              <a:tblGrid>
                <a:gridCol w="5652001">
                  <a:extLst>
                    <a:ext uri="{9D8B030D-6E8A-4147-A177-3AD203B41FA5}">
                      <a16:colId xmlns:a16="http://schemas.microsoft.com/office/drawing/2014/main" val="3411140704"/>
                    </a:ext>
                  </a:extLst>
                </a:gridCol>
                <a:gridCol w="1442233">
                  <a:extLst>
                    <a:ext uri="{9D8B030D-6E8A-4147-A177-3AD203B41FA5}">
                      <a16:colId xmlns:a16="http://schemas.microsoft.com/office/drawing/2014/main" val="3691251554"/>
                    </a:ext>
                  </a:extLst>
                </a:gridCol>
                <a:gridCol w="1325296">
                  <a:extLst>
                    <a:ext uri="{9D8B030D-6E8A-4147-A177-3AD203B41FA5}">
                      <a16:colId xmlns:a16="http://schemas.microsoft.com/office/drawing/2014/main" val="846805267"/>
                    </a:ext>
                  </a:extLst>
                </a:gridCol>
                <a:gridCol w="1325296">
                  <a:extLst>
                    <a:ext uri="{9D8B030D-6E8A-4147-A177-3AD203B41FA5}">
                      <a16:colId xmlns:a16="http://schemas.microsoft.com/office/drawing/2014/main" val="3163900668"/>
                    </a:ext>
                  </a:extLst>
                </a:gridCol>
                <a:gridCol w="1325296">
                  <a:extLst>
                    <a:ext uri="{9D8B030D-6E8A-4147-A177-3AD203B41FA5}">
                      <a16:colId xmlns:a16="http://schemas.microsoft.com/office/drawing/2014/main" val="9186429"/>
                    </a:ext>
                  </a:extLst>
                </a:gridCol>
                <a:gridCol w="1325296">
                  <a:extLst>
                    <a:ext uri="{9D8B030D-6E8A-4147-A177-3AD203B41FA5}">
                      <a16:colId xmlns:a16="http://schemas.microsoft.com/office/drawing/2014/main" val="2501189695"/>
                    </a:ext>
                  </a:extLst>
                </a:gridCol>
              </a:tblGrid>
              <a:tr h="208124">
                <a:tc>
                  <a:txBody>
                    <a:bodyPr/>
                    <a:lstStyle/>
                    <a:p>
                      <a:pPr algn="l" fontAlgn="b"/>
                      <a:r>
                        <a:rPr lang="tr-TR" sz="1300" b="1" i="0" u="none" strike="noStrike" dirty="0">
                          <a:solidFill>
                            <a:srgbClr val="000000"/>
                          </a:solidFill>
                          <a:effectLst/>
                          <a:latin typeface="Calibri" panose="020F0502020204030204" pitchFamily="34" charset="0"/>
                        </a:rPr>
                        <a:t>Column1</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tr-TR" sz="1300" b="1" i="0" u="none" strike="noStrike" dirty="0">
                          <a:solidFill>
                            <a:srgbClr val="000000"/>
                          </a:solidFill>
                          <a:effectLst/>
                          <a:latin typeface="Calibri" panose="020F0502020204030204" pitchFamily="34" charset="0"/>
                        </a:rPr>
                        <a:t>Column</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tr-TR" sz="1300" b="1" i="0" u="none" strike="noStrike" dirty="0">
                          <a:solidFill>
                            <a:srgbClr val="000000"/>
                          </a:solidFill>
                          <a:effectLst/>
                          <a:latin typeface="Calibri" panose="020F0502020204030204" pitchFamily="34" charset="0"/>
                        </a:rPr>
                        <a:t>Column2</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tr-TR" sz="1300" b="1" i="0" u="none" strike="noStrike" dirty="0">
                          <a:solidFill>
                            <a:srgbClr val="000000"/>
                          </a:solidFill>
                          <a:effectLst/>
                          <a:latin typeface="Calibri" panose="020F0502020204030204" pitchFamily="34" charset="0"/>
                        </a:rPr>
                        <a:t>Column3</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tr-TR" sz="1300" b="1" i="0" u="none" strike="noStrike" dirty="0">
                          <a:solidFill>
                            <a:srgbClr val="000000"/>
                          </a:solidFill>
                          <a:effectLst/>
                          <a:latin typeface="Calibri" panose="020F0502020204030204" pitchFamily="34" charset="0"/>
                        </a:rPr>
                        <a:t>Column4</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tr-TR" sz="1300" b="1" i="0" u="none" strike="noStrike" dirty="0">
                          <a:solidFill>
                            <a:srgbClr val="000000"/>
                          </a:solidFill>
                          <a:effectLst/>
                          <a:latin typeface="Calibri" panose="020F0502020204030204" pitchFamily="34" charset="0"/>
                        </a:rPr>
                        <a:t>Column5</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993691336"/>
                  </a:ext>
                </a:extLst>
              </a:tr>
              <a:tr h="208124">
                <a:tc>
                  <a:txBody>
                    <a:bodyPr/>
                    <a:lstStyle/>
                    <a:p>
                      <a:pPr algn="l" fontAlgn="b"/>
                      <a:r>
                        <a:rPr lang="tr-TR" sz="1300" b="0" i="0" u="none" strike="noStrike">
                          <a:solidFill>
                            <a:srgbClr val="000000"/>
                          </a:solidFill>
                          <a:effectLst/>
                          <a:latin typeface="Calibri" panose="020F0502020204030204" pitchFamily="34" charset="0"/>
                        </a:rPr>
                        <a:t>Teşvik Belgesi Numarası</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tr-TR" sz="1300" b="0" i="0" u="none" strike="noStrike">
                          <a:solidFill>
                            <a:srgbClr val="000000"/>
                          </a:solidFill>
                          <a:effectLst/>
                          <a:latin typeface="Calibri" panose="020F0502020204030204" pitchFamily="34" charset="0"/>
                        </a:rPr>
                        <a:t> </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tr-TR" sz="1300" b="0" i="0" u="none" strike="noStrike">
                          <a:solidFill>
                            <a:srgbClr val="000000"/>
                          </a:solidFill>
                          <a:effectLst/>
                          <a:latin typeface="Calibri" panose="020F0502020204030204" pitchFamily="34" charset="0"/>
                        </a:rPr>
                        <a:t>A</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tr-TR" sz="1300" b="0" i="0" u="none" strike="noStrike">
                          <a:solidFill>
                            <a:srgbClr val="000000"/>
                          </a:solidFill>
                          <a:effectLst/>
                          <a:latin typeface="Calibri" panose="020F0502020204030204" pitchFamily="34" charset="0"/>
                        </a:rPr>
                        <a:t>B</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tr-TR" sz="1300" b="0" i="0" u="none" strike="noStrike">
                          <a:solidFill>
                            <a:srgbClr val="000000"/>
                          </a:solidFill>
                          <a:effectLst/>
                          <a:latin typeface="Calibri" panose="020F0502020204030204" pitchFamily="34" charset="0"/>
                        </a:rPr>
                        <a:t>C</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tr-TR" sz="1300" b="0" i="0" u="none" strike="noStrike">
                          <a:solidFill>
                            <a:srgbClr val="000000"/>
                          </a:solidFill>
                          <a:effectLst/>
                          <a:latin typeface="Calibri" panose="020F0502020204030204" pitchFamily="34" charset="0"/>
                        </a:rPr>
                        <a:t>D</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80778576"/>
                  </a:ext>
                </a:extLst>
              </a:tr>
              <a:tr h="208124">
                <a:tc>
                  <a:txBody>
                    <a:bodyPr/>
                    <a:lstStyle/>
                    <a:p>
                      <a:pPr algn="l" fontAlgn="b"/>
                      <a:r>
                        <a:rPr lang="tr-TR" sz="1300" b="0" i="0" u="none" strike="noStrike" dirty="0">
                          <a:solidFill>
                            <a:srgbClr val="000000"/>
                          </a:solidFill>
                          <a:effectLst/>
                          <a:latin typeface="Calibri" panose="020F0502020204030204" pitchFamily="34" charset="0"/>
                        </a:rPr>
                        <a:t>Teşvik Belgesinin Hangi Karara Göre Düzenlendiği</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1300" b="0" i="0" u="none" strike="noStrike" dirty="0">
                          <a:solidFill>
                            <a:srgbClr val="000000"/>
                          </a:solidFill>
                          <a:effectLst/>
                          <a:latin typeface="Calibri" panose="020F0502020204030204" pitchFamily="34" charset="0"/>
                        </a:rPr>
                        <a:t> </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1300" b="0" i="0" u="none" strike="noStrike" dirty="0">
                          <a:solidFill>
                            <a:srgbClr val="000000"/>
                          </a:solidFill>
                          <a:effectLst/>
                          <a:latin typeface="Calibri" panose="020F0502020204030204" pitchFamily="34" charset="0"/>
                        </a:rPr>
                        <a:t>2012/3305</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1300" b="0" i="0" u="none" strike="noStrike" dirty="0">
                          <a:solidFill>
                            <a:srgbClr val="000000"/>
                          </a:solidFill>
                          <a:effectLst/>
                          <a:latin typeface="Calibri" panose="020F0502020204030204" pitchFamily="34" charset="0"/>
                        </a:rPr>
                        <a:t>2012/3305</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1300" b="0" i="0" u="none" strike="noStrike" dirty="0">
                          <a:solidFill>
                            <a:srgbClr val="000000"/>
                          </a:solidFill>
                          <a:effectLst/>
                          <a:latin typeface="Calibri" panose="020F0502020204030204" pitchFamily="34" charset="0"/>
                        </a:rPr>
                        <a:t>2012/3305</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1300" b="0" i="0" u="none" strike="noStrike" dirty="0">
                          <a:solidFill>
                            <a:srgbClr val="000000"/>
                          </a:solidFill>
                          <a:effectLst/>
                          <a:latin typeface="Calibri" panose="020F0502020204030204" pitchFamily="34" charset="0"/>
                        </a:rPr>
                        <a:t>2012/3305</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9840657"/>
                  </a:ext>
                </a:extLst>
              </a:tr>
              <a:tr h="208124">
                <a:tc>
                  <a:txBody>
                    <a:bodyPr/>
                    <a:lstStyle/>
                    <a:p>
                      <a:pPr algn="l" fontAlgn="b"/>
                      <a:r>
                        <a:rPr lang="tr-TR" sz="1300" b="0" i="0" u="none" strike="noStrike">
                          <a:solidFill>
                            <a:srgbClr val="000000"/>
                          </a:solidFill>
                          <a:effectLst/>
                          <a:latin typeface="Calibri" panose="020F0502020204030204" pitchFamily="34" charset="0"/>
                        </a:rPr>
                        <a:t>Yatırıma Başlama Tarihi</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tr-TR" sz="1300" b="0" i="0" u="none" strike="noStrike">
                          <a:solidFill>
                            <a:srgbClr val="000000"/>
                          </a:solidFill>
                          <a:effectLst/>
                          <a:latin typeface="Calibri" panose="020F0502020204030204" pitchFamily="34" charset="0"/>
                        </a:rPr>
                        <a:t> </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tr-TR" sz="1300" b="0" i="0" u="none" strike="noStrike">
                          <a:solidFill>
                            <a:srgbClr val="000000"/>
                          </a:solidFill>
                          <a:effectLst/>
                          <a:latin typeface="Calibri" panose="020F0502020204030204" pitchFamily="34" charset="0"/>
                        </a:rPr>
                        <a:t>2017</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tr-TR" sz="1300" b="0" i="0" u="none" strike="noStrike">
                          <a:solidFill>
                            <a:srgbClr val="000000"/>
                          </a:solidFill>
                          <a:effectLst/>
                          <a:latin typeface="Calibri" panose="020F0502020204030204" pitchFamily="34" charset="0"/>
                        </a:rPr>
                        <a:t>2019</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tr-TR" sz="1300" b="0" i="0" u="none" strike="noStrike">
                          <a:solidFill>
                            <a:srgbClr val="000000"/>
                          </a:solidFill>
                          <a:effectLst/>
                          <a:latin typeface="Calibri" panose="020F0502020204030204" pitchFamily="34" charset="0"/>
                        </a:rPr>
                        <a:t>2022</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tr-TR" sz="1300" b="0" i="0" u="none" strike="noStrike">
                          <a:solidFill>
                            <a:srgbClr val="000000"/>
                          </a:solidFill>
                          <a:effectLst/>
                          <a:latin typeface="Calibri" panose="020F0502020204030204" pitchFamily="34" charset="0"/>
                        </a:rPr>
                        <a:t>2023</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135822850"/>
                  </a:ext>
                </a:extLst>
              </a:tr>
              <a:tr h="208124">
                <a:tc>
                  <a:txBody>
                    <a:bodyPr/>
                    <a:lstStyle/>
                    <a:p>
                      <a:pPr algn="l" fontAlgn="b"/>
                      <a:r>
                        <a:rPr lang="tr-TR" sz="1300" b="0" i="0" u="none" strike="noStrike">
                          <a:solidFill>
                            <a:srgbClr val="000000"/>
                          </a:solidFill>
                          <a:effectLst/>
                          <a:latin typeface="Calibri" panose="020F0502020204030204" pitchFamily="34" charset="0"/>
                        </a:rPr>
                        <a:t>Belge Durumu </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1300" b="0" i="0" u="none" strike="noStrike">
                          <a:solidFill>
                            <a:srgbClr val="000000"/>
                          </a:solidFill>
                          <a:effectLst/>
                          <a:latin typeface="Calibri" panose="020F0502020204030204" pitchFamily="34" charset="0"/>
                        </a:rPr>
                        <a:t> </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1300" b="0" i="0" u="none" strike="noStrike">
                          <a:solidFill>
                            <a:srgbClr val="000000"/>
                          </a:solidFill>
                          <a:effectLst/>
                          <a:latin typeface="Calibri" panose="020F0502020204030204" pitchFamily="34" charset="0"/>
                        </a:rPr>
                        <a:t>Kapalı</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1300" b="0" i="0" u="none" strike="noStrike">
                          <a:solidFill>
                            <a:srgbClr val="000000"/>
                          </a:solidFill>
                          <a:effectLst/>
                          <a:latin typeface="Calibri" panose="020F0502020204030204" pitchFamily="34" charset="0"/>
                        </a:rPr>
                        <a:t>Kapalı</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1300" b="0" i="0" u="none" strike="noStrike">
                          <a:solidFill>
                            <a:srgbClr val="000000"/>
                          </a:solidFill>
                          <a:effectLst/>
                          <a:latin typeface="Calibri" panose="020F0502020204030204" pitchFamily="34" charset="0"/>
                        </a:rPr>
                        <a:t>Açık</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1300" b="0" i="0" u="none" strike="noStrike">
                          <a:solidFill>
                            <a:srgbClr val="000000"/>
                          </a:solidFill>
                          <a:effectLst/>
                          <a:latin typeface="Calibri" panose="020F0502020204030204" pitchFamily="34" charset="0"/>
                        </a:rPr>
                        <a:t>Açık</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9448109"/>
                  </a:ext>
                </a:extLst>
              </a:tr>
              <a:tr h="208124">
                <a:tc>
                  <a:txBody>
                    <a:bodyPr/>
                    <a:lstStyle/>
                    <a:p>
                      <a:pPr algn="l" fontAlgn="b"/>
                      <a:r>
                        <a:rPr lang="tr-TR" sz="1300" b="0" i="0" u="none" strike="noStrike" dirty="0">
                          <a:solidFill>
                            <a:srgbClr val="000000"/>
                          </a:solidFill>
                          <a:effectLst/>
                          <a:latin typeface="Calibri" panose="020F0502020204030204" pitchFamily="34" charset="0"/>
                        </a:rPr>
                        <a:t>Kapama Tarihi</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tr-TR" sz="1300" b="0" i="0" u="none" strike="noStrike">
                          <a:solidFill>
                            <a:srgbClr val="000000"/>
                          </a:solidFill>
                          <a:effectLst/>
                          <a:latin typeface="Calibri" panose="020F0502020204030204" pitchFamily="34" charset="0"/>
                        </a:rPr>
                        <a:t> </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tr-TR" sz="1300" b="0" i="0" u="none" strike="noStrike" dirty="0">
                          <a:solidFill>
                            <a:srgbClr val="000000"/>
                          </a:solidFill>
                          <a:effectLst/>
                          <a:latin typeface="Calibri" panose="020F0502020204030204" pitchFamily="34" charset="0"/>
                        </a:rPr>
                        <a:t>2020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tr-TR" sz="1300" b="0" i="0" u="none" strike="noStrike" dirty="0">
                          <a:solidFill>
                            <a:srgbClr val="000000"/>
                          </a:solidFill>
                          <a:effectLst/>
                          <a:latin typeface="Calibri" panose="020F0502020204030204" pitchFamily="34" charset="0"/>
                        </a:rPr>
                        <a:t>2022</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tr-TR" sz="1300" b="0" i="0" u="none" strike="noStrike">
                          <a:solidFill>
                            <a:srgbClr val="000000"/>
                          </a:solidFill>
                          <a:effectLst/>
                          <a:latin typeface="Calibri" panose="020F0502020204030204" pitchFamily="34" charset="0"/>
                        </a:rPr>
                        <a:t> </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tr-TR" sz="1300" b="0" i="0" u="none" strike="noStrike">
                          <a:solidFill>
                            <a:srgbClr val="000000"/>
                          </a:solidFill>
                          <a:effectLst/>
                          <a:latin typeface="Calibri" panose="020F0502020204030204" pitchFamily="34" charset="0"/>
                        </a:rPr>
                        <a:t> </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546441471"/>
                  </a:ext>
                </a:extLst>
              </a:tr>
              <a:tr h="208124">
                <a:tc>
                  <a:txBody>
                    <a:bodyPr/>
                    <a:lstStyle/>
                    <a:p>
                      <a:pPr algn="l" fontAlgn="b"/>
                      <a:r>
                        <a:rPr lang="tr-TR" sz="1300" b="0" i="0" u="none" strike="noStrike">
                          <a:solidFill>
                            <a:srgbClr val="000000"/>
                          </a:solidFill>
                          <a:effectLst/>
                          <a:latin typeface="Calibri" panose="020F0502020204030204" pitchFamily="34" charset="0"/>
                        </a:rPr>
                        <a:t>Yatırımın Türü 1</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1300" b="0" i="0" u="none" strike="noStrike">
                          <a:solidFill>
                            <a:srgbClr val="000000"/>
                          </a:solidFill>
                          <a:effectLst/>
                          <a:latin typeface="Calibri" panose="020F0502020204030204" pitchFamily="34" charset="0"/>
                        </a:rPr>
                        <a:t> </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1300" b="0" i="0" u="none" strike="noStrike">
                          <a:solidFill>
                            <a:srgbClr val="000000"/>
                          </a:solidFill>
                          <a:effectLst/>
                          <a:latin typeface="Calibri" panose="020F0502020204030204" pitchFamily="34" charset="0"/>
                        </a:rPr>
                        <a:t>Tevzi</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1300" b="0" i="0" u="none" strike="noStrike">
                          <a:solidFill>
                            <a:srgbClr val="000000"/>
                          </a:solidFill>
                          <a:effectLst/>
                          <a:latin typeface="Calibri" panose="020F0502020204030204" pitchFamily="34" charset="0"/>
                        </a:rPr>
                        <a:t>Tevzi</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1300" b="0" i="0" u="none" strike="noStrike">
                          <a:solidFill>
                            <a:srgbClr val="000000"/>
                          </a:solidFill>
                          <a:effectLst/>
                          <a:latin typeface="Calibri" panose="020F0502020204030204" pitchFamily="34" charset="0"/>
                        </a:rPr>
                        <a:t>Tevzi</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1300" b="0" i="0" u="none" strike="noStrike">
                          <a:solidFill>
                            <a:srgbClr val="000000"/>
                          </a:solidFill>
                          <a:effectLst/>
                          <a:latin typeface="Calibri" panose="020F0502020204030204" pitchFamily="34" charset="0"/>
                        </a:rPr>
                        <a:t>Tevzi</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1432965"/>
                  </a:ext>
                </a:extLst>
              </a:tr>
              <a:tr h="208124">
                <a:tc>
                  <a:txBody>
                    <a:bodyPr/>
                    <a:lstStyle/>
                    <a:p>
                      <a:pPr algn="l" fontAlgn="b"/>
                      <a:r>
                        <a:rPr lang="tr-TR" sz="1300" b="0" i="0" u="none" strike="noStrike" dirty="0">
                          <a:solidFill>
                            <a:srgbClr val="000000"/>
                          </a:solidFill>
                          <a:effectLst/>
                          <a:latin typeface="Calibri" panose="020F0502020204030204" pitchFamily="34" charset="0"/>
                        </a:rPr>
                        <a:t>Yatırımın Türü 2</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tr-TR" sz="1300" b="0" i="0" u="none" strike="noStrike">
                          <a:solidFill>
                            <a:srgbClr val="000000"/>
                          </a:solidFill>
                          <a:effectLst/>
                          <a:latin typeface="Calibri" panose="020F0502020204030204" pitchFamily="34" charset="0"/>
                        </a:rPr>
                        <a:t> </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tr-TR" sz="1300" b="0" i="0" u="none" strike="noStrike">
                          <a:solidFill>
                            <a:srgbClr val="000000"/>
                          </a:solidFill>
                          <a:effectLst/>
                          <a:latin typeface="Calibri" panose="020F0502020204030204" pitchFamily="34" charset="0"/>
                        </a:rPr>
                        <a:t>Bölgesel</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tr-TR" sz="1300" b="0" i="0" u="none" strike="noStrike">
                          <a:solidFill>
                            <a:srgbClr val="000000"/>
                          </a:solidFill>
                          <a:effectLst/>
                          <a:latin typeface="Calibri" panose="020F0502020204030204" pitchFamily="34" charset="0"/>
                        </a:rPr>
                        <a:t>Bölgesel</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tr-TR" sz="1300" b="0" i="0" u="none" strike="noStrike">
                          <a:solidFill>
                            <a:srgbClr val="000000"/>
                          </a:solidFill>
                          <a:effectLst/>
                          <a:latin typeface="Calibri" panose="020F0502020204030204" pitchFamily="34" charset="0"/>
                        </a:rPr>
                        <a:t>Bölgesel</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tr-TR" sz="1300" b="0" i="0" u="none" strike="noStrike">
                          <a:solidFill>
                            <a:srgbClr val="000000"/>
                          </a:solidFill>
                          <a:effectLst/>
                          <a:latin typeface="Calibri" panose="020F0502020204030204" pitchFamily="34" charset="0"/>
                        </a:rPr>
                        <a:t>Bölgesel</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664776500"/>
                  </a:ext>
                </a:extLst>
              </a:tr>
              <a:tr h="208124">
                <a:tc>
                  <a:txBody>
                    <a:bodyPr/>
                    <a:lstStyle/>
                    <a:p>
                      <a:pPr algn="l" fontAlgn="b"/>
                      <a:r>
                        <a:rPr lang="tr-TR" sz="1300" b="0" i="0" u="none" strike="noStrike" dirty="0">
                          <a:solidFill>
                            <a:srgbClr val="000000"/>
                          </a:solidFill>
                          <a:effectLst/>
                          <a:latin typeface="Calibri" panose="020F0502020204030204" pitchFamily="34" charset="0"/>
                        </a:rPr>
                        <a:t>Toplam Yatırım Tutarı </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1300" b="0" i="0" u="none" strike="noStrike">
                          <a:solidFill>
                            <a:srgbClr val="000000"/>
                          </a:solidFill>
                          <a:effectLst/>
                          <a:latin typeface="Calibri" panose="020F0502020204030204" pitchFamily="34" charset="0"/>
                        </a:rPr>
                        <a:t> </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1300" b="0" i="0" u="none" strike="noStrike">
                          <a:solidFill>
                            <a:srgbClr val="000000"/>
                          </a:solidFill>
                          <a:effectLst/>
                          <a:latin typeface="Calibri" panose="020F0502020204030204" pitchFamily="34" charset="0"/>
                        </a:rPr>
                        <a:t>20.000.000,00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1300" b="0" i="0" u="none" strike="noStrike">
                          <a:solidFill>
                            <a:srgbClr val="000000"/>
                          </a:solidFill>
                          <a:effectLst/>
                          <a:latin typeface="Calibri" panose="020F0502020204030204" pitchFamily="34" charset="0"/>
                        </a:rPr>
                        <a:t>30.000.000,00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1300" b="0" i="0" u="none" strike="noStrike">
                          <a:solidFill>
                            <a:srgbClr val="000000"/>
                          </a:solidFill>
                          <a:effectLst/>
                          <a:latin typeface="Calibri" panose="020F0502020204030204" pitchFamily="34" charset="0"/>
                        </a:rPr>
                        <a:t>40.000.000,00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1300" b="0" i="0" u="none" strike="noStrike">
                          <a:solidFill>
                            <a:srgbClr val="000000"/>
                          </a:solidFill>
                          <a:effectLst/>
                          <a:latin typeface="Calibri" panose="020F0502020204030204" pitchFamily="34" charset="0"/>
                        </a:rPr>
                        <a:t>50.000.000,00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332224"/>
                  </a:ext>
                </a:extLst>
              </a:tr>
              <a:tr h="208124">
                <a:tc>
                  <a:txBody>
                    <a:bodyPr/>
                    <a:lstStyle/>
                    <a:p>
                      <a:pPr algn="l" fontAlgn="b"/>
                      <a:r>
                        <a:rPr lang="tr-TR" sz="1300" b="0" i="0" u="none" strike="noStrike" dirty="0">
                          <a:solidFill>
                            <a:srgbClr val="000000"/>
                          </a:solidFill>
                          <a:effectLst/>
                          <a:latin typeface="Calibri" panose="020F0502020204030204" pitchFamily="34" charset="0"/>
                        </a:rPr>
                        <a:t>Yatırıma Katkı Oranı</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tr-TR" sz="1300" b="0" i="0" u="none" strike="noStrike">
                          <a:solidFill>
                            <a:srgbClr val="000000"/>
                          </a:solidFill>
                          <a:effectLst/>
                          <a:latin typeface="Calibri" panose="020F0502020204030204" pitchFamily="34" charset="0"/>
                        </a:rPr>
                        <a:t> </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tr-TR" sz="1300" b="0" i="0" u="none" strike="noStrike">
                          <a:solidFill>
                            <a:srgbClr val="000000"/>
                          </a:solidFill>
                          <a:effectLst/>
                          <a:latin typeface="Calibri" panose="020F0502020204030204" pitchFamily="34" charset="0"/>
                        </a:rPr>
                        <a:t>40,00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tr-TR" sz="1300" b="0" i="0" u="none" strike="noStrike">
                          <a:solidFill>
                            <a:srgbClr val="000000"/>
                          </a:solidFill>
                          <a:effectLst/>
                          <a:latin typeface="Calibri" panose="020F0502020204030204" pitchFamily="34" charset="0"/>
                        </a:rPr>
                        <a:t>40,00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tr-TR" sz="1300" b="0" i="0" u="none" strike="noStrike">
                          <a:solidFill>
                            <a:srgbClr val="000000"/>
                          </a:solidFill>
                          <a:effectLst/>
                          <a:latin typeface="Calibri" panose="020F0502020204030204" pitchFamily="34" charset="0"/>
                        </a:rPr>
                        <a:t>40,00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tr-TR" sz="1300" b="0" i="0" u="none" strike="noStrike">
                          <a:solidFill>
                            <a:srgbClr val="000000"/>
                          </a:solidFill>
                          <a:effectLst/>
                          <a:latin typeface="Calibri" panose="020F0502020204030204" pitchFamily="34" charset="0"/>
                        </a:rPr>
                        <a:t>40,00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330241763"/>
                  </a:ext>
                </a:extLst>
              </a:tr>
              <a:tr h="208124">
                <a:tc>
                  <a:txBody>
                    <a:bodyPr/>
                    <a:lstStyle/>
                    <a:p>
                      <a:pPr algn="l" fontAlgn="b"/>
                      <a:r>
                        <a:rPr lang="tr-TR" sz="1300" b="0" i="0" u="none" strike="noStrike">
                          <a:solidFill>
                            <a:srgbClr val="000000"/>
                          </a:solidFill>
                          <a:effectLst/>
                          <a:latin typeface="Calibri" panose="020F0502020204030204" pitchFamily="34" charset="0"/>
                        </a:rPr>
                        <a:t>Vergi İndirim Oranı</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1300" b="0" i="0" u="none" strike="noStrike">
                          <a:solidFill>
                            <a:srgbClr val="000000"/>
                          </a:solidFill>
                          <a:effectLst/>
                          <a:latin typeface="Calibri" panose="020F0502020204030204" pitchFamily="34" charset="0"/>
                        </a:rPr>
                        <a:t> </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1300" b="0" i="0" u="none" strike="noStrike">
                          <a:solidFill>
                            <a:srgbClr val="000000"/>
                          </a:solidFill>
                          <a:effectLst/>
                          <a:latin typeface="Calibri" panose="020F0502020204030204" pitchFamily="34" charset="0"/>
                        </a:rPr>
                        <a:t>80,00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1300" b="0" i="0" u="none" strike="noStrike">
                          <a:solidFill>
                            <a:srgbClr val="000000"/>
                          </a:solidFill>
                          <a:effectLst/>
                          <a:latin typeface="Calibri" panose="020F0502020204030204" pitchFamily="34" charset="0"/>
                        </a:rPr>
                        <a:t>80,00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1300" b="0" i="0" u="none" strike="noStrike">
                          <a:solidFill>
                            <a:srgbClr val="000000"/>
                          </a:solidFill>
                          <a:effectLst/>
                          <a:latin typeface="Calibri" panose="020F0502020204030204" pitchFamily="34" charset="0"/>
                        </a:rPr>
                        <a:t>80,00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1300" b="0" i="0" u="none" strike="noStrike">
                          <a:solidFill>
                            <a:srgbClr val="000000"/>
                          </a:solidFill>
                          <a:effectLst/>
                          <a:latin typeface="Calibri" panose="020F0502020204030204" pitchFamily="34" charset="0"/>
                        </a:rPr>
                        <a:t>80,00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9564924"/>
                  </a:ext>
                </a:extLst>
              </a:tr>
              <a:tr h="208124">
                <a:tc>
                  <a:txBody>
                    <a:bodyPr/>
                    <a:lstStyle/>
                    <a:p>
                      <a:pPr algn="l" fontAlgn="b"/>
                      <a:r>
                        <a:rPr lang="tr-TR" sz="1300" b="0" i="0" u="none" strike="noStrike">
                          <a:solidFill>
                            <a:srgbClr val="000000"/>
                          </a:solidFill>
                          <a:effectLst/>
                          <a:latin typeface="Calibri" panose="020F0502020204030204" pitchFamily="34" charset="0"/>
                        </a:rPr>
                        <a:t>İndirimli KV Oranı</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tr-TR" sz="1300" b="0" i="0" u="none" strike="noStrike">
                          <a:solidFill>
                            <a:srgbClr val="000000"/>
                          </a:solidFill>
                          <a:effectLst/>
                          <a:latin typeface="Calibri" panose="020F0502020204030204" pitchFamily="34" charset="0"/>
                        </a:rPr>
                        <a:t> </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tr-TR" sz="1300" b="0" i="0" u="none" strike="noStrike">
                          <a:solidFill>
                            <a:srgbClr val="000000"/>
                          </a:solidFill>
                          <a:effectLst/>
                          <a:latin typeface="Calibri" panose="020F0502020204030204" pitchFamily="34" charset="0"/>
                        </a:rPr>
                        <a:t>5,00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tr-TR" sz="1300" b="0" i="0" u="none" strike="noStrike">
                          <a:solidFill>
                            <a:srgbClr val="000000"/>
                          </a:solidFill>
                          <a:effectLst/>
                          <a:latin typeface="Calibri" panose="020F0502020204030204" pitchFamily="34" charset="0"/>
                        </a:rPr>
                        <a:t>5,00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tr-TR" sz="1300" b="0" i="0" u="none" strike="noStrike">
                          <a:solidFill>
                            <a:srgbClr val="000000"/>
                          </a:solidFill>
                          <a:effectLst/>
                          <a:latin typeface="Calibri" panose="020F0502020204030204" pitchFamily="34" charset="0"/>
                        </a:rPr>
                        <a:t>5,00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tr-TR" sz="1300" b="0" i="0" u="none" strike="noStrike">
                          <a:solidFill>
                            <a:srgbClr val="000000"/>
                          </a:solidFill>
                          <a:effectLst/>
                          <a:latin typeface="Calibri" panose="020F0502020204030204" pitchFamily="34" charset="0"/>
                        </a:rPr>
                        <a:t>5,00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442026672"/>
                  </a:ext>
                </a:extLst>
              </a:tr>
              <a:tr h="208124">
                <a:tc>
                  <a:txBody>
                    <a:bodyPr/>
                    <a:lstStyle/>
                    <a:p>
                      <a:pPr algn="l" fontAlgn="b"/>
                      <a:r>
                        <a:rPr lang="tr-TR" sz="1300" b="0" i="0" u="none" strike="noStrike">
                          <a:solidFill>
                            <a:srgbClr val="000000"/>
                          </a:solidFill>
                          <a:effectLst/>
                          <a:latin typeface="Calibri" panose="020F0502020204030204" pitchFamily="34" charset="0"/>
                        </a:rPr>
                        <a:t>Toplam Yatırıma Katkı Tutarı</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1300" b="0" i="0" u="none" strike="noStrike">
                          <a:solidFill>
                            <a:srgbClr val="000000"/>
                          </a:solidFill>
                          <a:effectLst/>
                          <a:latin typeface="Calibri" panose="020F0502020204030204" pitchFamily="34" charset="0"/>
                        </a:rPr>
                        <a:t> </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1300" b="0" i="0" u="none" strike="noStrike" dirty="0">
                          <a:solidFill>
                            <a:srgbClr val="000000"/>
                          </a:solidFill>
                          <a:effectLst/>
                          <a:latin typeface="Calibri" panose="020F0502020204030204" pitchFamily="34" charset="0"/>
                        </a:rPr>
                        <a:t>11.000.000,00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1300" b="0" i="0" u="none" strike="noStrike">
                          <a:solidFill>
                            <a:srgbClr val="000000"/>
                          </a:solidFill>
                          <a:effectLst/>
                          <a:latin typeface="Calibri" panose="020F0502020204030204" pitchFamily="34" charset="0"/>
                        </a:rPr>
                        <a:t>16.500.000,00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1300" b="0" i="0" u="none" strike="noStrike">
                          <a:solidFill>
                            <a:srgbClr val="000000"/>
                          </a:solidFill>
                          <a:effectLst/>
                          <a:latin typeface="Calibri" panose="020F0502020204030204" pitchFamily="34" charset="0"/>
                        </a:rPr>
                        <a:t> </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1300" b="0" i="0" u="none" strike="noStrike">
                          <a:solidFill>
                            <a:srgbClr val="000000"/>
                          </a:solidFill>
                          <a:effectLst/>
                          <a:latin typeface="Calibri" panose="020F0502020204030204" pitchFamily="34" charset="0"/>
                        </a:rPr>
                        <a:t> </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2557096"/>
                  </a:ext>
                </a:extLst>
              </a:tr>
              <a:tr h="409739">
                <a:tc>
                  <a:txBody>
                    <a:bodyPr/>
                    <a:lstStyle/>
                    <a:p>
                      <a:pPr algn="l" fontAlgn="b"/>
                      <a:r>
                        <a:rPr lang="tr-TR" sz="1300" b="0" i="0" u="none" strike="noStrike" dirty="0">
                          <a:solidFill>
                            <a:srgbClr val="000000"/>
                          </a:solidFill>
                          <a:effectLst/>
                          <a:latin typeface="Calibri" panose="020F0502020204030204" pitchFamily="34" charset="0"/>
                        </a:rPr>
                        <a:t>2022 Sonrası Fiilen Gerçekleştirilen Yatırım Harcaması Tutarı  </a:t>
                      </a:r>
                    </a:p>
                    <a:p>
                      <a:pPr algn="l" fontAlgn="b"/>
                      <a:r>
                        <a:rPr lang="tr-TR" sz="1300" b="0" i="0" u="none" strike="noStrike" dirty="0">
                          <a:solidFill>
                            <a:srgbClr val="000000"/>
                          </a:solidFill>
                          <a:effectLst/>
                          <a:latin typeface="Calibri" panose="020F0502020204030204" pitchFamily="34" charset="0"/>
                        </a:rPr>
                        <a:t>(2023 + 2024)</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tr-TR" sz="1300" b="0" i="0" u="none" strike="noStrike">
                          <a:solidFill>
                            <a:srgbClr val="000000"/>
                          </a:solidFill>
                          <a:effectLst/>
                          <a:latin typeface="Calibri" panose="020F0502020204030204" pitchFamily="34" charset="0"/>
                        </a:rPr>
                        <a:t> </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tr-TR" sz="1300" b="0" i="0" u="none" strike="noStrike" dirty="0">
                          <a:solidFill>
                            <a:srgbClr val="000000"/>
                          </a:solidFill>
                          <a:effectLst/>
                          <a:latin typeface="Calibri" panose="020F0502020204030204" pitchFamily="34" charset="0"/>
                        </a:rPr>
                        <a:t>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tr-TR" sz="1300" b="0" i="0" u="none" strike="noStrike">
                          <a:solidFill>
                            <a:srgbClr val="000000"/>
                          </a:solidFill>
                          <a:effectLst/>
                          <a:latin typeface="Calibri" panose="020F0502020204030204" pitchFamily="34" charset="0"/>
                        </a:rPr>
                        <a:t>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tr-TR" sz="1300" b="0" i="0" u="none" strike="noStrike" dirty="0">
                          <a:solidFill>
                            <a:srgbClr val="000000"/>
                          </a:solidFill>
                          <a:effectLst/>
                          <a:latin typeface="Calibri" panose="020F0502020204030204" pitchFamily="34" charset="0"/>
                        </a:rPr>
                        <a:t>10.000.000,00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tr-TR" sz="1300" b="0" i="0" u="none" strike="noStrike">
                          <a:solidFill>
                            <a:srgbClr val="000000"/>
                          </a:solidFill>
                          <a:effectLst/>
                          <a:latin typeface="Calibri" panose="020F0502020204030204" pitchFamily="34" charset="0"/>
                        </a:rPr>
                        <a:t>40.000.000,00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605601292"/>
                  </a:ext>
                </a:extLst>
              </a:tr>
              <a:tr h="208124">
                <a:tc>
                  <a:txBody>
                    <a:bodyPr/>
                    <a:lstStyle/>
                    <a:p>
                      <a:pPr algn="l" fontAlgn="b"/>
                      <a:r>
                        <a:rPr lang="tr-TR" sz="1300" b="0" i="0" u="none" strike="noStrike">
                          <a:solidFill>
                            <a:srgbClr val="000000"/>
                          </a:solidFill>
                          <a:effectLst/>
                          <a:latin typeface="Calibri" panose="020F0502020204030204" pitchFamily="34" charset="0"/>
                        </a:rPr>
                        <a:t>Önceki Dönemlerde Gerçekleşen Fiili Yatırım Harcaması (2023 Öncesi)</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1300" b="0" i="0" u="none" strike="noStrike">
                          <a:solidFill>
                            <a:srgbClr val="000000"/>
                          </a:solidFill>
                          <a:effectLst/>
                          <a:latin typeface="Calibri" panose="020F0502020204030204" pitchFamily="34" charset="0"/>
                        </a:rPr>
                        <a:t> </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1300" b="0" i="0" u="none" strike="noStrike">
                          <a:solidFill>
                            <a:srgbClr val="000000"/>
                          </a:solidFill>
                          <a:effectLst/>
                          <a:latin typeface="Calibri" panose="020F0502020204030204" pitchFamily="34" charset="0"/>
                        </a:rPr>
                        <a:t>20.000.000,00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1300" b="0" i="0" u="none" strike="noStrike" dirty="0">
                          <a:solidFill>
                            <a:srgbClr val="000000"/>
                          </a:solidFill>
                          <a:effectLst/>
                          <a:latin typeface="Calibri" panose="020F0502020204030204" pitchFamily="34" charset="0"/>
                        </a:rPr>
                        <a:t>30.000.000,00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1300" b="0" i="0" u="none" strike="noStrike" dirty="0">
                          <a:solidFill>
                            <a:srgbClr val="000000"/>
                          </a:solidFill>
                          <a:effectLst/>
                          <a:latin typeface="Calibri" panose="020F0502020204030204" pitchFamily="34" charset="0"/>
                        </a:rPr>
                        <a:t>20.000.000,00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1300" b="0" i="0" u="none" strike="noStrike">
                          <a:solidFill>
                            <a:srgbClr val="000000"/>
                          </a:solidFill>
                          <a:effectLst/>
                          <a:latin typeface="Calibri" panose="020F0502020204030204" pitchFamily="34" charset="0"/>
                        </a:rPr>
                        <a:t>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6718252"/>
                  </a:ext>
                </a:extLst>
              </a:tr>
              <a:tr h="409739">
                <a:tc>
                  <a:txBody>
                    <a:bodyPr/>
                    <a:lstStyle/>
                    <a:p>
                      <a:pPr algn="l" fontAlgn="b"/>
                      <a:r>
                        <a:rPr lang="tr-TR" sz="1300" b="0" i="0" u="none" strike="noStrike">
                          <a:solidFill>
                            <a:srgbClr val="000000"/>
                          </a:solidFill>
                          <a:effectLst/>
                          <a:latin typeface="Calibri" panose="020F0502020204030204" pitchFamily="34" charset="0"/>
                        </a:rPr>
                        <a:t>Fiilen Gerçekleştirilen Yatırım Harcaması</a:t>
                      </a:r>
                      <a:br>
                        <a:rPr lang="tr-TR" sz="1300" b="0" i="0" u="none" strike="noStrike">
                          <a:solidFill>
                            <a:srgbClr val="000000"/>
                          </a:solidFill>
                          <a:effectLst/>
                          <a:latin typeface="Calibri" panose="020F0502020204030204" pitchFamily="34" charset="0"/>
                        </a:rPr>
                      </a:br>
                      <a:r>
                        <a:rPr lang="tr-TR" sz="1300" b="0" i="0" u="none" strike="noStrike">
                          <a:solidFill>
                            <a:srgbClr val="000000"/>
                          </a:solidFill>
                          <a:effectLst/>
                          <a:latin typeface="Calibri" panose="020F0502020204030204" pitchFamily="34" charset="0"/>
                        </a:rPr>
                        <a:t>(Yatırımın Başlangıcından İtibaren) (A+B)</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tr-TR" sz="1300" b="0" i="0" u="none" strike="noStrike">
                          <a:solidFill>
                            <a:srgbClr val="000000"/>
                          </a:solidFill>
                          <a:effectLst/>
                          <a:latin typeface="Calibri" panose="020F0502020204030204" pitchFamily="34" charset="0"/>
                        </a:rPr>
                        <a:t> </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tr-TR" sz="1300" b="0" i="0" u="none" strike="noStrike">
                          <a:solidFill>
                            <a:srgbClr val="000000"/>
                          </a:solidFill>
                          <a:effectLst/>
                          <a:latin typeface="Calibri" panose="020F0502020204030204" pitchFamily="34" charset="0"/>
                        </a:rPr>
                        <a:t>20.000.000,00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tr-TR" sz="1300" b="0" i="0" u="none" strike="noStrike" dirty="0">
                          <a:solidFill>
                            <a:srgbClr val="000000"/>
                          </a:solidFill>
                          <a:effectLst/>
                          <a:latin typeface="Calibri" panose="020F0502020204030204" pitchFamily="34" charset="0"/>
                        </a:rPr>
                        <a:t>30.000.000,00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tr-TR" sz="1300" b="0" i="0" u="none" strike="noStrike">
                          <a:solidFill>
                            <a:srgbClr val="000000"/>
                          </a:solidFill>
                          <a:effectLst/>
                          <a:latin typeface="Calibri" panose="020F0502020204030204" pitchFamily="34" charset="0"/>
                        </a:rPr>
                        <a:t>30.000.000,00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tr-TR" sz="1300" b="0" i="0" u="none" strike="noStrike">
                          <a:solidFill>
                            <a:srgbClr val="000000"/>
                          </a:solidFill>
                          <a:effectLst/>
                          <a:latin typeface="Calibri" panose="020F0502020204030204" pitchFamily="34" charset="0"/>
                        </a:rPr>
                        <a:t>40.000.000,00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233073343"/>
                  </a:ext>
                </a:extLst>
              </a:tr>
              <a:tr h="208124">
                <a:tc>
                  <a:txBody>
                    <a:bodyPr/>
                    <a:lstStyle/>
                    <a:p>
                      <a:pPr algn="l" fontAlgn="b"/>
                      <a:r>
                        <a:rPr lang="tr-TR" sz="1300" b="0" i="0" u="none" strike="noStrike">
                          <a:solidFill>
                            <a:srgbClr val="000000"/>
                          </a:solidFill>
                          <a:effectLst/>
                          <a:latin typeface="Calibri" panose="020F0502020204030204" pitchFamily="34" charset="0"/>
                        </a:rPr>
                        <a:t>Fiili Yatırım Harcaması Nedeniyle Hak Kazanılan Yatırıma Katkı Tutarı</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1300" b="0" i="0" u="none" strike="noStrike">
                          <a:solidFill>
                            <a:srgbClr val="000000"/>
                          </a:solidFill>
                          <a:effectLst/>
                          <a:latin typeface="Calibri" panose="020F0502020204030204" pitchFamily="34" charset="0"/>
                        </a:rPr>
                        <a:t> </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1300" b="0" i="0" u="none" strike="noStrike">
                          <a:solidFill>
                            <a:srgbClr val="000000"/>
                          </a:solidFill>
                          <a:effectLst/>
                          <a:latin typeface="Calibri" panose="020F0502020204030204" pitchFamily="34" charset="0"/>
                        </a:rPr>
                        <a:t>11.000.000,00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1300" b="0" i="0" u="none" strike="noStrike" dirty="0">
                          <a:solidFill>
                            <a:srgbClr val="000000"/>
                          </a:solidFill>
                          <a:effectLst/>
                          <a:latin typeface="Calibri" panose="020F0502020204030204" pitchFamily="34" charset="0"/>
                        </a:rPr>
                        <a:t>16.500.000,00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1300" b="0" i="0" u="none" strike="noStrike">
                          <a:solidFill>
                            <a:srgbClr val="000000"/>
                          </a:solidFill>
                          <a:effectLst/>
                          <a:latin typeface="Calibri" panose="020F0502020204030204" pitchFamily="34" charset="0"/>
                        </a:rPr>
                        <a:t>15.000.000,00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1300" b="0" i="0" u="none" strike="noStrike">
                          <a:solidFill>
                            <a:srgbClr val="000000"/>
                          </a:solidFill>
                          <a:effectLst/>
                          <a:latin typeface="Calibri" panose="020F0502020204030204" pitchFamily="34" charset="0"/>
                        </a:rPr>
                        <a:t>16.000.000,00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5032029"/>
                  </a:ext>
                </a:extLst>
              </a:tr>
              <a:tr h="409739">
                <a:tc>
                  <a:txBody>
                    <a:bodyPr/>
                    <a:lstStyle/>
                    <a:p>
                      <a:pPr algn="l" fontAlgn="b"/>
                      <a:r>
                        <a:rPr lang="tr-TR" sz="1300" b="0" i="0" u="none" strike="noStrike">
                          <a:solidFill>
                            <a:srgbClr val="000000"/>
                          </a:solidFill>
                          <a:effectLst/>
                          <a:latin typeface="Calibri" panose="020F0502020204030204" pitchFamily="34" charset="0"/>
                        </a:rPr>
                        <a:t>Önceki Dönemlerde Yararlanılan Yatırıma Katkı Tutarı</a:t>
                      </a:r>
                      <a:br>
                        <a:rPr lang="tr-TR" sz="1300" b="0" i="0" u="none" strike="noStrike">
                          <a:solidFill>
                            <a:srgbClr val="000000"/>
                          </a:solidFill>
                          <a:effectLst/>
                          <a:latin typeface="Calibri" panose="020F0502020204030204" pitchFamily="34" charset="0"/>
                        </a:rPr>
                      </a:br>
                      <a:r>
                        <a:rPr lang="tr-TR" sz="1300" b="0" i="0" u="none" strike="noStrike">
                          <a:solidFill>
                            <a:srgbClr val="000000"/>
                          </a:solidFill>
                          <a:effectLst/>
                          <a:latin typeface="Calibri" panose="020F0502020204030204" pitchFamily="34" charset="0"/>
                        </a:rPr>
                        <a:t>(Yatırımdan Elde Edilen Kazanç Dolayısıyla)</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tr-TR" sz="1300" b="0" i="0" u="none" strike="noStrike">
                          <a:solidFill>
                            <a:srgbClr val="000000"/>
                          </a:solidFill>
                          <a:effectLst/>
                          <a:latin typeface="Calibri" panose="020F0502020204030204" pitchFamily="34" charset="0"/>
                        </a:rPr>
                        <a:t> </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tr-TR" sz="1300" b="0" i="0" u="none" strike="noStrike">
                          <a:solidFill>
                            <a:srgbClr val="000000"/>
                          </a:solidFill>
                          <a:effectLst/>
                          <a:latin typeface="Calibri" panose="020F0502020204030204" pitchFamily="34" charset="0"/>
                        </a:rPr>
                        <a:t>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tr-TR" sz="1300" b="0" i="0" u="none" strike="noStrike">
                          <a:solidFill>
                            <a:srgbClr val="000000"/>
                          </a:solidFill>
                          <a:effectLst/>
                          <a:latin typeface="Calibri" panose="020F0502020204030204" pitchFamily="34" charset="0"/>
                        </a:rPr>
                        <a:t>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tr-TR" sz="1300" b="0" i="0" u="none" strike="noStrike" dirty="0">
                          <a:solidFill>
                            <a:srgbClr val="000000"/>
                          </a:solidFill>
                          <a:effectLst/>
                          <a:latin typeface="Calibri" panose="020F0502020204030204" pitchFamily="34" charset="0"/>
                        </a:rPr>
                        <a:t>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tr-TR" sz="1300" b="0" i="0" u="none" strike="noStrike">
                          <a:solidFill>
                            <a:srgbClr val="000000"/>
                          </a:solidFill>
                          <a:effectLst/>
                          <a:latin typeface="Calibri" panose="020F0502020204030204" pitchFamily="34" charset="0"/>
                        </a:rPr>
                        <a:t>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332486220"/>
                  </a:ext>
                </a:extLst>
              </a:tr>
              <a:tr h="409739">
                <a:tc>
                  <a:txBody>
                    <a:bodyPr/>
                    <a:lstStyle/>
                    <a:p>
                      <a:pPr algn="l" fontAlgn="b"/>
                      <a:r>
                        <a:rPr lang="tr-TR" sz="1300" b="0" i="0" u="none" strike="noStrike">
                          <a:solidFill>
                            <a:srgbClr val="000000"/>
                          </a:solidFill>
                          <a:effectLst/>
                          <a:latin typeface="Calibri" panose="020F0502020204030204" pitchFamily="34" charset="0"/>
                        </a:rPr>
                        <a:t>Önceki Dönemlerde Yararlanılan Yatırıma Katkı Tutarı</a:t>
                      </a:r>
                      <a:br>
                        <a:rPr lang="tr-TR" sz="1300" b="0" i="0" u="none" strike="noStrike">
                          <a:solidFill>
                            <a:srgbClr val="000000"/>
                          </a:solidFill>
                          <a:effectLst/>
                          <a:latin typeface="Calibri" panose="020F0502020204030204" pitchFamily="34" charset="0"/>
                        </a:rPr>
                      </a:br>
                      <a:r>
                        <a:rPr lang="tr-TR" sz="1300" b="0" i="0" u="none" strike="noStrike">
                          <a:solidFill>
                            <a:srgbClr val="000000"/>
                          </a:solidFill>
                          <a:effectLst/>
                          <a:latin typeface="Calibri" panose="020F0502020204030204" pitchFamily="34" charset="0"/>
                        </a:rPr>
                        <a:t>(Diğer Faaliyetlerden Elde Edilen Kazanç Dolayısıyla)</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1300" b="0" i="0" u="none" strike="noStrike">
                          <a:solidFill>
                            <a:srgbClr val="000000"/>
                          </a:solidFill>
                          <a:effectLst/>
                          <a:latin typeface="Calibri" panose="020F0502020204030204" pitchFamily="34" charset="0"/>
                        </a:rPr>
                        <a:t> </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1300" b="0" i="0" u="none" strike="noStrike">
                          <a:solidFill>
                            <a:srgbClr val="000000"/>
                          </a:solidFill>
                          <a:effectLst/>
                          <a:latin typeface="Calibri" panose="020F0502020204030204" pitchFamily="34" charset="0"/>
                        </a:rPr>
                        <a:t>5.000.000,00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1300" b="0" i="0" u="none" strike="noStrike">
                          <a:solidFill>
                            <a:srgbClr val="000000"/>
                          </a:solidFill>
                          <a:effectLst/>
                          <a:latin typeface="Calibri" panose="020F0502020204030204" pitchFamily="34" charset="0"/>
                        </a:rPr>
                        <a:t>10.000.000,00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1300" b="0" i="0" u="none" strike="noStrike" dirty="0">
                          <a:solidFill>
                            <a:srgbClr val="000000"/>
                          </a:solidFill>
                          <a:effectLst/>
                          <a:latin typeface="Calibri" panose="020F0502020204030204" pitchFamily="34" charset="0"/>
                        </a:rPr>
                        <a:t>11.000.000,00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1300" b="0" i="0" u="none" strike="noStrike">
                          <a:solidFill>
                            <a:srgbClr val="000000"/>
                          </a:solidFill>
                          <a:effectLst/>
                          <a:latin typeface="Calibri" panose="020F0502020204030204" pitchFamily="34" charset="0"/>
                        </a:rPr>
                        <a:t>8.000.000,00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51500"/>
                  </a:ext>
                </a:extLst>
              </a:tr>
              <a:tr h="208124">
                <a:tc>
                  <a:txBody>
                    <a:bodyPr/>
                    <a:lstStyle/>
                    <a:p>
                      <a:pPr algn="l" fontAlgn="b"/>
                      <a:r>
                        <a:rPr lang="tr-TR" sz="1300" b="0" i="0" u="none" strike="noStrike">
                          <a:solidFill>
                            <a:srgbClr val="000000"/>
                          </a:solidFill>
                          <a:effectLst/>
                          <a:latin typeface="Calibri" panose="020F0502020204030204" pitchFamily="34" charset="0"/>
                        </a:rPr>
                        <a:t>Önceki Dönemlerde Yararlanılan Toplam Yatırıma Katkı Tutarı</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tr-TR" sz="1300" b="0" i="0" u="none" strike="noStrike">
                          <a:solidFill>
                            <a:srgbClr val="000000"/>
                          </a:solidFill>
                          <a:effectLst/>
                          <a:latin typeface="Calibri" panose="020F0502020204030204" pitchFamily="34" charset="0"/>
                        </a:rPr>
                        <a:t> </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tr-TR" sz="1300" b="0" i="0" u="none" strike="noStrike">
                          <a:solidFill>
                            <a:srgbClr val="000000"/>
                          </a:solidFill>
                          <a:effectLst/>
                          <a:latin typeface="Calibri" panose="020F0502020204030204" pitchFamily="34" charset="0"/>
                        </a:rPr>
                        <a:t>5.000.000,00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tr-TR" sz="1300" b="0" i="0" u="none" strike="noStrike">
                          <a:solidFill>
                            <a:srgbClr val="000000"/>
                          </a:solidFill>
                          <a:effectLst/>
                          <a:latin typeface="Calibri" panose="020F0502020204030204" pitchFamily="34" charset="0"/>
                        </a:rPr>
                        <a:t>10.000.000,00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tr-TR" sz="1300" b="0" i="0" u="none" strike="noStrike" dirty="0">
                          <a:solidFill>
                            <a:srgbClr val="000000"/>
                          </a:solidFill>
                          <a:effectLst/>
                          <a:latin typeface="Calibri" panose="020F0502020204030204" pitchFamily="34" charset="0"/>
                        </a:rPr>
                        <a:t>11.000.000,00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tr-TR" sz="1300" b="0" i="0" u="none" strike="noStrike">
                          <a:solidFill>
                            <a:srgbClr val="000000"/>
                          </a:solidFill>
                          <a:effectLst/>
                          <a:latin typeface="Calibri" panose="020F0502020204030204" pitchFamily="34" charset="0"/>
                        </a:rPr>
                        <a:t>8.000.000,00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963057602"/>
                  </a:ext>
                </a:extLst>
              </a:tr>
              <a:tr h="250140">
                <a:tc>
                  <a:txBody>
                    <a:bodyPr/>
                    <a:lstStyle/>
                    <a:p>
                      <a:pPr algn="l" fontAlgn="b"/>
                      <a:r>
                        <a:rPr lang="tr-TR" sz="1300" b="0" i="0" u="none" strike="noStrike">
                          <a:solidFill>
                            <a:srgbClr val="000000"/>
                          </a:solidFill>
                          <a:effectLst/>
                          <a:latin typeface="Calibri" panose="020F0502020204030204" pitchFamily="34" charset="0"/>
                        </a:rPr>
                        <a:t>2024 Yılında Fiili Harcama Nedeniyle Kullanılabilir YKT Bakiyesinin %100 Vİ'li Kısmı </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1300" b="0" i="0" u="none" strike="noStrike">
                          <a:solidFill>
                            <a:srgbClr val="000000"/>
                          </a:solidFill>
                          <a:effectLst/>
                          <a:latin typeface="Calibri" panose="020F0502020204030204" pitchFamily="34" charset="0"/>
                        </a:rPr>
                        <a:t> </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1300" b="0" i="0" u="none" strike="noStrike">
                          <a:solidFill>
                            <a:srgbClr val="000000"/>
                          </a:solidFill>
                          <a:effectLst/>
                          <a:latin typeface="Calibri" panose="020F0502020204030204" pitchFamily="34" charset="0"/>
                        </a:rPr>
                        <a:t>6.000.000,00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1300" b="0" i="0" u="none" strike="noStrike">
                          <a:solidFill>
                            <a:srgbClr val="000000"/>
                          </a:solidFill>
                          <a:effectLst/>
                          <a:latin typeface="Calibri" panose="020F0502020204030204" pitchFamily="34" charset="0"/>
                        </a:rPr>
                        <a:t>6.500.000,00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1300" b="0" i="0" u="none" strike="noStrike" dirty="0">
                          <a:solidFill>
                            <a:srgbClr val="FF0000"/>
                          </a:solidFill>
                          <a:effectLst/>
                          <a:latin typeface="Calibri" panose="020F0502020204030204" pitchFamily="34" charset="0"/>
                        </a:rPr>
                        <a:t>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1300" b="0" i="0" u="none" strike="noStrike">
                          <a:solidFill>
                            <a:srgbClr val="FF0000"/>
                          </a:solidFill>
                          <a:effectLst/>
                          <a:latin typeface="Calibri" panose="020F0502020204030204" pitchFamily="34" charset="0"/>
                        </a:rPr>
                        <a:t>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9524970"/>
                  </a:ext>
                </a:extLst>
              </a:tr>
              <a:tr h="208124">
                <a:tc>
                  <a:txBody>
                    <a:bodyPr/>
                    <a:lstStyle/>
                    <a:p>
                      <a:pPr algn="l" fontAlgn="b"/>
                      <a:r>
                        <a:rPr lang="tr-TR" sz="1300" b="0" i="0" u="none" strike="noStrike">
                          <a:solidFill>
                            <a:srgbClr val="000000"/>
                          </a:solidFill>
                          <a:effectLst/>
                          <a:latin typeface="Calibri" panose="020F0502020204030204" pitchFamily="34" charset="0"/>
                        </a:rPr>
                        <a:t>Endekslemeden Gelen İlave %100 Vİ'li YKT</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tr-TR" sz="1300" b="0" i="0" u="none" strike="noStrike">
                          <a:solidFill>
                            <a:srgbClr val="000000"/>
                          </a:solidFill>
                          <a:effectLst/>
                          <a:latin typeface="Calibri" panose="020F0502020204030204" pitchFamily="34" charset="0"/>
                        </a:rPr>
                        <a:t> </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tr-TR" sz="1300" b="0" i="0" u="none" strike="noStrike">
                          <a:solidFill>
                            <a:srgbClr val="000000"/>
                          </a:solidFill>
                          <a:effectLst/>
                          <a:latin typeface="Calibri" panose="020F0502020204030204" pitchFamily="34" charset="0"/>
                        </a:rPr>
                        <a:t>3.500.000,00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tr-TR" sz="1300" b="0" i="0" u="none" strike="noStrike">
                          <a:solidFill>
                            <a:srgbClr val="000000"/>
                          </a:solidFill>
                          <a:effectLst/>
                          <a:latin typeface="Calibri" panose="020F0502020204030204" pitchFamily="34" charset="0"/>
                        </a:rPr>
                        <a:t>4.500.000,00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tr-TR" sz="1300" b="0" i="0" u="none" strike="noStrike" dirty="0">
                          <a:solidFill>
                            <a:srgbClr val="000000"/>
                          </a:solidFill>
                          <a:effectLst/>
                          <a:latin typeface="Calibri" panose="020F0502020204030204" pitchFamily="34" charset="0"/>
                        </a:rPr>
                        <a:t>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tr-TR" sz="1300" b="0" i="0" u="none" strike="noStrike">
                          <a:solidFill>
                            <a:srgbClr val="000000"/>
                          </a:solidFill>
                          <a:effectLst/>
                          <a:latin typeface="Calibri" panose="020F0502020204030204" pitchFamily="34" charset="0"/>
                        </a:rPr>
                        <a:t>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404632939"/>
                  </a:ext>
                </a:extLst>
              </a:tr>
              <a:tr h="409739">
                <a:tc>
                  <a:txBody>
                    <a:bodyPr/>
                    <a:lstStyle/>
                    <a:p>
                      <a:pPr algn="l" fontAlgn="b"/>
                      <a:r>
                        <a:rPr lang="tr-TR" sz="1300" b="0" i="0" u="none" strike="noStrike">
                          <a:solidFill>
                            <a:srgbClr val="000000"/>
                          </a:solidFill>
                          <a:effectLst/>
                          <a:latin typeface="Calibri" panose="020F0502020204030204" pitchFamily="34" charset="0"/>
                        </a:rPr>
                        <a:t>2024 Yılında Fiili Harcama Nedeniyle Kullanılabilir YKT Bakiyesinin %80 Vİ'li Kısmı )</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1300" b="0" i="0" u="none" strike="noStrike">
                          <a:solidFill>
                            <a:srgbClr val="000000"/>
                          </a:solidFill>
                          <a:effectLst/>
                          <a:latin typeface="Calibri" panose="020F0502020204030204" pitchFamily="34" charset="0"/>
                        </a:rPr>
                        <a:t> </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1300" b="0" i="0" u="none" strike="noStrike">
                          <a:solidFill>
                            <a:srgbClr val="000000"/>
                          </a:solidFill>
                          <a:effectLst/>
                          <a:latin typeface="Calibri" panose="020F0502020204030204" pitchFamily="34" charset="0"/>
                        </a:rPr>
                        <a:t>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1300" b="0" i="0" u="none" strike="noStrike">
                          <a:solidFill>
                            <a:srgbClr val="000000"/>
                          </a:solidFill>
                          <a:effectLst/>
                          <a:latin typeface="Calibri" panose="020F0502020204030204" pitchFamily="34" charset="0"/>
                        </a:rPr>
                        <a:t>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1300" b="0" i="0" u="none" strike="noStrike" dirty="0">
                          <a:solidFill>
                            <a:srgbClr val="FF0000"/>
                          </a:solidFill>
                          <a:effectLst/>
                          <a:latin typeface="Calibri" panose="020F0502020204030204" pitchFamily="34" charset="0"/>
                        </a:rPr>
                        <a:t>4.000.000,00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1300" b="0" i="0" u="none" strike="noStrike" dirty="0">
                          <a:solidFill>
                            <a:srgbClr val="FF0000"/>
                          </a:solidFill>
                          <a:effectLst/>
                          <a:latin typeface="Calibri" panose="020F0502020204030204" pitchFamily="34" charset="0"/>
                        </a:rPr>
                        <a:t>8.000.000,00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2532927"/>
                  </a:ext>
                </a:extLst>
              </a:tr>
              <a:tr h="261035">
                <a:tc>
                  <a:txBody>
                    <a:bodyPr/>
                    <a:lstStyle/>
                    <a:p>
                      <a:pPr algn="l" fontAlgn="b"/>
                      <a:r>
                        <a:rPr lang="tr-TR" sz="1300" b="0" i="0" u="none" strike="noStrike" dirty="0">
                          <a:solidFill>
                            <a:srgbClr val="000000"/>
                          </a:solidFill>
                          <a:effectLst/>
                          <a:latin typeface="Calibri" panose="020F0502020204030204" pitchFamily="34" charset="0"/>
                        </a:rPr>
                        <a:t>Mevcut YKT'nin Diğer Faaliyetlerden Elde Edilen Kazançlarda Kullanılabilir Kısmı</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tr-TR" sz="1300" b="0" i="0" u="none" strike="noStrike">
                          <a:solidFill>
                            <a:srgbClr val="000000"/>
                          </a:solidFill>
                          <a:effectLst/>
                          <a:latin typeface="Calibri" panose="020F0502020204030204" pitchFamily="34" charset="0"/>
                        </a:rPr>
                        <a:t> </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tr-TR" sz="1300" b="0" i="0" u="none" strike="noStrike">
                          <a:solidFill>
                            <a:srgbClr val="000000"/>
                          </a:solidFill>
                          <a:effectLst/>
                          <a:latin typeface="Calibri" panose="020F0502020204030204" pitchFamily="34" charset="0"/>
                        </a:rPr>
                        <a:t>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tr-TR" sz="1300" b="0" i="0" u="none" strike="noStrike">
                          <a:solidFill>
                            <a:srgbClr val="000000"/>
                          </a:solidFill>
                          <a:effectLst/>
                          <a:latin typeface="Calibri" panose="020F0502020204030204" pitchFamily="34" charset="0"/>
                        </a:rPr>
                        <a:t>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tr-TR" sz="1300" b="0" i="0" u="none" strike="noStrike">
                          <a:solidFill>
                            <a:srgbClr val="000000"/>
                          </a:solidFill>
                          <a:effectLst/>
                          <a:latin typeface="Calibri" panose="020F0502020204030204" pitchFamily="34" charset="0"/>
                        </a:rPr>
                        <a:t>6.400.000,00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tr-TR" sz="1300" b="0" i="0" u="none" strike="noStrike" dirty="0">
                          <a:solidFill>
                            <a:srgbClr val="000000"/>
                          </a:solidFill>
                          <a:effectLst/>
                          <a:latin typeface="Calibri" panose="020F0502020204030204" pitchFamily="34" charset="0"/>
                        </a:rPr>
                        <a:t>8.000.000,00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218638733"/>
                  </a:ext>
                </a:extLst>
              </a:tr>
              <a:tr h="409739">
                <a:tc>
                  <a:txBody>
                    <a:bodyPr/>
                    <a:lstStyle/>
                    <a:p>
                      <a:pPr algn="l" fontAlgn="b"/>
                      <a:r>
                        <a:rPr lang="tr-TR" sz="1300" b="1" i="0" u="none" strike="noStrike">
                          <a:solidFill>
                            <a:srgbClr val="000000"/>
                          </a:solidFill>
                          <a:effectLst/>
                          <a:latin typeface="Calibri" panose="020F0502020204030204" pitchFamily="34" charset="0"/>
                        </a:rPr>
                        <a:t>Fiili Yatırım Harcaması Nedeniyle Hak Kazanılan Toplam Yatırıma Katkı Tutarı Endesklenmiş Bakiyesi</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l" fontAlgn="b"/>
                      <a:r>
                        <a:rPr lang="tr-TR" sz="1300" b="1" i="0" u="none" strike="noStrike">
                          <a:solidFill>
                            <a:srgbClr val="000000"/>
                          </a:solidFill>
                          <a:effectLst/>
                          <a:latin typeface="Calibri" panose="020F0502020204030204" pitchFamily="34" charset="0"/>
                        </a:rPr>
                        <a:t> </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tr-TR" sz="1300" b="1" i="0" u="none" strike="noStrike">
                          <a:solidFill>
                            <a:srgbClr val="000000"/>
                          </a:solidFill>
                          <a:effectLst/>
                          <a:latin typeface="Calibri" panose="020F0502020204030204" pitchFamily="34" charset="0"/>
                        </a:rPr>
                        <a:t>9.500.000,00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tr-TR" sz="1300" b="1" i="0" u="none" strike="noStrike">
                          <a:solidFill>
                            <a:srgbClr val="000000"/>
                          </a:solidFill>
                          <a:effectLst/>
                          <a:latin typeface="Calibri" panose="020F0502020204030204" pitchFamily="34" charset="0"/>
                        </a:rPr>
                        <a:t>11.000.000,00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tr-TR" sz="1300" b="1" i="0" u="none" strike="noStrike">
                          <a:solidFill>
                            <a:srgbClr val="000000"/>
                          </a:solidFill>
                          <a:effectLst/>
                          <a:latin typeface="Calibri" panose="020F0502020204030204" pitchFamily="34" charset="0"/>
                        </a:rPr>
                        <a:t>6.400.000,00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tr-TR" sz="1300" b="1" i="0" u="none" strike="noStrike" dirty="0">
                          <a:solidFill>
                            <a:srgbClr val="000000"/>
                          </a:solidFill>
                          <a:effectLst/>
                          <a:latin typeface="Calibri" panose="020F0502020204030204" pitchFamily="34" charset="0"/>
                        </a:rPr>
                        <a:t>8.000.000,00</a:t>
                      </a:r>
                    </a:p>
                  </a:txBody>
                  <a:tcPr marL="6496" marR="6496" marT="64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2290675004"/>
                  </a:ext>
                </a:extLst>
              </a:tr>
            </a:tbl>
          </a:graphicData>
        </a:graphic>
      </p:graphicFrame>
    </p:spTree>
    <p:extLst>
      <p:ext uri="{BB962C8B-B14F-4D97-AF65-F5344CB8AC3E}">
        <p14:creationId xmlns:p14="http://schemas.microsoft.com/office/powerpoint/2010/main" val="9937219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D059-5280-3918-3EB6-54D7B6DC0E7B}"/>
              </a:ext>
            </a:extLst>
          </p:cNvPr>
          <p:cNvSpPr>
            <a:spLocks noGrp="1"/>
          </p:cNvSpPr>
          <p:nvPr>
            <p:ph type="title"/>
          </p:nvPr>
        </p:nvSpPr>
        <p:spPr>
          <a:xfrm>
            <a:off x="1203840" y="624929"/>
            <a:ext cx="12234240" cy="640080"/>
          </a:xfrm>
        </p:spPr>
        <p:txBody>
          <a:bodyPr/>
          <a:lstStyle/>
          <a:p>
            <a:r>
              <a:rPr lang="tr-TR" sz="3360" b="1" dirty="0">
                <a:latin typeface="Univers for KPMG"/>
              </a:rPr>
              <a:t> İndirimli Kurumlar Vergisinden Yararlanılması Halinde Uygulama: </a:t>
            </a:r>
            <a:endParaRPr lang="en-US" sz="3360" b="1" dirty="0">
              <a:latin typeface="Univers for KPMG"/>
            </a:endParaRPr>
          </a:p>
        </p:txBody>
      </p:sp>
      <p:sp>
        <p:nvSpPr>
          <p:cNvPr id="4" name="TextBox 3">
            <a:extLst>
              <a:ext uri="{FF2B5EF4-FFF2-40B4-BE49-F238E27FC236}">
                <a16:creationId xmlns:a16="http://schemas.microsoft.com/office/drawing/2014/main" id="{DFE21342-8EB8-ABEA-F6FE-D748EC9F4E19}"/>
              </a:ext>
            </a:extLst>
          </p:cNvPr>
          <p:cNvSpPr txBox="1"/>
          <p:nvPr/>
        </p:nvSpPr>
        <p:spPr>
          <a:xfrm>
            <a:off x="830725" y="7524143"/>
            <a:ext cx="12234240" cy="359111"/>
          </a:xfrm>
          <a:prstGeom prst="rect">
            <a:avLst/>
          </a:prstGeom>
          <a:solidFill>
            <a:schemeClr val="bg1"/>
          </a:solidFill>
        </p:spPr>
        <p:txBody>
          <a:bodyPr vert="horz" wrap="square" lIns="0" tIns="0" rIns="0" bIns="0" rtlCol="0" anchor="t" anchorCtr="0">
            <a:noAutofit/>
          </a:bodyPr>
          <a:lstStyle/>
          <a:p>
            <a:pPr>
              <a:spcAft>
                <a:spcPts val="720"/>
              </a:spcAft>
            </a:pPr>
            <a:endParaRPr lang="tr-TR" b="1" dirty="0">
              <a:solidFill>
                <a:schemeClr val="tx2"/>
              </a:solidFill>
            </a:endParaRPr>
          </a:p>
        </p:txBody>
      </p:sp>
      <p:graphicFrame>
        <p:nvGraphicFramePr>
          <p:cNvPr id="6" name="Table 5">
            <a:extLst>
              <a:ext uri="{FF2B5EF4-FFF2-40B4-BE49-F238E27FC236}">
                <a16:creationId xmlns:a16="http://schemas.microsoft.com/office/drawing/2014/main" id="{A7D0C68D-DDBB-9FCE-C491-B0E982AB38BD}"/>
              </a:ext>
            </a:extLst>
          </p:cNvPr>
          <p:cNvGraphicFramePr>
            <a:graphicFrameLocks noGrp="1"/>
          </p:cNvGraphicFramePr>
          <p:nvPr/>
        </p:nvGraphicFramePr>
        <p:xfrm>
          <a:off x="830726" y="1265009"/>
          <a:ext cx="13453508" cy="5851050"/>
        </p:xfrm>
        <a:graphic>
          <a:graphicData uri="http://schemas.openxmlformats.org/drawingml/2006/table">
            <a:tbl>
              <a:tblPr/>
              <a:tblGrid>
                <a:gridCol w="5011121">
                  <a:extLst>
                    <a:ext uri="{9D8B030D-6E8A-4147-A177-3AD203B41FA5}">
                      <a16:colId xmlns:a16="http://schemas.microsoft.com/office/drawing/2014/main" val="3083310859"/>
                    </a:ext>
                  </a:extLst>
                </a:gridCol>
                <a:gridCol w="1408816">
                  <a:extLst>
                    <a:ext uri="{9D8B030D-6E8A-4147-A177-3AD203B41FA5}">
                      <a16:colId xmlns:a16="http://schemas.microsoft.com/office/drawing/2014/main" val="2881594921"/>
                    </a:ext>
                  </a:extLst>
                </a:gridCol>
                <a:gridCol w="1310724">
                  <a:extLst>
                    <a:ext uri="{9D8B030D-6E8A-4147-A177-3AD203B41FA5}">
                      <a16:colId xmlns:a16="http://schemas.microsoft.com/office/drawing/2014/main" val="3756659903"/>
                    </a:ext>
                  </a:extLst>
                </a:gridCol>
                <a:gridCol w="1542576">
                  <a:extLst>
                    <a:ext uri="{9D8B030D-6E8A-4147-A177-3AD203B41FA5}">
                      <a16:colId xmlns:a16="http://schemas.microsoft.com/office/drawing/2014/main" val="2600947068"/>
                    </a:ext>
                  </a:extLst>
                </a:gridCol>
                <a:gridCol w="1398782">
                  <a:extLst>
                    <a:ext uri="{9D8B030D-6E8A-4147-A177-3AD203B41FA5}">
                      <a16:colId xmlns:a16="http://schemas.microsoft.com/office/drawing/2014/main" val="2692965262"/>
                    </a:ext>
                  </a:extLst>
                </a:gridCol>
                <a:gridCol w="1286881">
                  <a:extLst>
                    <a:ext uri="{9D8B030D-6E8A-4147-A177-3AD203B41FA5}">
                      <a16:colId xmlns:a16="http://schemas.microsoft.com/office/drawing/2014/main" val="4015040337"/>
                    </a:ext>
                  </a:extLst>
                </a:gridCol>
                <a:gridCol w="440545">
                  <a:extLst>
                    <a:ext uri="{9D8B030D-6E8A-4147-A177-3AD203B41FA5}">
                      <a16:colId xmlns:a16="http://schemas.microsoft.com/office/drawing/2014/main" val="4210144644"/>
                    </a:ext>
                  </a:extLst>
                </a:gridCol>
                <a:gridCol w="552950">
                  <a:extLst>
                    <a:ext uri="{9D8B030D-6E8A-4147-A177-3AD203B41FA5}">
                      <a16:colId xmlns:a16="http://schemas.microsoft.com/office/drawing/2014/main" val="2496803806"/>
                    </a:ext>
                  </a:extLst>
                </a:gridCol>
                <a:gridCol w="501113">
                  <a:extLst>
                    <a:ext uri="{9D8B030D-6E8A-4147-A177-3AD203B41FA5}">
                      <a16:colId xmlns:a16="http://schemas.microsoft.com/office/drawing/2014/main" val="2916272639"/>
                    </a:ext>
                  </a:extLst>
                </a:gridCol>
              </a:tblGrid>
              <a:tr h="232206">
                <a:tc>
                  <a:txBody>
                    <a:bodyPr/>
                    <a:lstStyle/>
                    <a:p>
                      <a:pPr algn="l" fontAlgn="b"/>
                      <a:r>
                        <a:rPr lang="tr-TR" sz="1400" b="1" i="0" u="none" strike="noStrike" dirty="0">
                          <a:solidFill>
                            <a:srgbClr val="000000"/>
                          </a:solidFill>
                          <a:effectLst/>
                          <a:latin typeface="Calibri" panose="020F0502020204030204" pitchFamily="34" charset="0"/>
                        </a:rPr>
                        <a:t>Column1</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a:txBody>
                    <a:bodyPr/>
                    <a:lstStyle/>
                    <a:p>
                      <a:pPr algn="l" fontAlgn="b"/>
                      <a:r>
                        <a:rPr lang="tr-TR" sz="1400" b="1" i="0" u="none" strike="noStrike">
                          <a:solidFill>
                            <a:srgbClr val="000000"/>
                          </a:solidFill>
                          <a:effectLst/>
                          <a:latin typeface="Calibri" panose="020F0502020204030204" pitchFamily="34" charset="0"/>
                        </a:rPr>
                        <a:t>Column12</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a:txBody>
                    <a:bodyPr/>
                    <a:lstStyle/>
                    <a:p>
                      <a:pPr algn="l" fontAlgn="b"/>
                      <a:r>
                        <a:rPr lang="tr-TR" sz="1400" b="1" i="0" u="none" strike="noStrike">
                          <a:solidFill>
                            <a:srgbClr val="000000"/>
                          </a:solidFill>
                          <a:effectLst/>
                          <a:latin typeface="Calibri" panose="020F0502020204030204" pitchFamily="34" charset="0"/>
                        </a:rPr>
                        <a:t>Column2</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a:txBody>
                    <a:bodyPr/>
                    <a:lstStyle/>
                    <a:p>
                      <a:pPr algn="l" fontAlgn="b"/>
                      <a:r>
                        <a:rPr lang="tr-TR" sz="1400" b="1" i="0" u="none" strike="noStrike">
                          <a:solidFill>
                            <a:srgbClr val="000000"/>
                          </a:solidFill>
                          <a:effectLst/>
                          <a:latin typeface="Calibri" panose="020F0502020204030204" pitchFamily="34" charset="0"/>
                        </a:rPr>
                        <a:t>Column3</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a:txBody>
                    <a:bodyPr/>
                    <a:lstStyle/>
                    <a:p>
                      <a:pPr algn="l" fontAlgn="b"/>
                      <a:r>
                        <a:rPr lang="tr-TR" sz="1400" b="1" i="0" u="none" strike="noStrike">
                          <a:solidFill>
                            <a:srgbClr val="000000"/>
                          </a:solidFill>
                          <a:effectLst/>
                          <a:latin typeface="Calibri" panose="020F0502020204030204" pitchFamily="34" charset="0"/>
                        </a:rPr>
                        <a:t>Column4</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a:txBody>
                    <a:bodyPr/>
                    <a:lstStyle/>
                    <a:p>
                      <a:pPr algn="l" fontAlgn="b"/>
                      <a:r>
                        <a:rPr lang="tr-TR" sz="1400" b="1" i="0" u="none" strike="noStrike">
                          <a:solidFill>
                            <a:srgbClr val="000000"/>
                          </a:solidFill>
                          <a:effectLst/>
                          <a:latin typeface="Calibri" panose="020F0502020204030204" pitchFamily="34" charset="0"/>
                        </a:rPr>
                        <a:t>Column5</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a:txBody>
                    <a:bodyPr/>
                    <a:lstStyle/>
                    <a:p>
                      <a:pPr algn="l" fontAlgn="b"/>
                      <a:endParaRPr lang="tr-TR" sz="1400" b="0" i="0" u="none" strike="noStrike" dirty="0">
                        <a:solidFill>
                          <a:srgbClr val="000000"/>
                        </a:solidFill>
                        <a:effectLst/>
                        <a:latin typeface="Calibri" panose="020F0502020204030204" pitchFamily="34" charset="0"/>
                      </a:endParaRPr>
                    </a:p>
                  </a:txBody>
                  <a:tcPr marL="9018" marR="9018" marT="9018"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endParaRPr lang="tr-TR" sz="1400" b="0" i="0" u="none" strike="noStrike">
                        <a:solidFill>
                          <a:srgbClr val="000000"/>
                        </a:solidFill>
                        <a:effectLst/>
                        <a:latin typeface="Calibri" panose="020F0502020204030204" pitchFamily="34" charset="0"/>
                      </a:endParaRPr>
                    </a:p>
                  </a:txBody>
                  <a:tcPr marL="9018" marR="9018" marT="9018" marB="0" anchor="b">
                    <a:lnL>
                      <a:noFill/>
                    </a:lnL>
                    <a:lnR>
                      <a:noFill/>
                    </a:lnR>
                    <a:lnT>
                      <a:noFill/>
                    </a:lnT>
                    <a:lnB>
                      <a:noFill/>
                    </a:lnB>
                  </a:tcPr>
                </a:tc>
                <a:tc>
                  <a:txBody>
                    <a:bodyPr/>
                    <a:lstStyle/>
                    <a:p>
                      <a:pPr algn="l" fontAlgn="b"/>
                      <a:endParaRPr lang="tr-TR" sz="1400" b="0" i="0" u="none" strike="noStrike">
                        <a:solidFill>
                          <a:srgbClr val="000000"/>
                        </a:solidFill>
                        <a:effectLst/>
                        <a:latin typeface="Calibri" panose="020F0502020204030204" pitchFamily="34" charset="0"/>
                      </a:endParaRPr>
                    </a:p>
                  </a:txBody>
                  <a:tcPr marL="9018" marR="9018" marT="9018" marB="0" anchor="b">
                    <a:lnL>
                      <a:noFill/>
                    </a:lnL>
                    <a:lnR>
                      <a:noFill/>
                    </a:lnR>
                    <a:lnT>
                      <a:noFill/>
                    </a:lnT>
                    <a:lnB>
                      <a:noFill/>
                    </a:lnB>
                  </a:tcPr>
                </a:tc>
                <a:extLst>
                  <a:ext uri="{0D108BD9-81ED-4DB2-BD59-A6C34878D82A}">
                    <a16:rowId xmlns:a16="http://schemas.microsoft.com/office/drawing/2014/main" val="2051128661"/>
                  </a:ext>
                </a:extLst>
              </a:tr>
              <a:tr h="232206">
                <a:tc>
                  <a:txBody>
                    <a:bodyPr/>
                    <a:lstStyle/>
                    <a:p>
                      <a:pPr algn="l" fontAlgn="b"/>
                      <a:r>
                        <a:rPr lang="tr-TR" sz="1400" b="0" i="0" u="none" strike="noStrike" dirty="0">
                          <a:solidFill>
                            <a:srgbClr val="000000"/>
                          </a:solidFill>
                          <a:effectLst/>
                          <a:latin typeface="Calibri" panose="020F0502020204030204" pitchFamily="34" charset="0"/>
                        </a:rPr>
                        <a:t>Teşvik Belgesi Numarası</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l" fontAlgn="b"/>
                      <a:r>
                        <a:rPr lang="tr-TR" sz="1400" b="0" i="0" u="none" strike="noStrike">
                          <a:solidFill>
                            <a:srgbClr val="000000"/>
                          </a:solidFill>
                          <a:effectLst/>
                          <a:latin typeface="Calibri" panose="020F0502020204030204" pitchFamily="34" charset="0"/>
                        </a:rPr>
                        <a:t> </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ctr" fontAlgn="b"/>
                      <a:r>
                        <a:rPr lang="tr-TR" sz="1400" b="0" i="0" u="none" strike="noStrike">
                          <a:solidFill>
                            <a:srgbClr val="000000"/>
                          </a:solidFill>
                          <a:effectLst/>
                          <a:latin typeface="Calibri" panose="020F0502020204030204" pitchFamily="34" charset="0"/>
                        </a:rPr>
                        <a:t>A</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ctr" fontAlgn="b"/>
                      <a:r>
                        <a:rPr lang="tr-TR" sz="1400" b="0" i="0" u="none" strike="noStrike">
                          <a:solidFill>
                            <a:srgbClr val="000000"/>
                          </a:solidFill>
                          <a:effectLst/>
                          <a:latin typeface="Calibri" panose="020F0502020204030204" pitchFamily="34" charset="0"/>
                        </a:rPr>
                        <a:t>B</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ctr" fontAlgn="b"/>
                      <a:r>
                        <a:rPr lang="tr-TR" sz="1400" b="0" i="0" u="none" strike="noStrike">
                          <a:solidFill>
                            <a:srgbClr val="000000"/>
                          </a:solidFill>
                          <a:effectLst/>
                          <a:latin typeface="Calibri" panose="020F0502020204030204" pitchFamily="34" charset="0"/>
                        </a:rPr>
                        <a:t>C</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ctr" fontAlgn="b"/>
                      <a:r>
                        <a:rPr lang="tr-TR" sz="1400" b="0" i="0" u="none" strike="noStrike">
                          <a:solidFill>
                            <a:srgbClr val="000000"/>
                          </a:solidFill>
                          <a:effectLst/>
                          <a:latin typeface="Calibri" panose="020F0502020204030204" pitchFamily="34" charset="0"/>
                        </a:rPr>
                        <a:t>D</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l" fontAlgn="b"/>
                      <a:endParaRPr lang="tr-TR" sz="1400" b="0" i="0" u="none" strike="noStrike" dirty="0">
                        <a:solidFill>
                          <a:srgbClr val="000000"/>
                        </a:solidFill>
                        <a:effectLst/>
                        <a:latin typeface="Calibri" panose="020F0502020204030204" pitchFamily="34" charset="0"/>
                      </a:endParaRPr>
                    </a:p>
                  </a:txBody>
                  <a:tcPr marL="9018" marR="9018" marT="9018"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endParaRPr lang="tr-TR" sz="1400" b="0" i="0" u="none" strike="noStrike" dirty="0">
                        <a:solidFill>
                          <a:srgbClr val="000000"/>
                        </a:solidFill>
                        <a:effectLst/>
                        <a:latin typeface="Calibri" panose="020F0502020204030204" pitchFamily="34" charset="0"/>
                      </a:endParaRPr>
                    </a:p>
                  </a:txBody>
                  <a:tcPr marL="9018" marR="9018" marT="9018" marB="0" anchor="b">
                    <a:lnL>
                      <a:noFill/>
                    </a:lnL>
                    <a:lnR>
                      <a:noFill/>
                    </a:lnR>
                    <a:lnT>
                      <a:noFill/>
                    </a:lnT>
                    <a:lnB>
                      <a:noFill/>
                    </a:lnB>
                  </a:tcPr>
                </a:tc>
                <a:tc>
                  <a:txBody>
                    <a:bodyPr/>
                    <a:lstStyle/>
                    <a:p>
                      <a:pPr algn="l" fontAlgn="b"/>
                      <a:endParaRPr lang="tr-TR" sz="1400" b="0" i="0" u="none" strike="noStrike">
                        <a:solidFill>
                          <a:srgbClr val="000000"/>
                        </a:solidFill>
                        <a:effectLst/>
                        <a:latin typeface="Calibri" panose="020F0502020204030204" pitchFamily="34" charset="0"/>
                      </a:endParaRPr>
                    </a:p>
                  </a:txBody>
                  <a:tcPr marL="9018" marR="9018" marT="9018" marB="0" anchor="b">
                    <a:lnL>
                      <a:noFill/>
                    </a:lnL>
                    <a:lnR>
                      <a:noFill/>
                    </a:lnR>
                    <a:lnT>
                      <a:noFill/>
                    </a:lnT>
                    <a:lnB>
                      <a:noFill/>
                    </a:lnB>
                  </a:tcPr>
                </a:tc>
                <a:extLst>
                  <a:ext uri="{0D108BD9-81ED-4DB2-BD59-A6C34878D82A}">
                    <a16:rowId xmlns:a16="http://schemas.microsoft.com/office/drawing/2014/main" val="2978618673"/>
                  </a:ext>
                </a:extLst>
              </a:tr>
              <a:tr h="232206">
                <a:tc>
                  <a:txBody>
                    <a:bodyPr/>
                    <a:lstStyle/>
                    <a:p>
                      <a:pPr algn="l" fontAlgn="b"/>
                      <a:r>
                        <a:rPr lang="tr-TR" sz="1400" b="0" i="0" u="none" strike="noStrike" dirty="0">
                          <a:solidFill>
                            <a:srgbClr val="000000"/>
                          </a:solidFill>
                          <a:effectLst/>
                          <a:latin typeface="Calibri" panose="020F0502020204030204" pitchFamily="34" charset="0"/>
                        </a:rPr>
                        <a:t>Teşvik Belgesinin Hangi Karara Göre Düzenlendiği</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400" b="0" i="0" u="none" strike="noStrike">
                          <a:solidFill>
                            <a:srgbClr val="000000"/>
                          </a:solidFill>
                          <a:effectLst/>
                          <a:latin typeface="Calibri" panose="020F0502020204030204" pitchFamily="34" charset="0"/>
                        </a:rPr>
                        <a:t> </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400" b="0" i="0" u="none" strike="noStrike">
                          <a:solidFill>
                            <a:srgbClr val="000000"/>
                          </a:solidFill>
                          <a:effectLst/>
                          <a:latin typeface="Calibri" panose="020F0502020204030204" pitchFamily="34" charset="0"/>
                        </a:rPr>
                        <a:t>2012/3305</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400" b="0" i="0" u="none" strike="noStrike">
                          <a:solidFill>
                            <a:srgbClr val="000000"/>
                          </a:solidFill>
                          <a:effectLst/>
                          <a:latin typeface="Calibri" panose="020F0502020204030204" pitchFamily="34" charset="0"/>
                        </a:rPr>
                        <a:t>2012/3305</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400" b="0" i="0" u="none" strike="noStrike">
                          <a:solidFill>
                            <a:srgbClr val="000000"/>
                          </a:solidFill>
                          <a:effectLst/>
                          <a:latin typeface="Calibri" panose="020F0502020204030204" pitchFamily="34" charset="0"/>
                        </a:rPr>
                        <a:t>2012/3305</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400" b="0" i="0" u="none" strike="noStrike">
                          <a:solidFill>
                            <a:srgbClr val="000000"/>
                          </a:solidFill>
                          <a:effectLst/>
                          <a:latin typeface="Calibri" panose="020F0502020204030204" pitchFamily="34" charset="0"/>
                        </a:rPr>
                        <a:t>2012/3305</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tr-TR" sz="1400" b="0" i="0" u="none" strike="noStrike">
                        <a:solidFill>
                          <a:srgbClr val="000000"/>
                        </a:solidFill>
                        <a:effectLst/>
                        <a:latin typeface="Calibri" panose="020F0502020204030204" pitchFamily="34" charset="0"/>
                      </a:endParaRPr>
                    </a:p>
                  </a:txBody>
                  <a:tcPr marL="9018" marR="9018" marT="9018"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endParaRPr lang="tr-TR" sz="1400" b="0" i="0" u="none" strike="noStrike" dirty="0">
                        <a:solidFill>
                          <a:srgbClr val="000000"/>
                        </a:solidFill>
                        <a:effectLst/>
                        <a:latin typeface="Calibri" panose="020F0502020204030204" pitchFamily="34" charset="0"/>
                      </a:endParaRPr>
                    </a:p>
                  </a:txBody>
                  <a:tcPr marL="9018" marR="9018" marT="9018" marB="0" anchor="b">
                    <a:lnL>
                      <a:noFill/>
                    </a:lnL>
                    <a:lnR>
                      <a:noFill/>
                    </a:lnR>
                    <a:lnT>
                      <a:noFill/>
                    </a:lnT>
                    <a:lnB>
                      <a:noFill/>
                    </a:lnB>
                  </a:tcPr>
                </a:tc>
                <a:tc>
                  <a:txBody>
                    <a:bodyPr/>
                    <a:lstStyle/>
                    <a:p>
                      <a:pPr algn="l" fontAlgn="b"/>
                      <a:endParaRPr lang="tr-TR" sz="1400" b="0" i="0" u="none" strike="noStrike">
                        <a:solidFill>
                          <a:srgbClr val="000000"/>
                        </a:solidFill>
                        <a:effectLst/>
                        <a:latin typeface="Calibri" panose="020F0502020204030204" pitchFamily="34" charset="0"/>
                      </a:endParaRPr>
                    </a:p>
                  </a:txBody>
                  <a:tcPr marL="9018" marR="9018" marT="9018" marB="0" anchor="b">
                    <a:lnL>
                      <a:noFill/>
                    </a:lnL>
                    <a:lnR>
                      <a:noFill/>
                    </a:lnR>
                    <a:lnT>
                      <a:noFill/>
                    </a:lnT>
                    <a:lnB>
                      <a:noFill/>
                    </a:lnB>
                  </a:tcPr>
                </a:tc>
                <a:extLst>
                  <a:ext uri="{0D108BD9-81ED-4DB2-BD59-A6C34878D82A}">
                    <a16:rowId xmlns:a16="http://schemas.microsoft.com/office/drawing/2014/main" val="2861452174"/>
                  </a:ext>
                </a:extLst>
              </a:tr>
              <a:tr h="232206">
                <a:tc>
                  <a:txBody>
                    <a:bodyPr/>
                    <a:lstStyle/>
                    <a:p>
                      <a:pPr algn="l" fontAlgn="b"/>
                      <a:r>
                        <a:rPr lang="tr-TR" sz="1400" b="0" i="0" u="none" strike="noStrike" dirty="0">
                          <a:solidFill>
                            <a:srgbClr val="000000"/>
                          </a:solidFill>
                          <a:effectLst/>
                          <a:latin typeface="Calibri" panose="020F0502020204030204" pitchFamily="34" charset="0"/>
                        </a:rPr>
                        <a:t>Yatırıma Başlama Tarihi</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l" fontAlgn="b"/>
                      <a:r>
                        <a:rPr lang="tr-TR" sz="1400" b="0" i="0" u="none" strike="noStrike">
                          <a:solidFill>
                            <a:srgbClr val="000000"/>
                          </a:solidFill>
                          <a:effectLst/>
                          <a:latin typeface="Calibri" panose="020F0502020204030204" pitchFamily="34" charset="0"/>
                        </a:rPr>
                        <a:t> </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ctr" fontAlgn="b"/>
                      <a:r>
                        <a:rPr lang="tr-TR" sz="1400" b="0" i="0" u="none" strike="noStrike">
                          <a:solidFill>
                            <a:srgbClr val="000000"/>
                          </a:solidFill>
                          <a:effectLst/>
                          <a:latin typeface="Calibri" panose="020F0502020204030204" pitchFamily="34" charset="0"/>
                        </a:rPr>
                        <a:t>2017</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ctr" fontAlgn="b"/>
                      <a:r>
                        <a:rPr lang="tr-TR" sz="1400" b="0" i="0" u="none" strike="noStrike">
                          <a:solidFill>
                            <a:srgbClr val="000000"/>
                          </a:solidFill>
                          <a:effectLst/>
                          <a:latin typeface="Calibri" panose="020F0502020204030204" pitchFamily="34" charset="0"/>
                        </a:rPr>
                        <a:t>2019</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ctr" fontAlgn="b"/>
                      <a:r>
                        <a:rPr lang="tr-TR" sz="1400" b="0" i="0" u="none" strike="noStrike">
                          <a:solidFill>
                            <a:srgbClr val="000000"/>
                          </a:solidFill>
                          <a:effectLst/>
                          <a:latin typeface="Calibri" panose="020F0502020204030204" pitchFamily="34" charset="0"/>
                        </a:rPr>
                        <a:t>2022</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ctr" fontAlgn="b"/>
                      <a:r>
                        <a:rPr lang="tr-TR" sz="1400" b="0" i="0" u="none" strike="noStrike">
                          <a:solidFill>
                            <a:srgbClr val="000000"/>
                          </a:solidFill>
                          <a:effectLst/>
                          <a:latin typeface="Calibri" panose="020F0502020204030204" pitchFamily="34" charset="0"/>
                        </a:rPr>
                        <a:t>2023</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l" fontAlgn="b"/>
                      <a:endParaRPr lang="tr-TR" sz="1400" b="0" i="0" u="none" strike="noStrike">
                        <a:solidFill>
                          <a:srgbClr val="000000"/>
                        </a:solidFill>
                        <a:effectLst/>
                        <a:latin typeface="Calibri" panose="020F0502020204030204" pitchFamily="34" charset="0"/>
                      </a:endParaRPr>
                    </a:p>
                  </a:txBody>
                  <a:tcPr marL="9018" marR="9018" marT="9018"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endParaRPr lang="tr-TR" sz="1400" b="0" i="0" u="none" strike="noStrike" dirty="0">
                        <a:solidFill>
                          <a:srgbClr val="000000"/>
                        </a:solidFill>
                        <a:effectLst/>
                        <a:latin typeface="Calibri" panose="020F0502020204030204" pitchFamily="34" charset="0"/>
                      </a:endParaRPr>
                    </a:p>
                  </a:txBody>
                  <a:tcPr marL="9018" marR="9018" marT="9018" marB="0" anchor="b">
                    <a:lnL>
                      <a:noFill/>
                    </a:lnL>
                    <a:lnR>
                      <a:noFill/>
                    </a:lnR>
                    <a:lnT>
                      <a:noFill/>
                    </a:lnT>
                    <a:lnB>
                      <a:noFill/>
                    </a:lnB>
                  </a:tcPr>
                </a:tc>
                <a:tc>
                  <a:txBody>
                    <a:bodyPr/>
                    <a:lstStyle/>
                    <a:p>
                      <a:pPr algn="l" fontAlgn="b"/>
                      <a:endParaRPr lang="tr-TR" sz="1400" b="0" i="0" u="none" strike="noStrike">
                        <a:solidFill>
                          <a:srgbClr val="000000"/>
                        </a:solidFill>
                        <a:effectLst/>
                        <a:latin typeface="Calibri" panose="020F0502020204030204" pitchFamily="34" charset="0"/>
                      </a:endParaRPr>
                    </a:p>
                  </a:txBody>
                  <a:tcPr marL="9018" marR="9018" marT="9018" marB="0" anchor="b">
                    <a:lnL>
                      <a:noFill/>
                    </a:lnL>
                    <a:lnR>
                      <a:noFill/>
                    </a:lnR>
                    <a:lnT>
                      <a:noFill/>
                    </a:lnT>
                    <a:lnB>
                      <a:noFill/>
                    </a:lnB>
                  </a:tcPr>
                </a:tc>
                <a:extLst>
                  <a:ext uri="{0D108BD9-81ED-4DB2-BD59-A6C34878D82A}">
                    <a16:rowId xmlns:a16="http://schemas.microsoft.com/office/drawing/2014/main" val="4161550254"/>
                  </a:ext>
                </a:extLst>
              </a:tr>
              <a:tr h="232206">
                <a:tc>
                  <a:txBody>
                    <a:bodyPr/>
                    <a:lstStyle/>
                    <a:p>
                      <a:pPr algn="l" fontAlgn="b"/>
                      <a:r>
                        <a:rPr lang="tr-TR" sz="1400" b="0" i="0" u="none" strike="noStrike">
                          <a:solidFill>
                            <a:srgbClr val="000000"/>
                          </a:solidFill>
                          <a:effectLst/>
                          <a:latin typeface="Calibri" panose="020F0502020204030204" pitchFamily="34" charset="0"/>
                        </a:rPr>
                        <a:t>Belge Durumu </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400" b="0" i="0" u="none" strike="noStrike">
                          <a:solidFill>
                            <a:srgbClr val="000000"/>
                          </a:solidFill>
                          <a:effectLst/>
                          <a:latin typeface="Calibri" panose="020F0502020204030204" pitchFamily="34" charset="0"/>
                        </a:rPr>
                        <a:t> </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400" b="0" i="0" u="none" strike="noStrike">
                          <a:solidFill>
                            <a:srgbClr val="000000"/>
                          </a:solidFill>
                          <a:effectLst/>
                          <a:latin typeface="Calibri" panose="020F0502020204030204" pitchFamily="34" charset="0"/>
                        </a:rPr>
                        <a:t>Kapalı</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400" b="0" i="0" u="none" strike="noStrike">
                          <a:solidFill>
                            <a:srgbClr val="000000"/>
                          </a:solidFill>
                          <a:effectLst/>
                          <a:latin typeface="Calibri" panose="020F0502020204030204" pitchFamily="34" charset="0"/>
                        </a:rPr>
                        <a:t>Kapalı</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400" b="0" i="0" u="none" strike="noStrike">
                          <a:solidFill>
                            <a:srgbClr val="000000"/>
                          </a:solidFill>
                          <a:effectLst/>
                          <a:latin typeface="Calibri" panose="020F0502020204030204" pitchFamily="34" charset="0"/>
                        </a:rPr>
                        <a:t>Açık</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400" b="0" i="0" u="none" strike="noStrike">
                          <a:solidFill>
                            <a:srgbClr val="000000"/>
                          </a:solidFill>
                          <a:effectLst/>
                          <a:latin typeface="Calibri" panose="020F0502020204030204" pitchFamily="34" charset="0"/>
                        </a:rPr>
                        <a:t>Açık</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tr-TR" sz="1400" b="0" i="0" u="none" strike="noStrike">
                        <a:solidFill>
                          <a:srgbClr val="000000"/>
                        </a:solidFill>
                        <a:effectLst/>
                        <a:latin typeface="Calibri" panose="020F0502020204030204" pitchFamily="34" charset="0"/>
                      </a:endParaRPr>
                    </a:p>
                  </a:txBody>
                  <a:tcPr marL="9018" marR="9018" marT="9018"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endParaRPr lang="tr-TR" sz="1400" b="0" i="0" u="none" strike="noStrike" dirty="0">
                        <a:solidFill>
                          <a:srgbClr val="000000"/>
                        </a:solidFill>
                        <a:effectLst/>
                        <a:latin typeface="Calibri" panose="020F0502020204030204" pitchFamily="34" charset="0"/>
                      </a:endParaRPr>
                    </a:p>
                  </a:txBody>
                  <a:tcPr marL="9018" marR="9018" marT="9018" marB="0" anchor="b">
                    <a:lnL>
                      <a:noFill/>
                    </a:lnL>
                    <a:lnR>
                      <a:noFill/>
                    </a:lnR>
                    <a:lnT>
                      <a:noFill/>
                    </a:lnT>
                    <a:lnB>
                      <a:noFill/>
                    </a:lnB>
                  </a:tcPr>
                </a:tc>
                <a:tc>
                  <a:txBody>
                    <a:bodyPr/>
                    <a:lstStyle/>
                    <a:p>
                      <a:pPr algn="l" fontAlgn="b"/>
                      <a:endParaRPr lang="tr-TR" sz="1400" b="0" i="0" u="none" strike="noStrike">
                        <a:solidFill>
                          <a:srgbClr val="000000"/>
                        </a:solidFill>
                        <a:effectLst/>
                        <a:latin typeface="Calibri" panose="020F0502020204030204" pitchFamily="34" charset="0"/>
                      </a:endParaRPr>
                    </a:p>
                  </a:txBody>
                  <a:tcPr marL="9018" marR="9018" marT="9018" marB="0" anchor="b">
                    <a:lnL>
                      <a:noFill/>
                    </a:lnL>
                    <a:lnR>
                      <a:noFill/>
                    </a:lnR>
                    <a:lnT>
                      <a:noFill/>
                    </a:lnT>
                    <a:lnB>
                      <a:noFill/>
                    </a:lnB>
                  </a:tcPr>
                </a:tc>
                <a:extLst>
                  <a:ext uri="{0D108BD9-81ED-4DB2-BD59-A6C34878D82A}">
                    <a16:rowId xmlns:a16="http://schemas.microsoft.com/office/drawing/2014/main" val="2774053915"/>
                  </a:ext>
                </a:extLst>
              </a:tr>
              <a:tr h="232206">
                <a:tc>
                  <a:txBody>
                    <a:bodyPr/>
                    <a:lstStyle/>
                    <a:p>
                      <a:pPr algn="l" fontAlgn="b"/>
                      <a:r>
                        <a:rPr lang="tr-TR" sz="1400" b="0" i="0" u="none" strike="noStrike" dirty="0">
                          <a:solidFill>
                            <a:srgbClr val="000000"/>
                          </a:solidFill>
                          <a:effectLst/>
                          <a:latin typeface="Calibri" panose="020F0502020204030204" pitchFamily="34" charset="0"/>
                        </a:rPr>
                        <a:t>Kapama Tarihi</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l" fontAlgn="b"/>
                      <a:r>
                        <a:rPr lang="tr-TR" sz="1400" b="0" i="0" u="none" strike="noStrike">
                          <a:solidFill>
                            <a:srgbClr val="000000"/>
                          </a:solidFill>
                          <a:effectLst/>
                          <a:latin typeface="Calibri" panose="020F0502020204030204" pitchFamily="34" charset="0"/>
                        </a:rPr>
                        <a:t> </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r" fontAlgn="b"/>
                      <a:r>
                        <a:rPr lang="tr-TR" sz="1400" b="0" i="0" u="none" strike="noStrike">
                          <a:solidFill>
                            <a:srgbClr val="000000"/>
                          </a:solidFill>
                          <a:effectLst/>
                          <a:latin typeface="Calibri" panose="020F0502020204030204" pitchFamily="34" charset="0"/>
                        </a:rPr>
                        <a:t>2020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r" fontAlgn="b"/>
                      <a:r>
                        <a:rPr lang="tr-TR" sz="1400" b="0" i="0" u="none" strike="noStrike">
                          <a:solidFill>
                            <a:srgbClr val="000000"/>
                          </a:solidFill>
                          <a:effectLst/>
                          <a:latin typeface="Calibri" panose="020F0502020204030204" pitchFamily="34" charset="0"/>
                        </a:rPr>
                        <a:t>2022</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l" fontAlgn="b"/>
                      <a:r>
                        <a:rPr lang="tr-TR" sz="1400" b="0" i="0" u="none" strike="noStrike">
                          <a:solidFill>
                            <a:srgbClr val="000000"/>
                          </a:solidFill>
                          <a:effectLst/>
                          <a:latin typeface="Calibri" panose="020F0502020204030204" pitchFamily="34" charset="0"/>
                        </a:rPr>
                        <a:t> </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l" fontAlgn="b"/>
                      <a:r>
                        <a:rPr lang="tr-TR" sz="1400" b="0" i="0" u="none" strike="noStrike">
                          <a:solidFill>
                            <a:srgbClr val="000000"/>
                          </a:solidFill>
                          <a:effectLst/>
                          <a:latin typeface="Calibri" panose="020F0502020204030204" pitchFamily="34" charset="0"/>
                        </a:rPr>
                        <a:t> </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l" fontAlgn="b"/>
                      <a:endParaRPr lang="tr-TR" sz="1400" b="0" i="0" u="none" strike="noStrike">
                        <a:solidFill>
                          <a:srgbClr val="000000"/>
                        </a:solidFill>
                        <a:effectLst/>
                        <a:latin typeface="Calibri" panose="020F0502020204030204" pitchFamily="34" charset="0"/>
                      </a:endParaRPr>
                    </a:p>
                  </a:txBody>
                  <a:tcPr marL="9018" marR="9018" marT="9018"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endParaRPr lang="tr-TR" sz="1400" b="0" i="0" u="none" strike="noStrike">
                        <a:solidFill>
                          <a:srgbClr val="000000"/>
                        </a:solidFill>
                        <a:effectLst/>
                        <a:latin typeface="Calibri" panose="020F0502020204030204" pitchFamily="34" charset="0"/>
                      </a:endParaRPr>
                    </a:p>
                  </a:txBody>
                  <a:tcPr marL="9018" marR="9018" marT="9018" marB="0" anchor="b">
                    <a:lnL>
                      <a:noFill/>
                    </a:lnL>
                    <a:lnR>
                      <a:noFill/>
                    </a:lnR>
                    <a:lnT>
                      <a:noFill/>
                    </a:lnT>
                    <a:lnB>
                      <a:noFill/>
                    </a:lnB>
                  </a:tcPr>
                </a:tc>
                <a:tc>
                  <a:txBody>
                    <a:bodyPr/>
                    <a:lstStyle/>
                    <a:p>
                      <a:pPr algn="l" fontAlgn="b"/>
                      <a:endParaRPr lang="tr-TR" sz="1400" b="0" i="0" u="none" strike="noStrike" dirty="0">
                        <a:solidFill>
                          <a:srgbClr val="000000"/>
                        </a:solidFill>
                        <a:effectLst/>
                        <a:latin typeface="Calibri" panose="020F0502020204030204" pitchFamily="34" charset="0"/>
                      </a:endParaRPr>
                    </a:p>
                  </a:txBody>
                  <a:tcPr marL="9018" marR="9018" marT="9018" marB="0" anchor="b">
                    <a:lnL>
                      <a:noFill/>
                    </a:lnL>
                    <a:lnR>
                      <a:noFill/>
                    </a:lnR>
                    <a:lnT>
                      <a:noFill/>
                    </a:lnT>
                    <a:lnB>
                      <a:noFill/>
                    </a:lnB>
                  </a:tcPr>
                </a:tc>
                <a:extLst>
                  <a:ext uri="{0D108BD9-81ED-4DB2-BD59-A6C34878D82A}">
                    <a16:rowId xmlns:a16="http://schemas.microsoft.com/office/drawing/2014/main" val="2518650096"/>
                  </a:ext>
                </a:extLst>
              </a:tr>
              <a:tr h="455245">
                <a:tc>
                  <a:txBody>
                    <a:bodyPr/>
                    <a:lstStyle/>
                    <a:p>
                      <a:pPr algn="l" fontAlgn="b"/>
                      <a:r>
                        <a:rPr lang="tr-TR" sz="1400" b="1" i="0" u="none" strike="noStrike" dirty="0">
                          <a:solidFill>
                            <a:srgbClr val="000000"/>
                          </a:solidFill>
                          <a:effectLst/>
                          <a:latin typeface="Calibri" panose="020F0502020204030204" pitchFamily="34" charset="0"/>
                        </a:rPr>
                        <a:t>Fiili Yatırım Harcaması Nedeniyle Hak Kazanılan Toplam Yatırıma Katkı Tutarı Endesklenmiş Bakiyesi</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l" fontAlgn="b"/>
                      <a:r>
                        <a:rPr lang="tr-TR" sz="1400" b="1" i="0" u="none" strike="noStrike" dirty="0">
                          <a:solidFill>
                            <a:srgbClr val="000000"/>
                          </a:solidFill>
                          <a:effectLst/>
                          <a:latin typeface="Calibri" panose="020F0502020204030204" pitchFamily="34" charset="0"/>
                        </a:rPr>
                        <a:t> </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r" fontAlgn="b"/>
                      <a:r>
                        <a:rPr lang="tr-TR" sz="1400" b="1" i="0" u="none" strike="noStrike">
                          <a:solidFill>
                            <a:srgbClr val="000000"/>
                          </a:solidFill>
                          <a:effectLst/>
                          <a:latin typeface="Calibri" panose="020F0502020204030204" pitchFamily="34" charset="0"/>
                        </a:rPr>
                        <a:t>9.500.000,00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r" fontAlgn="b"/>
                      <a:r>
                        <a:rPr lang="tr-TR" sz="1400" b="1" i="0" u="none" strike="noStrike">
                          <a:solidFill>
                            <a:srgbClr val="000000"/>
                          </a:solidFill>
                          <a:effectLst/>
                          <a:latin typeface="Calibri" panose="020F0502020204030204" pitchFamily="34" charset="0"/>
                        </a:rPr>
                        <a:t>11.000.000,00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r" fontAlgn="b"/>
                      <a:r>
                        <a:rPr lang="tr-TR" sz="1400" b="1" i="0" u="none" strike="noStrike" dirty="0">
                          <a:solidFill>
                            <a:srgbClr val="000000"/>
                          </a:solidFill>
                          <a:effectLst/>
                          <a:latin typeface="Calibri" panose="020F0502020204030204" pitchFamily="34" charset="0"/>
                        </a:rPr>
                        <a:t>6.400.000,00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r" fontAlgn="b"/>
                      <a:r>
                        <a:rPr lang="tr-TR" sz="1400" b="1" i="0" u="none" strike="noStrike" dirty="0">
                          <a:solidFill>
                            <a:srgbClr val="000000"/>
                          </a:solidFill>
                          <a:effectLst/>
                          <a:latin typeface="Calibri" panose="020F0502020204030204" pitchFamily="34" charset="0"/>
                        </a:rPr>
                        <a:t>8.000.000,00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l" fontAlgn="b"/>
                      <a:endParaRPr lang="tr-TR" sz="1400" b="0" i="0" u="none" strike="noStrike">
                        <a:solidFill>
                          <a:srgbClr val="000000"/>
                        </a:solidFill>
                        <a:effectLst/>
                        <a:latin typeface="Calibri" panose="020F0502020204030204" pitchFamily="34" charset="0"/>
                      </a:endParaRPr>
                    </a:p>
                  </a:txBody>
                  <a:tcPr marL="9018" marR="9018" marT="9018"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endParaRPr lang="tr-TR" sz="1400" b="0" i="0" u="none" strike="noStrike">
                        <a:solidFill>
                          <a:srgbClr val="000000"/>
                        </a:solidFill>
                        <a:effectLst/>
                        <a:latin typeface="Calibri" panose="020F0502020204030204" pitchFamily="34" charset="0"/>
                      </a:endParaRPr>
                    </a:p>
                  </a:txBody>
                  <a:tcPr marL="9018" marR="9018" marT="9018" marB="0" anchor="b">
                    <a:lnL>
                      <a:noFill/>
                    </a:lnL>
                    <a:lnR>
                      <a:noFill/>
                    </a:lnR>
                    <a:lnT>
                      <a:noFill/>
                    </a:lnT>
                    <a:lnB>
                      <a:noFill/>
                    </a:lnB>
                  </a:tcPr>
                </a:tc>
                <a:tc>
                  <a:txBody>
                    <a:bodyPr/>
                    <a:lstStyle/>
                    <a:p>
                      <a:pPr algn="l" fontAlgn="b"/>
                      <a:endParaRPr lang="tr-TR" sz="1400" b="0" i="0" u="none" strike="noStrike" dirty="0">
                        <a:solidFill>
                          <a:srgbClr val="000000"/>
                        </a:solidFill>
                        <a:effectLst/>
                        <a:latin typeface="Calibri" panose="020F0502020204030204" pitchFamily="34" charset="0"/>
                      </a:endParaRPr>
                    </a:p>
                  </a:txBody>
                  <a:tcPr marL="9018" marR="9018" marT="9018" marB="0" anchor="b">
                    <a:lnL>
                      <a:noFill/>
                    </a:lnL>
                    <a:lnR>
                      <a:noFill/>
                    </a:lnR>
                    <a:lnT>
                      <a:noFill/>
                    </a:lnT>
                    <a:lnB>
                      <a:noFill/>
                    </a:lnB>
                  </a:tcPr>
                </a:tc>
                <a:extLst>
                  <a:ext uri="{0D108BD9-81ED-4DB2-BD59-A6C34878D82A}">
                    <a16:rowId xmlns:a16="http://schemas.microsoft.com/office/drawing/2014/main" val="769652794"/>
                  </a:ext>
                </a:extLst>
              </a:tr>
              <a:tr h="232206">
                <a:tc>
                  <a:txBody>
                    <a:bodyPr/>
                    <a:lstStyle/>
                    <a:p>
                      <a:pPr algn="l" fontAlgn="b"/>
                      <a:r>
                        <a:rPr lang="tr-TR" sz="1400" b="0" i="0" u="none" strike="noStrike">
                          <a:solidFill>
                            <a:srgbClr val="000000"/>
                          </a:solidFill>
                          <a:effectLst/>
                          <a:latin typeface="Calibri" panose="020F0502020204030204" pitchFamily="34" charset="0"/>
                        </a:rPr>
                        <a:t>Yatırımdan Elde Edilen Kazanç (A)</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l" fontAlgn="b"/>
                      <a:r>
                        <a:rPr lang="tr-TR" sz="1400" b="0" i="0" u="none" strike="noStrike">
                          <a:solidFill>
                            <a:srgbClr val="000000"/>
                          </a:solidFill>
                          <a:effectLst/>
                          <a:latin typeface="Calibri" panose="020F0502020204030204" pitchFamily="34" charset="0"/>
                        </a:rPr>
                        <a:t> </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r" fontAlgn="b"/>
                      <a:r>
                        <a:rPr lang="tr-TR" sz="1400" b="1" i="0" u="none" strike="noStrike" dirty="0">
                          <a:solidFill>
                            <a:srgbClr val="000000"/>
                          </a:solidFill>
                          <a:effectLst/>
                          <a:latin typeface="Calibri" panose="020F0502020204030204" pitchFamily="34" charset="0"/>
                        </a:rPr>
                        <a:t>20.000.000,00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r" fontAlgn="b"/>
                      <a:r>
                        <a:rPr lang="tr-TR" sz="1400" b="1" i="0" u="none" strike="noStrike">
                          <a:solidFill>
                            <a:srgbClr val="000000"/>
                          </a:solidFill>
                          <a:effectLst/>
                          <a:latin typeface="Calibri" panose="020F0502020204030204" pitchFamily="34" charset="0"/>
                        </a:rPr>
                        <a:t>30.000.000,00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r" fontAlgn="b"/>
                      <a:r>
                        <a:rPr lang="tr-TR" sz="1400" b="0" i="0" u="none" strike="noStrike">
                          <a:solidFill>
                            <a:srgbClr val="000000"/>
                          </a:solidFill>
                          <a:effectLst/>
                          <a:latin typeface="Calibri" panose="020F0502020204030204" pitchFamily="34" charset="0"/>
                        </a:rPr>
                        <a:t>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r" fontAlgn="b"/>
                      <a:r>
                        <a:rPr lang="tr-TR" sz="1400" b="0" i="0" u="none" strike="noStrike">
                          <a:solidFill>
                            <a:srgbClr val="000000"/>
                          </a:solidFill>
                          <a:effectLst/>
                          <a:latin typeface="Calibri" panose="020F0502020204030204" pitchFamily="34" charset="0"/>
                        </a:rPr>
                        <a:t>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l" fontAlgn="b"/>
                      <a:endParaRPr lang="tr-TR" sz="1400" b="0" i="0" u="none" strike="noStrike">
                        <a:solidFill>
                          <a:srgbClr val="000000"/>
                        </a:solidFill>
                        <a:effectLst/>
                        <a:latin typeface="Calibri" panose="020F0502020204030204" pitchFamily="34" charset="0"/>
                      </a:endParaRPr>
                    </a:p>
                  </a:txBody>
                  <a:tcPr marL="9018" marR="9018" marT="9018"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endParaRPr lang="tr-TR" sz="1400" b="0" i="0" u="none" strike="noStrike">
                        <a:solidFill>
                          <a:srgbClr val="000000"/>
                        </a:solidFill>
                        <a:effectLst/>
                        <a:latin typeface="Calibri" panose="020F0502020204030204" pitchFamily="34" charset="0"/>
                      </a:endParaRPr>
                    </a:p>
                  </a:txBody>
                  <a:tcPr marL="9018" marR="9018" marT="9018" marB="0" anchor="b">
                    <a:lnL>
                      <a:noFill/>
                    </a:lnL>
                    <a:lnR>
                      <a:noFill/>
                    </a:lnR>
                    <a:lnT>
                      <a:noFill/>
                    </a:lnT>
                    <a:lnB>
                      <a:noFill/>
                    </a:lnB>
                  </a:tcPr>
                </a:tc>
                <a:tc>
                  <a:txBody>
                    <a:bodyPr/>
                    <a:lstStyle/>
                    <a:p>
                      <a:pPr algn="l" fontAlgn="b"/>
                      <a:endParaRPr lang="tr-TR" sz="1400" b="0" i="0" u="none" strike="noStrike" dirty="0">
                        <a:solidFill>
                          <a:srgbClr val="000000"/>
                        </a:solidFill>
                        <a:effectLst/>
                        <a:latin typeface="Calibri" panose="020F0502020204030204" pitchFamily="34" charset="0"/>
                      </a:endParaRPr>
                    </a:p>
                  </a:txBody>
                  <a:tcPr marL="9018" marR="9018" marT="9018" marB="0" anchor="b">
                    <a:lnL>
                      <a:noFill/>
                    </a:lnL>
                    <a:lnR>
                      <a:noFill/>
                    </a:lnR>
                    <a:lnT>
                      <a:noFill/>
                    </a:lnT>
                    <a:lnB>
                      <a:noFill/>
                    </a:lnB>
                  </a:tcPr>
                </a:tc>
                <a:extLst>
                  <a:ext uri="{0D108BD9-81ED-4DB2-BD59-A6C34878D82A}">
                    <a16:rowId xmlns:a16="http://schemas.microsoft.com/office/drawing/2014/main" val="3024693386"/>
                  </a:ext>
                </a:extLst>
              </a:tr>
              <a:tr h="232206">
                <a:tc>
                  <a:txBody>
                    <a:bodyPr/>
                    <a:lstStyle/>
                    <a:p>
                      <a:pPr algn="l" fontAlgn="b"/>
                      <a:r>
                        <a:rPr lang="tr-TR" sz="1400" b="0" i="0" u="none" strike="noStrike">
                          <a:solidFill>
                            <a:srgbClr val="000000"/>
                          </a:solidFill>
                          <a:effectLst/>
                          <a:latin typeface="Calibri" panose="020F0502020204030204" pitchFamily="34" charset="0"/>
                        </a:rPr>
                        <a:t>Diğer Faaliyetlerden Elde Edilen Kazanç (B)</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400" b="0" i="0" u="none" strike="noStrike" dirty="0">
                          <a:solidFill>
                            <a:srgbClr val="000000"/>
                          </a:solidFill>
                          <a:effectLst/>
                          <a:latin typeface="Calibri" panose="020F0502020204030204" pitchFamily="34" charset="0"/>
                        </a:rPr>
                        <a:t> </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000000"/>
                          </a:solidFill>
                          <a:effectLst/>
                          <a:latin typeface="Calibri" panose="020F0502020204030204" pitchFamily="34" charset="0"/>
                        </a:rPr>
                        <a:t>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000000"/>
                          </a:solidFill>
                          <a:effectLst/>
                          <a:latin typeface="Calibri" panose="020F0502020204030204" pitchFamily="34" charset="0"/>
                        </a:rPr>
                        <a:t>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b"/>
                      <a:r>
                        <a:rPr lang="tr-TR" sz="1400" b="1" i="0" u="none" strike="noStrike">
                          <a:solidFill>
                            <a:srgbClr val="000000"/>
                          </a:solidFill>
                          <a:effectLst/>
                          <a:latin typeface="Calibri" panose="020F0502020204030204" pitchFamily="34" charset="0"/>
                        </a:rPr>
                        <a:t>50.000.000,00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tc>
                <a:tc>
                  <a:txBody>
                    <a:bodyPr/>
                    <a:lstStyle/>
                    <a:p>
                      <a:pPr algn="l" fontAlgn="b"/>
                      <a:endParaRPr lang="tr-TR" sz="1400" b="0" i="0" u="none" strike="noStrike">
                        <a:solidFill>
                          <a:srgbClr val="000000"/>
                        </a:solidFill>
                        <a:effectLst/>
                        <a:latin typeface="Calibri" panose="020F0502020204030204" pitchFamily="34" charset="0"/>
                      </a:endParaRPr>
                    </a:p>
                  </a:txBody>
                  <a:tcPr marL="9018" marR="9018" marT="9018" marB="0" anchor="b">
                    <a:lnL w="12700" cap="flat" cmpd="sng" algn="ctr">
                      <a:solidFill>
                        <a:schemeClr val="tx1"/>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tr-TR" sz="1400" b="0" i="0" u="none" strike="noStrike">
                        <a:solidFill>
                          <a:srgbClr val="000000"/>
                        </a:solidFill>
                        <a:effectLst/>
                        <a:latin typeface="Calibri" panose="020F0502020204030204" pitchFamily="34" charset="0"/>
                      </a:endParaRPr>
                    </a:p>
                  </a:txBody>
                  <a:tcPr marL="9018" marR="9018" marT="901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tr-TR" sz="1400" b="0" i="0" u="none" strike="noStrike" dirty="0">
                        <a:solidFill>
                          <a:srgbClr val="000000"/>
                        </a:solidFill>
                        <a:effectLst/>
                        <a:latin typeface="Calibri" panose="020F0502020204030204" pitchFamily="34" charset="0"/>
                      </a:endParaRPr>
                    </a:p>
                  </a:txBody>
                  <a:tcPr marL="9018" marR="9018" marT="9018"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1017630"/>
                  </a:ext>
                </a:extLst>
              </a:tr>
              <a:tr h="232206">
                <a:tc>
                  <a:txBody>
                    <a:bodyPr/>
                    <a:lstStyle/>
                    <a:p>
                      <a:pPr algn="l" fontAlgn="b"/>
                      <a:r>
                        <a:rPr lang="tr-TR" sz="1400" b="1" i="0" u="none" strike="noStrike">
                          <a:solidFill>
                            <a:srgbClr val="FF0000"/>
                          </a:solidFill>
                          <a:effectLst/>
                          <a:latin typeface="Calibri" panose="020F0502020204030204" pitchFamily="34" charset="0"/>
                        </a:rPr>
                        <a:t>Kurumlar Vergisi Matrahı (C) (A+B=)</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r" fontAlgn="b"/>
                      <a:r>
                        <a:rPr lang="tr-TR" sz="1400" b="1" i="0" u="none" strike="noStrike">
                          <a:solidFill>
                            <a:srgbClr val="FF0000"/>
                          </a:solidFill>
                          <a:effectLst/>
                          <a:latin typeface="Calibri" panose="020F0502020204030204" pitchFamily="34" charset="0"/>
                        </a:rPr>
                        <a:t>100.000.000,00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r" fontAlgn="b"/>
                      <a:r>
                        <a:rPr lang="tr-TR" sz="1400" b="1" i="0" u="none" strike="noStrike" dirty="0">
                          <a:solidFill>
                            <a:srgbClr val="FF0000"/>
                          </a:solidFill>
                          <a:effectLst/>
                          <a:latin typeface="Calibri" panose="020F0502020204030204" pitchFamily="34" charset="0"/>
                        </a:rPr>
                        <a:t>20.000.000,00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r" fontAlgn="b"/>
                      <a:r>
                        <a:rPr lang="tr-TR" sz="1400" b="1" i="0" u="none" strike="noStrike">
                          <a:solidFill>
                            <a:srgbClr val="FF0000"/>
                          </a:solidFill>
                          <a:effectLst/>
                          <a:latin typeface="Calibri" panose="020F0502020204030204" pitchFamily="34" charset="0"/>
                        </a:rPr>
                        <a:t>30.000.000,00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gridSpan="2">
                  <a:txBody>
                    <a:bodyPr/>
                    <a:lstStyle/>
                    <a:p>
                      <a:pPr algn="ctr" fontAlgn="b"/>
                      <a:r>
                        <a:rPr lang="tr-TR" sz="1400" b="1" i="0" u="none" strike="noStrike">
                          <a:solidFill>
                            <a:srgbClr val="FF0000"/>
                          </a:solidFill>
                          <a:effectLst/>
                          <a:latin typeface="Calibri" panose="020F0502020204030204" pitchFamily="34" charset="0"/>
                        </a:rPr>
                        <a:t>50.000.000,00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hMerge="1">
                  <a:txBody>
                    <a:bodyPr/>
                    <a:lstStyle/>
                    <a:p>
                      <a:endParaRPr lang="tr-TR"/>
                    </a:p>
                  </a:txBody>
                  <a:tcPr/>
                </a:tc>
                <a:tc>
                  <a:txBody>
                    <a:bodyPr/>
                    <a:lstStyle/>
                    <a:p>
                      <a:pPr algn="l" fontAlgn="b"/>
                      <a:r>
                        <a:rPr lang="tr-TR" sz="1400" b="0" i="0" u="none" strike="noStrike">
                          <a:solidFill>
                            <a:srgbClr val="000000"/>
                          </a:solidFill>
                          <a:effectLst/>
                          <a:latin typeface="Calibri" panose="020F0502020204030204" pitchFamily="34" charset="0"/>
                        </a:rPr>
                        <a:t>KVO</a:t>
                      </a:r>
                    </a:p>
                  </a:txBody>
                  <a:tcPr marL="9018" marR="9018" marT="9018"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1400" b="0" i="0" u="none" strike="noStrike">
                          <a:solidFill>
                            <a:srgbClr val="000000"/>
                          </a:solidFill>
                          <a:effectLst/>
                          <a:latin typeface="Calibri" panose="020F0502020204030204" pitchFamily="34" charset="0"/>
                        </a:rPr>
                        <a:t>YKO</a:t>
                      </a:r>
                    </a:p>
                  </a:txBody>
                  <a:tcPr marL="9018" marR="9018" marT="90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1400" b="0" i="0" u="none" strike="noStrike" dirty="0">
                          <a:solidFill>
                            <a:srgbClr val="000000"/>
                          </a:solidFill>
                          <a:effectLst/>
                          <a:latin typeface="Calibri" panose="020F0502020204030204" pitchFamily="34" charset="0"/>
                        </a:rPr>
                        <a:t>İVO</a:t>
                      </a:r>
                    </a:p>
                  </a:txBody>
                  <a:tcPr marL="9018" marR="9018" marT="90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0196245"/>
                  </a:ext>
                </a:extLst>
              </a:tr>
              <a:tr h="232206">
                <a:tc>
                  <a:txBody>
                    <a:bodyPr/>
                    <a:lstStyle/>
                    <a:p>
                      <a:pPr algn="l" fontAlgn="b"/>
                      <a:r>
                        <a:rPr lang="tr-TR" sz="1400" b="0" i="0" u="none" strike="noStrike" dirty="0">
                          <a:solidFill>
                            <a:srgbClr val="000000"/>
                          </a:solidFill>
                          <a:effectLst/>
                          <a:latin typeface="Calibri" panose="020F0502020204030204" pitchFamily="34" charset="0"/>
                        </a:rPr>
                        <a:t>İmalat Kazancı </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000000"/>
                          </a:solidFill>
                          <a:effectLst/>
                          <a:latin typeface="Calibri" panose="020F0502020204030204" pitchFamily="34" charset="0"/>
                        </a:rPr>
                        <a:t>40.000.000,00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FF0000"/>
                          </a:solidFill>
                          <a:effectLst/>
                          <a:latin typeface="Calibri" panose="020F0502020204030204" pitchFamily="34" charset="0"/>
                        </a:rPr>
                        <a:t>8.000.000,00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dirty="0">
                          <a:solidFill>
                            <a:srgbClr val="FF0000"/>
                          </a:solidFill>
                          <a:effectLst/>
                          <a:latin typeface="Calibri" panose="020F0502020204030204" pitchFamily="34" charset="0"/>
                        </a:rPr>
                        <a:t>12.000.000,00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b"/>
                      <a:r>
                        <a:rPr lang="tr-TR" sz="1400" b="0" i="0" u="none" strike="noStrike" dirty="0">
                          <a:solidFill>
                            <a:srgbClr val="FF0000"/>
                          </a:solidFill>
                          <a:effectLst/>
                          <a:latin typeface="Calibri" panose="020F0502020204030204" pitchFamily="34" charset="0"/>
                        </a:rPr>
                        <a:t>20.000.000,00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tc>
                <a:tc rowSpan="2">
                  <a:txBody>
                    <a:bodyPr/>
                    <a:lstStyle/>
                    <a:p>
                      <a:pPr algn="ctr" fontAlgn="ctr"/>
                      <a:r>
                        <a:rPr lang="tr-TR" sz="1400" b="0" i="0" u="none" strike="noStrike">
                          <a:solidFill>
                            <a:srgbClr val="000000"/>
                          </a:solidFill>
                          <a:effectLst/>
                          <a:latin typeface="Calibri" panose="020F0502020204030204" pitchFamily="34" charset="0"/>
                        </a:rPr>
                        <a:t>0,24</a:t>
                      </a:r>
                    </a:p>
                  </a:txBody>
                  <a:tcPr marL="9018" marR="9018" marT="9018"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rowSpan="2">
                  <a:txBody>
                    <a:bodyPr/>
                    <a:lstStyle/>
                    <a:p>
                      <a:pPr algn="ctr" fontAlgn="ctr"/>
                      <a:r>
                        <a:rPr lang="tr-TR" sz="1400" b="0" i="0" u="none" strike="noStrike">
                          <a:solidFill>
                            <a:srgbClr val="000000"/>
                          </a:solidFill>
                          <a:effectLst/>
                          <a:latin typeface="Calibri" panose="020F0502020204030204" pitchFamily="34" charset="0"/>
                        </a:rPr>
                        <a:t>0,192</a:t>
                      </a:r>
                    </a:p>
                  </a:txBody>
                  <a:tcPr marL="9018" marR="9018" marT="90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rowSpan="2">
                  <a:txBody>
                    <a:bodyPr/>
                    <a:lstStyle/>
                    <a:p>
                      <a:pPr algn="ctr" fontAlgn="ctr"/>
                      <a:r>
                        <a:rPr lang="tr-TR" sz="1400" b="0" i="0" u="none" strike="noStrike">
                          <a:solidFill>
                            <a:srgbClr val="000000"/>
                          </a:solidFill>
                          <a:effectLst/>
                          <a:latin typeface="Calibri" panose="020F0502020204030204" pitchFamily="34" charset="0"/>
                        </a:rPr>
                        <a:t>0,048</a:t>
                      </a:r>
                    </a:p>
                  </a:txBody>
                  <a:tcPr marL="9018" marR="9018" marT="90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33989462"/>
                  </a:ext>
                </a:extLst>
              </a:tr>
              <a:tr h="265794">
                <a:tc>
                  <a:txBody>
                    <a:bodyPr/>
                    <a:lstStyle/>
                    <a:p>
                      <a:pPr algn="l" fontAlgn="b"/>
                      <a:r>
                        <a:rPr lang="tr-TR" sz="1400" b="0" i="0" u="none" strike="noStrike">
                          <a:solidFill>
                            <a:srgbClr val="000000"/>
                          </a:solidFill>
                          <a:effectLst/>
                          <a:latin typeface="Calibri" panose="020F0502020204030204" pitchFamily="34" charset="0"/>
                        </a:rPr>
                        <a:t>İmalattan Elde Edilen Kazanç İçin Yararlanılan YKT</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l" fontAlgn="b"/>
                      <a:r>
                        <a:rPr lang="tr-TR" sz="1400" b="0" i="0" u="none" strike="noStrike">
                          <a:solidFill>
                            <a:srgbClr val="000000"/>
                          </a:solidFill>
                          <a:effectLst/>
                          <a:latin typeface="Calibri" panose="020F0502020204030204" pitchFamily="34" charset="0"/>
                        </a:rPr>
                        <a:t> </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r" fontAlgn="b"/>
                      <a:r>
                        <a:rPr lang="tr-TR" sz="1400" b="1" i="0" u="none" strike="noStrike">
                          <a:solidFill>
                            <a:srgbClr val="000000"/>
                          </a:solidFill>
                          <a:effectLst/>
                          <a:latin typeface="Calibri" panose="020F0502020204030204" pitchFamily="34" charset="0"/>
                        </a:rPr>
                        <a:t>1.920.000,00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r>
                        <a:rPr lang="tr-TR" sz="1400" b="1" i="0" u="none" strike="noStrike" dirty="0">
                          <a:solidFill>
                            <a:srgbClr val="000000"/>
                          </a:solidFill>
                          <a:effectLst/>
                          <a:latin typeface="Calibri" panose="020F0502020204030204" pitchFamily="34" charset="0"/>
                        </a:rPr>
                        <a:t>2.880.000,00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2">
                  <a:txBody>
                    <a:bodyPr/>
                    <a:lstStyle/>
                    <a:p>
                      <a:pPr algn="ctr" fontAlgn="b"/>
                      <a:r>
                        <a:rPr lang="tr-TR" sz="1400" b="1" i="0" u="none" strike="noStrike" dirty="0">
                          <a:solidFill>
                            <a:srgbClr val="000000"/>
                          </a:solidFill>
                          <a:effectLst/>
                          <a:latin typeface="Calibri" panose="020F0502020204030204" pitchFamily="34" charset="0"/>
                        </a:rPr>
                        <a:t>3.840.000,00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3613400681"/>
                  </a:ext>
                </a:extLst>
              </a:tr>
              <a:tr h="232206">
                <a:tc>
                  <a:txBody>
                    <a:bodyPr/>
                    <a:lstStyle/>
                    <a:p>
                      <a:pPr algn="l" fontAlgn="b"/>
                      <a:r>
                        <a:rPr lang="tr-TR" sz="1400" b="0" i="0" u="none" strike="noStrike">
                          <a:solidFill>
                            <a:srgbClr val="000000"/>
                          </a:solidFill>
                          <a:effectLst/>
                          <a:latin typeface="Calibri" panose="020F0502020204030204" pitchFamily="34" charset="0"/>
                        </a:rPr>
                        <a:t>İhracat Kazancı</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000000"/>
                          </a:solidFill>
                          <a:effectLst/>
                          <a:latin typeface="Calibri" panose="020F0502020204030204" pitchFamily="34" charset="0"/>
                        </a:rPr>
                        <a:t>40.000.000,00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FF0000"/>
                          </a:solidFill>
                          <a:effectLst/>
                          <a:latin typeface="Calibri" panose="020F0502020204030204" pitchFamily="34" charset="0"/>
                        </a:rPr>
                        <a:t>8.000.000,00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FF0000"/>
                          </a:solidFill>
                          <a:effectLst/>
                          <a:latin typeface="Calibri" panose="020F0502020204030204" pitchFamily="34" charset="0"/>
                        </a:rPr>
                        <a:t>12.000.000,00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b"/>
                      <a:r>
                        <a:rPr lang="tr-TR" sz="1400" b="0" i="0" u="none" strike="noStrike">
                          <a:solidFill>
                            <a:srgbClr val="FF0000"/>
                          </a:solidFill>
                          <a:effectLst/>
                          <a:latin typeface="Calibri" panose="020F0502020204030204" pitchFamily="34" charset="0"/>
                        </a:rPr>
                        <a:t>20.000.000,00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tc>
                <a:tc rowSpan="2">
                  <a:txBody>
                    <a:bodyPr/>
                    <a:lstStyle/>
                    <a:p>
                      <a:pPr algn="ctr" fontAlgn="ctr"/>
                      <a:r>
                        <a:rPr lang="tr-TR" sz="1400" b="0" i="0" u="none" strike="noStrike">
                          <a:solidFill>
                            <a:srgbClr val="000000"/>
                          </a:solidFill>
                          <a:effectLst/>
                          <a:latin typeface="Calibri" panose="020F0502020204030204" pitchFamily="34" charset="0"/>
                        </a:rPr>
                        <a:t>0,20</a:t>
                      </a:r>
                    </a:p>
                  </a:txBody>
                  <a:tcPr marL="9018" marR="9018" marT="9018"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tr-TR" sz="1400" b="0" i="0" u="none" strike="noStrike">
                          <a:solidFill>
                            <a:srgbClr val="000000"/>
                          </a:solidFill>
                          <a:effectLst/>
                          <a:latin typeface="Calibri" panose="020F0502020204030204" pitchFamily="34" charset="0"/>
                        </a:rPr>
                        <a:t>0,16</a:t>
                      </a:r>
                    </a:p>
                  </a:txBody>
                  <a:tcPr marL="9018" marR="9018" marT="90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tr-TR" sz="1400" b="0" i="0" u="none" strike="noStrike">
                          <a:solidFill>
                            <a:srgbClr val="000000"/>
                          </a:solidFill>
                          <a:effectLst/>
                          <a:latin typeface="Calibri" panose="020F0502020204030204" pitchFamily="34" charset="0"/>
                        </a:rPr>
                        <a:t>0,04</a:t>
                      </a:r>
                    </a:p>
                  </a:txBody>
                  <a:tcPr marL="9018" marR="9018" marT="90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1670479"/>
                  </a:ext>
                </a:extLst>
              </a:tr>
              <a:tr h="232206">
                <a:tc>
                  <a:txBody>
                    <a:bodyPr/>
                    <a:lstStyle/>
                    <a:p>
                      <a:pPr algn="l" fontAlgn="b"/>
                      <a:r>
                        <a:rPr lang="tr-TR" sz="1400" b="0" i="0" u="none" strike="noStrike">
                          <a:solidFill>
                            <a:srgbClr val="000000"/>
                          </a:solidFill>
                          <a:effectLst/>
                          <a:latin typeface="Calibri" panose="020F0502020204030204" pitchFamily="34" charset="0"/>
                        </a:rPr>
                        <a:t>İhracattan Elde Edilen Kazanç İçin Yararlanılan YKT</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l" fontAlgn="b"/>
                      <a:r>
                        <a:rPr lang="tr-TR" sz="1400" b="0" i="0" u="none" strike="noStrike">
                          <a:solidFill>
                            <a:srgbClr val="000000"/>
                          </a:solidFill>
                          <a:effectLst/>
                          <a:latin typeface="Calibri" panose="020F0502020204030204" pitchFamily="34" charset="0"/>
                        </a:rPr>
                        <a:t> </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r" fontAlgn="b"/>
                      <a:r>
                        <a:rPr lang="tr-TR" sz="1400" b="1" i="0" u="none" strike="noStrike">
                          <a:solidFill>
                            <a:srgbClr val="000000"/>
                          </a:solidFill>
                          <a:effectLst/>
                          <a:latin typeface="Calibri" panose="020F0502020204030204" pitchFamily="34" charset="0"/>
                        </a:rPr>
                        <a:t>1.600.000,00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r>
                        <a:rPr lang="tr-TR" sz="1400" b="1" i="0" u="none" strike="noStrike" dirty="0">
                          <a:solidFill>
                            <a:srgbClr val="000000"/>
                          </a:solidFill>
                          <a:effectLst/>
                          <a:latin typeface="Calibri" panose="020F0502020204030204" pitchFamily="34" charset="0"/>
                        </a:rPr>
                        <a:t>2.400.000,00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2">
                  <a:txBody>
                    <a:bodyPr/>
                    <a:lstStyle/>
                    <a:p>
                      <a:pPr algn="ctr" fontAlgn="b"/>
                      <a:r>
                        <a:rPr lang="tr-TR" sz="1400" b="1" i="0" u="none" strike="noStrike" dirty="0">
                          <a:solidFill>
                            <a:srgbClr val="000000"/>
                          </a:solidFill>
                          <a:effectLst/>
                          <a:latin typeface="Calibri" panose="020F0502020204030204" pitchFamily="34" charset="0"/>
                        </a:rPr>
                        <a:t>3.200.000,00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4129805611"/>
                  </a:ext>
                </a:extLst>
              </a:tr>
              <a:tr h="232206">
                <a:tc>
                  <a:txBody>
                    <a:bodyPr/>
                    <a:lstStyle/>
                    <a:p>
                      <a:pPr algn="l" fontAlgn="b"/>
                      <a:r>
                        <a:rPr lang="tr-TR" sz="1400" b="0" i="0" u="none" strike="noStrike">
                          <a:solidFill>
                            <a:srgbClr val="000000"/>
                          </a:solidFill>
                          <a:effectLst/>
                          <a:latin typeface="Calibri" panose="020F0502020204030204" pitchFamily="34" charset="0"/>
                        </a:rPr>
                        <a:t>İmalat ve İhracat Dışı Kazanç</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000000"/>
                          </a:solidFill>
                          <a:effectLst/>
                          <a:latin typeface="Calibri" panose="020F0502020204030204" pitchFamily="34" charset="0"/>
                        </a:rPr>
                        <a:t>20.000.000,00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FF0000"/>
                          </a:solidFill>
                          <a:effectLst/>
                          <a:latin typeface="Calibri" panose="020F0502020204030204" pitchFamily="34" charset="0"/>
                        </a:rPr>
                        <a:t>4.000.000,00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FF0000"/>
                          </a:solidFill>
                          <a:effectLst/>
                          <a:latin typeface="Calibri" panose="020F0502020204030204" pitchFamily="34" charset="0"/>
                        </a:rPr>
                        <a:t>6.000.000,00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b"/>
                      <a:r>
                        <a:rPr lang="tr-TR" sz="1400" b="0" i="0" u="none" strike="noStrike" dirty="0">
                          <a:solidFill>
                            <a:srgbClr val="FF0000"/>
                          </a:solidFill>
                          <a:effectLst/>
                          <a:latin typeface="Calibri" panose="020F0502020204030204" pitchFamily="34" charset="0"/>
                        </a:rPr>
                        <a:t>10.000.000,00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tc>
                <a:tc rowSpan="2">
                  <a:txBody>
                    <a:bodyPr/>
                    <a:lstStyle/>
                    <a:p>
                      <a:pPr algn="ctr" fontAlgn="ctr"/>
                      <a:r>
                        <a:rPr lang="tr-TR" sz="1400" b="0" i="0" u="none" strike="noStrike">
                          <a:solidFill>
                            <a:srgbClr val="000000"/>
                          </a:solidFill>
                          <a:effectLst/>
                          <a:latin typeface="Calibri" panose="020F0502020204030204" pitchFamily="34" charset="0"/>
                        </a:rPr>
                        <a:t>0,25</a:t>
                      </a:r>
                    </a:p>
                  </a:txBody>
                  <a:tcPr marL="9018" marR="9018" marT="9018"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rowSpan="2">
                  <a:txBody>
                    <a:bodyPr/>
                    <a:lstStyle/>
                    <a:p>
                      <a:pPr algn="ctr" fontAlgn="ctr"/>
                      <a:r>
                        <a:rPr lang="tr-TR" sz="1400" b="0" i="0" u="none" strike="noStrike">
                          <a:solidFill>
                            <a:srgbClr val="000000"/>
                          </a:solidFill>
                          <a:effectLst/>
                          <a:latin typeface="Calibri" panose="020F0502020204030204" pitchFamily="34" charset="0"/>
                        </a:rPr>
                        <a:t>0,2</a:t>
                      </a:r>
                    </a:p>
                  </a:txBody>
                  <a:tcPr marL="9018" marR="9018" marT="90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rowSpan="2">
                  <a:txBody>
                    <a:bodyPr/>
                    <a:lstStyle/>
                    <a:p>
                      <a:pPr algn="ctr" fontAlgn="ctr"/>
                      <a:r>
                        <a:rPr lang="tr-TR" sz="1400" b="0" i="0" u="none" strike="noStrike">
                          <a:solidFill>
                            <a:srgbClr val="000000"/>
                          </a:solidFill>
                          <a:effectLst/>
                          <a:latin typeface="Calibri" panose="020F0502020204030204" pitchFamily="34" charset="0"/>
                        </a:rPr>
                        <a:t>0,05</a:t>
                      </a:r>
                    </a:p>
                  </a:txBody>
                  <a:tcPr marL="9018" marR="9018" marT="90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705308717"/>
                  </a:ext>
                </a:extLst>
              </a:tr>
              <a:tr h="232206">
                <a:tc>
                  <a:txBody>
                    <a:bodyPr/>
                    <a:lstStyle/>
                    <a:p>
                      <a:pPr algn="l" fontAlgn="b"/>
                      <a:r>
                        <a:rPr lang="tr-TR" sz="1400" b="0" i="0" u="none" strike="noStrike">
                          <a:solidFill>
                            <a:srgbClr val="000000"/>
                          </a:solidFill>
                          <a:effectLst/>
                          <a:latin typeface="Calibri" panose="020F0502020204030204" pitchFamily="34" charset="0"/>
                        </a:rPr>
                        <a:t>İmalat ve İhracat Dışı Kazanç İçin Kullanılan YKT</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l" fontAlgn="b"/>
                      <a:r>
                        <a:rPr lang="tr-TR" sz="1400" b="0" i="0" u="none" strike="noStrike">
                          <a:solidFill>
                            <a:srgbClr val="000000"/>
                          </a:solidFill>
                          <a:effectLst/>
                          <a:latin typeface="Calibri" panose="020F0502020204030204" pitchFamily="34" charset="0"/>
                        </a:rPr>
                        <a:t> </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r" fontAlgn="b"/>
                      <a:r>
                        <a:rPr lang="tr-TR" sz="1400" b="1" i="0" u="none" strike="noStrike">
                          <a:solidFill>
                            <a:srgbClr val="000000"/>
                          </a:solidFill>
                          <a:effectLst/>
                          <a:latin typeface="Calibri" panose="020F0502020204030204" pitchFamily="34" charset="0"/>
                        </a:rPr>
                        <a:t>1.000.000,00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r>
                        <a:rPr lang="tr-TR" sz="1400" b="1" i="0" u="none" strike="noStrike">
                          <a:solidFill>
                            <a:srgbClr val="000000"/>
                          </a:solidFill>
                          <a:effectLst/>
                          <a:latin typeface="Calibri" panose="020F0502020204030204" pitchFamily="34" charset="0"/>
                        </a:rPr>
                        <a:t>1.500.000,00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2">
                  <a:txBody>
                    <a:bodyPr/>
                    <a:lstStyle/>
                    <a:p>
                      <a:pPr algn="ctr" fontAlgn="b"/>
                      <a:r>
                        <a:rPr lang="tr-TR" sz="1400" b="1" i="0" u="none" strike="noStrike" dirty="0">
                          <a:solidFill>
                            <a:srgbClr val="000000"/>
                          </a:solidFill>
                          <a:effectLst/>
                          <a:latin typeface="Calibri" panose="020F0502020204030204" pitchFamily="34" charset="0"/>
                        </a:rPr>
                        <a:t>2.000.000,00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2974785939"/>
                  </a:ext>
                </a:extLst>
              </a:tr>
              <a:tr h="455245">
                <a:tc>
                  <a:txBody>
                    <a:bodyPr/>
                    <a:lstStyle/>
                    <a:p>
                      <a:pPr algn="l" fontAlgn="b"/>
                      <a:r>
                        <a:rPr lang="tr-TR" sz="1400" b="0" i="0" u="none" strike="noStrike">
                          <a:solidFill>
                            <a:srgbClr val="000000"/>
                          </a:solidFill>
                          <a:effectLst/>
                          <a:latin typeface="Calibri" panose="020F0502020204030204" pitchFamily="34" charset="0"/>
                        </a:rPr>
                        <a:t>Cari Dönemde Yararlanılan Yatırıma Katkı Tutarı              (Yatırımdan Elde Edilen Kazanç Dolayısıyla)</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400" b="0" i="0" u="none" strike="noStrike">
                          <a:solidFill>
                            <a:srgbClr val="000000"/>
                          </a:solidFill>
                          <a:effectLst/>
                          <a:latin typeface="Calibri" panose="020F0502020204030204" pitchFamily="34" charset="0"/>
                        </a:rPr>
                        <a:t> </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000000"/>
                          </a:solidFill>
                          <a:effectLst/>
                          <a:latin typeface="Calibri" panose="020F0502020204030204" pitchFamily="34" charset="0"/>
                        </a:rPr>
                        <a:t>4.520.000,00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000000"/>
                          </a:solidFill>
                          <a:effectLst/>
                          <a:latin typeface="Calibri" panose="020F0502020204030204" pitchFamily="34" charset="0"/>
                        </a:rPr>
                        <a:t>6.780.000,00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b"/>
                      <a:r>
                        <a:rPr lang="tr-TR" sz="1400" b="0" i="0" u="none" strike="noStrike" dirty="0">
                          <a:solidFill>
                            <a:srgbClr val="000000"/>
                          </a:solidFill>
                          <a:effectLst/>
                          <a:latin typeface="Calibri" panose="020F0502020204030204" pitchFamily="34" charset="0"/>
                        </a:rPr>
                        <a:t>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tc>
                <a:tc>
                  <a:txBody>
                    <a:bodyPr/>
                    <a:lstStyle/>
                    <a:p>
                      <a:pPr algn="l" fontAlgn="b"/>
                      <a:endParaRPr lang="tr-TR" sz="1400" b="0" i="0" u="none" strike="noStrike">
                        <a:solidFill>
                          <a:srgbClr val="000000"/>
                        </a:solidFill>
                        <a:effectLst/>
                        <a:latin typeface="Calibri" panose="020F0502020204030204" pitchFamily="34" charset="0"/>
                      </a:endParaRPr>
                    </a:p>
                  </a:txBody>
                  <a:tcPr marL="9018" marR="9018" marT="9018" marB="0" anchor="b">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tr-TR" sz="1400" b="0" i="0" u="none" strike="noStrike">
                        <a:solidFill>
                          <a:srgbClr val="000000"/>
                        </a:solidFill>
                        <a:effectLst/>
                        <a:latin typeface="Calibri" panose="020F0502020204030204" pitchFamily="34" charset="0"/>
                      </a:endParaRPr>
                    </a:p>
                  </a:txBody>
                  <a:tcPr marL="9018" marR="9018" marT="901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tr-TR" sz="1400" b="0" i="0" u="none" strike="noStrike">
                        <a:solidFill>
                          <a:srgbClr val="000000"/>
                        </a:solidFill>
                        <a:effectLst/>
                        <a:latin typeface="Calibri" panose="020F0502020204030204" pitchFamily="34" charset="0"/>
                      </a:endParaRPr>
                    </a:p>
                  </a:txBody>
                  <a:tcPr marL="9018" marR="9018" marT="9018"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179083992"/>
                  </a:ext>
                </a:extLst>
              </a:tr>
              <a:tr h="455245">
                <a:tc>
                  <a:txBody>
                    <a:bodyPr/>
                    <a:lstStyle/>
                    <a:p>
                      <a:pPr algn="l" fontAlgn="b"/>
                      <a:r>
                        <a:rPr lang="tr-TR" sz="1400" b="0" i="0" u="none" strike="noStrike">
                          <a:solidFill>
                            <a:srgbClr val="000000"/>
                          </a:solidFill>
                          <a:effectLst/>
                          <a:latin typeface="Calibri" panose="020F0502020204030204" pitchFamily="34" charset="0"/>
                        </a:rPr>
                        <a:t>Cari Dönemde Yararlanılan Yatırıma Katkı Tutarı</a:t>
                      </a:r>
                      <a:br>
                        <a:rPr lang="tr-TR" sz="1400" b="0" i="0" u="none" strike="noStrike">
                          <a:solidFill>
                            <a:srgbClr val="000000"/>
                          </a:solidFill>
                          <a:effectLst/>
                          <a:latin typeface="Calibri" panose="020F0502020204030204" pitchFamily="34" charset="0"/>
                        </a:rPr>
                      </a:br>
                      <a:r>
                        <a:rPr lang="tr-TR" sz="1400" b="0" i="0" u="none" strike="noStrike">
                          <a:solidFill>
                            <a:srgbClr val="000000"/>
                          </a:solidFill>
                          <a:effectLst/>
                          <a:latin typeface="Calibri" panose="020F0502020204030204" pitchFamily="34" charset="0"/>
                        </a:rPr>
                        <a:t>(Diğer Faaliyetlerden Elde Edilen Gelirler Dolayısıyla)</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l" fontAlgn="b"/>
                      <a:r>
                        <a:rPr lang="tr-TR" sz="1400" b="0" i="0" u="none" strike="noStrike" dirty="0">
                          <a:solidFill>
                            <a:srgbClr val="000000"/>
                          </a:solidFill>
                          <a:effectLst/>
                          <a:latin typeface="Calibri" panose="020F0502020204030204" pitchFamily="34" charset="0"/>
                        </a:rPr>
                        <a:t> </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r" fontAlgn="b"/>
                      <a:r>
                        <a:rPr lang="tr-TR" sz="1400" b="0" i="0" u="none" strike="noStrike">
                          <a:solidFill>
                            <a:srgbClr val="000000"/>
                          </a:solidFill>
                          <a:effectLst/>
                          <a:latin typeface="Calibri" panose="020F0502020204030204" pitchFamily="34" charset="0"/>
                        </a:rPr>
                        <a:t>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r" fontAlgn="b"/>
                      <a:r>
                        <a:rPr lang="tr-TR" sz="1400" b="0" i="0" u="none" strike="noStrike">
                          <a:solidFill>
                            <a:srgbClr val="000000"/>
                          </a:solidFill>
                          <a:effectLst/>
                          <a:latin typeface="Calibri" panose="020F0502020204030204" pitchFamily="34" charset="0"/>
                        </a:rPr>
                        <a:t>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gridSpan="2">
                  <a:txBody>
                    <a:bodyPr/>
                    <a:lstStyle/>
                    <a:p>
                      <a:pPr algn="ctr" fontAlgn="b"/>
                      <a:r>
                        <a:rPr lang="tr-TR" sz="1400" b="0" i="0" u="none" strike="noStrike" dirty="0">
                          <a:solidFill>
                            <a:srgbClr val="000000"/>
                          </a:solidFill>
                          <a:effectLst/>
                          <a:latin typeface="Calibri" panose="020F0502020204030204" pitchFamily="34" charset="0"/>
                        </a:rPr>
                        <a:t>9.040.000,00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hMerge="1">
                  <a:txBody>
                    <a:bodyPr/>
                    <a:lstStyle/>
                    <a:p>
                      <a:endParaRPr lang="tr-TR"/>
                    </a:p>
                  </a:txBody>
                  <a:tcPr/>
                </a:tc>
                <a:tc>
                  <a:txBody>
                    <a:bodyPr/>
                    <a:lstStyle/>
                    <a:p>
                      <a:pPr algn="l" fontAlgn="b"/>
                      <a:endParaRPr lang="tr-TR" sz="1400" b="0" i="0" u="none" strike="noStrike">
                        <a:solidFill>
                          <a:srgbClr val="000000"/>
                        </a:solidFill>
                        <a:effectLst/>
                        <a:latin typeface="Calibri" panose="020F0502020204030204" pitchFamily="34" charset="0"/>
                      </a:endParaRPr>
                    </a:p>
                  </a:txBody>
                  <a:tcPr marL="9018" marR="9018" marT="9018"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endParaRPr lang="tr-TR" sz="1400" b="0" i="0" u="none" strike="noStrike">
                        <a:solidFill>
                          <a:srgbClr val="000000"/>
                        </a:solidFill>
                        <a:effectLst/>
                        <a:latin typeface="Calibri" panose="020F0502020204030204" pitchFamily="34" charset="0"/>
                      </a:endParaRPr>
                    </a:p>
                  </a:txBody>
                  <a:tcPr marL="9018" marR="9018" marT="9018" marB="0" anchor="b">
                    <a:lnL>
                      <a:noFill/>
                    </a:lnL>
                    <a:lnR>
                      <a:noFill/>
                    </a:lnR>
                    <a:lnT>
                      <a:noFill/>
                    </a:lnT>
                    <a:lnB>
                      <a:noFill/>
                    </a:lnB>
                  </a:tcPr>
                </a:tc>
                <a:tc>
                  <a:txBody>
                    <a:bodyPr/>
                    <a:lstStyle/>
                    <a:p>
                      <a:pPr algn="l" fontAlgn="b"/>
                      <a:endParaRPr lang="tr-TR" sz="1400" b="0" i="0" u="none" strike="noStrike" dirty="0">
                        <a:solidFill>
                          <a:srgbClr val="000000"/>
                        </a:solidFill>
                        <a:effectLst/>
                        <a:latin typeface="Calibri" panose="020F0502020204030204" pitchFamily="34" charset="0"/>
                      </a:endParaRPr>
                    </a:p>
                  </a:txBody>
                  <a:tcPr marL="9018" marR="9018" marT="9018" marB="0" anchor="b">
                    <a:lnL>
                      <a:noFill/>
                    </a:lnL>
                    <a:lnR>
                      <a:noFill/>
                    </a:lnR>
                    <a:lnT>
                      <a:noFill/>
                    </a:lnT>
                    <a:lnB>
                      <a:noFill/>
                    </a:lnB>
                  </a:tcPr>
                </a:tc>
                <a:extLst>
                  <a:ext uri="{0D108BD9-81ED-4DB2-BD59-A6C34878D82A}">
                    <a16:rowId xmlns:a16="http://schemas.microsoft.com/office/drawing/2014/main" val="2892547712"/>
                  </a:ext>
                </a:extLst>
              </a:tr>
              <a:tr h="232206">
                <a:tc>
                  <a:txBody>
                    <a:bodyPr/>
                    <a:lstStyle/>
                    <a:p>
                      <a:pPr algn="l" fontAlgn="b"/>
                      <a:r>
                        <a:rPr lang="tr-TR" sz="1400" b="1" i="0" u="none" strike="noStrike">
                          <a:solidFill>
                            <a:srgbClr val="000000"/>
                          </a:solidFill>
                          <a:effectLst/>
                          <a:latin typeface="Calibri" panose="020F0502020204030204" pitchFamily="34" charset="0"/>
                        </a:rPr>
                        <a:t>Cari Dönemde Yararlanılan Toplam Yatırıma Katkı Tutarı</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400" b="1" i="0" u="none" strike="noStrike">
                          <a:solidFill>
                            <a:srgbClr val="000000"/>
                          </a:solidFill>
                          <a:effectLst/>
                          <a:latin typeface="Calibri" panose="020F0502020204030204" pitchFamily="34" charset="0"/>
                        </a:rPr>
                        <a:t> </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1" i="0" u="none" strike="noStrike">
                          <a:solidFill>
                            <a:srgbClr val="000000"/>
                          </a:solidFill>
                          <a:effectLst/>
                          <a:latin typeface="Calibri" panose="020F0502020204030204" pitchFamily="34" charset="0"/>
                        </a:rPr>
                        <a:t>4.520.000,00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1" i="0" u="none" strike="noStrike">
                          <a:solidFill>
                            <a:srgbClr val="000000"/>
                          </a:solidFill>
                          <a:effectLst/>
                          <a:latin typeface="Calibri" panose="020F0502020204030204" pitchFamily="34" charset="0"/>
                        </a:rPr>
                        <a:t>6.780.000,00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b"/>
                      <a:r>
                        <a:rPr lang="tr-TR" sz="1400" b="1" i="0" u="none" strike="noStrike" dirty="0">
                          <a:solidFill>
                            <a:srgbClr val="000000"/>
                          </a:solidFill>
                          <a:effectLst/>
                          <a:latin typeface="Calibri" panose="020F0502020204030204" pitchFamily="34" charset="0"/>
                        </a:rPr>
                        <a:t>9.040.000,00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tc>
                <a:tc>
                  <a:txBody>
                    <a:bodyPr/>
                    <a:lstStyle/>
                    <a:p>
                      <a:pPr algn="l" fontAlgn="b"/>
                      <a:endParaRPr lang="tr-TR" sz="1400" b="0" i="0" u="none" strike="noStrike">
                        <a:solidFill>
                          <a:srgbClr val="000000"/>
                        </a:solidFill>
                        <a:effectLst/>
                        <a:latin typeface="Calibri" panose="020F0502020204030204" pitchFamily="34" charset="0"/>
                      </a:endParaRPr>
                    </a:p>
                  </a:txBody>
                  <a:tcPr marL="9018" marR="9018" marT="9018"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endParaRPr lang="tr-TR" sz="1400" b="0" i="0" u="none" strike="noStrike">
                        <a:solidFill>
                          <a:srgbClr val="000000"/>
                        </a:solidFill>
                        <a:effectLst/>
                        <a:latin typeface="Calibri" panose="020F0502020204030204" pitchFamily="34" charset="0"/>
                      </a:endParaRPr>
                    </a:p>
                  </a:txBody>
                  <a:tcPr marL="9018" marR="9018" marT="9018" marB="0" anchor="b">
                    <a:lnL>
                      <a:noFill/>
                    </a:lnL>
                    <a:lnR>
                      <a:noFill/>
                    </a:lnR>
                    <a:lnT>
                      <a:noFill/>
                    </a:lnT>
                    <a:lnB>
                      <a:noFill/>
                    </a:lnB>
                  </a:tcPr>
                </a:tc>
                <a:tc>
                  <a:txBody>
                    <a:bodyPr/>
                    <a:lstStyle/>
                    <a:p>
                      <a:pPr algn="l" fontAlgn="b"/>
                      <a:endParaRPr lang="tr-TR" sz="1400" b="0" i="0" u="none" strike="noStrike">
                        <a:solidFill>
                          <a:srgbClr val="000000"/>
                        </a:solidFill>
                        <a:effectLst/>
                        <a:latin typeface="Calibri" panose="020F0502020204030204" pitchFamily="34" charset="0"/>
                      </a:endParaRPr>
                    </a:p>
                  </a:txBody>
                  <a:tcPr marL="9018" marR="9018" marT="9018" marB="0" anchor="b">
                    <a:lnL>
                      <a:noFill/>
                    </a:lnL>
                    <a:lnR>
                      <a:noFill/>
                    </a:lnR>
                    <a:lnT>
                      <a:noFill/>
                    </a:lnT>
                    <a:lnB>
                      <a:noFill/>
                    </a:lnB>
                  </a:tcPr>
                </a:tc>
                <a:extLst>
                  <a:ext uri="{0D108BD9-81ED-4DB2-BD59-A6C34878D82A}">
                    <a16:rowId xmlns:a16="http://schemas.microsoft.com/office/drawing/2014/main" val="3785043610"/>
                  </a:ext>
                </a:extLst>
              </a:tr>
              <a:tr h="455245">
                <a:tc>
                  <a:txBody>
                    <a:bodyPr/>
                    <a:lstStyle/>
                    <a:p>
                      <a:pPr algn="l" fontAlgn="b"/>
                      <a:r>
                        <a:rPr lang="tr-TR" sz="1400" b="0" i="0" u="none" strike="noStrike">
                          <a:solidFill>
                            <a:srgbClr val="000000"/>
                          </a:solidFill>
                          <a:effectLst/>
                          <a:latin typeface="Calibri" panose="020F0502020204030204" pitchFamily="34" charset="0"/>
                        </a:rPr>
                        <a:t>Cari Dönem Dahil Olmak Üzere Yararlanılan</a:t>
                      </a:r>
                      <a:br>
                        <a:rPr lang="tr-TR" sz="1400" b="0" i="0" u="none" strike="noStrike">
                          <a:solidFill>
                            <a:srgbClr val="000000"/>
                          </a:solidFill>
                          <a:effectLst/>
                          <a:latin typeface="Calibri" panose="020F0502020204030204" pitchFamily="34" charset="0"/>
                        </a:rPr>
                      </a:br>
                      <a:r>
                        <a:rPr lang="tr-TR" sz="1400" b="0" i="0" u="none" strike="noStrike">
                          <a:solidFill>
                            <a:srgbClr val="000000"/>
                          </a:solidFill>
                          <a:effectLst/>
                          <a:latin typeface="Calibri" panose="020F0502020204030204" pitchFamily="34" charset="0"/>
                        </a:rPr>
                        <a:t>Toplam Yatırıma Katkı Tutarı</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400" b="0" i="0" u="none" strike="noStrike">
                          <a:solidFill>
                            <a:srgbClr val="000000"/>
                          </a:solidFill>
                          <a:effectLst/>
                          <a:latin typeface="Calibri" panose="020F0502020204030204" pitchFamily="34" charset="0"/>
                        </a:rPr>
                        <a:t> </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000000"/>
                          </a:solidFill>
                          <a:effectLst/>
                          <a:latin typeface="Calibri" panose="020F0502020204030204" pitchFamily="34" charset="0"/>
                        </a:rPr>
                        <a:t>9.520.000,00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000000"/>
                          </a:solidFill>
                          <a:effectLst/>
                          <a:latin typeface="Calibri" panose="020F0502020204030204" pitchFamily="34" charset="0"/>
                        </a:rPr>
                        <a:t>16.780.000,00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b"/>
                      <a:r>
                        <a:rPr lang="tr-TR" sz="1400" b="0" i="0" u="none" strike="noStrike" dirty="0">
                          <a:solidFill>
                            <a:srgbClr val="000000"/>
                          </a:solidFill>
                          <a:effectLst/>
                          <a:latin typeface="Calibri" panose="020F0502020204030204" pitchFamily="34" charset="0"/>
                        </a:rPr>
                        <a:t>28.040.000,00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tc>
                <a:tc>
                  <a:txBody>
                    <a:bodyPr/>
                    <a:lstStyle/>
                    <a:p>
                      <a:pPr algn="l" fontAlgn="b"/>
                      <a:endParaRPr lang="tr-TR" sz="1400" b="0" i="0" u="none" strike="noStrike" dirty="0">
                        <a:solidFill>
                          <a:srgbClr val="000000"/>
                        </a:solidFill>
                        <a:effectLst/>
                        <a:latin typeface="Calibri" panose="020F0502020204030204" pitchFamily="34" charset="0"/>
                      </a:endParaRPr>
                    </a:p>
                  </a:txBody>
                  <a:tcPr marL="9018" marR="9018" marT="9018"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endParaRPr lang="tr-TR" sz="1400" b="0" i="0" u="none" strike="noStrike" dirty="0">
                        <a:solidFill>
                          <a:srgbClr val="000000"/>
                        </a:solidFill>
                        <a:effectLst/>
                        <a:latin typeface="Calibri" panose="020F0502020204030204" pitchFamily="34" charset="0"/>
                      </a:endParaRPr>
                    </a:p>
                  </a:txBody>
                  <a:tcPr marL="9018" marR="9018" marT="9018" marB="0" anchor="b">
                    <a:lnL>
                      <a:noFill/>
                    </a:lnL>
                    <a:lnR>
                      <a:noFill/>
                    </a:lnR>
                    <a:lnT>
                      <a:noFill/>
                    </a:lnT>
                    <a:lnB>
                      <a:noFill/>
                    </a:lnB>
                  </a:tcPr>
                </a:tc>
                <a:tc>
                  <a:txBody>
                    <a:bodyPr/>
                    <a:lstStyle/>
                    <a:p>
                      <a:pPr algn="l" fontAlgn="b"/>
                      <a:endParaRPr lang="tr-TR" sz="1400" b="0" i="0" u="none" strike="noStrike">
                        <a:solidFill>
                          <a:srgbClr val="000000"/>
                        </a:solidFill>
                        <a:effectLst/>
                        <a:latin typeface="Calibri" panose="020F0502020204030204" pitchFamily="34" charset="0"/>
                      </a:endParaRPr>
                    </a:p>
                  </a:txBody>
                  <a:tcPr marL="9018" marR="9018" marT="9018" marB="0" anchor="b">
                    <a:lnL>
                      <a:noFill/>
                    </a:lnL>
                    <a:lnR>
                      <a:noFill/>
                    </a:lnR>
                    <a:lnT>
                      <a:noFill/>
                    </a:lnT>
                    <a:lnB>
                      <a:noFill/>
                    </a:lnB>
                  </a:tcPr>
                </a:tc>
                <a:extLst>
                  <a:ext uri="{0D108BD9-81ED-4DB2-BD59-A6C34878D82A}">
                    <a16:rowId xmlns:a16="http://schemas.microsoft.com/office/drawing/2014/main" val="2095671531"/>
                  </a:ext>
                </a:extLst>
              </a:tr>
              <a:tr h="281186">
                <a:tc>
                  <a:txBody>
                    <a:bodyPr/>
                    <a:lstStyle/>
                    <a:p>
                      <a:pPr algn="l" fontAlgn="b"/>
                      <a:r>
                        <a:rPr lang="tr-TR" sz="1400" b="1" i="0" u="none" strike="noStrike">
                          <a:solidFill>
                            <a:srgbClr val="FF0000"/>
                          </a:solidFill>
                          <a:effectLst/>
                          <a:latin typeface="Calibri" panose="020F0502020204030204" pitchFamily="34" charset="0"/>
                        </a:rPr>
                        <a:t>Hesaplanan Kurumlar Vergisi</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l" fontAlgn="b"/>
                      <a:r>
                        <a:rPr lang="tr-TR" sz="1400" b="1" i="0" u="none" strike="noStrike">
                          <a:solidFill>
                            <a:srgbClr val="FF0000"/>
                          </a:solidFill>
                          <a:effectLst/>
                          <a:latin typeface="Calibri" panose="020F0502020204030204" pitchFamily="34" charset="0"/>
                        </a:rPr>
                        <a:t> </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r" fontAlgn="b"/>
                      <a:r>
                        <a:rPr lang="tr-TR" sz="1400" b="1" i="0" u="none" strike="noStrike">
                          <a:solidFill>
                            <a:srgbClr val="FF0000"/>
                          </a:solidFill>
                          <a:effectLst/>
                          <a:latin typeface="Calibri" panose="020F0502020204030204" pitchFamily="34" charset="0"/>
                        </a:rPr>
                        <a:t>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r" fontAlgn="b"/>
                      <a:r>
                        <a:rPr lang="tr-TR" sz="1400" b="1" i="0" u="none" strike="noStrike">
                          <a:solidFill>
                            <a:srgbClr val="FF0000"/>
                          </a:solidFill>
                          <a:effectLst/>
                          <a:latin typeface="Calibri" panose="020F0502020204030204" pitchFamily="34" charset="0"/>
                        </a:rPr>
                        <a:t>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gridSpan="2">
                  <a:txBody>
                    <a:bodyPr/>
                    <a:lstStyle/>
                    <a:p>
                      <a:pPr algn="ctr" fontAlgn="b"/>
                      <a:r>
                        <a:rPr lang="tr-TR" sz="1400" b="1" i="0" u="none" strike="noStrike" dirty="0">
                          <a:solidFill>
                            <a:srgbClr val="FF0000"/>
                          </a:solidFill>
                          <a:effectLst/>
                          <a:latin typeface="Calibri" panose="020F0502020204030204" pitchFamily="34" charset="0"/>
                        </a:rPr>
                        <a:t>2.260.000,00</a:t>
                      </a:r>
                    </a:p>
                  </a:txBody>
                  <a:tcPr marL="9018" marR="9018" marT="90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hMerge="1">
                  <a:txBody>
                    <a:bodyPr/>
                    <a:lstStyle/>
                    <a:p>
                      <a:endParaRPr lang="tr-TR"/>
                    </a:p>
                  </a:txBody>
                  <a:tcPr/>
                </a:tc>
                <a:tc>
                  <a:txBody>
                    <a:bodyPr/>
                    <a:lstStyle/>
                    <a:p>
                      <a:pPr algn="l" fontAlgn="b"/>
                      <a:endParaRPr lang="tr-TR" sz="1400" b="0" i="0" u="none" strike="noStrike">
                        <a:solidFill>
                          <a:srgbClr val="000000"/>
                        </a:solidFill>
                        <a:effectLst/>
                        <a:latin typeface="Calibri" panose="020F0502020204030204" pitchFamily="34" charset="0"/>
                      </a:endParaRPr>
                    </a:p>
                  </a:txBody>
                  <a:tcPr marL="9018" marR="9018" marT="9018"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endParaRPr lang="tr-TR" sz="1400" b="0" i="0" u="none" strike="noStrike" dirty="0">
                        <a:solidFill>
                          <a:srgbClr val="000000"/>
                        </a:solidFill>
                        <a:effectLst/>
                        <a:latin typeface="Calibri" panose="020F0502020204030204" pitchFamily="34" charset="0"/>
                      </a:endParaRPr>
                    </a:p>
                  </a:txBody>
                  <a:tcPr marL="9018" marR="9018" marT="9018" marB="0" anchor="b">
                    <a:lnL>
                      <a:noFill/>
                    </a:lnL>
                    <a:lnR>
                      <a:noFill/>
                    </a:lnR>
                    <a:lnT>
                      <a:noFill/>
                    </a:lnT>
                    <a:lnB>
                      <a:noFill/>
                    </a:lnB>
                  </a:tcPr>
                </a:tc>
                <a:tc>
                  <a:txBody>
                    <a:bodyPr/>
                    <a:lstStyle/>
                    <a:p>
                      <a:pPr algn="l" fontAlgn="b"/>
                      <a:endParaRPr lang="tr-TR" sz="1400" b="0" i="0" u="none" strike="noStrike" dirty="0">
                        <a:solidFill>
                          <a:srgbClr val="000000"/>
                        </a:solidFill>
                        <a:effectLst/>
                        <a:latin typeface="Calibri" panose="020F0502020204030204" pitchFamily="34" charset="0"/>
                      </a:endParaRPr>
                    </a:p>
                  </a:txBody>
                  <a:tcPr marL="9018" marR="9018" marT="9018" marB="0" anchor="b">
                    <a:lnL>
                      <a:noFill/>
                    </a:lnL>
                    <a:lnR>
                      <a:noFill/>
                    </a:lnR>
                    <a:lnT>
                      <a:noFill/>
                    </a:lnT>
                    <a:lnB>
                      <a:noFill/>
                    </a:lnB>
                  </a:tcPr>
                </a:tc>
                <a:extLst>
                  <a:ext uri="{0D108BD9-81ED-4DB2-BD59-A6C34878D82A}">
                    <a16:rowId xmlns:a16="http://schemas.microsoft.com/office/drawing/2014/main" val="4169843995"/>
                  </a:ext>
                </a:extLst>
              </a:tr>
            </a:tbl>
          </a:graphicData>
        </a:graphic>
      </p:graphicFrame>
    </p:spTree>
    <p:extLst>
      <p:ext uri="{BB962C8B-B14F-4D97-AF65-F5344CB8AC3E}">
        <p14:creationId xmlns:p14="http://schemas.microsoft.com/office/powerpoint/2010/main" val="10603246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15682-1302-6AFC-1C03-C6D29B454D6B}"/>
              </a:ext>
            </a:extLst>
          </p:cNvPr>
          <p:cNvSpPr>
            <a:spLocks noGrp="1"/>
          </p:cNvSpPr>
          <p:nvPr>
            <p:ph type="title"/>
          </p:nvPr>
        </p:nvSpPr>
        <p:spPr/>
        <p:txBody>
          <a:bodyPr/>
          <a:lstStyle/>
          <a:p>
            <a:pPr algn="l"/>
            <a:r>
              <a:rPr lang="tr-TR" sz="3360" b="1" dirty="0">
                <a:solidFill>
                  <a:srgbClr val="00338D"/>
                </a:solidFill>
                <a:latin typeface="Univers for KPMG" panose="020B0603020202020204" pitchFamily="34" charset="0"/>
                <a:cs typeface="Arial" panose="020B0604020202020204" pitchFamily="34" charset="0"/>
              </a:rPr>
              <a:t>		</a:t>
            </a:r>
            <a:br>
              <a:rPr lang="tr-TR" sz="3360" b="1" dirty="0">
                <a:solidFill>
                  <a:srgbClr val="00338D"/>
                </a:solidFill>
                <a:latin typeface="Univers for KPMG" panose="020B0603020202020204" pitchFamily="34" charset="0"/>
                <a:cs typeface="Arial" panose="020B0604020202020204" pitchFamily="34" charset="0"/>
              </a:rPr>
            </a:br>
            <a:r>
              <a:rPr lang="tr-TR" sz="3360" b="1" dirty="0">
                <a:solidFill>
                  <a:srgbClr val="00338D"/>
                </a:solidFill>
                <a:latin typeface="Univers for KPMG" panose="020B0603020202020204" pitchFamily="34" charset="0"/>
                <a:cs typeface="Arial" panose="020B0604020202020204" pitchFamily="34" charset="0"/>
              </a:rPr>
              <a:t>		Tevsi Yatırımlarda İndirimli KV Uygulaması</a:t>
            </a:r>
            <a:endParaRPr lang="tr-TR" dirty="0"/>
          </a:p>
        </p:txBody>
      </p:sp>
      <p:sp>
        <p:nvSpPr>
          <p:cNvPr id="3" name="Title 1">
            <a:extLst>
              <a:ext uri="{FF2B5EF4-FFF2-40B4-BE49-F238E27FC236}">
                <a16:creationId xmlns:a16="http://schemas.microsoft.com/office/drawing/2014/main" id="{7102F3DF-455D-007A-60E8-EB402AF24F3D}"/>
              </a:ext>
            </a:extLst>
          </p:cNvPr>
          <p:cNvSpPr txBox="1">
            <a:spLocks/>
          </p:cNvSpPr>
          <p:nvPr/>
        </p:nvSpPr>
        <p:spPr>
          <a:xfrm>
            <a:off x="1203839" y="1140480"/>
            <a:ext cx="12222720" cy="5437032"/>
          </a:xfrm>
          <a:prstGeom prst="rect">
            <a:avLst/>
          </a:prstGeom>
        </p:spPr>
        <p:txBody>
          <a:bodyPr vert="horz" lIns="0" tIns="0" rIns="0" bIns="0" rtlCol="0" anchor="t" anchorCtr="0">
            <a:noAutofit/>
          </a:bodyPr>
          <a:lstStyle>
            <a:lvl1pPr algn="l" defTabSz="914094" rtl="0" eaLnBrk="1" latinLnBrk="0" hangingPunct="1">
              <a:lnSpc>
                <a:spcPct val="70000"/>
              </a:lnSpc>
              <a:spcBef>
                <a:spcPct val="0"/>
              </a:spcBef>
              <a:buNone/>
              <a:defRPr sz="5398" kern="1200">
                <a:solidFill>
                  <a:schemeClr val="tx2"/>
                </a:solidFill>
                <a:latin typeface="+mj-lt"/>
                <a:ea typeface="+mj-ea"/>
                <a:cs typeface="+mj-cs"/>
              </a:defRPr>
            </a:lvl1pPr>
          </a:lstStyle>
          <a:p>
            <a:pPr algn="just" defTabSz="1083570">
              <a:lnSpc>
                <a:spcPct val="100000"/>
              </a:lnSpc>
              <a:spcBef>
                <a:spcPts val="0"/>
              </a:spcBef>
              <a:defRPr/>
            </a:pPr>
            <a:endParaRPr lang="tr-TR" sz="1920" dirty="0">
              <a:solidFill>
                <a:srgbClr val="494949"/>
              </a:solidFill>
              <a:latin typeface="Open Sans"/>
            </a:endParaRPr>
          </a:p>
          <a:p>
            <a:pPr algn="just" defTabSz="1083570">
              <a:lnSpc>
                <a:spcPct val="100000"/>
              </a:lnSpc>
              <a:spcBef>
                <a:spcPts val="0"/>
              </a:spcBef>
              <a:defRPr/>
            </a:pPr>
            <a:r>
              <a:rPr lang="tr-TR" sz="1920" dirty="0">
                <a:solidFill>
                  <a:srgbClr val="494949"/>
                </a:solidFill>
                <a:latin typeface="Open Sans"/>
              </a:rPr>
              <a:t>Tevsi yatırımlarda, </a:t>
            </a:r>
          </a:p>
          <a:p>
            <a:pPr marL="342900" indent="-342900" algn="just" defTabSz="1083570">
              <a:lnSpc>
                <a:spcPct val="100000"/>
              </a:lnSpc>
              <a:spcBef>
                <a:spcPts val="0"/>
              </a:spcBef>
              <a:buFont typeface="Arial" panose="020B0604020202020204" pitchFamily="34" charset="0"/>
              <a:buChar char="•"/>
              <a:defRPr/>
            </a:pPr>
            <a:endParaRPr lang="tr-TR" sz="1920" dirty="0">
              <a:solidFill>
                <a:srgbClr val="494949"/>
              </a:solidFill>
              <a:latin typeface="Open Sans"/>
            </a:endParaRPr>
          </a:p>
          <a:p>
            <a:pPr marL="342900" indent="-342900" algn="just" defTabSz="1083570">
              <a:lnSpc>
                <a:spcPct val="100000"/>
              </a:lnSpc>
              <a:spcBef>
                <a:spcPts val="0"/>
              </a:spcBef>
              <a:buFont typeface="Arial" panose="020B0604020202020204" pitchFamily="34" charset="0"/>
              <a:buChar char="•"/>
              <a:defRPr/>
            </a:pPr>
            <a:r>
              <a:rPr lang="tr-TR" sz="1920" dirty="0">
                <a:solidFill>
                  <a:srgbClr val="494949"/>
                </a:solidFill>
                <a:latin typeface="Open Sans"/>
              </a:rPr>
              <a:t>Yatırımdan elde edilen kazancın işletme bütünlüğü çerçevesinde ayrı hesaplarda izlenmek suretiyle tespit edilebilmesi halinde, indirimli oran bu kazanca uygulanır.</a:t>
            </a:r>
          </a:p>
          <a:p>
            <a:pPr marL="342900" indent="-342900" algn="just" defTabSz="1083570">
              <a:lnSpc>
                <a:spcPct val="100000"/>
              </a:lnSpc>
              <a:spcBef>
                <a:spcPts val="0"/>
              </a:spcBef>
              <a:buFont typeface="Arial" panose="020B0604020202020204" pitchFamily="34" charset="0"/>
              <a:buChar char="•"/>
              <a:defRPr/>
            </a:pPr>
            <a:endParaRPr lang="tr-TR" sz="1920" dirty="0">
              <a:solidFill>
                <a:srgbClr val="494949"/>
              </a:solidFill>
              <a:latin typeface="Open Sans"/>
            </a:endParaRPr>
          </a:p>
          <a:p>
            <a:pPr marL="342900" indent="-342900" algn="just" defTabSz="1083570">
              <a:lnSpc>
                <a:spcPct val="100000"/>
              </a:lnSpc>
              <a:spcBef>
                <a:spcPts val="0"/>
              </a:spcBef>
              <a:buFont typeface="Arial" panose="020B0604020202020204" pitchFamily="34" charset="0"/>
              <a:buChar char="•"/>
              <a:defRPr/>
            </a:pPr>
            <a:r>
              <a:rPr lang="tr-TR" sz="1920" dirty="0">
                <a:solidFill>
                  <a:srgbClr val="494949"/>
                </a:solidFill>
                <a:latin typeface="Open Sans"/>
              </a:rPr>
              <a:t>Kazancın ayrı bir şekilde tespit edilememesi halinde ise indirimli oran uygulanacak kazanç, </a:t>
            </a:r>
          </a:p>
          <a:p>
            <a:pPr algn="just" defTabSz="1083570">
              <a:lnSpc>
                <a:spcPct val="100000"/>
              </a:lnSpc>
              <a:spcBef>
                <a:spcPts val="0"/>
              </a:spcBef>
              <a:defRPr/>
            </a:pPr>
            <a:endParaRPr lang="tr-TR" sz="1920" dirty="0">
              <a:solidFill>
                <a:srgbClr val="494949"/>
              </a:solidFill>
              <a:latin typeface="Open Sans"/>
            </a:endParaRPr>
          </a:p>
          <a:p>
            <a:pPr algn="just" defTabSz="1083570">
              <a:lnSpc>
                <a:spcPct val="100000"/>
              </a:lnSpc>
              <a:spcBef>
                <a:spcPts val="0"/>
              </a:spcBef>
              <a:defRPr/>
            </a:pPr>
            <a:r>
              <a:rPr lang="tr-TR" sz="1920" dirty="0">
                <a:solidFill>
                  <a:srgbClr val="494949"/>
                </a:solidFill>
                <a:latin typeface="Open Sans"/>
              </a:rPr>
              <a:t>			       </a:t>
            </a:r>
            <a:r>
              <a:rPr lang="tr-TR" sz="1920" b="1" dirty="0">
                <a:solidFill>
                  <a:srgbClr val="494949"/>
                </a:solidFill>
                <a:latin typeface="Open Sans"/>
              </a:rPr>
              <a:t>Tevsi Yatırım Tutarı</a:t>
            </a:r>
          </a:p>
          <a:p>
            <a:pPr algn="just" defTabSz="1083570">
              <a:lnSpc>
                <a:spcPct val="100000"/>
              </a:lnSpc>
              <a:spcBef>
                <a:spcPts val="0"/>
              </a:spcBef>
              <a:defRPr/>
            </a:pPr>
            <a:r>
              <a:rPr lang="tr-TR" sz="1680" b="1" dirty="0">
                <a:solidFill>
                  <a:srgbClr val="494949"/>
                </a:solidFill>
                <a:latin typeface="Open Sans"/>
              </a:rPr>
              <a:t>Yatırımın Kazanç Oranı </a:t>
            </a:r>
            <a:r>
              <a:rPr lang="tr-TR" sz="1920" dirty="0">
                <a:solidFill>
                  <a:srgbClr val="494949"/>
                </a:solidFill>
                <a:latin typeface="Open Sans"/>
              </a:rPr>
              <a:t>= 				</a:t>
            </a:r>
            <a:endParaRPr lang="tr-TR" sz="1920" b="1" dirty="0">
              <a:solidFill>
                <a:srgbClr val="494949"/>
              </a:solidFill>
              <a:latin typeface="Open Sans"/>
            </a:endParaRPr>
          </a:p>
          <a:p>
            <a:pPr algn="just" defTabSz="1083570">
              <a:lnSpc>
                <a:spcPct val="100000"/>
              </a:lnSpc>
              <a:spcBef>
                <a:spcPts val="0"/>
              </a:spcBef>
              <a:defRPr/>
            </a:pPr>
            <a:r>
              <a:rPr lang="tr-TR" sz="1920" dirty="0">
                <a:solidFill>
                  <a:srgbClr val="494949"/>
                </a:solidFill>
                <a:latin typeface="Open Sans"/>
              </a:rPr>
              <a:t> 			 </a:t>
            </a:r>
            <a:r>
              <a:rPr lang="tr-TR" sz="1920" b="1" dirty="0">
                <a:solidFill>
                  <a:srgbClr val="494949"/>
                </a:solidFill>
                <a:latin typeface="Open Sans"/>
              </a:rPr>
              <a:t>Dön. Sonu Toplam Sabit Kıymet</a:t>
            </a:r>
            <a:r>
              <a:rPr lang="tr-TR" sz="1920" dirty="0">
                <a:solidFill>
                  <a:srgbClr val="494949"/>
                </a:solidFill>
                <a:latin typeface="Open Sans"/>
              </a:rPr>
              <a:t>	</a:t>
            </a:r>
          </a:p>
          <a:p>
            <a:pPr algn="just" defTabSz="1083570">
              <a:lnSpc>
                <a:spcPct val="100000"/>
              </a:lnSpc>
              <a:spcBef>
                <a:spcPts val="0"/>
              </a:spcBef>
              <a:defRPr/>
            </a:pPr>
            <a:endParaRPr lang="tr-TR" sz="1920" dirty="0">
              <a:solidFill>
                <a:srgbClr val="494949"/>
              </a:solidFill>
              <a:latin typeface="Open Sans"/>
            </a:endParaRPr>
          </a:p>
          <a:p>
            <a:pPr algn="just" defTabSz="1083570">
              <a:lnSpc>
                <a:spcPct val="100000"/>
              </a:lnSpc>
              <a:spcBef>
                <a:spcPts val="0"/>
              </a:spcBef>
              <a:defRPr/>
            </a:pPr>
            <a:endParaRPr lang="tr-TR" sz="1920" dirty="0">
              <a:solidFill>
                <a:srgbClr val="494949"/>
              </a:solidFill>
              <a:latin typeface="Open Sans"/>
            </a:endParaRPr>
          </a:p>
          <a:p>
            <a:pPr marL="342900" indent="-342900" algn="just" defTabSz="1083570">
              <a:lnSpc>
                <a:spcPct val="100000"/>
              </a:lnSpc>
              <a:spcBef>
                <a:spcPts val="0"/>
              </a:spcBef>
              <a:buFont typeface="Arial" panose="020B0604020202020204" pitchFamily="34" charset="0"/>
              <a:buChar char="•"/>
              <a:defRPr/>
            </a:pPr>
            <a:r>
              <a:rPr lang="tr-TR" sz="1920" b="1" dirty="0">
                <a:solidFill>
                  <a:srgbClr val="494949"/>
                </a:solidFill>
                <a:latin typeface="Open Sans"/>
              </a:rPr>
              <a:t>Dönem Sonu Sabit Kıymet Tutarı: </a:t>
            </a:r>
            <a:r>
              <a:rPr lang="tr-TR" sz="1920" dirty="0">
                <a:solidFill>
                  <a:srgbClr val="494949"/>
                </a:solidFill>
                <a:latin typeface="Open Sans"/>
              </a:rPr>
              <a:t>Brüt değerleri ile dikkate alınır. Bu hesaba sadece ATİK olan kıymetler dahil edilir. Bu kıymetler yeniden değerlemeye ya da enflasyon düzeltmesine tabi tutulmuşsa değerlenmiş tutarları ile dikkate alınır. </a:t>
            </a:r>
          </a:p>
          <a:p>
            <a:pPr algn="just" defTabSz="1083570">
              <a:lnSpc>
                <a:spcPct val="100000"/>
              </a:lnSpc>
              <a:spcBef>
                <a:spcPts val="0"/>
              </a:spcBef>
              <a:defRPr/>
            </a:pPr>
            <a:endParaRPr lang="tr-TR" sz="1920" dirty="0">
              <a:solidFill>
                <a:srgbClr val="494949"/>
              </a:solidFill>
              <a:latin typeface="Open Sans"/>
            </a:endParaRPr>
          </a:p>
          <a:p>
            <a:pPr marL="342900" indent="-342900" algn="just" defTabSz="1083570">
              <a:lnSpc>
                <a:spcPct val="100000"/>
              </a:lnSpc>
              <a:spcBef>
                <a:spcPts val="0"/>
              </a:spcBef>
              <a:buFont typeface="Arial" panose="020B0604020202020204" pitchFamily="34" charset="0"/>
              <a:buChar char="•"/>
              <a:defRPr/>
            </a:pPr>
            <a:r>
              <a:rPr lang="tr-TR" sz="1920" dirty="0">
                <a:solidFill>
                  <a:srgbClr val="494949"/>
                </a:solidFill>
                <a:latin typeface="Open Sans"/>
              </a:rPr>
              <a:t>İndirimli oran uygulamasına yatırımın kısmen veya tamamen faaliyete geçtiği geçici vergi döneminde başlanır.</a:t>
            </a:r>
          </a:p>
          <a:p>
            <a:pPr marL="342900" indent="-342900" algn="just" defTabSz="1083570">
              <a:lnSpc>
                <a:spcPct val="100000"/>
              </a:lnSpc>
              <a:spcBef>
                <a:spcPts val="0"/>
              </a:spcBef>
              <a:buFont typeface="Arial" panose="020B0604020202020204" pitchFamily="34" charset="0"/>
              <a:buChar char="•"/>
              <a:defRPr/>
            </a:pPr>
            <a:endParaRPr lang="tr-TR" sz="1920" dirty="0">
              <a:solidFill>
                <a:srgbClr val="494949"/>
              </a:solidFill>
              <a:latin typeface="Open Sans"/>
            </a:endParaRPr>
          </a:p>
          <a:p>
            <a:pPr algn="just" defTabSz="1083570">
              <a:lnSpc>
                <a:spcPct val="100000"/>
              </a:lnSpc>
              <a:spcBef>
                <a:spcPts val="0"/>
              </a:spcBef>
              <a:defRPr/>
            </a:pPr>
            <a:br>
              <a:rPr lang="tr-TR" sz="3360" b="1" dirty="0">
                <a:solidFill>
                  <a:srgbClr val="00338D"/>
                </a:solidFill>
                <a:latin typeface="Univers for KPMG" panose="020B0603020202020204" pitchFamily="34" charset="0"/>
                <a:ea typeface="+mn-ea"/>
                <a:cs typeface="Arial" panose="020B0604020202020204" pitchFamily="34" charset="0"/>
              </a:rPr>
            </a:br>
            <a:endParaRPr lang="tr-TR" sz="6478" dirty="0"/>
          </a:p>
        </p:txBody>
      </p:sp>
      <p:sp>
        <p:nvSpPr>
          <p:cNvPr id="5" name="Minus Sign 4">
            <a:extLst>
              <a:ext uri="{FF2B5EF4-FFF2-40B4-BE49-F238E27FC236}">
                <a16:creationId xmlns:a16="http://schemas.microsoft.com/office/drawing/2014/main" id="{445360A5-BE5E-0D2A-5166-8E2F4C35D953}"/>
              </a:ext>
            </a:extLst>
          </p:cNvPr>
          <p:cNvSpPr/>
          <p:nvPr/>
        </p:nvSpPr>
        <p:spPr>
          <a:xfrm>
            <a:off x="3415004" y="3711720"/>
            <a:ext cx="5385629" cy="403081"/>
          </a:xfrm>
          <a:prstGeom prst="mathMinus">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5532" tIns="65532" rIns="65532" bIns="65532" rtlCol="0" anchor="ctr"/>
          <a:lstStyle/>
          <a:p>
            <a:pPr algn="l"/>
            <a:endParaRPr lang="tr-TR" dirty="0" err="1">
              <a:solidFill>
                <a:schemeClr val="bg1"/>
              </a:solidFill>
            </a:endParaRPr>
          </a:p>
        </p:txBody>
      </p:sp>
      <p:sp>
        <p:nvSpPr>
          <p:cNvPr id="4" name="TextBox 3">
            <a:extLst>
              <a:ext uri="{FF2B5EF4-FFF2-40B4-BE49-F238E27FC236}">
                <a16:creationId xmlns:a16="http://schemas.microsoft.com/office/drawing/2014/main" id="{F444050A-0BA7-14A3-36F1-BB5D83C03A8F}"/>
              </a:ext>
            </a:extLst>
          </p:cNvPr>
          <p:cNvSpPr txBox="1"/>
          <p:nvPr/>
        </p:nvSpPr>
        <p:spPr>
          <a:xfrm>
            <a:off x="830727" y="7541307"/>
            <a:ext cx="9533582" cy="359111"/>
          </a:xfrm>
          <a:prstGeom prst="rect">
            <a:avLst/>
          </a:prstGeom>
          <a:solidFill>
            <a:schemeClr val="bg1"/>
          </a:solidFill>
          <a:ln>
            <a:solidFill>
              <a:schemeClr val="bg1"/>
            </a:solidFill>
          </a:ln>
        </p:spPr>
        <p:txBody>
          <a:bodyPr wrap="square" lIns="65532" tIns="65532" rIns="65532" bIns="65532" rtlCol="0">
            <a:noAutofit/>
          </a:bodyPr>
          <a:lstStyle/>
          <a:p>
            <a:pPr>
              <a:spcAft>
                <a:spcPts val="720"/>
              </a:spcAft>
            </a:pPr>
            <a:endParaRPr lang="tr-TR" dirty="0" err="1">
              <a:solidFill>
                <a:schemeClr val="tx2"/>
              </a:solidFill>
            </a:endParaRPr>
          </a:p>
        </p:txBody>
      </p:sp>
    </p:spTree>
    <p:extLst>
      <p:ext uri="{BB962C8B-B14F-4D97-AF65-F5344CB8AC3E}">
        <p14:creationId xmlns:p14="http://schemas.microsoft.com/office/powerpoint/2010/main" val="864180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15682-1302-6AFC-1C03-C6D29B454D6B}"/>
              </a:ext>
            </a:extLst>
          </p:cNvPr>
          <p:cNvSpPr>
            <a:spLocks noGrp="1"/>
          </p:cNvSpPr>
          <p:nvPr>
            <p:ph type="title"/>
          </p:nvPr>
        </p:nvSpPr>
        <p:spPr/>
        <p:txBody>
          <a:bodyPr/>
          <a:lstStyle/>
          <a:p>
            <a:pPr algn="l"/>
            <a:r>
              <a:rPr lang="tr-TR" sz="3360" b="1" dirty="0">
                <a:solidFill>
                  <a:srgbClr val="00338D"/>
                </a:solidFill>
                <a:latin typeface="Univers for KPMG" panose="020B0603020202020204" pitchFamily="34" charset="0"/>
                <a:cs typeface="Arial" panose="020B0604020202020204" pitchFamily="34" charset="0"/>
              </a:rPr>
              <a:t>		</a:t>
            </a:r>
            <a:br>
              <a:rPr lang="tr-TR" sz="3360" b="1" dirty="0">
                <a:solidFill>
                  <a:srgbClr val="00338D"/>
                </a:solidFill>
                <a:latin typeface="Univers for KPMG" panose="020B0603020202020204" pitchFamily="34" charset="0"/>
                <a:cs typeface="Arial" panose="020B0604020202020204" pitchFamily="34" charset="0"/>
              </a:rPr>
            </a:br>
            <a:r>
              <a:rPr lang="tr-TR" sz="3360" b="1" dirty="0">
                <a:solidFill>
                  <a:srgbClr val="00338D"/>
                </a:solidFill>
                <a:latin typeface="Univers for KPMG" panose="020B0603020202020204" pitchFamily="34" charset="0"/>
                <a:cs typeface="Arial" panose="020B0604020202020204" pitchFamily="34" charset="0"/>
              </a:rPr>
              <a:t>		Tevsi Yatırımlarda İndirimli KV Uygulaması</a:t>
            </a:r>
            <a:endParaRPr lang="tr-TR" dirty="0"/>
          </a:p>
        </p:txBody>
      </p:sp>
      <p:sp>
        <p:nvSpPr>
          <p:cNvPr id="3" name="Title 1">
            <a:extLst>
              <a:ext uri="{FF2B5EF4-FFF2-40B4-BE49-F238E27FC236}">
                <a16:creationId xmlns:a16="http://schemas.microsoft.com/office/drawing/2014/main" id="{7102F3DF-455D-007A-60E8-EB402AF24F3D}"/>
              </a:ext>
            </a:extLst>
          </p:cNvPr>
          <p:cNvSpPr txBox="1">
            <a:spLocks/>
          </p:cNvSpPr>
          <p:nvPr/>
        </p:nvSpPr>
        <p:spPr>
          <a:xfrm>
            <a:off x="1203839" y="1140480"/>
            <a:ext cx="12222720" cy="5437032"/>
          </a:xfrm>
          <a:prstGeom prst="rect">
            <a:avLst/>
          </a:prstGeom>
        </p:spPr>
        <p:txBody>
          <a:bodyPr vert="horz" lIns="0" tIns="0" rIns="0" bIns="0" rtlCol="0" anchor="t" anchorCtr="0">
            <a:noAutofit/>
          </a:bodyPr>
          <a:lstStyle>
            <a:lvl1pPr algn="l" defTabSz="914094" rtl="0" eaLnBrk="1" latinLnBrk="0" hangingPunct="1">
              <a:lnSpc>
                <a:spcPct val="70000"/>
              </a:lnSpc>
              <a:spcBef>
                <a:spcPct val="0"/>
              </a:spcBef>
              <a:buNone/>
              <a:defRPr sz="5398" kern="1200">
                <a:solidFill>
                  <a:schemeClr val="tx2"/>
                </a:solidFill>
                <a:latin typeface="+mj-lt"/>
                <a:ea typeface="+mj-ea"/>
                <a:cs typeface="+mj-cs"/>
              </a:defRPr>
            </a:lvl1pPr>
          </a:lstStyle>
          <a:p>
            <a:pPr algn="just" defTabSz="1083570">
              <a:lnSpc>
                <a:spcPct val="100000"/>
              </a:lnSpc>
              <a:spcBef>
                <a:spcPts val="0"/>
              </a:spcBef>
              <a:defRPr/>
            </a:pPr>
            <a:endParaRPr lang="tr-TR" sz="1920" dirty="0">
              <a:solidFill>
                <a:srgbClr val="494949"/>
              </a:solidFill>
              <a:latin typeface="Open Sans"/>
            </a:endParaRPr>
          </a:p>
          <a:p>
            <a:pPr algn="just" defTabSz="1083570">
              <a:lnSpc>
                <a:spcPct val="100000"/>
              </a:lnSpc>
              <a:spcBef>
                <a:spcPts val="0"/>
              </a:spcBef>
              <a:defRPr/>
            </a:pPr>
            <a:r>
              <a:rPr lang="tr-TR" sz="1920" dirty="0">
                <a:solidFill>
                  <a:srgbClr val="494949"/>
                </a:solidFill>
                <a:latin typeface="Open Sans"/>
              </a:rPr>
              <a:t>Tevsi yatırımlarda, </a:t>
            </a:r>
          </a:p>
          <a:p>
            <a:pPr algn="just" defTabSz="1083570">
              <a:lnSpc>
                <a:spcPct val="100000"/>
              </a:lnSpc>
              <a:spcBef>
                <a:spcPts val="0"/>
              </a:spcBef>
              <a:defRPr/>
            </a:pPr>
            <a:endParaRPr lang="tr-TR" sz="1920" dirty="0">
              <a:solidFill>
                <a:srgbClr val="494949"/>
              </a:solidFill>
              <a:latin typeface="Open Sans"/>
            </a:endParaRPr>
          </a:p>
          <a:p>
            <a:pPr marL="342900" indent="-342900" algn="just" defTabSz="1083570">
              <a:lnSpc>
                <a:spcPct val="100000"/>
              </a:lnSpc>
              <a:spcBef>
                <a:spcPts val="0"/>
              </a:spcBef>
              <a:buFont typeface="Arial" panose="020B0604020202020204" pitchFamily="34" charset="0"/>
              <a:buChar char="•"/>
              <a:defRPr/>
            </a:pPr>
            <a:r>
              <a:rPr lang="tr-TR" sz="1920" dirty="0">
                <a:solidFill>
                  <a:srgbClr val="494949"/>
                </a:solidFill>
                <a:latin typeface="Open Sans"/>
              </a:rPr>
              <a:t>Tevsi yatırımlardan elde edilen kazancın ayrı hesaplarda izlenmek suretiyle tespit edilememesi durumunda indirimli kurumlar vergisine konu edilecek kazanç, tevsi yatırım tutarının toplam sabit kıymet tutarına bölünmesi suretiyle bulunacak oranın kurumun ticari bilanço kârı ile çarpılması suretiyle hesaplanacaktır. </a:t>
            </a:r>
          </a:p>
          <a:p>
            <a:pPr algn="just" defTabSz="1083570">
              <a:lnSpc>
                <a:spcPct val="100000"/>
              </a:lnSpc>
              <a:spcBef>
                <a:spcPts val="0"/>
              </a:spcBef>
              <a:defRPr/>
            </a:pPr>
            <a:endParaRPr lang="tr-TR" sz="1920" dirty="0">
              <a:solidFill>
                <a:srgbClr val="494949"/>
              </a:solidFill>
              <a:latin typeface="Open Sans"/>
            </a:endParaRPr>
          </a:p>
          <a:p>
            <a:pPr algn="just" defTabSz="1083570">
              <a:lnSpc>
                <a:spcPct val="100000"/>
              </a:lnSpc>
              <a:spcBef>
                <a:spcPts val="0"/>
              </a:spcBef>
              <a:defRPr/>
            </a:pPr>
            <a:endParaRPr lang="tr-TR" sz="1920" dirty="0">
              <a:solidFill>
                <a:srgbClr val="494949"/>
              </a:solidFill>
              <a:latin typeface="Open Sans"/>
            </a:endParaRPr>
          </a:p>
          <a:p>
            <a:pPr algn="just" defTabSz="1083570">
              <a:lnSpc>
                <a:spcPct val="100000"/>
              </a:lnSpc>
              <a:spcBef>
                <a:spcPts val="0"/>
              </a:spcBef>
              <a:defRPr/>
            </a:pPr>
            <a:r>
              <a:rPr lang="tr-TR" sz="1920" dirty="0">
                <a:solidFill>
                  <a:srgbClr val="494949"/>
                </a:solidFill>
                <a:latin typeface="Open Sans"/>
              </a:rPr>
              <a:t>		        </a:t>
            </a:r>
            <a:r>
              <a:rPr lang="tr-TR" sz="1920" b="1" dirty="0">
                <a:solidFill>
                  <a:srgbClr val="494949"/>
                </a:solidFill>
                <a:latin typeface="Open Sans"/>
              </a:rPr>
              <a:t>Tevsi Yatırım Tutarı</a:t>
            </a:r>
          </a:p>
          <a:p>
            <a:pPr algn="just" defTabSz="1083570">
              <a:lnSpc>
                <a:spcPct val="100000"/>
              </a:lnSpc>
              <a:spcBef>
                <a:spcPts val="0"/>
              </a:spcBef>
              <a:defRPr/>
            </a:pPr>
            <a:r>
              <a:rPr lang="tr-TR" sz="1680" b="1" dirty="0">
                <a:solidFill>
                  <a:srgbClr val="494949"/>
                </a:solidFill>
                <a:latin typeface="Open Sans"/>
              </a:rPr>
              <a:t>Yatırım Kazancı </a:t>
            </a:r>
            <a:r>
              <a:rPr lang="tr-TR" sz="1920" dirty="0">
                <a:solidFill>
                  <a:srgbClr val="494949"/>
                </a:solidFill>
                <a:latin typeface="Open Sans"/>
              </a:rPr>
              <a:t>= 				         </a:t>
            </a:r>
            <a:r>
              <a:rPr lang="tr-TR" sz="1920" b="1" dirty="0">
                <a:solidFill>
                  <a:srgbClr val="494949"/>
                </a:solidFill>
                <a:latin typeface="Open Sans"/>
              </a:rPr>
              <a:t>x</a:t>
            </a:r>
            <a:r>
              <a:rPr lang="tr-TR" sz="1920" dirty="0">
                <a:solidFill>
                  <a:srgbClr val="494949"/>
                </a:solidFill>
                <a:latin typeface="Open Sans"/>
              </a:rPr>
              <a:t> </a:t>
            </a:r>
            <a:r>
              <a:rPr lang="tr-TR" sz="1920" b="1" dirty="0">
                <a:solidFill>
                  <a:srgbClr val="494949"/>
                </a:solidFill>
                <a:latin typeface="Open Sans"/>
              </a:rPr>
              <a:t>Ticari Bilanço Karı</a:t>
            </a:r>
          </a:p>
          <a:p>
            <a:pPr algn="just" defTabSz="1083570">
              <a:lnSpc>
                <a:spcPct val="100000"/>
              </a:lnSpc>
              <a:spcBef>
                <a:spcPts val="0"/>
              </a:spcBef>
              <a:defRPr/>
            </a:pPr>
            <a:r>
              <a:rPr lang="tr-TR" sz="1920" dirty="0">
                <a:solidFill>
                  <a:srgbClr val="494949"/>
                </a:solidFill>
                <a:latin typeface="Open Sans"/>
              </a:rPr>
              <a:t> 		  </a:t>
            </a:r>
            <a:r>
              <a:rPr lang="tr-TR" sz="1920" b="1" dirty="0">
                <a:solidFill>
                  <a:srgbClr val="494949"/>
                </a:solidFill>
                <a:latin typeface="Open Sans"/>
              </a:rPr>
              <a:t>Dön. Sonu Toplam Sabit Kıymet</a:t>
            </a:r>
            <a:endParaRPr lang="tr-TR" sz="1920" dirty="0">
              <a:solidFill>
                <a:srgbClr val="494949"/>
              </a:solidFill>
              <a:latin typeface="Open Sans"/>
            </a:endParaRPr>
          </a:p>
          <a:p>
            <a:pPr algn="just" defTabSz="1083570">
              <a:lnSpc>
                <a:spcPct val="100000"/>
              </a:lnSpc>
              <a:spcBef>
                <a:spcPts val="0"/>
              </a:spcBef>
              <a:defRPr/>
            </a:pPr>
            <a:br>
              <a:rPr lang="tr-TR" sz="3360" b="1" dirty="0">
                <a:solidFill>
                  <a:srgbClr val="00338D"/>
                </a:solidFill>
                <a:latin typeface="Univers for KPMG" panose="020B0603020202020204" pitchFamily="34" charset="0"/>
                <a:cs typeface="Arial" panose="020B0604020202020204" pitchFamily="34" charset="0"/>
              </a:rPr>
            </a:br>
            <a:r>
              <a:rPr lang="tr-TR" sz="3360" b="1" dirty="0">
                <a:solidFill>
                  <a:srgbClr val="00338D"/>
                </a:solidFill>
                <a:latin typeface="Univers for KPMG" panose="020B0603020202020204" pitchFamily="34" charset="0"/>
                <a:cs typeface="Arial" panose="020B0604020202020204" pitchFamily="34" charset="0"/>
              </a:rPr>
              <a:t>Bu şekilde hesaplanan kazanç tutarı, matrahı aşamaz!!</a:t>
            </a:r>
            <a:endParaRPr lang="tr-TR" sz="6478" dirty="0">
              <a:solidFill>
                <a:srgbClr val="00338D"/>
              </a:solidFill>
              <a:latin typeface="KPMG Extralight"/>
            </a:endParaRPr>
          </a:p>
        </p:txBody>
      </p:sp>
      <p:sp>
        <p:nvSpPr>
          <p:cNvPr id="4" name="Minus Sign 3">
            <a:extLst>
              <a:ext uri="{FF2B5EF4-FFF2-40B4-BE49-F238E27FC236}">
                <a16:creationId xmlns:a16="http://schemas.microsoft.com/office/drawing/2014/main" id="{18C935DC-0721-0FFB-5B9C-EE36B1BB2058}"/>
              </a:ext>
            </a:extLst>
          </p:cNvPr>
          <p:cNvSpPr/>
          <p:nvPr/>
        </p:nvSpPr>
        <p:spPr>
          <a:xfrm>
            <a:off x="2742753" y="4017248"/>
            <a:ext cx="5049727" cy="403081"/>
          </a:xfrm>
          <a:prstGeom prst="mathMinus">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5532" tIns="65532" rIns="65532" bIns="65532" rtlCol="0" anchor="ctr"/>
          <a:lstStyle/>
          <a:p>
            <a:pPr algn="l"/>
            <a:endParaRPr lang="tr-TR" dirty="0" err="1">
              <a:solidFill>
                <a:schemeClr val="bg1"/>
              </a:solidFill>
            </a:endParaRPr>
          </a:p>
        </p:txBody>
      </p:sp>
      <p:sp>
        <p:nvSpPr>
          <p:cNvPr id="5" name="TextBox 4">
            <a:extLst>
              <a:ext uri="{FF2B5EF4-FFF2-40B4-BE49-F238E27FC236}">
                <a16:creationId xmlns:a16="http://schemas.microsoft.com/office/drawing/2014/main" id="{273A4B68-CB08-0523-FB16-F071B86E951C}"/>
              </a:ext>
            </a:extLst>
          </p:cNvPr>
          <p:cNvSpPr txBox="1"/>
          <p:nvPr/>
        </p:nvSpPr>
        <p:spPr>
          <a:xfrm>
            <a:off x="830727" y="7541307"/>
            <a:ext cx="9533582" cy="359111"/>
          </a:xfrm>
          <a:prstGeom prst="rect">
            <a:avLst/>
          </a:prstGeom>
          <a:solidFill>
            <a:schemeClr val="bg1"/>
          </a:solidFill>
          <a:ln>
            <a:solidFill>
              <a:schemeClr val="bg1"/>
            </a:solidFill>
          </a:ln>
        </p:spPr>
        <p:txBody>
          <a:bodyPr wrap="square" lIns="65532" tIns="65532" rIns="65532" bIns="65532" rtlCol="0">
            <a:noAutofit/>
          </a:bodyPr>
          <a:lstStyle/>
          <a:p>
            <a:pPr>
              <a:spcAft>
                <a:spcPts val="720"/>
              </a:spcAft>
            </a:pPr>
            <a:endParaRPr lang="tr-TR" dirty="0" err="1">
              <a:solidFill>
                <a:schemeClr val="tx2"/>
              </a:solidFill>
            </a:endParaRPr>
          </a:p>
        </p:txBody>
      </p:sp>
    </p:spTree>
    <p:extLst>
      <p:ext uri="{BB962C8B-B14F-4D97-AF65-F5344CB8AC3E}">
        <p14:creationId xmlns:p14="http://schemas.microsoft.com/office/powerpoint/2010/main" val="5488699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C7C97-B648-AD75-0E4E-8F99A5225A8B}"/>
              </a:ext>
            </a:extLst>
          </p:cNvPr>
          <p:cNvSpPr>
            <a:spLocks noGrp="1"/>
          </p:cNvSpPr>
          <p:nvPr>
            <p:ph type="title"/>
          </p:nvPr>
        </p:nvSpPr>
        <p:spPr>
          <a:xfrm>
            <a:off x="1096441" y="620364"/>
            <a:ext cx="12234240" cy="640080"/>
          </a:xfrm>
        </p:spPr>
        <p:txBody>
          <a:bodyPr/>
          <a:lstStyle/>
          <a:p>
            <a:r>
              <a:rPr lang="en-US" sz="3360" b="1" dirty="0" err="1">
                <a:latin typeface="Univers for KPMG"/>
              </a:rPr>
              <a:t>Yatırıma</a:t>
            </a:r>
            <a:r>
              <a:rPr lang="en-US" sz="3360" b="1" dirty="0">
                <a:latin typeface="Univers for KPMG"/>
              </a:rPr>
              <a:t> </a:t>
            </a:r>
            <a:r>
              <a:rPr lang="tr-TR" sz="3360" b="1" dirty="0">
                <a:latin typeface="Univers for KPMG"/>
              </a:rPr>
              <a:t>K</a:t>
            </a:r>
            <a:r>
              <a:rPr lang="en-US" sz="3360" b="1" dirty="0" err="1">
                <a:latin typeface="Univers for KPMG"/>
              </a:rPr>
              <a:t>atkı</a:t>
            </a:r>
            <a:r>
              <a:rPr lang="en-US" sz="3360" b="1" dirty="0">
                <a:latin typeface="Univers for KPMG"/>
              </a:rPr>
              <a:t> </a:t>
            </a:r>
            <a:r>
              <a:rPr lang="tr-TR" sz="3360" b="1" dirty="0">
                <a:latin typeface="Univers for KPMG"/>
              </a:rPr>
              <a:t>T</a:t>
            </a:r>
            <a:r>
              <a:rPr lang="en-US" sz="3360" b="1" dirty="0" err="1">
                <a:latin typeface="Univers for KPMG"/>
              </a:rPr>
              <a:t>utarında</a:t>
            </a:r>
            <a:r>
              <a:rPr lang="en-US" sz="3360" b="1" dirty="0">
                <a:latin typeface="Univers for KPMG"/>
              </a:rPr>
              <a:t> </a:t>
            </a:r>
            <a:r>
              <a:rPr lang="tr-TR" sz="3360" b="1" dirty="0">
                <a:latin typeface="Univers for KPMG"/>
              </a:rPr>
              <a:t>E</a:t>
            </a:r>
            <a:r>
              <a:rPr lang="en-US" sz="3360" b="1" dirty="0" err="1">
                <a:latin typeface="Univers for KPMG"/>
              </a:rPr>
              <a:t>ndeksleme</a:t>
            </a:r>
            <a:endParaRPr lang="en-US" sz="3360" dirty="0">
              <a:latin typeface="Univers for KPMG"/>
            </a:endParaRPr>
          </a:p>
        </p:txBody>
      </p:sp>
      <p:sp>
        <p:nvSpPr>
          <p:cNvPr id="3" name="Text Placeholder 2">
            <a:extLst>
              <a:ext uri="{FF2B5EF4-FFF2-40B4-BE49-F238E27FC236}">
                <a16:creationId xmlns:a16="http://schemas.microsoft.com/office/drawing/2014/main" id="{1C3659D0-8F04-AA85-F6A6-B933777D827F}"/>
              </a:ext>
            </a:extLst>
          </p:cNvPr>
          <p:cNvSpPr>
            <a:spLocks noGrp="1"/>
          </p:cNvSpPr>
          <p:nvPr>
            <p:ph type="body" sz="quarter" idx="10"/>
          </p:nvPr>
        </p:nvSpPr>
        <p:spPr>
          <a:xfrm>
            <a:off x="1096441" y="1109920"/>
            <a:ext cx="12222720" cy="6424084"/>
          </a:xfrm>
        </p:spPr>
        <p:txBody>
          <a:bodyPr/>
          <a:lstStyle/>
          <a:p>
            <a:pPr algn="just"/>
            <a:r>
              <a:rPr lang="en-US" sz="2400" dirty="0" err="1">
                <a:latin typeface="Univers for KPMG"/>
              </a:rPr>
              <a:t>Yatırımın</a:t>
            </a:r>
            <a:r>
              <a:rPr lang="en-US" sz="2400" dirty="0">
                <a:latin typeface="Univers for KPMG"/>
              </a:rPr>
              <a:t> </a:t>
            </a:r>
            <a:r>
              <a:rPr lang="en-US" sz="2400" dirty="0" err="1">
                <a:latin typeface="Univers for KPMG"/>
              </a:rPr>
              <a:t>tamamlanması</a:t>
            </a:r>
            <a:r>
              <a:rPr lang="en-US" sz="2400" dirty="0">
                <a:latin typeface="Univers for KPMG"/>
              </a:rPr>
              <a:t> </a:t>
            </a:r>
            <a:r>
              <a:rPr lang="en-US" sz="2400" dirty="0" err="1">
                <a:latin typeface="Univers for KPMG"/>
              </a:rPr>
              <a:t>şartıyla</a:t>
            </a:r>
            <a:r>
              <a:rPr lang="en-US" sz="2400" dirty="0">
                <a:latin typeface="Univers for KPMG"/>
              </a:rPr>
              <a:t>, </a:t>
            </a:r>
            <a:r>
              <a:rPr lang="en-US" sz="2400" dirty="0" err="1">
                <a:latin typeface="Univers for KPMG"/>
              </a:rPr>
              <a:t>indirimli</a:t>
            </a:r>
            <a:r>
              <a:rPr lang="en-US" sz="2400" dirty="0">
                <a:latin typeface="Univers for KPMG"/>
              </a:rPr>
              <a:t> </a:t>
            </a:r>
            <a:r>
              <a:rPr lang="en-US" sz="2400" dirty="0" err="1">
                <a:latin typeface="Univers for KPMG"/>
              </a:rPr>
              <a:t>kurumlar</a:t>
            </a:r>
            <a:r>
              <a:rPr lang="en-US" sz="2400" dirty="0">
                <a:latin typeface="Univers for KPMG"/>
              </a:rPr>
              <a:t> </a:t>
            </a:r>
            <a:r>
              <a:rPr lang="en-US" sz="2400" dirty="0" err="1">
                <a:latin typeface="Univers for KPMG"/>
              </a:rPr>
              <a:t>vergisi</a:t>
            </a:r>
            <a:r>
              <a:rPr lang="en-US" sz="2400" dirty="0">
                <a:latin typeface="Univers for KPMG"/>
              </a:rPr>
              <a:t> </a:t>
            </a:r>
            <a:r>
              <a:rPr lang="en-US" sz="2400" dirty="0" err="1">
                <a:latin typeface="Univers for KPMG"/>
              </a:rPr>
              <a:t>uygulanmak</a:t>
            </a:r>
            <a:r>
              <a:rPr lang="en-US" sz="2400" dirty="0">
                <a:latin typeface="Univers for KPMG"/>
              </a:rPr>
              <a:t> </a:t>
            </a:r>
            <a:r>
              <a:rPr lang="en-US" sz="2400" dirty="0" err="1">
                <a:latin typeface="Univers for KPMG"/>
              </a:rPr>
              <a:t>suretiyle</a:t>
            </a:r>
            <a:r>
              <a:rPr lang="en-US" sz="2400" dirty="0">
                <a:latin typeface="Univers for KPMG"/>
              </a:rPr>
              <a:t> </a:t>
            </a:r>
            <a:r>
              <a:rPr lang="en-US" sz="2400" dirty="0" err="1">
                <a:latin typeface="Univers for KPMG"/>
              </a:rPr>
              <a:t>yararlanılan</a:t>
            </a:r>
            <a:r>
              <a:rPr lang="en-US" sz="2400" dirty="0">
                <a:latin typeface="Univers for KPMG"/>
              </a:rPr>
              <a:t> </a:t>
            </a:r>
            <a:r>
              <a:rPr lang="en-US" sz="2400" dirty="0" err="1">
                <a:latin typeface="Univers for KPMG"/>
              </a:rPr>
              <a:t>kısmı</a:t>
            </a:r>
            <a:r>
              <a:rPr lang="en-US" sz="2400" dirty="0">
                <a:latin typeface="Univers for KPMG"/>
              </a:rPr>
              <a:t> </a:t>
            </a:r>
            <a:r>
              <a:rPr lang="en-US" sz="2400" dirty="0" err="1">
                <a:latin typeface="Univers for KPMG"/>
              </a:rPr>
              <a:t>hariç</a:t>
            </a:r>
            <a:r>
              <a:rPr lang="en-US" sz="2400" dirty="0">
                <a:latin typeface="Univers for KPMG"/>
              </a:rPr>
              <a:t> </a:t>
            </a:r>
            <a:r>
              <a:rPr lang="en-US" sz="2400" dirty="0" err="1">
                <a:latin typeface="Univers for KPMG"/>
              </a:rPr>
              <a:t>olmak</a:t>
            </a:r>
            <a:r>
              <a:rPr lang="en-US" sz="2400" dirty="0">
                <a:latin typeface="Univers for KPMG"/>
              </a:rPr>
              <a:t> </a:t>
            </a:r>
            <a:r>
              <a:rPr lang="en-US" sz="2400" dirty="0" err="1">
                <a:latin typeface="Univers for KPMG"/>
              </a:rPr>
              <a:t>üzere</a:t>
            </a:r>
            <a:r>
              <a:rPr lang="en-US" sz="2400" dirty="0">
                <a:latin typeface="Univers for KPMG"/>
              </a:rPr>
              <a:t> </a:t>
            </a:r>
            <a:r>
              <a:rPr lang="en-US" sz="2400" dirty="0" err="1">
                <a:latin typeface="Univers for KPMG"/>
              </a:rPr>
              <a:t>kalan</a:t>
            </a:r>
            <a:r>
              <a:rPr lang="en-US" sz="2400" dirty="0">
                <a:latin typeface="Univers for KPMG"/>
              </a:rPr>
              <a:t> </a:t>
            </a:r>
            <a:r>
              <a:rPr lang="en-US" sz="2400" dirty="0" err="1">
                <a:latin typeface="Univers for KPMG"/>
              </a:rPr>
              <a:t>yatırıma</a:t>
            </a:r>
            <a:r>
              <a:rPr lang="en-US" sz="2400" dirty="0">
                <a:latin typeface="Univers for KPMG"/>
              </a:rPr>
              <a:t> </a:t>
            </a:r>
            <a:r>
              <a:rPr lang="en-US" sz="2400" dirty="0" err="1">
                <a:latin typeface="Univers for KPMG"/>
              </a:rPr>
              <a:t>katkı</a:t>
            </a:r>
            <a:r>
              <a:rPr lang="en-US" sz="2400" dirty="0">
                <a:latin typeface="Univers for KPMG"/>
              </a:rPr>
              <a:t> </a:t>
            </a:r>
            <a:r>
              <a:rPr lang="en-US" sz="2400" dirty="0" err="1">
                <a:latin typeface="Univers for KPMG"/>
              </a:rPr>
              <a:t>tutarı</a:t>
            </a:r>
            <a:r>
              <a:rPr lang="en-US" sz="2400" dirty="0">
                <a:latin typeface="Univers for KPMG"/>
              </a:rPr>
              <a:t>, </a:t>
            </a:r>
            <a:r>
              <a:rPr lang="en-US" sz="2400" dirty="0" err="1">
                <a:latin typeface="Univers for KPMG"/>
              </a:rPr>
              <a:t>yatırımın</a:t>
            </a:r>
            <a:r>
              <a:rPr lang="en-US" sz="2400" dirty="0">
                <a:latin typeface="Univers for KPMG"/>
              </a:rPr>
              <a:t> </a:t>
            </a:r>
            <a:r>
              <a:rPr lang="en-US" sz="2400" dirty="0" err="1">
                <a:latin typeface="Univers for KPMG"/>
              </a:rPr>
              <a:t>tamamlandığı</a:t>
            </a:r>
            <a:r>
              <a:rPr lang="en-US" sz="2400" dirty="0">
                <a:latin typeface="Univers for KPMG"/>
              </a:rPr>
              <a:t> </a:t>
            </a:r>
            <a:r>
              <a:rPr lang="en-US" sz="2400" dirty="0" err="1">
                <a:latin typeface="Univers for KPMG"/>
              </a:rPr>
              <a:t>hesap</a:t>
            </a:r>
            <a:r>
              <a:rPr lang="en-US" sz="2400" dirty="0">
                <a:latin typeface="Univers for KPMG"/>
              </a:rPr>
              <a:t> </a:t>
            </a:r>
            <a:r>
              <a:rPr lang="en-US" sz="2400" dirty="0" err="1">
                <a:latin typeface="Univers for KPMG"/>
              </a:rPr>
              <a:t>dönemini</a:t>
            </a:r>
            <a:r>
              <a:rPr lang="en-US" sz="2400" dirty="0">
                <a:latin typeface="Univers for KPMG"/>
              </a:rPr>
              <a:t> </a:t>
            </a:r>
            <a:r>
              <a:rPr lang="en-US" sz="2400" dirty="0" err="1">
                <a:latin typeface="Univers for KPMG"/>
              </a:rPr>
              <a:t>izleyen</a:t>
            </a:r>
            <a:r>
              <a:rPr lang="en-US" sz="2400" dirty="0">
                <a:latin typeface="Univers for KPMG"/>
              </a:rPr>
              <a:t> </a:t>
            </a:r>
            <a:r>
              <a:rPr lang="en-US" sz="2400" dirty="0" err="1">
                <a:latin typeface="Univers for KPMG"/>
              </a:rPr>
              <a:t>yıllarda</a:t>
            </a:r>
            <a:r>
              <a:rPr lang="en-US" sz="2400" dirty="0">
                <a:latin typeface="Univers for KPMG"/>
              </a:rPr>
              <a:t> Vergi </a:t>
            </a:r>
            <a:r>
              <a:rPr lang="en-US" sz="2400" dirty="0" err="1">
                <a:latin typeface="Univers for KPMG"/>
              </a:rPr>
              <a:t>Usul</a:t>
            </a:r>
            <a:r>
              <a:rPr lang="en-US" sz="2400" dirty="0">
                <a:latin typeface="Univers for KPMG"/>
              </a:rPr>
              <a:t> </a:t>
            </a:r>
            <a:r>
              <a:rPr lang="en-US" sz="2400" dirty="0" err="1">
                <a:latin typeface="Univers for KPMG"/>
              </a:rPr>
              <a:t>Kanunu</a:t>
            </a:r>
            <a:r>
              <a:rPr lang="en-US" sz="2400" dirty="0">
                <a:latin typeface="Univers for KPMG"/>
              </a:rPr>
              <a:t> </a:t>
            </a:r>
            <a:r>
              <a:rPr lang="en-US" sz="2400" dirty="0" err="1">
                <a:latin typeface="Univers for KPMG"/>
              </a:rPr>
              <a:t>hükümlerine</a:t>
            </a:r>
            <a:r>
              <a:rPr lang="en-US" sz="2400" dirty="0">
                <a:latin typeface="Univers for KPMG"/>
              </a:rPr>
              <a:t> </a:t>
            </a:r>
            <a:r>
              <a:rPr lang="en-US" sz="2400" dirty="0" err="1">
                <a:latin typeface="Univers for KPMG"/>
              </a:rPr>
              <a:t>göre</a:t>
            </a:r>
            <a:r>
              <a:rPr lang="en-US" sz="2400" dirty="0">
                <a:latin typeface="Univers for KPMG"/>
              </a:rPr>
              <a:t> </a:t>
            </a:r>
            <a:r>
              <a:rPr lang="en-US" sz="2400" dirty="0" err="1">
                <a:latin typeface="Univers for KPMG"/>
              </a:rPr>
              <a:t>bu</a:t>
            </a:r>
            <a:r>
              <a:rPr lang="en-US" sz="2400" dirty="0">
                <a:latin typeface="Univers for KPMG"/>
              </a:rPr>
              <a:t> </a:t>
            </a:r>
            <a:r>
              <a:rPr lang="en-US" sz="2400" dirty="0" err="1">
                <a:latin typeface="Univers for KPMG"/>
              </a:rPr>
              <a:t>yıllar</a:t>
            </a:r>
            <a:r>
              <a:rPr lang="en-US" sz="2400" dirty="0">
                <a:latin typeface="Univers for KPMG"/>
              </a:rPr>
              <a:t> </a:t>
            </a:r>
            <a:r>
              <a:rPr lang="en-US" sz="2400" dirty="0" err="1">
                <a:latin typeface="Univers for KPMG"/>
              </a:rPr>
              <a:t>için</a:t>
            </a:r>
            <a:r>
              <a:rPr lang="en-US" sz="2400" dirty="0">
                <a:latin typeface="Univers for KPMG"/>
              </a:rPr>
              <a:t> </a:t>
            </a:r>
            <a:r>
              <a:rPr lang="en-US" sz="2400" dirty="0" err="1">
                <a:latin typeface="Univers for KPMG"/>
              </a:rPr>
              <a:t>belirlenen</a:t>
            </a:r>
            <a:r>
              <a:rPr lang="en-US" sz="2400" dirty="0">
                <a:latin typeface="Univers for KPMG"/>
              </a:rPr>
              <a:t> </a:t>
            </a:r>
            <a:r>
              <a:rPr lang="en-US" sz="2400" dirty="0" err="1">
                <a:latin typeface="Univers for KPMG"/>
              </a:rPr>
              <a:t>yeniden</a:t>
            </a:r>
            <a:r>
              <a:rPr lang="en-US" sz="2400" dirty="0">
                <a:latin typeface="Univers for KPMG"/>
              </a:rPr>
              <a:t> </a:t>
            </a:r>
            <a:r>
              <a:rPr lang="en-US" sz="2400" dirty="0" err="1">
                <a:latin typeface="Univers for KPMG"/>
              </a:rPr>
              <a:t>değerleme</a:t>
            </a:r>
            <a:r>
              <a:rPr lang="en-US" sz="2400" dirty="0">
                <a:latin typeface="Univers for KPMG"/>
              </a:rPr>
              <a:t> </a:t>
            </a:r>
            <a:r>
              <a:rPr lang="en-US" sz="2400" dirty="0" err="1">
                <a:latin typeface="Univers for KPMG"/>
              </a:rPr>
              <a:t>oranında</a:t>
            </a:r>
            <a:r>
              <a:rPr lang="en-US" sz="2400" dirty="0">
                <a:latin typeface="Univers for KPMG"/>
              </a:rPr>
              <a:t> </a:t>
            </a:r>
            <a:r>
              <a:rPr lang="en-US" sz="2400" dirty="0" err="1">
                <a:latin typeface="Univers for KPMG"/>
              </a:rPr>
              <a:t>artırılarak</a:t>
            </a:r>
            <a:r>
              <a:rPr lang="en-US" sz="2400" dirty="0">
                <a:latin typeface="Univers for KPMG"/>
              </a:rPr>
              <a:t> </a:t>
            </a:r>
            <a:r>
              <a:rPr lang="en-US" sz="2400" dirty="0" err="1">
                <a:latin typeface="Univers for KPMG"/>
              </a:rPr>
              <a:t>dikkate</a:t>
            </a:r>
            <a:r>
              <a:rPr lang="en-US" sz="2400" dirty="0">
                <a:latin typeface="Univers for KPMG"/>
              </a:rPr>
              <a:t> </a:t>
            </a:r>
            <a:r>
              <a:rPr lang="en-US" sz="2400" dirty="0" err="1">
                <a:latin typeface="Univers for KPMG"/>
              </a:rPr>
              <a:t>alınır</a:t>
            </a:r>
            <a:r>
              <a:rPr lang="en-US" sz="2400" dirty="0">
                <a:latin typeface="Univers for KPMG"/>
              </a:rPr>
              <a:t>.” </a:t>
            </a:r>
            <a:r>
              <a:rPr lang="en-US" sz="2400" dirty="0" err="1">
                <a:latin typeface="Univers for KPMG"/>
              </a:rPr>
              <a:t>hükmü</a:t>
            </a:r>
            <a:r>
              <a:rPr lang="en-US" sz="2400" dirty="0">
                <a:latin typeface="Univers for KPMG"/>
              </a:rPr>
              <a:t> </a:t>
            </a:r>
            <a:r>
              <a:rPr lang="en-US" sz="2400" dirty="0" err="1">
                <a:latin typeface="Univers for KPMG"/>
              </a:rPr>
              <a:t>eklenmiştir</a:t>
            </a:r>
            <a:r>
              <a:rPr lang="en-US" sz="2400" dirty="0">
                <a:latin typeface="Univers for KPMG"/>
              </a:rPr>
              <a:t>.</a:t>
            </a:r>
          </a:p>
          <a:p>
            <a:pPr algn="just">
              <a:spcBef>
                <a:spcPts val="720"/>
              </a:spcBef>
            </a:pPr>
            <a:r>
              <a:rPr lang="tr-TR" sz="2400" dirty="0">
                <a:latin typeface="Univers for KPMG"/>
              </a:rPr>
              <a:t>Yatırım döneminden kalan bakiye Yatırıma Katkı Tutarı, </a:t>
            </a:r>
            <a:r>
              <a:rPr lang="en-US" sz="2400" u="sng" dirty="0" err="1">
                <a:solidFill>
                  <a:srgbClr val="FF0000"/>
                </a:solidFill>
                <a:latin typeface="Univers for KPMG"/>
              </a:rPr>
              <a:t>yatırımın</a:t>
            </a:r>
            <a:r>
              <a:rPr lang="en-US" sz="2400" u="sng" dirty="0">
                <a:solidFill>
                  <a:srgbClr val="FF0000"/>
                </a:solidFill>
                <a:latin typeface="Univers for KPMG"/>
              </a:rPr>
              <a:t> </a:t>
            </a:r>
            <a:r>
              <a:rPr lang="en-US" sz="2400" u="sng" dirty="0" err="1">
                <a:solidFill>
                  <a:srgbClr val="FF0000"/>
                </a:solidFill>
                <a:latin typeface="Univers for KPMG"/>
              </a:rPr>
              <a:t>tamamlandığı</a:t>
            </a:r>
            <a:r>
              <a:rPr lang="en-US" sz="2400" u="sng" dirty="0">
                <a:solidFill>
                  <a:srgbClr val="FF0000"/>
                </a:solidFill>
                <a:latin typeface="Univers for KPMG"/>
              </a:rPr>
              <a:t> </a:t>
            </a:r>
            <a:r>
              <a:rPr lang="en-US" sz="2400" dirty="0" err="1">
                <a:latin typeface="Univers for KPMG"/>
              </a:rPr>
              <a:t>hesap</a:t>
            </a:r>
            <a:r>
              <a:rPr lang="en-US" sz="2400" dirty="0">
                <a:latin typeface="Univers for KPMG"/>
              </a:rPr>
              <a:t> </a:t>
            </a:r>
            <a:r>
              <a:rPr lang="en-US" sz="2400" dirty="0" err="1">
                <a:latin typeface="Univers for KPMG"/>
              </a:rPr>
              <a:t>dönemini</a:t>
            </a:r>
            <a:r>
              <a:rPr lang="en-US" sz="2400" dirty="0">
                <a:latin typeface="Univers for KPMG"/>
              </a:rPr>
              <a:t> </a:t>
            </a:r>
            <a:r>
              <a:rPr lang="en-US" sz="2400" dirty="0" err="1">
                <a:latin typeface="Univers for KPMG"/>
              </a:rPr>
              <a:t>izleyen</a:t>
            </a:r>
            <a:r>
              <a:rPr lang="en-US" sz="2400" dirty="0">
                <a:latin typeface="Univers for KPMG"/>
              </a:rPr>
              <a:t> </a:t>
            </a:r>
            <a:r>
              <a:rPr lang="en-US" sz="2400" dirty="0" err="1">
                <a:latin typeface="Univers for KPMG"/>
              </a:rPr>
              <a:t>yıllarda</a:t>
            </a:r>
            <a:r>
              <a:rPr lang="en-US" sz="2400" dirty="0">
                <a:latin typeface="Univers for KPMG"/>
              </a:rPr>
              <a:t> Vergi </a:t>
            </a:r>
            <a:r>
              <a:rPr lang="en-US" sz="2400" dirty="0" err="1">
                <a:latin typeface="Univers for KPMG"/>
              </a:rPr>
              <a:t>Usul</a:t>
            </a:r>
            <a:r>
              <a:rPr lang="en-US" sz="2400" dirty="0">
                <a:latin typeface="Univers for KPMG"/>
              </a:rPr>
              <a:t> </a:t>
            </a:r>
            <a:r>
              <a:rPr lang="en-US" sz="2400" dirty="0" err="1">
                <a:latin typeface="Univers for KPMG"/>
              </a:rPr>
              <a:t>Kanunu</a:t>
            </a:r>
            <a:r>
              <a:rPr lang="en-US" sz="2400" dirty="0">
                <a:latin typeface="Univers for KPMG"/>
              </a:rPr>
              <a:t> </a:t>
            </a:r>
            <a:r>
              <a:rPr lang="en-US" sz="2400" dirty="0" err="1">
                <a:latin typeface="Univers for KPMG"/>
              </a:rPr>
              <a:t>hükümlerine</a:t>
            </a:r>
            <a:r>
              <a:rPr lang="en-US" sz="2400" dirty="0">
                <a:latin typeface="Univers for KPMG"/>
              </a:rPr>
              <a:t> </a:t>
            </a:r>
            <a:r>
              <a:rPr lang="en-US" sz="2400" dirty="0" err="1">
                <a:latin typeface="Univers for KPMG"/>
              </a:rPr>
              <a:t>göre</a:t>
            </a:r>
            <a:r>
              <a:rPr lang="en-US" sz="2400" dirty="0">
                <a:latin typeface="Univers for KPMG"/>
              </a:rPr>
              <a:t> </a:t>
            </a:r>
            <a:r>
              <a:rPr lang="en-US" sz="2400" dirty="0" err="1">
                <a:latin typeface="Univers for KPMG"/>
              </a:rPr>
              <a:t>bu</a:t>
            </a:r>
            <a:r>
              <a:rPr lang="en-US" sz="2400" dirty="0">
                <a:latin typeface="Univers for KPMG"/>
              </a:rPr>
              <a:t> </a:t>
            </a:r>
            <a:r>
              <a:rPr lang="en-US" sz="2400" dirty="0" err="1">
                <a:latin typeface="Univers for KPMG"/>
              </a:rPr>
              <a:t>yıllar</a:t>
            </a:r>
            <a:r>
              <a:rPr lang="en-US" sz="2400" dirty="0">
                <a:latin typeface="Univers for KPMG"/>
              </a:rPr>
              <a:t> </a:t>
            </a:r>
            <a:r>
              <a:rPr lang="en-US" sz="2400" dirty="0" err="1">
                <a:latin typeface="Univers for KPMG"/>
              </a:rPr>
              <a:t>için</a:t>
            </a:r>
            <a:r>
              <a:rPr lang="en-US" sz="2400" dirty="0">
                <a:latin typeface="Univers for KPMG"/>
              </a:rPr>
              <a:t> </a:t>
            </a:r>
            <a:r>
              <a:rPr lang="en-US" sz="2400" dirty="0" err="1">
                <a:latin typeface="Univers for KPMG"/>
              </a:rPr>
              <a:t>belirlenen</a:t>
            </a:r>
            <a:r>
              <a:rPr lang="en-US" sz="2400" dirty="0">
                <a:latin typeface="Univers for KPMG"/>
              </a:rPr>
              <a:t> </a:t>
            </a:r>
            <a:r>
              <a:rPr lang="en-US" sz="2400" dirty="0" err="1">
                <a:latin typeface="Univers for KPMG"/>
              </a:rPr>
              <a:t>yeniden</a:t>
            </a:r>
            <a:r>
              <a:rPr lang="en-US" sz="2400" dirty="0">
                <a:latin typeface="Univers for KPMG"/>
              </a:rPr>
              <a:t> </a:t>
            </a:r>
            <a:r>
              <a:rPr lang="en-US" sz="2400" dirty="0" err="1">
                <a:latin typeface="Univers for KPMG"/>
              </a:rPr>
              <a:t>değerleme</a:t>
            </a:r>
            <a:r>
              <a:rPr lang="en-US" sz="2400" dirty="0">
                <a:latin typeface="Univers for KPMG"/>
              </a:rPr>
              <a:t> </a:t>
            </a:r>
            <a:r>
              <a:rPr lang="en-US" sz="2400" dirty="0" err="1">
                <a:latin typeface="Univers for KPMG"/>
              </a:rPr>
              <a:t>oranında</a:t>
            </a:r>
            <a:r>
              <a:rPr lang="en-US" sz="2400" dirty="0">
                <a:latin typeface="Univers for KPMG"/>
              </a:rPr>
              <a:t> </a:t>
            </a:r>
            <a:r>
              <a:rPr lang="en-US" sz="2400" dirty="0" err="1">
                <a:latin typeface="Univers for KPMG"/>
              </a:rPr>
              <a:t>artırılarak</a:t>
            </a:r>
            <a:r>
              <a:rPr lang="en-US" sz="2400" dirty="0">
                <a:latin typeface="Univers for KPMG"/>
              </a:rPr>
              <a:t> </a:t>
            </a:r>
            <a:r>
              <a:rPr lang="en-US" sz="2400" dirty="0" err="1">
                <a:latin typeface="Univers for KPMG"/>
              </a:rPr>
              <a:t>dikkate</a:t>
            </a:r>
            <a:r>
              <a:rPr lang="en-US" sz="2400" dirty="0">
                <a:latin typeface="Univers for KPMG"/>
              </a:rPr>
              <a:t> </a:t>
            </a:r>
            <a:r>
              <a:rPr lang="en-US" sz="2400" dirty="0" err="1">
                <a:latin typeface="Univers for KPMG"/>
              </a:rPr>
              <a:t>alınacaktır</a:t>
            </a:r>
            <a:r>
              <a:rPr lang="en-US" sz="2400" dirty="0">
                <a:latin typeface="Univers for KPMG"/>
              </a:rPr>
              <a:t>.</a:t>
            </a:r>
            <a:endParaRPr lang="tr-TR" sz="2400" dirty="0">
              <a:latin typeface="Univers for KPMG"/>
            </a:endParaRPr>
          </a:p>
          <a:p>
            <a:pPr algn="just">
              <a:spcBef>
                <a:spcPts val="720"/>
              </a:spcBef>
            </a:pPr>
            <a:r>
              <a:rPr lang="tr-TR" sz="2400" dirty="0">
                <a:latin typeface="Univers for KPMG"/>
              </a:rPr>
              <a:t>İdare tarafından verilen bir özelgede «</a:t>
            </a:r>
            <a:r>
              <a:rPr lang="en-US" sz="2400" i="1" dirty="0" err="1">
                <a:solidFill>
                  <a:srgbClr val="FF0000"/>
                </a:solidFill>
                <a:latin typeface="Univers for KPMG"/>
              </a:rPr>
              <a:t>Şirketinizin</a:t>
            </a:r>
            <a:r>
              <a:rPr lang="en-US" sz="2400" i="1" dirty="0">
                <a:solidFill>
                  <a:srgbClr val="FF0000"/>
                </a:solidFill>
                <a:latin typeface="Univers for KPMG"/>
              </a:rPr>
              <a:t> </a:t>
            </a:r>
            <a:r>
              <a:rPr lang="tr-TR" sz="2400" i="1" dirty="0">
                <a:solidFill>
                  <a:srgbClr val="FF0000"/>
                </a:solidFill>
                <a:latin typeface="Univers for KPMG"/>
              </a:rPr>
              <a:t>.... </a:t>
            </a:r>
            <a:r>
              <a:rPr lang="en-US" sz="2400" i="1" dirty="0" err="1">
                <a:solidFill>
                  <a:srgbClr val="FF0000"/>
                </a:solidFill>
                <a:latin typeface="Univers for KPMG"/>
              </a:rPr>
              <a:t>sayılı</a:t>
            </a:r>
            <a:r>
              <a:rPr lang="en-US" sz="2400" i="1" dirty="0">
                <a:solidFill>
                  <a:srgbClr val="FF0000"/>
                </a:solidFill>
                <a:latin typeface="Univers for KPMG"/>
              </a:rPr>
              <a:t> </a:t>
            </a:r>
            <a:r>
              <a:rPr lang="en-US" sz="2400" i="1" dirty="0" err="1">
                <a:solidFill>
                  <a:srgbClr val="FF0000"/>
                </a:solidFill>
                <a:latin typeface="Univers for KPMG"/>
              </a:rPr>
              <a:t>yatırım</a:t>
            </a:r>
            <a:r>
              <a:rPr lang="en-US" sz="2400" i="1" dirty="0">
                <a:solidFill>
                  <a:srgbClr val="FF0000"/>
                </a:solidFill>
                <a:latin typeface="Univers for KPMG"/>
              </a:rPr>
              <a:t> </a:t>
            </a:r>
            <a:r>
              <a:rPr lang="en-US" sz="2400" i="1" dirty="0" err="1">
                <a:solidFill>
                  <a:srgbClr val="FF0000"/>
                </a:solidFill>
                <a:latin typeface="Univers for KPMG"/>
              </a:rPr>
              <a:t>teşvik</a:t>
            </a:r>
            <a:r>
              <a:rPr lang="en-US" sz="2400" i="1" dirty="0">
                <a:solidFill>
                  <a:srgbClr val="FF0000"/>
                </a:solidFill>
                <a:latin typeface="Univers for KPMG"/>
              </a:rPr>
              <a:t> </a:t>
            </a:r>
            <a:r>
              <a:rPr lang="en-US" sz="2400" i="1" dirty="0" err="1">
                <a:solidFill>
                  <a:srgbClr val="FF0000"/>
                </a:solidFill>
                <a:latin typeface="Univers for KPMG"/>
              </a:rPr>
              <a:t>belgesi</a:t>
            </a:r>
            <a:r>
              <a:rPr lang="en-US" sz="2400" i="1" dirty="0">
                <a:solidFill>
                  <a:srgbClr val="FF0000"/>
                </a:solidFill>
                <a:latin typeface="Univers for KPMG"/>
              </a:rPr>
              <a:t> </a:t>
            </a:r>
            <a:r>
              <a:rPr lang="en-US" sz="2400" i="1" dirty="0" err="1">
                <a:solidFill>
                  <a:srgbClr val="FF0000"/>
                </a:solidFill>
                <a:latin typeface="Univers for KPMG"/>
              </a:rPr>
              <a:t>kapsamında</a:t>
            </a:r>
            <a:r>
              <a:rPr lang="en-US" sz="2400" i="1" dirty="0">
                <a:solidFill>
                  <a:srgbClr val="FF0000"/>
                </a:solidFill>
                <a:latin typeface="Univers for KPMG"/>
              </a:rPr>
              <a:t> </a:t>
            </a:r>
            <a:r>
              <a:rPr lang="en-US" sz="2400" i="1" dirty="0" err="1">
                <a:solidFill>
                  <a:srgbClr val="FF0000"/>
                </a:solidFill>
                <a:latin typeface="Univers for KPMG"/>
              </a:rPr>
              <a:t>hava</a:t>
            </a:r>
            <a:r>
              <a:rPr lang="en-US" sz="2400" i="1" dirty="0">
                <a:solidFill>
                  <a:srgbClr val="FF0000"/>
                </a:solidFill>
                <a:latin typeface="Univers for KPMG"/>
              </a:rPr>
              <a:t> </a:t>
            </a:r>
            <a:r>
              <a:rPr lang="en-US" sz="2400" i="1" dirty="0" err="1">
                <a:solidFill>
                  <a:srgbClr val="FF0000"/>
                </a:solidFill>
                <a:latin typeface="Univers for KPMG"/>
              </a:rPr>
              <a:t>ve</a:t>
            </a:r>
            <a:r>
              <a:rPr lang="en-US" sz="2400" i="1" dirty="0">
                <a:solidFill>
                  <a:srgbClr val="FF0000"/>
                </a:solidFill>
                <a:latin typeface="Univers for KPMG"/>
              </a:rPr>
              <a:t> </a:t>
            </a:r>
            <a:r>
              <a:rPr lang="en-US" sz="2400" i="1" dirty="0" err="1">
                <a:solidFill>
                  <a:srgbClr val="FF0000"/>
                </a:solidFill>
                <a:latin typeface="Univers for KPMG"/>
              </a:rPr>
              <a:t>uzay</a:t>
            </a:r>
            <a:r>
              <a:rPr lang="tr-TR" sz="2400" i="1" dirty="0">
                <a:solidFill>
                  <a:srgbClr val="FF0000"/>
                </a:solidFill>
                <a:latin typeface="Univers for KPMG"/>
              </a:rPr>
              <a:t> </a:t>
            </a:r>
            <a:r>
              <a:rPr lang="en-US" sz="2400" i="1" dirty="0" err="1">
                <a:solidFill>
                  <a:srgbClr val="FF0000"/>
                </a:solidFill>
                <a:latin typeface="Univers for KPMG"/>
              </a:rPr>
              <a:t>taşıtları</a:t>
            </a:r>
            <a:r>
              <a:rPr lang="en-US" sz="2400" i="1" dirty="0">
                <a:solidFill>
                  <a:srgbClr val="FF0000"/>
                </a:solidFill>
                <a:latin typeface="Univers for KPMG"/>
              </a:rPr>
              <a:t> </a:t>
            </a:r>
            <a:r>
              <a:rPr lang="en-US" sz="2400" i="1" dirty="0" err="1">
                <a:solidFill>
                  <a:srgbClr val="FF0000"/>
                </a:solidFill>
                <a:latin typeface="Univers for KPMG"/>
              </a:rPr>
              <a:t>imalatına</a:t>
            </a:r>
            <a:r>
              <a:rPr lang="en-US" sz="2400" i="1" dirty="0">
                <a:solidFill>
                  <a:srgbClr val="FF0000"/>
                </a:solidFill>
                <a:latin typeface="Univers for KPMG"/>
              </a:rPr>
              <a:t> </a:t>
            </a:r>
            <a:r>
              <a:rPr lang="en-US" sz="2400" i="1" dirty="0" err="1">
                <a:solidFill>
                  <a:srgbClr val="FF0000"/>
                </a:solidFill>
                <a:latin typeface="Univers for KPMG"/>
              </a:rPr>
              <a:t>yönelik</a:t>
            </a:r>
            <a:r>
              <a:rPr lang="en-US" sz="2400" i="1" dirty="0">
                <a:solidFill>
                  <a:srgbClr val="FF0000"/>
                </a:solidFill>
                <a:latin typeface="Univers for KPMG"/>
              </a:rPr>
              <a:t> </a:t>
            </a:r>
            <a:r>
              <a:rPr lang="en-US" sz="2400" i="1" dirty="0" err="1">
                <a:solidFill>
                  <a:srgbClr val="FF0000"/>
                </a:solidFill>
                <a:latin typeface="Univers for KPMG"/>
              </a:rPr>
              <a:t>gerçekleştirdiği</a:t>
            </a:r>
            <a:r>
              <a:rPr lang="en-US" sz="2400" i="1" dirty="0">
                <a:solidFill>
                  <a:srgbClr val="FF0000"/>
                </a:solidFill>
                <a:latin typeface="Univers for KPMG"/>
              </a:rPr>
              <a:t> </a:t>
            </a:r>
            <a:r>
              <a:rPr lang="en-US" sz="2400" i="1" dirty="0" err="1">
                <a:solidFill>
                  <a:srgbClr val="FF0000"/>
                </a:solidFill>
                <a:latin typeface="Univers for KPMG"/>
              </a:rPr>
              <a:t>yatırım</a:t>
            </a:r>
            <a:r>
              <a:rPr lang="en-US" sz="2400" i="1" dirty="0">
                <a:solidFill>
                  <a:srgbClr val="FF0000"/>
                </a:solidFill>
                <a:latin typeface="Univers for KPMG"/>
              </a:rPr>
              <a:t> </a:t>
            </a:r>
            <a:r>
              <a:rPr lang="en-US" sz="2400" i="1" dirty="0" err="1">
                <a:solidFill>
                  <a:srgbClr val="FF0000"/>
                </a:solidFill>
                <a:latin typeface="Univers for KPMG"/>
              </a:rPr>
              <a:t>harcamalarını</a:t>
            </a:r>
            <a:r>
              <a:rPr lang="en-US" sz="2400" i="1" dirty="0">
                <a:solidFill>
                  <a:srgbClr val="FF0000"/>
                </a:solidFill>
                <a:latin typeface="Univers for KPMG"/>
              </a:rPr>
              <a:t> 31.12.2018 </a:t>
            </a:r>
            <a:r>
              <a:rPr lang="en-US" sz="2400" i="1" dirty="0" err="1">
                <a:solidFill>
                  <a:srgbClr val="FF0000"/>
                </a:solidFill>
                <a:latin typeface="Univers for KPMG"/>
              </a:rPr>
              <a:t>tarihinde</a:t>
            </a:r>
            <a:r>
              <a:rPr lang="en-US" sz="2400" i="1" dirty="0">
                <a:solidFill>
                  <a:srgbClr val="FF0000"/>
                </a:solidFill>
                <a:latin typeface="Univers for KPMG"/>
              </a:rPr>
              <a:t> </a:t>
            </a:r>
            <a:r>
              <a:rPr lang="en-US" sz="2400" i="1" dirty="0" err="1">
                <a:solidFill>
                  <a:srgbClr val="FF0000"/>
                </a:solidFill>
                <a:latin typeface="Univers for KPMG"/>
              </a:rPr>
              <a:t>fiilen</a:t>
            </a:r>
            <a:r>
              <a:rPr lang="en-US" sz="2400" i="1" dirty="0">
                <a:solidFill>
                  <a:srgbClr val="FF0000"/>
                </a:solidFill>
                <a:latin typeface="Univers for KPMG"/>
              </a:rPr>
              <a:t> </a:t>
            </a:r>
            <a:r>
              <a:rPr lang="en-US" sz="2400" i="1" dirty="0" err="1">
                <a:solidFill>
                  <a:srgbClr val="FF0000"/>
                </a:solidFill>
                <a:latin typeface="Univers for KPMG"/>
              </a:rPr>
              <a:t>tamamlayarak</a:t>
            </a:r>
            <a:r>
              <a:rPr lang="tr-TR" sz="2400" i="1" dirty="0">
                <a:solidFill>
                  <a:srgbClr val="FF0000"/>
                </a:solidFill>
                <a:latin typeface="Univers for KPMG"/>
              </a:rPr>
              <a:t> </a:t>
            </a:r>
            <a:r>
              <a:rPr lang="en-US" sz="2400" i="1" dirty="0" err="1">
                <a:solidFill>
                  <a:srgbClr val="FF0000"/>
                </a:solidFill>
                <a:latin typeface="Univers for KPMG"/>
              </a:rPr>
              <a:t>söz</a:t>
            </a:r>
            <a:r>
              <a:rPr lang="en-US" sz="2400" i="1" dirty="0">
                <a:solidFill>
                  <a:srgbClr val="FF0000"/>
                </a:solidFill>
                <a:latin typeface="Univers for KPMG"/>
              </a:rPr>
              <a:t> </a:t>
            </a:r>
            <a:r>
              <a:rPr lang="en-US" sz="2400" i="1" dirty="0" err="1">
                <a:solidFill>
                  <a:srgbClr val="FF0000"/>
                </a:solidFill>
                <a:latin typeface="Univers for KPMG"/>
              </a:rPr>
              <a:t>konusu</a:t>
            </a:r>
            <a:r>
              <a:rPr lang="en-US" sz="2400" i="1" dirty="0">
                <a:solidFill>
                  <a:srgbClr val="FF0000"/>
                </a:solidFill>
                <a:latin typeface="Univers for KPMG"/>
              </a:rPr>
              <a:t> </a:t>
            </a:r>
            <a:r>
              <a:rPr lang="en-US" sz="2400" i="1" dirty="0" err="1">
                <a:solidFill>
                  <a:srgbClr val="FF0000"/>
                </a:solidFill>
                <a:latin typeface="Univers for KPMG"/>
              </a:rPr>
              <a:t>makine</a:t>
            </a:r>
            <a:r>
              <a:rPr lang="en-US" sz="2400" i="1" dirty="0">
                <a:solidFill>
                  <a:srgbClr val="FF0000"/>
                </a:solidFill>
                <a:latin typeface="Univers for KPMG"/>
              </a:rPr>
              <a:t> </a:t>
            </a:r>
            <a:r>
              <a:rPr lang="en-US" sz="2400" i="1" dirty="0" err="1">
                <a:solidFill>
                  <a:srgbClr val="FF0000"/>
                </a:solidFill>
                <a:latin typeface="Univers for KPMG"/>
              </a:rPr>
              <a:t>ve</a:t>
            </a:r>
            <a:r>
              <a:rPr lang="en-US" sz="2400" i="1" dirty="0">
                <a:solidFill>
                  <a:srgbClr val="FF0000"/>
                </a:solidFill>
                <a:latin typeface="Univers for KPMG"/>
              </a:rPr>
              <a:t> </a:t>
            </a:r>
            <a:r>
              <a:rPr lang="en-US" sz="2400" i="1" dirty="0" err="1">
                <a:solidFill>
                  <a:srgbClr val="FF0000"/>
                </a:solidFill>
                <a:latin typeface="Univers for KPMG"/>
              </a:rPr>
              <a:t>teçhizatları</a:t>
            </a:r>
            <a:r>
              <a:rPr lang="en-US" sz="2400" i="1" dirty="0">
                <a:solidFill>
                  <a:srgbClr val="FF0000"/>
                </a:solidFill>
                <a:latin typeface="Univers for KPMG"/>
              </a:rPr>
              <a:t> </a:t>
            </a:r>
            <a:r>
              <a:rPr lang="en-US" sz="2400" i="1" dirty="0" err="1">
                <a:solidFill>
                  <a:srgbClr val="FF0000"/>
                </a:solidFill>
                <a:latin typeface="Univers for KPMG"/>
              </a:rPr>
              <a:t>aktifleştirerek</a:t>
            </a:r>
            <a:r>
              <a:rPr lang="en-US" sz="2400" i="1" dirty="0">
                <a:solidFill>
                  <a:srgbClr val="FF0000"/>
                </a:solidFill>
                <a:latin typeface="Univers for KPMG"/>
              </a:rPr>
              <a:t> </a:t>
            </a:r>
            <a:r>
              <a:rPr lang="en-US" sz="2400" i="1" dirty="0" err="1">
                <a:solidFill>
                  <a:srgbClr val="FF0000"/>
                </a:solidFill>
                <a:latin typeface="Univers for KPMG"/>
              </a:rPr>
              <a:t>kullanmaya</a:t>
            </a:r>
            <a:r>
              <a:rPr lang="en-US" sz="2400" i="1" dirty="0">
                <a:solidFill>
                  <a:srgbClr val="FF0000"/>
                </a:solidFill>
                <a:latin typeface="Univers for KPMG"/>
              </a:rPr>
              <a:t> </a:t>
            </a:r>
            <a:r>
              <a:rPr lang="en-US" sz="2400" i="1" dirty="0" err="1">
                <a:solidFill>
                  <a:srgbClr val="FF0000"/>
                </a:solidFill>
                <a:latin typeface="Univers for KPMG"/>
              </a:rPr>
              <a:t>başladığı</a:t>
            </a:r>
            <a:r>
              <a:rPr lang="en-US" sz="2400" i="1" dirty="0">
                <a:solidFill>
                  <a:srgbClr val="FF0000"/>
                </a:solidFill>
                <a:latin typeface="Univers for KPMG"/>
              </a:rPr>
              <a:t>,</a:t>
            </a:r>
            <a:r>
              <a:rPr lang="tr-TR" sz="2400" i="1" dirty="0">
                <a:solidFill>
                  <a:srgbClr val="FF0000"/>
                </a:solidFill>
                <a:latin typeface="Univers for KPMG"/>
              </a:rPr>
              <a:t> </a:t>
            </a:r>
            <a:r>
              <a:rPr lang="en-US" sz="2400" i="1" dirty="0" err="1">
                <a:solidFill>
                  <a:srgbClr val="FF0000"/>
                </a:solidFill>
                <a:latin typeface="Univers for KPMG"/>
              </a:rPr>
              <a:t>Söz</a:t>
            </a:r>
            <a:r>
              <a:rPr lang="en-US" sz="2400" i="1" dirty="0">
                <a:solidFill>
                  <a:srgbClr val="FF0000"/>
                </a:solidFill>
                <a:latin typeface="Univers for KPMG"/>
              </a:rPr>
              <a:t> </a:t>
            </a:r>
            <a:r>
              <a:rPr lang="en-US" sz="2400" i="1" dirty="0" err="1">
                <a:solidFill>
                  <a:srgbClr val="FF0000"/>
                </a:solidFill>
                <a:latin typeface="Univers for KPMG"/>
              </a:rPr>
              <a:t>konusu</a:t>
            </a:r>
            <a:r>
              <a:rPr lang="en-US" sz="2400" i="1" dirty="0">
                <a:solidFill>
                  <a:srgbClr val="FF0000"/>
                </a:solidFill>
                <a:latin typeface="Univers for KPMG"/>
              </a:rPr>
              <a:t> </a:t>
            </a:r>
            <a:r>
              <a:rPr lang="en-US" sz="2400" i="1" dirty="0" err="1">
                <a:solidFill>
                  <a:srgbClr val="FF0000"/>
                </a:solidFill>
                <a:latin typeface="Univers for KPMG"/>
              </a:rPr>
              <a:t>yatırım</a:t>
            </a:r>
            <a:r>
              <a:rPr lang="en-US" sz="2400" i="1" dirty="0">
                <a:solidFill>
                  <a:srgbClr val="FF0000"/>
                </a:solidFill>
                <a:latin typeface="Univers for KPMG"/>
              </a:rPr>
              <a:t> </a:t>
            </a:r>
            <a:r>
              <a:rPr lang="en-US" sz="2400" i="1" dirty="0" err="1">
                <a:solidFill>
                  <a:srgbClr val="FF0000"/>
                </a:solidFill>
                <a:latin typeface="Univers for KPMG"/>
              </a:rPr>
              <a:t>teşvik</a:t>
            </a:r>
            <a:r>
              <a:rPr lang="en-US" sz="2400" i="1" dirty="0">
                <a:solidFill>
                  <a:srgbClr val="FF0000"/>
                </a:solidFill>
                <a:latin typeface="Univers for KPMG"/>
              </a:rPr>
              <a:t> </a:t>
            </a:r>
            <a:r>
              <a:rPr lang="en-US" sz="2400" i="1" dirty="0" err="1">
                <a:solidFill>
                  <a:srgbClr val="FF0000"/>
                </a:solidFill>
                <a:latin typeface="Univers for KPMG"/>
              </a:rPr>
              <a:t>belgesinin</a:t>
            </a:r>
            <a:r>
              <a:rPr lang="en-US" sz="2400" i="1" dirty="0">
                <a:solidFill>
                  <a:srgbClr val="FF0000"/>
                </a:solidFill>
                <a:latin typeface="Univers for KPMG"/>
              </a:rPr>
              <a:t> </a:t>
            </a:r>
            <a:r>
              <a:rPr lang="en-US" sz="2400" i="1" dirty="0" err="1">
                <a:solidFill>
                  <a:srgbClr val="FF0000"/>
                </a:solidFill>
                <a:latin typeface="Univers for KPMG"/>
              </a:rPr>
              <a:t>iş</a:t>
            </a:r>
            <a:r>
              <a:rPr lang="en-US" sz="2400" i="1" dirty="0">
                <a:solidFill>
                  <a:srgbClr val="FF0000"/>
                </a:solidFill>
                <a:latin typeface="Univers for KPMG"/>
              </a:rPr>
              <a:t> </a:t>
            </a:r>
            <a:r>
              <a:rPr lang="en-US" sz="2400" i="1" dirty="0" err="1">
                <a:solidFill>
                  <a:srgbClr val="FF0000"/>
                </a:solidFill>
                <a:latin typeface="Univers for KPMG"/>
              </a:rPr>
              <a:t>bitiş</a:t>
            </a:r>
            <a:r>
              <a:rPr lang="en-US" sz="2400" i="1" dirty="0">
                <a:solidFill>
                  <a:srgbClr val="FF0000"/>
                </a:solidFill>
                <a:latin typeface="Univers for KPMG"/>
              </a:rPr>
              <a:t> </a:t>
            </a:r>
            <a:r>
              <a:rPr lang="en-US" sz="2400" i="1" dirty="0" err="1">
                <a:solidFill>
                  <a:srgbClr val="FF0000"/>
                </a:solidFill>
                <a:latin typeface="Univers for KPMG"/>
              </a:rPr>
              <a:t>tarihinin</a:t>
            </a:r>
            <a:r>
              <a:rPr lang="en-US" sz="2400" i="1" dirty="0">
                <a:solidFill>
                  <a:srgbClr val="FF0000"/>
                </a:solidFill>
                <a:latin typeface="Univers for KPMG"/>
              </a:rPr>
              <a:t> 18.10.2021 </a:t>
            </a:r>
            <a:r>
              <a:rPr lang="en-US" sz="2400" i="1" dirty="0" err="1">
                <a:solidFill>
                  <a:srgbClr val="FF0000"/>
                </a:solidFill>
                <a:latin typeface="Univers for KPMG"/>
              </a:rPr>
              <a:t>olmasına</a:t>
            </a:r>
            <a:r>
              <a:rPr lang="en-US" sz="2400" i="1" dirty="0">
                <a:solidFill>
                  <a:srgbClr val="FF0000"/>
                </a:solidFill>
                <a:latin typeface="Univers for KPMG"/>
              </a:rPr>
              <a:t> </a:t>
            </a:r>
            <a:r>
              <a:rPr lang="en-US" sz="2400" i="1" dirty="0" err="1">
                <a:solidFill>
                  <a:srgbClr val="FF0000"/>
                </a:solidFill>
                <a:latin typeface="Univers for KPMG"/>
              </a:rPr>
              <a:t>karşın</a:t>
            </a:r>
            <a:r>
              <a:rPr lang="en-US" sz="2400" i="1" dirty="0">
                <a:solidFill>
                  <a:srgbClr val="FF0000"/>
                </a:solidFill>
                <a:latin typeface="Univers for KPMG"/>
              </a:rPr>
              <a:t> </a:t>
            </a:r>
            <a:r>
              <a:rPr lang="en-US" sz="2400" i="1" dirty="0" err="1">
                <a:solidFill>
                  <a:srgbClr val="FF0000"/>
                </a:solidFill>
                <a:latin typeface="Univers for KPMG"/>
              </a:rPr>
              <a:t>tamamlama</a:t>
            </a:r>
            <a:r>
              <a:rPr lang="tr-TR" sz="2400" i="1" dirty="0">
                <a:solidFill>
                  <a:srgbClr val="FF0000"/>
                </a:solidFill>
                <a:latin typeface="Univers for KPMG"/>
              </a:rPr>
              <a:t> </a:t>
            </a:r>
            <a:r>
              <a:rPr lang="en-US" sz="2400" i="1" dirty="0" err="1">
                <a:solidFill>
                  <a:srgbClr val="FF0000"/>
                </a:solidFill>
                <a:latin typeface="Univers for KPMG"/>
              </a:rPr>
              <a:t>vizesi</a:t>
            </a:r>
            <a:r>
              <a:rPr lang="en-US" sz="2400" i="1" dirty="0">
                <a:solidFill>
                  <a:srgbClr val="FF0000"/>
                </a:solidFill>
                <a:latin typeface="Univers for KPMG"/>
              </a:rPr>
              <a:t> </a:t>
            </a:r>
            <a:r>
              <a:rPr lang="en-US" sz="2400" i="1" dirty="0" err="1">
                <a:solidFill>
                  <a:srgbClr val="FF0000"/>
                </a:solidFill>
                <a:latin typeface="Univers for KPMG"/>
              </a:rPr>
              <a:t>başvurusunun</a:t>
            </a:r>
            <a:r>
              <a:rPr lang="en-US" sz="2400" i="1" dirty="0">
                <a:solidFill>
                  <a:srgbClr val="FF0000"/>
                </a:solidFill>
                <a:latin typeface="Univers for KPMG"/>
              </a:rPr>
              <a:t> </a:t>
            </a:r>
            <a:r>
              <a:rPr lang="en-US" sz="2400" i="1" dirty="0" err="1">
                <a:solidFill>
                  <a:srgbClr val="FF0000"/>
                </a:solidFill>
                <a:latin typeface="Univers for KPMG"/>
              </a:rPr>
              <a:t>tarafınızca</a:t>
            </a:r>
            <a:r>
              <a:rPr lang="en-US" sz="2400" i="1" dirty="0">
                <a:solidFill>
                  <a:srgbClr val="FF0000"/>
                </a:solidFill>
                <a:latin typeface="Univers for KPMG"/>
              </a:rPr>
              <a:t> 04.01.2024 </a:t>
            </a:r>
            <a:r>
              <a:rPr lang="en-US" sz="2400" i="1" dirty="0" err="1">
                <a:solidFill>
                  <a:srgbClr val="FF0000"/>
                </a:solidFill>
                <a:latin typeface="Univers for KPMG"/>
              </a:rPr>
              <a:t>tarihinde</a:t>
            </a:r>
            <a:r>
              <a:rPr lang="en-US" sz="2400" i="1" dirty="0">
                <a:solidFill>
                  <a:srgbClr val="FF0000"/>
                </a:solidFill>
                <a:latin typeface="Univers for KPMG"/>
              </a:rPr>
              <a:t> </a:t>
            </a:r>
            <a:r>
              <a:rPr lang="en-US" sz="2400" i="1" dirty="0" err="1">
                <a:solidFill>
                  <a:srgbClr val="FF0000"/>
                </a:solidFill>
                <a:latin typeface="Univers for KPMG"/>
              </a:rPr>
              <a:t>yapıldığı</a:t>
            </a:r>
            <a:r>
              <a:rPr lang="en-US" sz="2400" i="1" dirty="0">
                <a:solidFill>
                  <a:srgbClr val="FF0000"/>
                </a:solidFill>
                <a:latin typeface="Univers for KPMG"/>
              </a:rPr>
              <a:t>,</a:t>
            </a:r>
            <a:r>
              <a:rPr lang="tr-TR" sz="2400" i="1" dirty="0">
                <a:solidFill>
                  <a:srgbClr val="FF0000"/>
                </a:solidFill>
                <a:latin typeface="Univers for KPMG"/>
              </a:rPr>
              <a:t> bakanlık tarafından kapama işleminin 1</a:t>
            </a:r>
            <a:r>
              <a:rPr lang="en-US" sz="2400" i="1" dirty="0">
                <a:solidFill>
                  <a:srgbClr val="FF0000"/>
                </a:solidFill>
                <a:latin typeface="Univers for KPMG"/>
              </a:rPr>
              <a:t>8.01.2024 </a:t>
            </a:r>
            <a:r>
              <a:rPr lang="en-US" sz="2400" i="1" dirty="0" err="1">
                <a:solidFill>
                  <a:srgbClr val="FF0000"/>
                </a:solidFill>
                <a:latin typeface="Univers for KPMG"/>
              </a:rPr>
              <a:t>tarih</a:t>
            </a:r>
            <a:r>
              <a:rPr lang="tr-TR" sz="2400" i="1" dirty="0">
                <a:solidFill>
                  <a:srgbClr val="FF0000"/>
                </a:solidFill>
                <a:latin typeface="Univers for KPMG"/>
              </a:rPr>
              <a:t>inde yapıldığı anlaşıldığından bakiye yatırıma katkı tutarının 2025 yılından itibaren endekslemesinin yapılması»</a:t>
            </a:r>
            <a:r>
              <a:rPr lang="tr-TR" sz="2400" dirty="0">
                <a:latin typeface="Univers for KPMG"/>
              </a:rPr>
              <a:t> gerektiği belirtilmektedir.  </a:t>
            </a:r>
            <a:endParaRPr lang="en-US" sz="2400" dirty="0">
              <a:latin typeface="Univers for KPMG"/>
            </a:endParaRPr>
          </a:p>
          <a:p>
            <a:pPr algn="just"/>
            <a:endParaRPr lang="en-US" sz="1920" dirty="0">
              <a:latin typeface="Univers for KPMG"/>
            </a:endParaRPr>
          </a:p>
        </p:txBody>
      </p:sp>
      <p:sp>
        <p:nvSpPr>
          <p:cNvPr id="4" name="TextBox 3">
            <a:extLst>
              <a:ext uri="{FF2B5EF4-FFF2-40B4-BE49-F238E27FC236}">
                <a16:creationId xmlns:a16="http://schemas.microsoft.com/office/drawing/2014/main" id="{8C899C35-20F6-04EC-8991-1B293B719E9D}"/>
              </a:ext>
            </a:extLst>
          </p:cNvPr>
          <p:cNvSpPr txBox="1"/>
          <p:nvPr/>
        </p:nvSpPr>
        <p:spPr>
          <a:xfrm>
            <a:off x="830726" y="7401043"/>
            <a:ext cx="12234240" cy="359111"/>
          </a:xfrm>
          <a:prstGeom prst="rect">
            <a:avLst/>
          </a:prstGeom>
          <a:solidFill>
            <a:schemeClr val="bg1"/>
          </a:solidFill>
        </p:spPr>
        <p:txBody>
          <a:bodyPr vert="horz" wrap="square" lIns="0" tIns="0" rIns="0" bIns="0" rtlCol="0" anchor="t" anchorCtr="0">
            <a:noAutofit/>
          </a:bodyPr>
          <a:lstStyle/>
          <a:p>
            <a:pPr>
              <a:spcAft>
                <a:spcPts val="720"/>
              </a:spcAft>
            </a:pPr>
            <a:endParaRPr lang="tr-TR" b="1" dirty="0">
              <a:solidFill>
                <a:schemeClr val="tx2"/>
              </a:solidFill>
            </a:endParaRPr>
          </a:p>
        </p:txBody>
      </p:sp>
    </p:spTree>
    <p:extLst>
      <p:ext uri="{BB962C8B-B14F-4D97-AF65-F5344CB8AC3E}">
        <p14:creationId xmlns:p14="http://schemas.microsoft.com/office/powerpoint/2010/main" val="22215847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C7C97-B648-AD75-0E4E-8F99A5225A8B}"/>
              </a:ext>
            </a:extLst>
          </p:cNvPr>
          <p:cNvSpPr>
            <a:spLocks noGrp="1"/>
          </p:cNvSpPr>
          <p:nvPr>
            <p:ph type="title"/>
          </p:nvPr>
        </p:nvSpPr>
        <p:spPr>
          <a:xfrm>
            <a:off x="1096441" y="620364"/>
            <a:ext cx="12234240" cy="640080"/>
          </a:xfrm>
        </p:spPr>
        <p:txBody>
          <a:bodyPr/>
          <a:lstStyle/>
          <a:p>
            <a:r>
              <a:rPr lang="tr-TR" sz="3360" b="1" dirty="0">
                <a:latin typeface="Univers for KPMG"/>
              </a:rPr>
              <a:t>Özellikli Konular: Faiz ve Kur Farklarının Durumu </a:t>
            </a:r>
            <a:endParaRPr lang="en-US" sz="3360" dirty="0">
              <a:latin typeface="Univers for KPMG"/>
            </a:endParaRPr>
          </a:p>
        </p:txBody>
      </p:sp>
      <p:sp>
        <p:nvSpPr>
          <p:cNvPr id="3" name="Text Placeholder 2">
            <a:extLst>
              <a:ext uri="{FF2B5EF4-FFF2-40B4-BE49-F238E27FC236}">
                <a16:creationId xmlns:a16="http://schemas.microsoft.com/office/drawing/2014/main" id="{1C3659D0-8F04-AA85-F6A6-B933777D827F}"/>
              </a:ext>
            </a:extLst>
          </p:cNvPr>
          <p:cNvSpPr>
            <a:spLocks noGrp="1"/>
          </p:cNvSpPr>
          <p:nvPr>
            <p:ph type="body" sz="quarter" idx="10"/>
          </p:nvPr>
        </p:nvSpPr>
        <p:spPr>
          <a:xfrm>
            <a:off x="1096441" y="1109920"/>
            <a:ext cx="12222720" cy="5513070"/>
          </a:xfrm>
        </p:spPr>
        <p:txBody>
          <a:bodyPr/>
          <a:lstStyle/>
          <a:p>
            <a:pPr algn="just"/>
            <a:endParaRPr lang="tr-TR" sz="1920" dirty="0">
              <a:latin typeface="Univers for KPMG"/>
            </a:endParaRPr>
          </a:p>
          <a:p>
            <a:pPr algn="just">
              <a:spcBef>
                <a:spcPts val="720"/>
              </a:spcBef>
            </a:pPr>
            <a:r>
              <a:rPr lang="tr-TR" sz="2400" dirty="0">
                <a:latin typeface="Univers for KPMG"/>
              </a:rPr>
              <a:t>Vergi İdaresi konu hakkındaki görüşünü «</a:t>
            </a:r>
            <a:r>
              <a:rPr lang="tr-TR" sz="2400" i="1" dirty="0">
                <a:solidFill>
                  <a:srgbClr val="FF0000"/>
                </a:solidFill>
                <a:latin typeface="Univers for KPMG"/>
              </a:rPr>
              <a:t>yatırım maliyetine eklenen veya eklenmeyen faiz giderleri ve kur farkları, indirimli kurumlar vergisine esas olan yatırıma katkı tutarının tespitinde dikkate alınmayacak, teşvik belgesine göre belirlenen indirimli kurumlar vergisine esas yatırıma katkı tutarı, finansman giderleri dolayısıyla artmayacak veya azalmayacaktır.</a:t>
            </a:r>
            <a:r>
              <a:rPr lang="tr-TR" sz="2400" dirty="0">
                <a:latin typeface="Univers for KPMG"/>
              </a:rPr>
              <a:t>» şeklinde belirtmiştir. </a:t>
            </a:r>
            <a:endParaRPr lang="en-US" sz="2400" dirty="0">
              <a:latin typeface="Univers for KPMG"/>
            </a:endParaRPr>
          </a:p>
          <a:p>
            <a:pPr algn="just"/>
            <a:endParaRPr lang="en-US" sz="1920" dirty="0">
              <a:latin typeface="Univers for KPMG"/>
            </a:endParaRPr>
          </a:p>
        </p:txBody>
      </p:sp>
      <p:sp>
        <p:nvSpPr>
          <p:cNvPr id="4" name="TextBox 3">
            <a:extLst>
              <a:ext uri="{FF2B5EF4-FFF2-40B4-BE49-F238E27FC236}">
                <a16:creationId xmlns:a16="http://schemas.microsoft.com/office/drawing/2014/main" id="{8C899C35-20F6-04EC-8991-1B293B719E9D}"/>
              </a:ext>
            </a:extLst>
          </p:cNvPr>
          <p:cNvSpPr txBox="1"/>
          <p:nvPr/>
        </p:nvSpPr>
        <p:spPr>
          <a:xfrm>
            <a:off x="830726" y="7401043"/>
            <a:ext cx="12234240" cy="359111"/>
          </a:xfrm>
          <a:prstGeom prst="rect">
            <a:avLst/>
          </a:prstGeom>
          <a:solidFill>
            <a:schemeClr val="bg1"/>
          </a:solidFill>
        </p:spPr>
        <p:txBody>
          <a:bodyPr vert="horz" wrap="square" lIns="0" tIns="0" rIns="0" bIns="0" rtlCol="0" anchor="t" anchorCtr="0">
            <a:noAutofit/>
          </a:bodyPr>
          <a:lstStyle/>
          <a:p>
            <a:pPr>
              <a:spcAft>
                <a:spcPts val="720"/>
              </a:spcAft>
            </a:pPr>
            <a:endParaRPr lang="tr-TR" b="1" dirty="0">
              <a:solidFill>
                <a:schemeClr val="tx2"/>
              </a:solidFill>
            </a:endParaRPr>
          </a:p>
        </p:txBody>
      </p:sp>
    </p:spTree>
    <p:extLst>
      <p:ext uri="{BB962C8B-B14F-4D97-AF65-F5344CB8AC3E}">
        <p14:creationId xmlns:p14="http://schemas.microsoft.com/office/powerpoint/2010/main" val="18425937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6086AAF-1D44-6993-C199-CD4CA9EACD2A}"/>
              </a:ext>
            </a:extLst>
          </p:cNvPr>
          <p:cNvSpPr>
            <a:spLocks noGrp="1"/>
          </p:cNvSpPr>
          <p:nvPr>
            <p:ph type="body" sz="quarter" idx="10"/>
          </p:nvPr>
        </p:nvSpPr>
        <p:spPr>
          <a:xfrm>
            <a:off x="1215360" y="1459776"/>
            <a:ext cx="12222720" cy="3752305"/>
          </a:xfrm>
        </p:spPr>
        <p:txBody>
          <a:bodyPr/>
          <a:lstStyle/>
          <a:p>
            <a:pPr algn="just">
              <a:spcBef>
                <a:spcPts val="720"/>
              </a:spcBef>
            </a:pPr>
            <a:r>
              <a:rPr lang="tr-TR" sz="2400" dirty="0">
                <a:latin typeface="Univers for KPMG"/>
              </a:rPr>
              <a:t>Vergi İdaresi konu hakkındaki görüşünü «...</a:t>
            </a:r>
            <a:r>
              <a:rPr lang="tr-TR" sz="2400" i="1" dirty="0">
                <a:solidFill>
                  <a:srgbClr val="FF0000"/>
                </a:solidFill>
                <a:latin typeface="Univers for KPMG"/>
              </a:rPr>
              <a:t>Bu hüküm ve açıklamalar ile Ekonomi Bakanlığının … tarih ve … sayılı yazısında belirtilen, “Yatırım teşvik belgesi kapsamında finansal kiralama yoluyla temin edilen makine ve teçhizatın halen kiralama süreleri devam etse dahi tamamlama vizesinde, firmanız muhasebe kayıtlarında "260-Haklar Hesabında" belirtilen mal bedeli tutarı dikkate alınarak işlem yapılmaktadır.” görüşü çerçevesinde, indirimli kurumlar vergisi uygulamasında dikkate alınacak yatırıma katkı tutarının belirlenmesinde, yatırım teşvik belgesi kapsamında finansal kiralama yoluyla edindiğiniz iktisadi kıymetler için Vergi Usul Kanununun mükerrer 290 ıncı maddesi hükümleri çerçevesinde “260. Haklar Hesabı”nda yer alan tutarın dikkate alınması gerekmektedir.</a:t>
            </a:r>
            <a:r>
              <a:rPr lang="tr-TR" sz="2400" dirty="0">
                <a:latin typeface="Univers for KPMG"/>
              </a:rPr>
              <a:t>» şeklinde belirtmiştir. </a:t>
            </a:r>
            <a:endParaRPr lang="en-US" sz="2400" dirty="0">
              <a:latin typeface="Univers for KPMG"/>
            </a:endParaRPr>
          </a:p>
        </p:txBody>
      </p:sp>
      <p:sp>
        <p:nvSpPr>
          <p:cNvPr id="2" name="Title 1">
            <a:extLst>
              <a:ext uri="{FF2B5EF4-FFF2-40B4-BE49-F238E27FC236}">
                <a16:creationId xmlns:a16="http://schemas.microsoft.com/office/drawing/2014/main" id="{C4AF062D-DAE8-0AE3-BAE4-6940F50C38DE}"/>
              </a:ext>
            </a:extLst>
          </p:cNvPr>
          <p:cNvSpPr>
            <a:spLocks noGrp="1"/>
          </p:cNvSpPr>
          <p:nvPr>
            <p:ph type="title"/>
          </p:nvPr>
        </p:nvSpPr>
        <p:spPr>
          <a:xfrm>
            <a:off x="1096441" y="578032"/>
            <a:ext cx="12234240" cy="881743"/>
          </a:xfrm>
        </p:spPr>
        <p:txBody>
          <a:bodyPr/>
          <a:lstStyle/>
          <a:p>
            <a:r>
              <a:rPr lang="tr-TR" sz="3360" b="1" dirty="0">
                <a:latin typeface="Univers for KPMG"/>
              </a:rPr>
              <a:t>Özellikli Konular: Finansal Kiralama Kapsamındaki Harcamalar  </a:t>
            </a:r>
            <a:endParaRPr lang="en-US" sz="3360" dirty="0">
              <a:latin typeface="Univers for KPMG"/>
            </a:endParaRPr>
          </a:p>
        </p:txBody>
      </p:sp>
      <p:sp>
        <p:nvSpPr>
          <p:cNvPr id="4" name="TextBox 3">
            <a:extLst>
              <a:ext uri="{FF2B5EF4-FFF2-40B4-BE49-F238E27FC236}">
                <a16:creationId xmlns:a16="http://schemas.microsoft.com/office/drawing/2014/main" id="{4D1A5D59-7183-915F-BB92-C42EC378BFCE}"/>
              </a:ext>
            </a:extLst>
          </p:cNvPr>
          <p:cNvSpPr txBox="1"/>
          <p:nvPr/>
        </p:nvSpPr>
        <p:spPr>
          <a:xfrm>
            <a:off x="830726" y="7401043"/>
            <a:ext cx="12234240" cy="359111"/>
          </a:xfrm>
          <a:prstGeom prst="rect">
            <a:avLst/>
          </a:prstGeom>
          <a:solidFill>
            <a:schemeClr val="bg1"/>
          </a:solidFill>
        </p:spPr>
        <p:txBody>
          <a:bodyPr vert="horz" wrap="square" lIns="0" tIns="0" rIns="0" bIns="0" rtlCol="0" anchor="t" anchorCtr="0">
            <a:noAutofit/>
          </a:bodyPr>
          <a:lstStyle/>
          <a:p>
            <a:pPr>
              <a:spcAft>
                <a:spcPts val="720"/>
              </a:spcAft>
            </a:pPr>
            <a:endParaRPr lang="tr-TR" b="1" dirty="0">
              <a:solidFill>
                <a:schemeClr val="tx2"/>
              </a:solidFill>
            </a:endParaRPr>
          </a:p>
        </p:txBody>
      </p:sp>
    </p:spTree>
    <p:extLst>
      <p:ext uri="{BB962C8B-B14F-4D97-AF65-F5344CB8AC3E}">
        <p14:creationId xmlns:p14="http://schemas.microsoft.com/office/powerpoint/2010/main" val="9850260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6086AAF-1D44-6993-C199-CD4CA9EACD2A}"/>
              </a:ext>
            </a:extLst>
          </p:cNvPr>
          <p:cNvSpPr>
            <a:spLocks noGrp="1"/>
          </p:cNvSpPr>
          <p:nvPr>
            <p:ph type="body" sz="quarter" idx="10"/>
          </p:nvPr>
        </p:nvSpPr>
        <p:spPr>
          <a:xfrm>
            <a:off x="1215360" y="2286118"/>
            <a:ext cx="12222720" cy="2994542"/>
          </a:xfrm>
        </p:spPr>
        <p:txBody>
          <a:bodyPr/>
          <a:lstStyle/>
          <a:p>
            <a:r>
              <a:rPr lang="tr-TR" sz="3360" dirty="0">
                <a:latin typeface="Univers for KPMG"/>
              </a:rPr>
              <a:t>İdare vermiş olduğu özelgelerde; </a:t>
            </a:r>
            <a:r>
              <a:rPr lang="tr-TR" sz="3360" dirty="0">
                <a:solidFill>
                  <a:srgbClr val="FF0000"/>
                </a:solidFill>
                <a:latin typeface="Univers for KPMG"/>
              </a:rPr>
              <a:t>belge revizesi gerçekleştirilmeksizin vergi indiriminden yararlanılamayacağı; yatırıma katkı tutarının belgede kayıtlı sabit yatırım harcaması üzerinden hesaplanması gerektiğini </a:t>
            </a:r>
            <a:r>
              <a:rPr lang="tr-TR" sz="3360" dirty="0">
                <a:latin typeface="Univers for KPMG"/>
              </a:rPr>
              <a:t>ifade etmektedir.   </a:t>
            </a:r>
          </a:p>
        </p:txBody>
      </p:sp>
      <p:sp>
        <p:nvSpPr>
          <p:cNvPr id="2" name="Title 1">
            <a:extLst>
              <a:ext uri="{FF2B5EF4-FFF2-40B4-BE49-F238E27FC236}">
                <a16:creationId xmlns:a16="http://schemas.microsoft.com/office/drawing/2014/main" id="{C4AF062D-DAE8-0AE3-BAE4-6940F50C38DE}"/>
              </a:ext>
            </a:extLst>
          </p:cNvPr>
          <p:cNvSpPr>
            <a:spLocks noGrp="1"/>
          </p:cNvSpPr>
          <p:nvPr>
            <p:ph type="title"/>
          </p:nvPr>
        </p:nvSpPr>
        <p:spPr>
          <a:xfrm>
            <a:off x="1096441" y="578032"/>
            <a:ext cx="12234240" cy="881743"/>
          </a:xfrm>
        </p:spPr>
        <p:txBody>
          <a:bodyPr/>
          <a:lstStyle/>
          <a:p>
            <a:r>
              <a:rPr lang="tr-TR" sz="3360" b="1" dirty="0">
                <a:latin typeface="Univers for KPMG"/>
              </a:rPr>
              <a:t>Özellikli Konular: Fiili harcamanın belgede kayıtlı toplam harcama tutarını aşması  </a:t>
            </a:r>
            <a:endParaRPr lang="en-US" sz="3360" dirty="0">
              <a:latin typeface="Univers for KPMG"/>
            </a:endParaRPr>
          </a:p>
        </p:txBody>
      </p:sp>
      <p:sp>
        <p:nvSpPr>
          <p:cNvPr id="4" name="TextBox 3">
            <a:extLst>
              <a:ext uri="{FF2B5EF4-FFF2-40B4-BE49-F238E27FC236}">
                <a16:creationId xmlns:a16="http://schemas.microsoft.com/office/drawing/2014/main" id="{4D1A5D59-7183-915F-BB92-C42EC378BFCE}"/>
              </a:ext>
            </a:extLst>
          </p:cNvPr>
          <p:cNvSpPr txBox="1"/>
          <p:nvPr/>
        </p:nvSpPr>
        <p:spPr>
          <a:xfrm>
            <a:off x="811133" y="7472013"/>
            <a:ext cx="12234240" cy="359111"/>
          </a:xfrm>
          <a:prstGeom prst="rect">
            <a:avLst/>
          </a:prstGeom>
          <a:solidFill>
            <a:schemeClr val="bg1"/>
          </a:solidFill>
        </p:spPr>
        <p:txBody>
          <a:bodyPr vert="horz" wrap="square" lIns="0" tIns="0" rIns="0" bIns="0" rtlCol="0" anchor="t" anchorCtr="0">
            <a:noAutofit/>
          </a:bodyPr>
          <a:lstStyle/>
          <a:p>
            <a:pPr>
              <a:spcAft>
                <a:spcPts val="720"/>
              </a:spcAft>
            </a:pPr>
            <a:endParaRPr lang="tr-TR" b="1" dirty="0">
              <a:solidFill>
                <a:schemeClr val="tx2"/>
              </a:solidFill>
            </a:endParaRPr>
          </a:p>
        </p:txBody>
      </p:sp>
    </p:spTree>
    <p:extLst>
      <p:ext uri="{BB962C8B-B14F-4D97-AF65-F5344CB8AC3E}">
        <p14:creationId xmlns:p14="http://schemas.microsoft.com/office/powerpoint/2010/main" val="516580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2318653" y="861000"/>
            <a:ext cx="8157189" cy="633651"/>
          </a:xfrm>
          <a:prstGeom prst="rect">
            <a:avLst/>
          </a:prstGeom>
          <a:noFill/>
          <a:ln/>
        </p:spPr>
        <p:txBody>
          <a:bodyPr wrap="none" lIns="0" tIns="0" rIns="0" bIns="0" rtlCol="0" anchor="t"/>
          <a:lstStyle/>
          <a:p>
            <a:pPr marL="0" indent="0" algn="l">
              <a:lnSpc>
                <a:spcPts val="4950"/>
              </a:lnSpc>
              <a:buNone/>
            </a:pPr>
            <a:r>
              <a:rPr lang="tr-TR" sz="3950" b="1" dirty="0">
                <a:solidFill>
                  <a:srgbClr val="FFFFFF"/>
                </a:solidFill>
                <a:latin typeface="Arial Black" panose="020B0A04020102020204" pitchFamily="34" charset="0"/>
                <a:ea typeface="Syne Bold" pitchFamily="34" charset="-122"/>
                <a:cs typeface="Syne Bold" pitchFamily="34" charset="-120"/>
              </a:rPr>
              <a:t>Gelir Vergisi </a:t>
            </a:r>
            <a:r>
              <a:rPr lang="en-US" sz="3950" b="1" dirty="0">
                <a:solidFill>
                  <a:srgbClr val="FFFFFF"/>
                </a:solidFill>
                <a:latin typeface="Arial Black" panose="020B0A04020102020204" pitchFamily="34" charset="0"/>
                <a:ea typeface="Syne Bold" pitchFamily="34" charset="-122"/>
                <a:cs typeface="Syne Bold" pitchFamily="34" charset="-120"/>
              </a:rPr>
              <a:t>Tasdik </a:t>
            </a:r>
            <a:r>
              <a:rPr lang="tr-TR" sz="3950" b="1" dirty="0">
                <a:solidFill>
                  <a:srgbClr val="FFFFFF"/>
                </a:solidFill>
                <a:latin typeface="Arial Black" panose="020B0A04020102020204" pitchFamily="34" charset="0"/>
                <a:ea typeface="Syne Bold" pitchFamily="34" charset="-122"/>
                <a:cs typeface="Syne Bold" pitchFamily="34" charset="-120"/>
              </a:rPr>
              <a:t>Konuları</a:t>
            </a:r>
            <a:endParaRPr lang="en-US" sz="3950" dirty="0">
              <a:latin typeface="Arial Black" panose="020B0A04020102020204" pitchFamily="34" charset="0"/>
            </a:endParaRPr>
          </a:p>
        </p:txBody>
      </p:sp>
      <p:sp>
        <p:nvSpPr>
          <p:cNvPr id="3" name="Shape 1"/>
          <p:cNvSpPr/>
          <p:nvPr/>
        </p:nvSpPr>
        <p:spPr>
          <a:xfrm>
            <a:off x="837724" y="1741884"/>
            <a:ext cx="12954952" cy="5767149"/>
          </a:xfrm>
          <a:prstGeom prst="roundRect">
            <a:avLst>
              <a:gd name="adj" fmla="val 560"/>
            </a:avLst>
          </a:prstGeom>
          <a:noFill/>
          <a:ln w="7620">
            <a:solidFill>
              <a:srgbClr val="FFFFFF">
                <a:alpha val="24000"/>
              </a:srgbClr>
            </a:solidFill>
            <a:prstDash val="solid"/>
          </a:ln>
        </p:spPr>
        <p:txBody>
          <a:bodyPr/>
          <a:lstStyle/>
          <a:p>
            <a:endParaRPr lang="tr-TR"/>
          </a:p>
        </p:txBody>
      </p:sp>
      <p:sp>
        <p:nvSpPr>
          <p:cNvPr id="4" name="Shape 2"/>
          <p:cNvSpPr/>
          <p:nvPr/>
        </p:nvSpPr>
        <p:spPr>
          <a:xfrm>
            <a:off x="845344" y="1749504"/>
            <a:ext cx="12939713" cy="575191"/>
          </a:xfrm>
          <a:prstGeom prst="rect">
            <a:avLst/>
          </a:prstGeom>
          <a:solidFill>
            <a:srgbClr val="FFFFFF">
              <a:alpha val="4000"/>
            </a:srgbClr>
          </a:solidFill>
          <a:ln/>
        </p:spPr>
        <p:txBody>
          <a:bodyPr/>
          <a:lstStyle/>
          <a:p>
            <a:endParaRPr lang="tr-TR"/>
          </a:p>
        </p:txBody>
      </p:sp>
      <p:sp>
        <p:nvSpPr>
          <p:cNvPr id="5" name="Text 3"/>
          <p:cNvSpPr/>
          <p:nvPr/>
        </p:nvSpPr>
        <p:spPr>
          <a:xfrm>
            <a:off x="1060728" y="1873448"/>
            <a:ext cx="212408" cy="327303"/>
          </a:xfrm>
          <a:prstGeom prst="rect">
            <a:avLst/>
          </a:prstGeom>
          <a:noFill/>
          <a:ln/>
        </p:spPr>
        <p:txBody>
          <a:bodyPr wrap="none" lIns="0" tIns="0" rIns="0" bIns="0" rtlCol="0" anchor="t"/>
          <a:lstStyle/>
          <a:p>
            <a:pPr marL="0" indent="0" algn="l">
              <a:lnSpc>
                <a:spcPts val="2550"/>
              </a:lnSpc>
              <a:buNone/>
            </a:pPr>
            <a:r>
              <a:rPr lang="en-US" sz="1650" b="1" dirty="0">
                <a:solidFill>
                  <a:srgbClr val="D9E1FF"/>
                </a:solidFill>
                <a:latin typeface="Arimo" pitchFamily="34" charset="0"/>
                <a:ea typeface="Arimo" pitchFamily="34" charset="-122"/>
                <a:cs typeface="Arimo" pitchFamily="34" charset="-120"/>
              </a:rPr>
              <a:t>#</a:t>
            </a:r>
            <a:endParaRPr lang="en-US" sz="1650" dirty="0"/>
          </a:p>
        </p:txBody>
      </p:sp>
      <p:sp>
        <p:nvSpPr>
          <p:cNvPr id="6" name="Text 4"/>
          <p:cNvSpPr/>
          <p:nvPr/>
        </p:nvSpPr>
        <p:spPr>
          <a:xfrm>
            <a:off x="1711523" y="1873448"/>
            <a:ext cx="4090511" cy="327303"/>
          </a:xfrm>
          <a:prstGeom prst="rect">
            <a:avLst/>
          </a:prstGeom>
          <a:noFill/>
          <a:ln/>
        </p:spPr>
        <p:txBody>
          <a:bodyPr wrap="none" lIns="0" tIns="0" rIns="0" bIns="0" rtlCol="0" anchor="t"/>
          <a:lstStyle/>
          <a:p>
            <a:pPr marL="0" indent="0" algn="l">
              <a:lnSpc>
                <a:spcPts val="2550"/>
              </a:lnSpc>
              <a:buNone/>
            </a:pPr>
            <a:r>
              <a:rPr lang="en-US" sz="1650" b="1" dirty="0">
                <a:solidFill>
                  <a:srgbClr val="D9E1FF"/>
                </a:solidFill>
                <a:latin typeface="Arial" panose="020B0604020202020204" pitchFamily="34" charset="0"/>
                <a:ea typeface="Arimo" pitchFamily="34" charset="-122"/>
                <a:cs typeface="Arial" panose="020B0604020202020204" pitchFamily="34" charset="0"/>
              </a:rPr>
              <a:t>Tasdik Konusu</a:t>
            </a:r>
            <a:endParaRPr lang="en-US" sz="1650" dirty="0">
              <a:latin typeface="Arial" panose="020B0604020202020204" pitchFamily="34" charset="0"/>
              <a:cs typeface="Arial" panose="020B0604020202020204" pitchFamily="34" charset="0"/>
            </a:endParaRPr>
          </a:p>
        </p:txBody>
      </p:sp>
      <p:sp>
        <p:nvSpPr>
          <p:cNvPr id="7" name="Text 5"/>
          <p:cNvSpPr/>
          <p:nvPr/>
        </p:nvSpPr>
        <p:spPr>
          <a:xfrm>
            <a:off x="6240423" y="1873448"/>
            <a:ext cx="3443526" cy="327303"/>
          </a:xfrm>
          <a:prstGeom prst="rect">
            <a:avLst/>
          </a:prstGeom>
          <a:noFill/>
          <a:ln/>
        </p:spPr>
        <p:txBody>
          <a:bodyPr wrap="none" lIns="0" tIns="0" rIns="0" bIns="0" rtlCol="0" anchor="t"/>
          <a:lstStyle/>
          <a:p>
            <a:pPr marL="0" indent="0" algn="l">
              <a:lnSpc>
                <a:spcPts val="2550"/>
              </a:lnSpc>
              <a:buNone/>
            </a:pPr>
            <a:r>
              <a:rPr lang="en-US" sz="1650" b="1" dirty="0" err="1">
                <a:solidFill>
                  <a:srgbClr val="D9E1FF"/>
                </a:solidFill>
                <a:latin typeface="Arial" panose="020B0604020202020204" pitchFamily="34" charset="0"/>
                <a:ea typeface="Arimo" pitchFamily="34" charset="-122"/>
                <a:cs typeface="Arial" panose="020B0604020202020204" pitchFamily="34" charset="0"/>
              </a:rPr>
              <a:t>İlgili</a:t>
            </a:r>
            <a:r>
              <a:rPr lang="en-US" sz="1650" b="1" dirty="0">
                <a:solidFill>
                  <a:srgbClr val="D9E1FF"/>
                </a:solidFill>
                <a:latin typeface="Arimo" pitchFamily="34" charset="0"/>
                <a:ea typeface="Arimo" pitchFamily="34" charset="-122"/>
                <a:cs typeface="Arimo" pitchFamily="34" charset="-120"/>
              </a:rPr>
              <a:t> </a:t>
            </a:r>
            <a:r>
              <a:rPr lang="en-US" sz="1650" b="1" dirty="0">
                <a:solidFill>
                  <a:srgbClr val="D9E1FF"/>
                </a:solidFill>
                <a:latin typeface="Arial" panose="020B0604020202020204" pitchFamily="34" charset="0"/>
                <a:ea typeface="Arimo" pitchFamily="34" charset="-122"/>
                <a:cs typeface="Arial" panose="020B0604020202020204" pitchFamily="34" charset="0"/>
              </a:rPr>
              <a:t>Kanun</a:t>
            </a:r>
          </a:p>
        </p:txBody>
      </p:sp>
      <p:sp>
        <p:nvSpPr>
          <p:cNvPr id="8" name="Text 6"/>
          <p:cNvSpPr/>
          <p:nvPr/>
        </p:nvSpPr>
        <p:spPr>
          <a:xfrm>
            <a:off x="10122337" y="1873448"/>
            <a:ext cx="3447336" cy="327303"/>
          </a:xfrm>
          <a:prstGeom prst="rect">
            <a:avLst/>
          </a:prstGeom>
          <a:noFill/>
          <a:ln/>
        </p:spPr>
        <p:txBody>
          <a:bodyPr wrap="none" lIns="0" tIns="0" rIns="0" bIns="0" rtlCol="0" anchor="t"/>
          <a:lstStyle/>
          <a:p>
            <a:pPr marL="0" indent="0" algn="l">
              <a:lnSpc>
                <a:spcPts val="2550"/>
              </a:lnSpc>
              <a:buNone/>
            </a:pPr>
            <a:r>
              <a:rPr lang="en-US" sz="1650" b="1" dirty="0">
                <a:solidFill>
                  <a:srgbClr val="D9E1FF"/>
                </a:solidFill>
                <a:latin typeface="Arial" panose="020B0604020202020204" pitchFamily="34" charset="0"/>
                <a:ea typeface="Arimo" pitchFamily="34" charset="-122"/>
                <a:cs typeface="Arial" panose="020B0604020202020204" pitchFamily="34" charset="0"/>
              </a:rPr>
              <a:t>Tasdik</a:t>
            </a:r>
            <a:r>
              <a:rPr lang="en-US" sz="1650" b="1" dirty="0">
                <a:solidFill>
                  <a:srgbClr val="D9E1FF"/>
                </a:solidFill>
                <a:latin typeface="Arimo" pitchFamily="34" charset="0"/>
                <a:ea typeface="Arimo" pitchFamily="34" charset="-122"/>
                <a:cs typeface="Arimo" pitchFamily="34" charset="-120"/>
              </a:rPr>
              <a:t> </a:t>
            </a:r>
            <a:r>
              <a:rPr lang="en-US" sz="1650" b="1" dirty="0" err="1">
                <a:solidFill>
                  <a:srgbClr val="D9E1FF"/>
                </a:solidFill>
                <a:latin typeface="Arial" panose="020B0604020202020204" pitchFamily="34" charset="0"/>
                <a:ea typeface="Arimo" pitchFamily="34" charset="-122"/>
                <a:cs typeface="Arial" panose="020B0604020202020204" pitchFamily="34" charset="0"/>
              </a:rPr>
              <a:t>Sınırı</a:t>
            </a:r>
            <a:endParaRPr lang="en-US" sz="1650" b="1" dirty="0">
              <a:solidFill>
                <a:srgbClr val="D9E1FF"/>
              </a:solidFill>
              <a:latin typeface="Arial" panose="020B0604020202020204" pitchFamily="34" charset="0"/>
              <a:ea typeface="Arimo" pitchFamily="34" charset="-122"/>
              <a:cs typeface="Arial" panose="020B0604020202020204" pitchFamily="34" charset="0"/>
            </a:endParaRPr>
          </a:p>
        </p:txBody>
      </p:sp>
      <p:sp>
        <p:nvSpPr>
          <p:cNvPr id="9" name="Shape 7"/>
          <p:cNvSpPr/>
          <p:nvPr/>
        </p:nvSpPr>
        <p:spPr>
          <a:xfrm>
            <a:off x="845344" y="2324695"/>
            <a:ext cx="12939713" cy="575191"/>
          </a:xfrm>
          <a:prstGeom prst="rect">
            <a:avLst/>
          </a:prstGeom>
          <a:solidFill>
            <a:srgbClr val="000000">
              <a:alpha val="4000"/>
            </a:srgbClr>
          </a:solidFill>
          <a:ln/>
        </p:spPr>
        <p:txBody>
          <a:bodyPr/>
          <a:lstStyle/>
          <a:p>
            <a:endParaRPr lang="tr-TR"/>
          </a:p>
        </p:txBody>
      </p:sp>
      <p:sp>
        <p:nvSpPr>
          <p:cNvPr id="10" name="Text 8"/>
          <p:cNvSpPr/>
          <p:nvPr/>
        </p:nvSpPr>
        <p:spPr>
          <a:xfrm>
            <a:off x="1060728" y="2448639"/>
            <a:ext cx="212408" cy="327303"/>
          </a:xfrm>
          <a:prstGeom prst="rect">
            <a:avLst/>
          </a:prstGeom>
          <a:noFill/>
          <a:ln/>
        </p:spPr>
        <p:txBody>
          <a:bodyPr wrap="none" lIns="0" tIns="0" rIns="0" bIns="0" rtlCol="0" anchor="t"/>
          <a:lstStyle/>
          <a:p>
            <a:pPr marL="0" indent="0" algn="l">
              <a:lnSpc>
                <a:spcPts val="2550"/>
              </a:lnSpc>
              <a:buNone/>
            </a:pPr>
            <a:r>
              <a:rPr lang="en-US" sz="1650" dirty="0">
                <a:solidFill>
                  <a:srgbClr val="D9E1FF"/>
                </a:solidFill>
                <a:latin typeface="Arimo" pitchFamily="34" charset="0"/>
                <a:ea typeface="Arimo" pitchFamily="34" charset="-122"/>
                <a:cs typeface="Arimo" pitchFamily="34" charset="-120"/>
              </a:rPr>
              <a:t>1</a:t>
            </a:r>
            <a:endParaRPr lang="en-US" sz="1650" dirty="0"/>
          </a:p>
        </p:txBody>
      </p:sp>
      <p:sp>
        <p:nvSpPr>
          <p:cNvPr id="11" name="Text 9"/>
          <p:cNvSpPr/>
          <p:nvPr/>
        </p:nvSpPr>
        <p:spPr>
          <a:xfrm>
            <a:off x="1711523" y="2448639"/>
            <a:ext cx="4090511" cy="327303"/>
          </a:xfrm>
          <a:prstGeom prst="rect">
            <a:avLst/>
          </a:prstGeom>
          <a:noFill/>
          <a:ln/>
        </p:spPr>
        <p:txBody>
          <a:bodyPr wrap="none" lIns="0" tIns="0" rIns="0" bIns="0" rtlCol="0" anchor="t"/>
          <a:lstStyle/>
          <a:p>
            <a:pPr marL="0" indent="0" algn="l">
              <a:lnSpc>
                <a:spcPts val="2550"/>
              </a:lnSpc>
              <a:buNone/>
            </a:pPr>
            <a:r>
              <a:rPr lang="en-US" sz="1650" dirty="0" err="1">
                <a:solidFill>
                  <a:srgbClr val="D9E1FF"/>
                </a:solidFill>
                <a:latin typeface="Arial" panose="020B0604020202020204" pitchFamily="34" charset="0"/>
                <a:ea typeface="Arimo" panose="020B0604020202020204" charset="0"/>
                <a:cs typeface="Arial" panose="020B0604020202020204" pitchFamily="34" charset="0"/>
              </a:rPr>
              <a:t>Sınai</a:t>
            </a:r>
            <a:r>
              <a:rPr lang="en-US" sz="1650" dirty="0">
                <a:solidFill>
                  <a:srgbClr val="D9E1FF"/>
                </a:solidFill>
                <a:latin typeface="Arimo" panose="020B0604020202020204" charset="0"/>
                <a:ea typeface="Arimo" panose="020B0604020202020204" charset="0"/>
                <a:cs typeface="Arimo" panose="020B0604020202020204" charset="0"/>
              </a:rPr>
              <a:t> </a:t>
            </a:r>
            <a:r>
              <a:rPr lang="en-US" sz="1650" dirty="0" err="1">
                <a:solidFill>
                  <a:srgbClr val="D9E1FF"/>
                </a:solidFill>
                <a:latin typeface="Arial" panose="020B0604020202020204" pitchFamily="34" charset="0"/>
                <a:ea typeface="Arimo" panose="020B0604020202020204" charset="0"/>
                <a:cs typeface="Arial" panose="020B0604020202020204" pitchFamily="34" charset="0"/>
              </a:rPr>
              <a:t>Mülkiyet</a:t>
            </a:r>
            <a:r>
              <a:rPr lang="en-US" sz="1650" dirty="0">
                <a:solidFill>
                  <a:srgbClr val="D9E1FF"/>
                </a:solidFill>
                <a:latin typeface="Arimo" panose="020B0604020202020204" charset="0"/>
                <a:ea typeface="Arimo" panose="020B0604020202020204" charset="0"/>
                <a:cs typeface="Arimo" panose="020B0604020202020204" charset="0"/>
              </a:rPr>
              <a:t> </a:t>
            </a:r>
            <a:r>
              <a:rPr lang="en-US" sz="1650" dirty="0" err="1">
                <a:solidFill>
                  <a:srgbClr val="D9E1FF"/>
                </a:solidFill>
                <a:latin typeface="Arial" panose="020B0604020202020204" pitchFamily="34" charset="0"/>
                <a:ea typeface="Arimo" panose="020B0604020202020204" charset="0"/>
                <a:cs typeface="Arial" panose="020B0604020202020204" pitchFamily="34" charset="0"/>
              </a:rPr>
              <a:t>Hakları</a:t>
            </a:r>
            <a:r>
              <a:rPr lang="en-US" sz="1650" dirty="0">
                <a:solidFill>
                  <a:srgbClr val="D9E1FF"/>
                </a:solidFill>
                <a:latin typeface="Arial" panose="020B0604020202020204" pitchFamily="34" charset="0"/>
                <a:ea typeface="Arimo" panose="020B0604020202020204" charset="0"/>
                <a:cs typeface="Arial" panose="020B0604020202020204" pitchFamily="34" charset="0"/>
              </a:rPr>
              <a:t> </a:t>
            </a:r>
            <a:r>
              <a:rPr lang="en-US" sz="1650" dirty="0" err="1">
                <a:solidFill>
                  <a:srgbClr val="D9E1FF"/>
                </a:solidFill>
                <a:latin typeface="Arial" panose="020B0604020202020204" pitchFamily="34" charset="0"/>
                <a:ea typeface="Arimo" panose="020B0604020202020204" charset="0"/>
                <a:cs typeface="Arial" panose="020B0604020202020204" pitchFamily="34" charset="0"/>
              </a:rPr>
              <a:t>İstisnası</a:t>
            </a:r>
            <a:endParaRPr lang="en-US" sz="1650" dirty="0">
              <a:solidFill>
                <a:srgbClr val="D9E1FF"/>
              </a:solidFill>
              <a:latin typeface="Arial" panose="020B0604020202020204" pitchFamily="34" charset="0"/>
              <a:ea typeface="Arimo" panose="020B0604020202020204" charset="0"/>
              <a:cs typeface="Arial" panose="020B0604020202020204" pitchFamily="34" charset="0"/>
            </a:endParaRPr>
          </a:p>
        </p:txBody>
      </p:sp>
      <p:sp>
        <p:nvSpPr>
          <p:cNvPr id="12" name="Text 10"/>
          <p:cNvSpPr/>
          <p:nvPr/>
        </p:nvSpPr>
        <p:spPr>
          <a:xfrm>
            <a:off x="6240423" y="2448639"/>
            <a:ext cx="3443526" cy="327303"/>
          </a:xfrm>
          <a:prstGeom prst="rect">
            <a:avLst/>
          </a:prstGeom>
          <a:noFill/>
          <a:ln/>
        </p:spPr>
        <p:txBody>
          <a:bodyPr wrap="none" lIns="0" tIns="0" rIns="0" bIns="0" rtlCol="0" anchor="t"/>
          <a:lstStyle/>
          <a:p>
            <a:pPr indent="0">
              <a:lnSpc>
                <a:spcPts val="2550"/>
              </a:lnSpc>
              <a:buNone/>
            </a:pPr>
            <a:r>
              <a:rPr lang="en-US" sz="1650" dirty="0">
                <a:solidFill>
                  <a:srgbClr val="D9E1FF"/>
                </a:solidFill>
                <a:latin typeface="Arial" panose="020B0604020202020204" pitchFamily="34" charset="0"/>
                <a:ea typeface="Arimo" panose="020B0604020202020204" charset="0"/>
                <a:cs typeface="Arial" panose="020B0604020202020204" pitchFamily="34" charset="0"/>
              </a:rPr>
              <a:t>KVK 5/B</a:t>
            </a:r>
          </a:p>
        </p:txBody>
      </p:sp>
      <p:sp>
        <p:nvSpPr>
          <p:cNvPr id="13" name="Text 11"/>
          <p:cNvSpPr/>
          <p:nvPr/>
        </p:nvSpPr>
        <p:spPr>
          <a:xfrm>
            <a:off x="10122337" y="2448639"/>
            <a:ext cx="3447336" cy="327303"/>
          </a:xfrm>
          <a:prstGeom prst="rect">
            <a:avLst/>
          </a:prstGeom>
          <a:noFill/>
          <a:ln/>
        </p:spPr>
        <p:txBody>
          <a:bodyPr wrap="none" lIns="0" tIns="0" rIns="0" bIns="0" rtlCol="0" anchor="t"/>
          <a:lstStyle/>
          <a:p>
            <a:pPr>
              <a:lnSpc>
                <a:spcPts val="2550"/>
              </a:lnSpc>
            </a:pPr>
            <a:r>
              <a:rPr lang="en-US" sz="1650" dirty="0">
                <a:solidFill>
                  <a:srgbClr val="D9E1FF"/>
                </a:solidFill>
                <a:latin typeface="Arial" panose="020B0604020202020204" pitchFamily="34" charset="0"/>
                <a:ea typeface="Arimo" panose="020B0604020202020204" charset="0"/>
                <a:cs typeface="Arial" panose="020B0604020202020204" pitchFamily="34" charset="0"/>
              </a:rPr>
              <a:t>500 Bin / 1 Milyon TL</a:t>
            </a:r>
          </a:p>
        </p:txBody>
      </p:sp>
      <p:sp>
        <p:nvSpPr>
          <p:cNvPr id="14" name="Shape 12"/>
          <p:cNvSpPr/>
          <p:nvPr/>
        </p:nvSpPr>
        <p:spPr>
          <a:xfrm>
            <a:off x="845344" y="2899886"/>
            <a:ext cx="12939713" cy="575191"/>
          </a:xfrm>
          <a:prstGeom prst="rect">
            <a:avLst/>
          </a:prstGeom>
          <a:solidFill>
            <a:srgbClr val="FFFFFF">
              <a:alpha val="4000"/>
            </a:srgbClr>
          </a:solidFill>
          <a:ln/>
        </p:spPr>
        <p:txBody>
          <a:bodyPr/>
          <a:lstStyle/>
          <a:p>
            <a:endParaRPr lang="tr-TR"/>
          </a:p>
        </p:txBody>
      </p:sp>
      <p:sp>
        <p:nvSpPr>
          <p:cNvPr id="15" name="Text 13"/>
          <p:cNvSpPr/>
          <p:nvPr/>
        </p:nvSpPr>
        <p:spPr>
          <a:xfrm>
            <a:off x="1060728" y="3023830"/>
            <a:ext cx="212408" cy="327303"/>
          </a:xfrm>
          <a:prstGeom prst="rect">
            <a:avLst/>
          </a:prstGeom>
          <a:noFill/>
          <a:ln/>
        </p:spPr>
        <p:txBody>
          <a:bodyPr wrap="none" lIns="0" tIns="0" rIns="0" bIns="0" rtlCol="0" anchor="t"/>
          <a:lstStyle/>
          <a:p>
            <a:pPr marL="0" indent="0" algn="l">
              <a:lnSpc>
                <a:spcPts val="2550"/>
              </a:lnSpc>
              <a:buNone/>
            </a:pPr>
            <a:r>
              <a:rPr lang="en-US" sz="1650" dirty="0">
                <a:solidFill>
                  <a:srgbClr val="D9E1FF"/>
                </a:solidFill>
                <a:latin typeface="Arimo" pitchFamily="34" charset="0"/>
                <a:ea typeface="Arimo" pitchFamily="34" charset="-122"/>
                <a:cs typeface="Arimo" pitchFamily="34" charset="-120"/>
              </a:rPr>
              <a:t>2</a:t>
            </a:r>
            <a:endParaRPr lang="en-US" sz="1650" dirty="0"/>
          </a:p>
        </p:txBody>
      </p:sp>
      <p:sp>
        <p:nvSpPr>
          <p:cNvPr id="16" name="Text 14"/>
          <p:cNvSpPr/>
          <p:nvPr/>
        </p:nvSpPr>
        <p:spPr>
          <a:xfrm>
            <a:off x="1711523" y="3023830"/>
            <a:ext cx="4090511" cy="327303"/>
          </a:xfrm>
          <a:prstGeom prst="rect">
            <a:avLst/>
          </a:prstGeom>
          <a:noFill/>
          <a:ln/>
        </p:spPr>
        <p:txBody>
          <a:bodyPr wrap="none" lIns="0" tIns="0" rIns="0" bIns="0" rtlCol="0" anchor="t"/>
          <a:lstStyle/>
          <a:p>
            <a:pPr marL="0" indent="0" algn="l">
              <a:lnSpc>
                <a:spcPts val="2550"/>
              </a:lnSpc>
              <a:buNone/>
            </a:pPr>
            <a:r>
              <a:rPr lang="en-US" sz="1650" dirty="0">
                <a:solidFill>
                  <a:srgbClr val="D9E1FF"/>
                </a:solidFill>
                <a:latin typeface="Arial" panose="020B0604020202020204" pitchFamily="34" charset="0"/>
                <a:ea typeface="Arimo" panose="020B0604020202020204" charset="0"/>
                <a:cs typeface="Arial" panose="020B0604020202020204" pitchFamily="34" charset="0"/>
              </a:rPr>
              <a:t>TUGS Gemileri </a:t>
            </a:r>
            <a:r>
              <a:rPr lang="en-US" sz="1650" dirty="0" err="1">
                <a:solidFill>
                  <a:srgbClr val="D9E1FF"/>
                </a:solidFill>
                <a:latin typeface="Arial" panose="020B0604020202020204" pitchFamily="34" charset="0"/>
                <a:ea typeface="Arimo" panose="020B0604020202020204" charset="0"/>
                <a:cs typeface="Arial" panose="020B0604020202020204" pitchFamily="34" charset="0"/>
              </a:rPr>
              <a:t>Kazanç</a:t>
            </a:r>
            <a:r>
              <a:rPr lang="en-US" sz="1650" dirty="0">
                <a:solidFill>
                  <a:srgbClr val="D9E1FF"/>
                </a:solidFill>
                <a:latin typeface="Arial" panose="020B0604020202020204" pitchFamily="34" charset="0"/>
                <a:ea typeface="Arimo" panose="020B0604020202020204" charset="0"/>
                <a:cs typeface="Arial" panose="020B0604020202020204" pitchFamily="34" charset="0"/>
              </a:rPr>
              <a:t> </a:t>
            </a:r>
            <a:r>
              <a:rPr lang="en-US" sz="1650" dirty="0" err="1">
                <a:solidFill>
                  <a:srgbClr val="D9E1FF"/>
                </a:solidFill>
                <a:latin typeface="Arial" panose="020B0604020202020204" pitchFamily="34" charset="0"/>
                <a:ea typeface="Arimo" panose="020B0604020202020204" charset="0"/>
                <a:cs typeface="Arial" panose="020B0604020202020204" pitchFamily="34" charset="0"/>
              </a:rPr>
              <a:t>İstisnası</a:t>
            </a:r>
            <a:endParaRPr lang="en-US" sz="1650" dirty="0">
              <a:solidFill>
                <a:srgbClr val="D9E1FF"/>
              </a:solidFill>
              <a:latin typeface="Arial" panose="020B0604020202020204" pitchFamily="34" charset="0"/>
              <a:ea typeface="Arimo" panose="020B0604020202020204" charset="0"/>
              <a:cs typeface="Arial" panose="020B0604020202020204" pitchFamily="34" charset="0"/>
            </a:endParaRPr>
          </a:p>
        </p:txBody>
      </p:sp>
      <p:sp>
        <p:nvSpPr>
          <p:cNvPr id="17" name="Text 15"/>
          <p:cNvSpPr/>
          <p:nvPr/>
        </p:nvSpPr>
        <p:spPr>
          <a:xfrm>
            <a:off x="6240423" y="3023830"/>
            <a:ext cx="3443526" cy="327303"/>
          </a:xfrm>
          <a:prstGeom prst="rect">
            <a:avLst/>
          </a:prstGeom>
          <a:noFill/>
          <a:ln/>
        </p:spPr>
        <p:txBody>
          <a:bodyPr wrap="none" lIns="0" tIns="0" rIns="0" bIns="0" rtlCol="0" anchor="t"/>
          <a:lstStyle/>
          <a:p>
            <a:pPr>
              <a:lnSpc>
                <a:spcPts val="2550"/>
              </a:lnSpc>
            </a:pPr>
            <a:r>
              <a:rPr lang="en-US" sz="1650" dirty="0">
                <a:solidFill>
                  <a:srgbClr val="D9E1FF"/>
                </a:solidFill>
                <a:latin typeface="Arial" panose="020B0604020202020204" pitchFamily="34" charset="0"/>
                <a:ea typeface="Arimo" panose="020B0604020202020204" charset="0"/>
                <a:cs typeface="Arial" panose="020B0604020202020204" pitchFamily="34" charset="0"/>
              </a:rPr>
              <a:t>4490 </a:t>
            </a:r>
            <a:r>
              <a:rPr lang="en-US" sz="1650" dirty="0" err="1">
                <a:solidFill>
                  <a:srgbClr val="D9E1FF"/>
                </a:solidFill>
                <a:latin typeface="Arial" panose="020B0604020202020204" pitchFamily="34" charset="0"/>
                <a:ea typeface="Arimo" panose="020B0604020202020204" charset="0"/>
                <a:cs typeface="Arial" panose="020B0604020202020204" pitchFamily="34" charset="0"/>
              </a:rPr>
              <a:t>Sayılı</a:t>
            </a:r>
            <a:r>
              <a:rPr lang="en-US" sz="1650" dirty="0">
                <a:solidFill>
                  <a:srgbClr val="D9E1FF"/>
                </a:solidFill>
                <a:latin typeface="Arial" panose="020B0604020202020204" pitchFamily="34" charset="0"/>
                <a:ea typeface="Arimo" panose="020B0604020202020204" charset="0"/>
                <a:cs typeface="Arial" panose="020B0604020202020204" pitchFamily="34" charset="0"/>
              </a:rPr>
              <a:t> Kanun</a:t>
            </a:r>
          </a:p>
        </p:txBody>
      </p:sp>
      <p:sp>
        <p:nvSpPr>
          <p:cNvPr id="18" name="Text 16"/>
          <p:cNvSpPr/>
          <p:nvPr/>
        </p:nvSpPr>
        <p:spPr>
          <a:xfrm>
            <a:off x="10122337" y="3023830"/>
            <a:ext cx="3447336" cy="327303"/>
          </a:xfrm>
          <a:prstGeom prst="rect">
            <a:avLst/>
          </a:prstGeom>
          <a:noFill/>
          <a:ln/>
        </p:spPr>
        <p:txBody>
          <a:bodyPr wrap="none" lIns="0" tIns="0" rIns="0" bIns="0" rtlCol="0" anchor="t"/>
          <a:lstStyle/>
          <a:p>
            <a:pPr indent="0">
              <a:lnSpc>
                <a:spcPts val="2550"/>
              </a:lnSpc>
              <a:buNone/>
            </a:pPr>
            <a:r>
              <a:rPr lang="en-US" sz="1650" dirty="0">
                <a:solidFill>
                  <a:srgbClr val="D9E1FF"/>
                </a:solidFill>
                <a:latin typeface="Arial" panose="020B0604020202020204" pitchFamily="34" charset="0"/>
                <a:ea typeface="Arimo" panose="020B0604020202020204" charset="0"/>
                <a:cs typeface="Arial" panose="020B0604020202020204" pitchFamily="34" charset="0"/>
              </a:rPr>
              <a:t>500 Bin TL</a:t>
            </a:r>
          </a:p>
        </p:txBody>
      </p:sp>
      <p:sp>
        <p:nvSpPr>
          <p:cNvPr id="19" name="Shape 17"/>
          <p:cNvSpPr/>
          <p:nvPr/>
        </p:nvSpPr>
        <p:spPr>
          <a:xfrm>
            <a:off x="845344" y="3475077"/>
            <a:ext cx="12939713" cy="575191"/>
          </a:xfrm>
          <a:prstGeom prst="rect">
            <a:avLst/>
          </a:prstGeom>
          <a:solidFill>
            <a:srgbClr val="000000">
              <a:alpha val="4000"/>
            </a:srgbClr>
          </a:solidFill>
          <a:ln/>
        </p:spPr>
        <p:txBody>
          <a:bodyPr/>
          <a:lstStyle/>
          <a:p>
            <a:endParaRPr lang="tr-TR"/>
          </a:p>
        </p:txBody>
      </p:sp>
      <p:sp>
        <p:nvSpPr>
          <p:cNvPr id="20" name="Text 18"/>
          <p:cNvSpPr/>
          <p:nvPr/>
        </p:nvSpPr>
        <p:spPr>
          <a:xfrm>
            <a:off x="1060728" y="3599021"/>
            <a:ext cx="212408" cy="327303"/>
          </a:xfrm>
          <a:prstGeom prst="rect">
            <a:avLst/>
          </a:prstGeom>
          <a:noFill/>
          <a:ln/>
        </p:spPr>
        <p:txBody>
          <a:bodyPr wrap="none" lIns="0" tIns="0" rIns="0" bIns="0" rtlCol="0" anchor="t"/>
          <a:lstStyle/>
          <a:p>
            <a:pPr marL="0" indent="0" algn="l">
              <a:lnSpc>
                <a:spcPts val="2550"/>
              </a:lnSpc>
              <a:buNone/>
            </a:pPr>
            <a:r>
              <a:rPr lang="en-US" sz="1650" dirty="0">
                <a:solidFill>
                  <a:srgbClr val="D9E1FF"/>
                </a:solidFill>
                <a:latin typeface="Arimo" pitchFamily="34" charset="0"/>
                <a:ea typeface="Arimo" pitchFamily="34" charset="-122"/>
                <a:cs typeface="Arimo" pitchFamily="34" charset="-120"/>
              </a:rPr>
              <a:t>3</a:t>
            </a:r>
            <a:endParaRPr lang="en-US" sz="1650" dirty="0"/>
          </a:p>
        </p:txBody>
      </p:sp>
      <p:sp>
        <p:nvSpPr>
          <p:cNvPr id="21" name="Text 19"/>
          <p:cNvSpPr/>
          <p:nvPr/>
        </p:nvSpPr>
        <p:spPr>
          <a:xfrm>
            <a:off x="1711523" y="3599021"/>
            <a:ext cx="4090511" cy="327303"/>
          </a:xfrm>
          <a:prstGeom prst="rect">
            <a:avLst/>
          </a:prstGeom>
          <a:noFill/>
          <a:ln/>
        </p:spPr>
        <p:txBody>
          <a:bodyPr wrap="none" lIns="0" tIns="0" rIns="0" bIns="0" rtlCol="0" anchor="t"/>
          <a:lstStyle/>
          <a:p>
            <a:pPr>
              <a:lnSpc>
                <a:spcPts val="2550"/>
              </a:lnSpc>
            </a:pPr>
            <a:r>
              <a:rPr lang="en-US" sz="1650" dirty="0">
                <a:solidFill>
                  <a:srgbClr val="D9E1FF"/>
                </a:solidFill>
                <a:latin typeface="Arial" panose="020B0604020202020204" pitchFamily="34" charset="0"/>
                <a:ea typeface="Arimo" panose="020B0604020202020204" charset="0"/>
                <a:cs typeface="Arial" panose="020B0604020202020204" pitchFamily="34" charset="0"/>
              </a:rPr>
              <a:t>Serbest Bölge </a:t>
            </a:r>
            <a:r>
              <a:rPr lang="en-US" sz="1650" dirty="0" err="1">
                <a:solidFill>
                  <a:srgbClr val="D9E1FF"/>
                </a:solidFill>
                <a:latin typeface="Arial" panose="020B0604020202020204" pitchFamily="34" charset="0"/>
                <a:ea typeface="Arimo" panose="020B0604020202020204" charset="0"/>
                <a:cs typeface="Arial" panose="020B0604020202020204" pitchFamily="34" charset="0"/>
              </a:rPr>
              <a:t>Kazanç</a:t>
            </a:r>
            <a:r>
              <a:rPr lang="en-US" sz="1650" dirty="0">
                <a:solidFill>
                  <a:srgbClr val="D9E1FF"/>
                </a:solidFill>
                <a:latin typeface="Arial" panose="020B0604020202020204" pitchFamily="34" charset="0"/>
                <a:ea typeface="Arimo" panose="020B0604020202020204" charset="0"/>
                <a:cs typeface="Arial" panose="020B0604020202020204" pitchFamily="34" charset="0"/>
              </a:rPr>
              <a:t> </a:t>
            </a:r>
            <a:r>
              <a:rPr lang="en-US" sz="1650" dirty="0" err="1">
                <a:solidFill>
                  <a:srgbClr val="D9E1FF"/>
                </a:solidFill>
                <a:latin typeface="Arial" panose="020B0604020202020204" pitchFamily="34" charset="0"/>
                <a:ea typeface="Arimo" panose="020B0604020202020204" charset="0"/>
                <a:cs typeface="Arial" panose="020B0604020202020204" pitchFamily="34" charset="0"/>
              </a:rPr>
              <a:t>İstisnası</a:t>
            </a:r>
            <a:endParaRPr lang="en-US" sz="1650" dirty="0">
              <a:solidFill>
                <a:srgbClr val="D9E1FF"/>
              </a:solidFill>
              <a:latin typeface="Arial" panose="020B0604020202020204" pitchFamily="34" charset="0"/>
              <a:ea typeface="Arimo" panose="020B0604020202020204" charset="0"/>
              <a:cs typeface="Arial" panose="020B0604020202020204" pitchFamily="34" charset="0"/>
            </a:endParaRPr>
          </a:p>
        </p:txBody>
      </p:sp>
      <p:sp>
        <p:nvSpPr>
          <p:cNvPr id="22" name="Text 20"/>
          <p:cNvSpPr/>
          <p:nvPr/>
        </p:nvSpPr>
        <p:spPr>
          <a:xfrm>
            <a:off x="6240423" y="3599021"/>
            <a:ext cx="3443526" cy="327303"/>
          </a:xfrm>
          <a:prstGeom prst="rect">
            <a:avLst/>
          </a:prstGeom>
          <a:noFill/>
          <a:ln/>
        </p:spPr>
        <p:txBody>
          <a:bodyPr wrap="none" lIns="0" tIns="0" rIns="0" bIns="0" rtlCol="0" anchor="t"/>
          <a:lstStyle/>
          <a:p>
            <a:pPr indent="0">
              <a:lnSpc>
                <a:spcPts val="2550"/>
              </a:lnSpc>
              <a:buNone/>
            </a:pPr>
            <a:r>
              <a:rPr lang="en-US" sz="1650" dirty="0">
                <a:solidFill>
                  <a:srgbClr val="D9E1FF"/>
                </a:solidFill>
                <a:latin typeface="Arial" panose="020B0604020202020204" pitchFamily="34" charset="0"/>
                <a:ea typeface="Arimo" panose="020B0604020202020204" charset="0"/>
                <a:cs typeface="Arial" panose="020B0604020202020204" pitchFamily="34" charset="0"/>
              </a:rPr>
              <a:t>3218 </a:t>
            </a:r>
            <a:r>
              <a:rPr lang="en-US" sz="1650" dirty="0" err="1">
                <a:solidFill>
                  <a:srgbClr val="D9E1FF"/>
                </a:solidFill>
                <a:latin typeface="Arial" panose="020B0604020202020204" pitchFamily="34" charset="0"/>
                <a:ea typeface="Arimo" panose="020B0604020202020204" charset="0"/>
                <a:cs typeface="Arial" panose="020B0604020202020204" pitchFamily="34" charset="0"/>
              </a:rPr>
              <a:t>Sayılı</a:t>
            </a:r>
            <a:r>
              <a:rPr lang="en-US" sz="1650" dirty="0">
                <a:solidFill>
                  <a:srgbClr val="D9E1FF"/>
                </a:solidFill>
                <a:latin typeface="Arial" panose="020B0604020202020204" pitchFamily="34" charset="0"/>
                <a:ea typeface="Arimo" panose="020B0604020202020204" charset="0"/>
                <a:cs typeface="Arial" panose="020B0604020202020204" pitchFamily="34" charset="0"/>
              </a:rPr>
              <a:t> Kanun</a:t>
            </a:r>
          </a:p>
        </p:txBody>
      </p:sp>
      <p:sp>
        <p:nvSpPr>
          <p:cNvPr id="23" name="Text 21"/>
          <p:cNvSpPr/>
          <p:nvPr/>
        </p:nvSpPr>
        <p:spPr>
          <a:xfrm>
            <a:off x="10122337" y="3599021"/>
            <a:ext cx="3447336" cy="327303"/>
          </a:xfrm>
          <a:prstGeom prst="rect">
            <a:avLst/>
          </a:prstGeom>
          <a:noFill/>
          <a:ln/>
        </p:spPr>
        <p:txBody>
          <a:bodyPr wrap="none" lIns="0" tIns="0" rIns="0" bIns="0" rtlCol="0" anchor="t"/>
          <a:lstStyle/>
          <a:p>
            <a:pPr>
              <a:lnSpc>
                <a:spcPts val="2550"/>
              </a:lnSpc>
            </a:pPr>
            <a:r>
              <a:rPr lang="en-US" sz="1650" dirty="0">
                <a:solidFill>
                  <a:srgbClr val="D9E1FF"/>
                </a:solidFill>
                <a:latin typeface="Arial" panose="020B0604020202020204" pitchFamily="34" charset="0"/>
                <a:ea typeface="Arimo" panose="020B0604020202020204" charset="0"/>
                <a:cs typeface="Arial" panose="020B0604020202020204" pitchFamily="34" charset="0"/>
              </a:rPr>
              <a:t>500 Bin TL</a:t>
            </a:r>
          </a:p>
        </p:txBody>
      </p:sp>
      <p:sp>
        <p:nvSpPr>
          <p:cNvPr id="24" name="Shape 22"/>
          <p:cNvSpPr/>
          <p:nvPr/>
        </p:nvSpPr>
        <p:spPr>
          <a:xfrm>
            <a:off x="845344" y="4050268"/>
            <a:ext cx="12939713" cy="575191"/>
          </a:xfrm>
          <a:prstGeom prst="rect">
            <a:avLst/>
          </a:prstGeom>
          <a:solidFill>
            <a:srgbClr val="FFFFFF">
              <a:alpha val="4000"/>
            </a:srgbClr>
          </a:solidFill>
          <a:ln/>
        </p:spPr>
        <p:txBody>
          <a:bodyPr/>
          <a:lstStyle/>
          <a:p>
            <a:endParaRPr lang="tr-TR"/>
          </a:p>
        </p:txBody>
      </p:sp>
      <p:sp>
        <p:nvSpPr>
          <p:cNvPr id="25" name="Text 23"/>
          <p:cNvSpPr/>
          <p:nvPr/>
        </p:nvSpPr>
        <p:spPr>
          <a:xfrm>
            <a:off x="1060728" y="4174212"/>
            <a:ext cx="212408" cy="327303"/>
          </a:xfrm>
          <a:prstGeom prst="rect">
            <a:avLst/>
          </a:prstGeom>
          <a:noFill/>
          <a:ln/>
        </p:spPr>
        <p:txBody>
          <a:bodyPr wrap="none" lIns="0" tIns="0" rIns="0" bIns="0" rtlCol="0" anchor="t"/>
          <a:lstStyle/>
          <a:p>
            <a:pPr marL="0" indent="0" algn="l">
              <a:lnSpc>
                <a:spcPts val="2550"/>
              </a:lnSpc>
              <a:buNone/>
            </a:pPr>
            <a:r>
              <a:rPr lang="en-US" sz="1650" dirty="0">
                <a:solidFill>
                  <a:srgbClr val="D9E1FF"/>
                </a:solidFill>
                <a:latin typeface="Arimo" pitchFamily="34" charset="0"/>
                <a:ea typeface="Arimo" pitchFamily="34" charset="-122"/>
                <a:cs typeface="Arimo" pitchFamily="34" charset="-120"/>
              </a:rPr>
              <a:t>4</a:t>
            </a:r>
            <a:endParaRPr lang="en-US" sz="1650" dirty="0"/>
          </a:p>
        </p:txBody>
      </p:sp>
      <p:sp>
        <p:nvSpPr>
          <p:cNvPr id="26" name="Text 24"/>
          <p:cNvSpPr/>
          <p:nvPr/>
        </p:nvSpPr>
        <p:spPr>
          <a:xfrm>
            <a:off x="1711523" y="4174212"/>
            <a:ext cx="4090511" cy="327303"/>
          </a:xfrm>
          <a:prstGeom prst="rect">
            <a:avLst/>
          </a:prstGeom>
          <a:noFill/>
          <a:ln/>
        </p:spPr>
        <p:txBody>
          <a:bodyPr wrap="none" lIns="0" tIns="0" rIns="0" bIns="0" rtlCol="0" anchor="t"/>
          <a:lstStyle/>
          <a:p>
            <a:pPr indent="0">
              <a:lnSpc>
                <a:spcPts val="2550"/>
              </a:lnSpc>
              <a:buNone/>
            </a:pPr>
            <a:r>
              <a:rPr lang="en-US" sz="1650" dirty="0">
                <a:solidFill>
                  <a:srgbClr val="D9E1FF"/>
                </a:solidFill>
                <a:latin typeface="Arial" panose="020B0604020202020204" pitchFamily="34" charset="0"/>
                <a:ea typeface="Arimo" panose="020B0604020202020204" charset="0"/>
                <a:cs typeface="Arial" panose="020B0604020202020204" pitchFamily="34" charset="0"/>
              </a:rPr>
              <a:t>Teknokent </a:t>
            </a:r>
            <a:r>
              <a:rPr lang="en-US" sz="1650" dirty="0" err="1">
                <a:solidFill>
                  <a:srgbClr val="D9E1FF"/>
                </a:solidFill>
                <a:latin typeface="Arial" panose="020B0604020202020204" pitchFamily="34" charset="0"/>
                <a:ea typeface="Arimo" panose="020B0604020202020204" charset="0"/>
                <a:cs typeface="Arial" panose="020B0604020202020204" pitchFamily="34" charset="0"/>
              </a:rPr>
              <a:t>Kazanç</a:t>
            </a:r>
            <a:r>
              <a:rPr lang="en-US" sz="1650" dirty="0">
                <a:solidFill>
                  <a:srgbClr val="D9E1FF"/>
                </a:solidFill>
                <a:latin typeface="Arial" panose="020B0604020202020204" pitchFamily="34" charset="0"/>
                <a:ea typeface="Arimo" panose="020B0604020202020204" charset="0"/>
                <a:cs typeface="Arial" panose="020B0604020202020204" pitchFamily="34" charset="0"/>
              </a:rPr>
              <a:t> </a:t>
            </a:r>
            <a:r>
              <a:rPr lang="en-US" sz="1650" dirty="0" err="1">
                <a:solidFill>
                  <a:srgbClr val="D9E1FF"/>
                </a:solidFill>
                <a:latin typeface="Arial" panose="020B0604020202020204" pitchFamily="34" charset="0"/>
                <a:ea typeface="Arimo" panose="020B0604020202020204" charset="0"/>
                <a:cs typeface="Arial" panose="020B0604020202020204" pitchFamily="34" charset="0"/>
              </a:rPr>
              <a:t>İstisnası</a:t>
            </a:r>
            <a:endParaRPr lang="en-US" sz="1650" dirty="0">
              <a:solidFill>
                <a:srgbClr val="D9E1FF"/>
              </a:solidFill>
              <a:latin typeface="Arial" panose="020B0604020202020204" pitchFamily="34" charset="0"/>
              <a:ea typeface="Arimo" panose="020B0604020202020204" charset="0"/>
              <a:cs typeface="Arial" panose="020B0604020202020204" pitchFamily="34" charset="0"/>
            </a:endParaRPr>
          </a:p>
        </p:txBody>
      </p:sp>
      <p:sp>
        <p:nvSpPr>
          <p:cNvPr id="27" name="Text 25"/>
          <p:cNvSpPr/>
          <p:nvPr/>
        </p:nvSpPr>
        <p:spPr>
          <a:xfrm>
            <a:off x="6240423" y="4174212"/>
            <a:ext cx="3443526" cy="327303"/>
          </a:xfrm>
          <a:prstGeom prst="rect">
            <a:avLst/>
          </a:prstGeom>
          <a:noFill/>
          <a:ln/>
        </p:spPr>
        <p:txBody>
          <a:bodyPr wrap="none" lIns="0" tIns="0" rIns="0" bIns="0" rtlCol="0" anchor="t"/>
          <a:lstStyle/>
          <a:p>
            <a:pPr>
              <a:lnSpc>
                <a:spcPts val="2550"/>
              </a:lnSpc>
            </a:pPr>
            <a:r>
              <a:rPr lang="en-US" sz="1650" dirty="0">
                <a:solidFill>
                  <a:srgbClr val="D9E1FF"/>
                </a:solidFill>
                <a:latin typeface="Arial" panose="020B0604020202020204" pitchFamily="34" charset="0"/>
                <a:ea typeface="Arimo" panose="020B0604020202020204" charset="0"/>
                <a:cs typeface="Arial" panose="020B0604020202020204" pitchFamily="34" charset="0"/>
              </a:rPr>
              <a:t>4691 </a:t>
            </a:r>
            <a:r>
              <a:rPr lang="en-US" sz="1650" dirty="0" err="1">
                <a:solidFill>
                  <a:srgbClr val="D9E1FF"/>
                </a:solidFill>
                <a:latin typeface="Arial" panose="020B0604020202020204" pitchFamily="34" charset="0"/>
                <a:ea typeface="Arimo" panose="020B0604020202020204" charset="0"/>
                <a:cs typeface="Arial" panose="020B0604020202020204" pitchFamily="34" charset="0"/>
              </a:rPr>
              <a:t>Sayılı</a:t>
            </a:r>
            <a:r>
              <a:rPr lang="en-US" sz="1650" dirty="0">
                <a:solidFill>
                  <a:srgbClr val="D9E1FF"/>
                </a:solidFill>
                <a:latin typeface="Arial" panose="020B0604020202020204" pitchFamily="34" charset="0"/>
                <a:ea typeface="Arimo" panose="020B0604020202020204" charset="0"/>
                <a:cs typeface="Arial" panose="020B0604020202020204" pitchFamily="34" charset="0"/>
              </a:rPr>
              <a:t> Kanun</a:t>
            </a:r>
          </a:p>
        </p:txBody>
      </p:sp>
      <p:sp>
        <p:nvSpPr>
          <p:cNvPr id="28" name="Text 26"/>
          <p:cNvSpPr/>
          <p:nvPr/>
        </p:nvSpPr>
        <p:spPr>
          <a:xfrm>
            <a:off x="10122337" y="4174212"/>
            <a:ext cx="3447336" cy="327303"/>
          </a:xfrm>
          <a:prstGeom prst="rect">
            <a:avLst/>
          </a:prstGeom>
          <a:noFill/>
          <a:ln/>
        </p:spPr>
        <p:txBody>
          <a:bodyPr wrap="none" lIns="0" tIns="0" rIns="0" bIns="0" rtlCol="0" anchor="t"/>
          <a:lstStyle/>
          <a:p>
            <a:pPr indent="0">
              <a:lnSpc>
                <a:spcPts val="2550"/>
              </a:lnSpc>
              <a:buNone/>
            </a:pPr>
            <a:r>
              <a:rPr lang="en-US" sz="1650" dirty="0">
                <a:solidFill>
                  <a:srgbClr val="D9E1FF"/>
                </a:solidFill>
                <a:latin typeface="Arial" panose="020B0604020202020204" pitchFamily="34" charset="0"/>
                <a:ea typeface="Arimo" panose="020B0604020202020204" charset="0"/>
                <a:cs typeface="Arial" panose="020B0604020202020204" pitchFamily="34" charset="0"/>
              </a:rPr>
              <a:t>500 Bin TL</a:t>
            </a:r>
          </a:p>
        </p:txBody>
      </p:sp>
      <p:sp>
        <p:nvSpPr>
          <p:cNvPr id="29" name="Shape 27"/>
          <p:cNvSpPr/>
          <p:nvPr/>
        </p:nvSpPr>
        <p:spPr>
          <a:xfrm>
            <a:off x="845344" y="4625459"/>
            <a:ext cx="12939713" cy="575191"/>
          </a:xfrm>
          <a:prstGeom prst="rect">
            <a:avLst/>
          </a:prstGeom>
          <a:solidFill>
            <a:srgbClr val="000000">
              <a:alpha val="4000"/>
            </a:srgbClr>
          </a:solidFill>
          <a:ln/>
        </p:spPr>
        <p:txBody>
          <a:bodyPr/>
          <a:lstStyle/>
          <a:p>
            <a:endParaRPr lang="tr-TR"/>
          </a:p>
        </p:txBody>
      </p:sp>
      <p:sp>
        <p:nvSpPr>
          <p:cNvPr id="30" name="Text 28"/>
          <p:cNvSpPr/>
          <p:nvPr/>
        </p:nvSpPr>
        <p:spPr>
          <a:xfrm>
            <a:off x="1060728" y="4749403"/>
            <a:ext cx="212408" cy="327303"/>
          </a:xfrm>
          <a:prstGeom prst="rect">
            <a:avLst/>
          </a:prstGeom>
          <a:noFill/>
          <a:ln/>
        </p:spPr>
        <p:txBody>
          <a:bodyPr wrap="none" lIns="0" tIns="0" rIns="0" bIns="0" rtlCol="0" anchor="t"/>
          <a:lstStyle/>
          <a:p>
            <a:pPr marL="0" indent="0" algn="l">
              <a:lnSpc>
                <a:spcPts val="2550"/>
              </a:lnSpc>
              <a:buNone/>
            </a:pPr>
            <a:r>
              <a:rPr lang="en-US" sz="1650" dirty="0">
                <a:solidFill>
                  <a:srgbClr val="D9E1FF"/>
                </a:solidFill>
                <a:latin typeface="Arimo" pitchFamily="34" charset="0"/>
                <a:ea typeface="Arimo" pitchFamily="34" charset="-122"/>
                <a:cs typeface="Arimo" pitchFamily="34" charset="-120"/>
              </a:rPr>
              <a:t>5</a:t>
            </a:r>
            <a:endParaRPr lang="en-US" sz="1650" dirty="0"/>
          </a:p>
        </p:txBody>
      </p:sp>
      <p:sp>
        <p:nvSpPr>
          <p:cNvPr id="31" name="Text 29"/>
          <p:cNvSpPr/>
          <p:nvPr/>
        </p:nvSpPr>
        <p:spPr>
          <a:xfrm>
            <a:off x="1711523" y="4749403"/>
            <a:ext cx="4090511" cy="327303"/>
          </a:xfrm>
          <a:prstGeom prst="rect">
            <a:avLst/>
          </a:prstGeom>
          <a:noFill/>
          <a:ln/>
        </p:spPr>
        <p:txBody>
          <a:bodyPr wrap="none" lIns="0" tIns="0" rIns="0" bIns="0" rtlCol="0" anchor="t"/>
          <a:lstStyle/>
          <a:p>
            <a:pPr>
              <a:lnSpc>
                <a:spcPts val="2550"/>
              </a:lnSpc>
            </a:pPr>
            <a:r>
              <a:rPr lang="en-US" sz="1650" dirty="0">
                <a:solidFill>
                  <a:srgbClr val="D9E1FF"/>
                </a:solidFill>
                <a:latin typeface="Arial" panose="020B0604020202020204" pitchFamily="34" charset="0"/>
                <a:ea typeface="Arimo" panose="020B0604020202020204" charset="0"/>
                <a:cs typeface="Arial" panose="020B0604020202020204" pitchFamily="34" charset="0"/>
              </a:rPr>
              <a:t>Yurtdışı Yazılım/Müh. Hizmet </a:t>
            </a:r>
            <a:r>
              <a:rPr lang="en-US" sz="1650" dirty="0" err="1">
                <a:solidFill>
                  <a:srgbClr val="D9E1FF"/>
                </a:solidFill>
                <a:latin typeface="Arial" panose="020B0604020202020204" pitchFamily="34" charset="0"/>
                <a:ea typeface="Arimo" panose="020B0604020202020204" charset="0"/>
                <a:cs typeface="Arial" panose="020B0604020202020204" pitchFamily="34" charset="0"/>
              </a:rPr>
              <a:t>İndirimi</a:t>
            </a:r>
            <a:endParaRPr lang="en-US" sz="1650" dirty="0">
              <a:solidFill>
                <a:srgbClr val="D9E1FF"/>
              </a:solidFill>
              <a:latin typeface="Arial" panose="020B0604020202020204" pitchFamily="34" charset="0"/>
              <a:ea typeface="Arimo" panose="020B0604020202020204" charset="0"/>
              <a:cs typeface="Arial" panose="020B0604020202020204" pitchFamily="34" charset="0"/>
            </a:endParaRPr>
          </a:p>
        </p:txBody>
      </p:sp>
      <p:sp>
        <p:nvSpPr>
          <p:cNvPr id="32" name="Text 30"/>
          <p:cNvSpPr/>
          <p:nvPr/>
        </p:nvSpPr>
        <p:spPr>
          <a:xfrm>
            <a:off x="6240423" y="4749403"/>
            <a:ext cx="3443526" cy="327303"/>
          </a:xfrm>
          <a:prstGeom prst="rect">
            <a:avLst/>
          </a:prstGeom>
          <a:noFill/>
          <a:ln/>
        </p:spPr>
        <p:txBody>
          <a:bodyPr wrap="none" lIns="0" tIns="0" rIns="0" bIns="0" rtlCol="0" anchor="t"/>
          <a:lstStyle/>
          <a:p>
            <a:pPr indent="0">
              <a:lnSpc>
                <a:spcPts val="2550"/>
              </a:lnSpc>
              <a:buNone/>
            </a:pPr>
            <a:r>
              <a:rPr lang="en-US" sz="1650" dirty="0">
                <a:solidFill>
                  <a:srgbClr val="D9E1FF"/>
                </a:solidFill>
                <a:latin typeface="Arial" panose="020B0604020202020204" pitchFamily="34" charset="0"/>
                <a:ea typeface="Arimo" panose="020B0604020202020204" charset="0"/>
                <a:cs typeface="Arial" panose="020B0604020202020204" pitchFamily="34" charset="0"/>
              </a:rPr>
              <a:t>GVK 89/13</a:t>
            </a:r>
          </a:p>
        </p:txBody>
      </p:sp>
      <p:sp>
        <p:nvSpPr>
          <p:cNvPr id="33" name="Text 31"/>
          <p:cNvSpPr/>
          <p:nvPr/>
        </p:nvSpPr>
        <p:spPr>
          <a:xfrm>
            <a:off x="10122337" y="4749403"/>
            <a:ext cx="3447336" cy="327303"/>
          </a:xfrm>
          <a:prstGeom prst="rect">
            <a:avLst/>
          </a:prstGeom>
          <a:noFill/>
          <a:ln/>
        </p:spPr>
        <p:txBody>
          <a:bodyPr wrap="none" lIns="0" tIns="0" rIns="0" bIns="0" rtlCol="0" anchor="t"/>
          <a:lstStyle/>
          <a:p>
            <a:pPr>
              <a:lnSpc>
                <a:spcPts val="2550"/>
              </a:lnSpc>
            </a:pPr>
            <a:r>
              <a:rPr lang="en-US" sz="1650" dirty="0">
                <a:solidFill>
                  <a:srgbClr val="D9E1FF"/>
                </a:solidFill>
                <a:latin typeface="Arial" panose="020B0604020202020204" pitchFamily="34" charset="0"/>
                <a:ea typeface="Arimo" panose="020B0604020202020204" charset="0"/>
                <a:cs typeface="Arial" panose="020B0604020202020204" pitchFamily="34" charset="0"/>
              </a:rPr>
              <a:t>500 Bin TL</a:t>
            </a:r>
          </a:p>
        </p:txBody>
      </p:sp>
      <p:sp>
        <p:nvSpPr>
          <p:cNvPr id="34" name="Shape 32"/>
          <p:cNvSpPr/>
          <p:nvPr/>
        </p:nvSpPr>
        <p:spPr>
          <a:xfrm>
            <a:off x="845344" y="5200650"/>
            <a:ext cx="12939713" cy="575191"/>
          </a:xfrm>
          <a:prstGeom prst="rect">
            <a:avLst/>
          </a:prstGeom>
          <a:solidFill>
            <a:srgbClr val="FFFFFF">
              <a:alpha val="4000"/>
            </a:srgbClr>
          </a:solidFill>
          <a:ln/>
        </p:spPr>
        <p:txBody>
          <a:bodyPr/>
          <a:lstStyle/>
          <a:p>
            <a:endParaRPr lang="tr-TR"/>
          </a:p>
        </p:txBody>
      </p:sp>
      <p:sp>
        <p:nvSpPr>
          <p:cNvPr id="35" name="Text 33"/>
          <p:cNvSpPr/>
          <p:nvPr/>
        </p:nvSpPr>
        <p:spPr>
          <a:xfrm>
            <a:off x="1060728" y="5324594"/>
            <a:ext cx="212408" cy="327303"/>
          </a:xfrm>
          <a:prstGeom prst="rect">
            <a:avLst/>
          </a:prstGeom>
          <a:noFill/>
          <a:ln/>
        </p:spPr>
        <p:txBody>
          <a:bodyPr wrap="none" lIns="0" tIns="0" rIns="0" bIns="0" rtlCol="0" anchor="t"/>
          <a:lstStyle/>
          <a:p>
            <a:pPr marL="0" indent="0" algn="l">
              <a:lnSpc>
                <a:spcPts val="2550"/>
              </a:lnSpc>
              <a:buNone/>
            </a:pPr>
            <a:r>
              <a:rPr lang="en-US" sz="1650" dirty="0">
                <a:solidFill>
                  <a:srgbClr val="D9E1FF"/>
                </a:solidFill>
                <a:latin typeface="Arimo" pitchFamily="34" charset="0"/>
                <a:ea typeface="Arimo" pitchFamily="34" charset="-122"/>
                <a:cs typeface="Arimo" pitchFamily="34" charset="-120"/>
              </a:rPr>
              <a:t>6</a:t>
            </a:r>
            <a:endParaRPr lang="en-US" sz="1650" dirty="0"/>
          </a:p>
        </p:txBody>
      </p:sp>
      <p:sp>
        <p:nvSpPr>
          <p:cNvPr id="36" name="Text 34"/>
          <p:cNvSpPr/>
          <p:nvPr/>
        </p:nvSpPr>
        <p:spPr>
          <a:xfrm>
            <a:off x="1711523" y="5324594"/>
            <a:ext cx="4090511" cy="327303"/>
          </a:xfrm>
          <a:prstGeom prst="rect">
            <a:avLst/>
          </a:prstGeom>
          <a:noFill/>
          <a:ln/>
        </p:spPr>
        <p:txBody>
          <a:bodyPr wrap="none" lIns="0" tIns="0" rIns="0" bIns="0" rtlCol="0" anchor="t"/>
          <a:lstStyle/>
          <a:p>
            <a:pPr indent="0">
              <a:lnSpc>
                <a:spcPts val="2550"/>
              </a:lnSpc>
              <a:buNone/>
            </a:pPr>
            <a:r>
              <a:rPr lang="en-US" sz="1650" dirty="0">
                <a:solidFill>
                  <a:srgbClr val="D9E1FF"/>
                </a:solidFill>
                <a:latin typeface="Arial" panose="020B0604020202020204" pitchFamily="34" charset="0"/>
                <a:ea typeface="Arimo" panose="020B0604020202020204" charset="0"/>
                <a:cs typeface="Arial" panose="020B0604020202020204" pitchFamily="34" charset="0"/>
              </a:rPr>
              <a:t>İndirimli </a:t>
            </a:r>
            <a:r>
              <a:rPr lang="en-US" sz="1650" dirty="0" err="1">
                <a:solidFill>
                  <a:srgbClr val="D9E1FF"/>
                </a:solidFill>
                <a:latin typeface="Arial" panose="020B0604020202020204" pitchFamily="34" charset="0"/>
                <a:ea typeface="Arimo" panose="020B0604020202020204" charset="0"/>
                <a:cs typeface="Arial" panose="020B0604020202020204" pitchFamily="34" charset="0"/>
              </a:rPr>
              <a:t>Gelir</a:t>
            </a:r>
            <a:r>
              <a:rPr lang="en-US" sz="1650" dirty="0">
                <a:solidFill>
                  <a:srgbClr val="D9E1FF"/>
                </a:solidFill>
                <a:latin typeface="Arial" panose="020B0604020202020204" pitchFamily="34" charset="0"/>
                <a:ea typeface="Arimo" panose="020B0604020202020204" charset="0"/>
                <a:cs typeface="Arial" panose="020B0604020202020204" pitchFamily="34" charset="0"/>
              </a:rPr>
              <a:t> </a:t>
            </a:r>
            <a:r>
              <a:rPr lang="en-US" sz="1650" dirty="0" err="1">
                <a:solidFill>
                  <a:srgbClr val="D9E1FF"/>
                </a:solidFill>
                <a:latin typeface="Arial" panose="020B0604020202020204" pitchFamily="34" charset="0"/>
                <a:ea typeface="Arimo" panose="020B0604020202020204" charset="0"/>
                <a:cs typeface="Arial" panose="020B0604020202020204" pitchFamily="34" charset="0"/>
              </a:rPr>
              <a:t>Vergisi</a:t>
            </a:r>
            <a:endParaRPr lang="en-US" sz="1650" dirty="0">
              <a:solidFill>
                <a:srgbClr val="D9E1FF"/>
              </a:solidFill>
              <a:latin typeface="Arial" panose="020B0604020202020204" pitchFamily="34" charset="0"/>
              <a:ea typeface="Arimo" panose="020B0604020202020204" charset="0"/>
              <a:cs typeface="Arial" panose="020B0604020202020204" pitchFamily="34" charset="0"/>
            </a:endParaRPr>
          </a:p>
        </p:txBody>
      </p:sp>
      <p:sp>
        <p:nvSpPr>
          <p:cNvPr id="37" name="Text 35"/>
          <p:cNvSpPr/>
          <p:nvPr/>
        </p:nvSpPr>
        <p:spPr>
          <a:xfrm>
            <a:off x="6240423" y="5324594"/>
            <a:ext cx="3443526" cy="327303"/>
          </a:xfrm>
          <a:prstGeom prst="rect">
            <a:avLst/>
          </a:prstGeom>
          <a:noFill/>
          <a:ln/>
        </p:spPr>
        <p:txBody>
          <a:bodyPr wrap="none" lIns="0" tIns="0" rIns="0" bIns="0" rtlCol="0" anchor="t"/>
          <a:lstStyle/>
          <a:p>
            <a:pPr>
              <a:lnSpc>
                <a:spcPts val="2550"/>
              </a:lnSpc>
            </a:pPr>
            <a:r>
              <a:rPr lang="en-US" sz="1650" dirty="0">
                <a:solidFill>
                  <a:srgbClr val="D9E1FF"/>
                </a:solidFill>
                <a:latin typeface="Arial" panose="020B0604020202020204" pitchFamily="34" charset="0"/>
                <a:ea typeface="Arimo" panose="020B0604020202020204" charset="0"/>
                <a:cs typeface="Arial" panose="020B0604020202020204" pitchFamily="34" charset="0"/>
              </a:rPr>
              <a:t>KVK 32/A</a:t>
            </a:r>
          </a:p>
        </p:txBody>
      </p:sp>
      <p:sp>
        <p:nvSpPr>
          <p:cNvPr id="38" name="Text 36"/>
          <p:cNvSpPr/>
          <p:nvPr/>
        </p:nvSpPr>
        <p:spPr>
          <a:xfrm>
            <a:off x="10122337" y="5324594"/>
            <a:ext cx="3447336" cy="327303"/>
          </a:xfrm>
          <a:prstGeom prst="rect">
            <a:avLst/>
          </a:prstGeom>
          <a:noFill/>
          <a:ln/>
        </p:spPr>
        <p:txBody>
          <a:bodyPr wrap="none" lIns="0" tIns="0" rIns="0" bIns="0" rtlCol="0" anchor="t"/>
          <a:lstStyle/>
          <a:p>
            <a:pPr indent="0">
              <a:lnSpc>
                <a:spcPts val="2550"/>
              </a:lnSpc>
              <a:buNone/>
            </a:pPr>
            <a:r>
              <a:rPr lang="en-US" sz="1650" b="1" dirty="0">
                <a:solidFill>
                  <a:srgbClr val="FF0000"/>
                </a:solidFill>
                <a:latin typeface="Arial" panose="020B0604020202020204" pitchFamily="34" charset="0"/>
                <a:ea typeface="Arimo" panose="020B0604020202020204" charset="0"/>
                <a:cs typeface="Arial" panose="020B0604020202020204" pitchFamily="34" charset="0"/>
              </a:rPr>
              <a:t>Tutar </a:t>
            </a:r>
            <a:r>
              <a:rPr lang="en-US" sz="1650" b="1" dirty="0" err="1">
                <a:solidFill>
                  <a:srgbClr val="FF0000"/>
                </a:solidFill>
                <a:latin typeface="Arial" panose="020B0604020202020204" pitchFamily="34" charset="0"/>
                <a:ea typeface="Arimo" panose="020B0604020202020204" charset="0"/>
                <a:cs typeface="Arial" panose="020B0604020202020204" pitchFamily="34" charset="0"/>
              </a:rPr>
              <a:t>Sınırı</a:t>
            </a:r>
            <a:r>
              <a:rPr lang="en-US" sz="1650" b="1" dirty="0">
                <a:solidFill>
                  <a:srgbClr val="FF0000"/>
                </a:solidFill>
                <a:latin typeface="Arial" panose="020B0604020202020204" pitchFamily="34" charset="0"/>
                <a:ea typeface="Arimo" panose="020B0604020202020204" charset="0"/>
                <a:cs typeface="Arial" panose="020B0604020202020204" pitchFamily="34" charset="0"/>
              </a:rPr>
              <a:t> Yok</a:t>
            </a:r>
          </a:p>
        </p:txBody>
      </p:sp>
      <p:sp>
        <p:nvSpPr>
          <p:cNvPr id="39" name="Shape 37"/>
          <p:cNvSpPr/>
          <p:nvPr/>
        </p:nvSpPr>
        <p:spPr>
          <a:xfrm>
            <a:off x="1382057" y="5775840"/>
            <a:ext cx="12939713" cy="575191"/>
          </a:xfrm>
          <a:prstGeom prst="rect">
            <a:avLst/>
          </a:prstGeom>
          <a:solidFill>
            <a:srgbClr val="000000">
              <a:alpha val="4000"/>
            </a:srgbClr>
          </a:solidFill>
          <a:ln/>
        </p:spPr>
        <p:txBody>
          <a:bodyPr/>
          <a:lstStyle/>
          <a:p>
            <a:endParaRPr lang="tr-TR"/>
          </a:p>
        </p:txBody>
      </p:sp>
      <p:sp>
        <p:nvSpPr>
          <p:cNvPr id="40" name="Text 38"/>
          <p:cNvSpPr/>
          <p:nvPr/>
        </p:nvSpPr>
        <p:spPr>
          <a:xfrm>
            <a:off x="1060728" y="5899785"/>
            <a:ext cx="212408" cy="327303"/>
          </a:xfrm>
          <a:prstGeom prst="rect">
            <a:avLst/>
          </a:prstGeom>
          <a:noFill/>
          <a:ln/>
        </p:spPr>
        <p:txBody>
          <a:bodyPr wrap="none" lIns="0" tIns="0" rIns="0" bIns="0" rtlCol="0" anchor="t"/>
          <a:lstStyle/>
          <a:p>
            <a:pPr marL="0" indent="0" algn="l">
              <a:lnSpc>
                <a:spcPts val="2550"/>
              </a:lnSpc>
              <a:buNone/>
            </a:pPr>
            <a:r>
              <a:rPr lang="en-US" sz="1650" dirty="0">
                <a:solidFill>
                  <a:srgbClr val="D9E1FF"/>
                </a:solidFill>
                <a:latin typeface="Arimo" pitchFamily="34" charset="0"/>
                <a:ea typeface="Arimo" pitchFamily="34" charset="-122"/>
                <a:cs typeface="Arimo" pitchFamily="34" charset="-120"/>
              </a:rPr>
              <a:t>7</a:t>
            </a:r>
            <a:endParaRPr lang="en-US" sz="1650" dirty="0"/>
          </a:p>
        </p:txBody>
      </p:sp>
      <p:sp>
        <p:nvSpPr>
          <p:cNvPr id="41" name="Text 39"/>
          <p:cNvSpPr/>
          <p:nvPr/>
        </p:nvSpPr>
        <p:spPr>
          <a:xfrm>
            <a:off x="1711523" y="5899785"/>
            <a:ext cx="4090511" cy="327303"/>
          </a:xfrm>
          <a:prstGeom prst="rect">
            <a:avLst/>
          </a:prstGeom>
          <a:noFill/>
          <a:ln/>
        </p:spPr>
        <p:txBody>
          <a:bodyPr wrap="none" lIns="0" tIns="0" rIns="0" bIns="0" rtlCol="0" anchor="t"/>
          <a:lstStyle/>
          <a:p>
            <a:pPr>
              <a:lnSpc>
                <a:spcPts val="2550"/>
              </a:lnSpc>
            </a:pPr>
            <a:r>
              <a:rPr lang="en-US" sz="1650" dirty="0">
                <a:solidFill>
                  <a:srgbClr val="D9E1FF"/>
                </a:solidFill>
                <a:latin typeface="Arial" panose="020B0604020202020204" pitchFamily="34" charset="0"/>
                <a:ea typeface="Arimo" panose="020B0604020202020204" charset="0"/>
                <a:cs typeface="Arial" panose="020B0604020202020204" pitchFamily="34" charset="0"/>
              </a:rPr>
              <a:t>Ar-Ge ve </a:t>
            </a:r>
            <a:r>
              <a:rPr lang="en-US" sz="1650" dirty="0" err="1">
                <a:solidFill>
                  <a:srgbClr val="D9E1FF"/>
                </a:solidFill>
                <a:latin typeface="Arial" panose="020B0604020202020204" pitchFamily="34" charset="0"/>
                <a:ea typeface="Arimo" panose="020B0604020202020204" charset="0"/>
                <a:cs typeface="Arial" panose="020B0604020202020204" pitchFamily="34" charset="0"/>
              </a:rPr>
              <a:t>Tasarım</a:t>
            </a:r>
            <a:r>
              <a:rPr lang="en-US" sz="1650" dirty="0">
                <a:solidFill>
                  <a:srgbClr val="D9E1FF"/>
                </a:solidFill>
                <a:latin typeface="Arial" panose="020B0604020202020204" pitchFamily="34" charset="0"/>
                <a:ea typeface="Arimo" panose="020B0604020202020204" charset="0"/>
                <a:cs typeface="Arial" panose="020B0604020202020204" pitchFamily="34" charset="0"/>
              </a:rPr>
              <a:t> </a:t>
            </a:r>
            <a:r>
              <a:rPr lang="en-US" sz="1650" dirty="0" err="1">
                <a:solidFill>
                  <a:srgbClr val="D9E1FF"/>
                </a:solidFill>
                <a:latin typeface="Arial" panose="020B0604020202020204" pitchFamily="34" charset="0"/>
                <a:ea typeface="Arimo" panose="020B0604020202020204" charset="0"/>
                <a:cs typeface="Arial" panose="020B0604020202020204" pitchFamily="34" charset="0"/>
              </a:rPr>
              <a:t>İndirimi</a:t>
            </a:r>
            <a:endParaRPr lang="en-US" sz="1650" dirty="0">
              <a:solidFill>
                <a:srgbClr val="D9E1FF"/>
              </a:solidFill>
              <a:latin typeface="Arial" panose="020B0604020202020204" pitchFamily="34" charset="0"/>
              <a:ea typeface="Arimo" panose="020B0604020202020204" charset="0"/>
              <a:cs typeface="Arial" panose="020B0604020202020204" pitchFamily="34" charset="0"/>
            </a:endParaRPr>
          </a:p>
        </p:txBody>
      </p:sp>
      <p:sp>
        <p:nvSpPr>
          <p:cNvPr id="42" name="Text 40"/>
          <p:cNvSpPr/>
          <p:nvPr/>
        </p:nvSpPr>
        <p:spPr>
          <a:xfrm>
            <a:off x="6240423" y="5899785"/>
            <a:ext cx="3443526" cy="327303"/>
          </a:xfrm>
          <a:prstGeom prst="rect">
            <a:avLst/>
          </a:prstGeom>
          <a:noFill/>
          <a:ln/>
        </p:spPr>
        <p:txBody>
          <a:bodyPr wrap="none" lIns="0" tIns="0" rIns="0" bIns="0" rtlCol="0" anchor="t"/>
          <a:lstStyle/>
          <a:p>
            <a:pPr marL="0" indent="0" algn="l">
              <a:lnSpc>
                <a:spcPts val="2550"/>
              </a:lnSpc>
              <a:buNone/>
            </a:pPr>
            <a:r>
              <a:rPr lang="en-US" sz="1650" dirty="0">
                <a:solidFill>
                  <a:srgbClr val="D9E1FF"/>
                </a:solidFill>
                <a:latin typeface="Arial" panose="020B0604020202020204" pitchFamily="34" charset="0"/>
                <a:ea typeface="Arimo" panose="020B0604020202020204" charset="0"/>
                <a:cs typeface="Arial" panose="020B0604020202020204" pitchFamily="34" charset="0"/>
              </a:rPr>
              <a:t>5746 </a:t>
            </a:r>
            <a:r>
              <a:rPr lang="en-US" sz="1650" dirty="0" err="1">
                <a:solidFill>
                  <a:srgbClr val="D9E1FF"/>
                </a:solidFill>
                <a:latin typeface="Arial" panose="020B0604020202020204" pitchFamily="34" charset="0"/>
                <a:ea typeface="Arimo" panose="020B0604020202020204" charset="0"/>
                <a:cs typeface="Arial" panose="020B0604020202020204" pitchFamily="34" charset="0"/>
              </a:rPr>
              <a:t>Sayılı</a:t>
            </a:r>
            <a:r>
              <a:rPr lang="en-US" sz="1650" dirty="0">
                <a:solidFill>
                  <a:srgbClr val="D9E1FF"/>
                </a:solidFill>
                <a:latin typeface="Arial" panose="020B0604020202020204" pitchFamily="34" charset="0"/>
                <a:ea typeface="Arimo" panose="020B0604020202020204" charset="0"/>
                <a:cs typeface="Arial" panose="020B0604020202020204" pitchFamily="34" charset="0"/>
              </a:rPr>
              <a:t> Kanun</a:t>
            </a:r>
          </a:p>
        </p:txBody>
      </p:sp>
      <p:sp>
        <p:nvSpPr>
          <p:cNvPr id="43" name="Text 41"/>
          <p:cNvSpPr/>
          <p:nvPr/>
        </p:nvSpPr>
        <p:spPr>
          <a:xfrm>
            <a:off x="10122337" y="5899785"/>
            <a:ext cx="3447336" cy="327303"/>
          </a:xfrm>
          <a:prstGeom prst="rect">
            <a:avLst/>
          </a:prstGeom>
          <a:noFill/>
          <a:ln/>
        </p:spPr>
        <p:txBody>
          <a:bodyPr wrap="none" lIns="0" tIns="0" rIns="0" bIns="0" rtlCol="0" anchor="t"/>
          <a:lstStyle/>
          <a:p>
            <a:pPr marL="0" indent="0" algn="l">
              <a:lnSpc>
                <a:spcPts val="2550"/>
              </a:lnSpc>
              <a:buNone/>
            </a:pPr>
            <a:r>
              <a:rPr lang="en-US" sz="1650" dirty="0">
                <a:solidFill>
                  <a:srgbClr val="D9E1FF"/>
                </a:solidFill>
                <a:latin typeface="Arial" panose="020B0604020202020204" pitchFamily="34" charset="0"/>
                <a:ea typeface="Arimo" panose="020B0604020202020204" charset="0"/>
                <a:cs typeface="Arial" panose="020B0604020202020204" pitchFamily="34" charset="0"/>
              </a:rPr>
              <a:t>500 Bin TL</a:t>
            </a:r>
          </a:p>
        </p:txBody>
      </p:sp>
      <p:sp>
        <p:nvSpPr>
          <p:cNvPr id="44" name="Shape 42"/>
          <p:cNvSpPr/>
          <p:nvPr/>
        </p:nvSpPr>
        <p:spPr>
          <a:xfrm>
            <a:off x="845344" y="6351032"/>
            <a:ext cx="12939713" cy="575191"/>
          </a:xfrm>
          <a:prstGeom prst="rect">
            <a:avLst/>
          </a:prstGeom>
          <a:solidFill>
            <a:srgbClr val="FFFFFF">
              <a:alpha val="4000"/>
            </a:srgbClr>
          </a:solidFill>
          <a:ln/>
        </p:spPr>
        <p:txBody>
          <a:bodyPr/>
          <a:lstStyle/>
          <a:p>
            <a:endParaRPr lang="tr-TR"/>
          </a:p>
        </p:txBody>
      </p:sp>
      <p:sp>
        <p:nvSpPr>
          <p:cNvPr id="45" name="Text 43"/>
          <p:cNvSpPr/>
          <p:nvPr/>
        </p:nvSpPr>
        <p:spPr>
          <a:xfrm>
            <a:off x="1060728" y="6474976"/>
            <a:ext cx="212408" cy="327303"/>
          </a:xfrm>
          <a:prstGeom prst="rect">
            <a:avLst/>
          </a:prstGeom>
          <a:noFill/>
          <a:ln/>
        </p:spPr>
        <p:txBody>
          <a:bodyPr wrap="none" lIns="0" tIns="0" rIns="0" bIns="0" rtlCol="0" anchor="t"/>
          <a:lstStyle/>
          <a:p>
            <a:pPr marL="0" indent="0" algn="l">
              <a:lnSpc>
                <a:spcPts val="2550"/>
              </a:lnSpc>
              <a:buNone/>
            </a:pPr>
            <a:r>
              <a:rPr lang="en-US" sz="1650" dirty="0">
                <a:solidFill>
                  <a:srgbClr val="D9E1FF"/>
                </a:solidFill>
                <a:latin typeface="Arimo" pitchFamily="34" charset="0"/>
                <a:ea typeface="Arimo" pitchFamily="34" charset="-122"/>
                <a:cs typeface="Arimo" pitchFamily="34" charset="-120"/>
              </a:rPr>
              <a:t>8</a:t>
            </a:r>
            <a:endParaRPr lang="en-US" sz="1650" dirty="0"/>
          </a:p>
        </p:txBody>
      </p:sp>
      <p:sp>
        <p:nvSpPr>
          <p:cNvPr id="46" name="Text 44"/>
          <p:cNvSpPr/>
          <p:nvPr/>
        </p:nvSpPr>
        <p:spPr>
          <a:xfrm>
            <a:off x="1711523" y="6474976"/>
            <a:ext cx="4090511" cy="327303"/>
          </a:xfrm>
          <a:prstGeom prst="rect">
            <a:avLst/>
          </a:prstGeom>
          <a:noFill/>
          <a:ln/>
        </p:spPr>
        <p:txBody>
          <a:bodyPr wrap="none" lIns="0" tIns="0" rIns="0" bIns="0" rtlCol="0" anchor="t"/>
          <a:lstStyle/>
          <a:p>
            <a:pPr indent="0">
              <a:lnSpc>
                <a:spcPts val="2550"/>
              </a:lnSpc>
              <a:buNone/>
            </a:pPr>
            <a:r>
              <a:rPr lang="en-US" sz="1650" dirty="0">
                <a:solidFill>
                  <a:srgbClr val="D9E1FF"/>
                </a:solidFill>
                <a:latin typeface="Arial" panose="020B0604020202020204" pitchFamily="34" charset="0"/>
                <a:ea typeface="Arimo" panose="020B0604020202020204" charset="0"/>
                <a:cs typeface="Arial" panose="020B0604020202020204" pitchFamily="34" charset="0"/>
              </a:rPr>
              <a:t>Yatırım </a:t>
            </a:r>
            <a:r>
              <a:rPr lang="en-US" sz="1650" dirty="0" err="1">
                <a:solidFill>
                  <a:srgbClr val="D9E1FF"/>
                </a:solidFill>
                <a:latin typeface="Arial" panose="020B0604020202020204" pitchFamily="34" charset="0"/>
                <a:ea typeface="Arimo" panose="020B0604020202020204" charset="0"/>
                <a:cs typeface="Arial" panose="020B0604020202020204" pitchFamily="34" charset="0"/>
              </a:rPr>
              <a:t>İndirimi</a:t>
            </a:r>
            <a:r>
              <a:rPr lang="en-US" sz="1650" dirty="0">
                <a:solidFill>
                  <a:srgbClr val="D9E1FF"/>
                </a:solidFill>
                <a:latin typeface="Arial" panose="020B0604020202020204" pitchFamily="34" charset="0"/>
                <a:ea typeface="Arimo" panose="020B0604020202020204" charset="0"/>
                <a:cs typeface="Arial" panose="020B0604020202020204" pitchFamily="34" charset="0"/>
              </a:rPr>
              <a:t> </a:t>
            </a:r>
            <a:r>
              <a:rPr lang="en-US" sz="1650" dirty="0" err="1">
                <a:solidFill>
                  <a:srgbClr val="D9E1FF"/>
                </a:solidFill>
                <a:latin typeface="Arial" panose="020B0604020202020204" pitchFamily="34" charset="0"/>
                <a:ea typeface="Arimo" panose="020B0604020202020204" charset="0"/>
                <a:cs typeface="Arial" panose="020B0604020202020204" pitchFamily="34" charset="0"/>
              </a:rPr>
              <a:t>İstisnası</a:t>
            </a:r>
            <a:endParaRPr lang="en-US" sz="1650" dirty="0">
              <a:solidFill>
                <a:srgbClr val="D9E1FF"/>
              </a:solidFill>
              <a:latin typeface="Arial" panose="020B0604020202020204" pitchFamily="34" charset="0"/>
              <a:ea typeface="Arimo" panose="020B0604020202020204" charset="0"/>
              <a:cs typeface="Arial" panose="020B0604020202020204" pitchFamily="34" charset="0"/>
            </a:endParaRPr>
          </a:p>
        </p:txBody>
      </p:sp>
      <p:sp>
        <p:nvSpPr>
          <p:cNvPr id="47" name="Text 45"/>
          <p:cNvSpPr/>
          <p:nvPr/>
        </p:nvSpPr>
        <p:spPr>
          <a:xfrm>
            <a:off x="6240423" y="6474976"/>
            <a:ext cx="3443526" cy="327303"/>
          </a:xfrm>
          <a:prstGeom prst="rect">
            <a:avLst/>
          </a:prstGeom>
          <a:noFill/>
          <a:ln/>
        </p:spPr>
        <p:txBody>
          <a:bodyPr wrap="none" lIns="0" tIns="0" rIns="0" bIns="0" rtlCol="0" anchor="t"/>
          <a:lstStyle/>
          <a:p>
            <a:pPr>
              <a:lnSpc>
                <a:spcPts val="2550"/>
              </a:lnSpc>
            </a:pPr>
            <a:r>
              <a:rPr lang="en-US" sz="1650" dirty="0">
                <a:solidFill>
                  <a:srgbClr val="D9E1FF"/>
                </a:solidFill>
                <a:latin typeface="Arial" panose="020B0604020202020204" pitchFamily="34" charset="0"/>
                <a:ea typeface="Arimo" panose="020B0604020202020204" charset="0"/>
                <a:cs typeface="Arial" panose="020B0604020202020204" pitchFamily="34" charset="0"/>
              </a:rPr>
              <a:t>GVK Geç. 61</a:t>
            </a:r>
          </a:p>
        </p:txBody>
      </p:sp>
      <p:sp>
        <p:nvSpPr>
          <p:cNvPr id="48" name="Text 46"/>
          <p:cNvSpPr/>
          <p:nvPr/>
        </p:nvSpPr>
        <p:spPr>
          <a:xfrm>
            <a:off x="10122337" y="6474976"/>
            <a:ext cx="3447336" cy="327303"/>
          </a:xfrm>
          <a:prstGeom prst="rect">
            <a:avLst/>
          </a:prstGeom>
          <a:noFill/>
          <a:ln/>
        </p:spPr>
        <p:txBody>
          <a:bodyPr wrap="none" lIns="0" tIns="0" rIns="0" bIns="0" rtlCol="0" anchor="t"/>
          <a:lstStyle/>
          <a:p>
            <a:pPr>
              <a:lnSpc>
                <a:spcPts val="2550"/>
              </a:lnSpc>
            </a:pPr>
            <a:r>
              <a:rPr lang="en-US" sz="1650" dirty="0">
                <a:solidFill>
                  <a:srgbClr val="D9E1FF"/>
                </a:solidFill>
                <a:latin typeface="Arial" panose="020B0604020202020204" pitchFamily="34" charset="0"/>
                <a:ea typeface="Arimo" panose="020B0604020202020204" charset="0"/>
                <a:cs typeface="Arial" panose="020B0604020202020204" pitchFamily="34" charset="0"/>
              </a:rPr>
              <a:t>500 Bin TL</a:t>
            </a:r>
          </a:p>
        </p:txBody>
      </p:sp>
      <p:sp>
        <p:nvSpPr>
          <p:cNvPr id="49" name="Shape 47"/>
          <p:cNvSpPr/>
          <p:nvPr/>
        </p:nvSpPr>
        <p:spPr>
          <a:xfrm>
            <a:off x="845344" y="6926223"/>
            <a:ext cx="12939713" cy="575191"/>
          </a:xfrm>
          <a:prstGeom prst="rect">
            <a:avLst/>
          </a:prstGeom>
          <a:solidFill>
            <a:srgbClr val="000000">
              <a:alpha val="4000"/>
            </a:srgbClr>
          </a:solidFill>
          <a:ln/>
        </p:spPr>
        <p:txBody>
          <a:bodyPr/>
          <a:lstStyle/>
          <a:p>
            <a:endParaRPr lang="tr-TR"/>
          </a:p>
        </p:txBody>
      </p:sp>
      <p:sp>
        <p:nvSpPr>
          <p:cNvPr id="50" name="Text 48"/>
          <p:cNvSpPr/>
          <p:nvPr/>
        </p:nvSpPr>
        <p:spPr>
          <a:xfrm>
            <a:off x="1060728" y="7050167"/>
            <a:ext cx="212408" cy="327303"/>
          </a:xfrm>
          <a:prstGeom prst="rect">
            <a:avLst/>
          </a:prstGeom>
          <a:noFill/>
          <a:ln/>
        </p:spPr>
        <p:txBody>
          <a:bodyPr wrap="none" lIns="0" tIns="0" rIns="0" bIns="0" rtlCol="0" anchor="t"/>
          <a:lstStyle/>
          <a:p>
            <a:pPr marL="0" indent="0" algn="l">
              <a:lnSpc>
                <a:spcPts val="2550"/>
              </a:lnSpc>
              <a:buNone/>
            </a:pPr>
            <a:r>
              <a:rPr lang="en-US" sz="1650" dirty="0">
                <a:solidFill>
                  <a:srgbClr val="D9E1FF"/>
                </a:solidFill>
                <a:latin typeface="Arimo" pitchFamily="34" charset="0"/>
                <a:ea typeface="Arimo" pitchFamily="34" charset="-122"/>
                <a:cs typeface="Arimo" pitchFamily="34" charset="-120"/>
              </a:rPr>
              <a:t>9</a:t>
            </a:r>
            <a:endParaRPr lang="en-US" sz="1650" dirty="0"/>
          </a:p>
        </p:txBody>
      </p:sp>
      <p:sp>
        <p:nvSpPr>
          <p:cNvPr id="51" name="Text 49"/>
          <p:cNvSpPr/>
          <p:nvPr/>
        </p:nvSpPr>
        <p:spPr>
          <a:xfrm>
            <a:off x="1711523" y="7050167"/>
            <a:ext cx="4090511" cy="327303"/>
          </a:xfrm>
          <a:prstGeom prst="rect">
            <a:avLst/>
          </a:prstGeom>
          <a:noFill/>
          <a:ln/>
        </p:spPr>
        <p:txBody>
          <a:bodyPr wrap="none" lIns="0" tIns="0" rIns="0" bIns="0" rtlCol="0" anchor="t"/>
          <a:lstStyle/>
          <a:p>
            <a:pPr>
              <a:lnSpc>
                <a:spcPts val="2550"/>
              </a:lnSpc>
            </a:pPr>
            <a:r>
              <a:rPr lang="en-US" sz="1650" dirty="0">
                <a:solidFill>
                  <a:srgbClr val="D9E1FF"/>
                </a:solidFill>
                <a:latin typeface="Arial" panose="020B0604020202020204" pitchFamily="34" charset="0"/>
                <a:ea typeface="Arimo" panose="020B0604020202020204" charset="0"/>
                <a:cs typeface="Arial" panose="020B0604020202020204" pitchFamily="34" charset="0"/>
              </a:rPr>
              <a:t>Diğer İndirimler / </a:t>
            </a:r>
            <a:r>
              <a:rPr lang="en-US" sz="1650" dirty="0" err="1">
                <a:solidFill>
                  <a:srgbClr val="D9E1FF"/>
                </a:solidFill>
                <a:latin typeface="Arial" panose="020B0604020202020204" pitchFamily="34" charset="0"/>
                <a:ea typeface="Arimo" panose="020B0604020202020204" charset="0"/>
                <a:cs typeface="Arial" panose="020B0604020202020204" pitchFamily="34" charset="0"/>
              </a:rPr>
              <a:t>Diğer</a:t>
            </a:r>
            <a:r>
              <a:rPr lang="en-US" sz="1650" dirty="0">
                <a:solidFill>
                  <a:srgbClr val="D9E1FF"/>
                </a:solidFill>
                <a:latin typeface="Arial" panose="020B0604020202020204" pitchFamily="34" charset="0"/>
                <a:ea typeface="Arimo" panose="020B0604020202020204" charset="0"/>
                <a:cs typeface="Arial" panose="020B0604020202020204" pitchFamily="34" charset="0"/>
              </a:rPr>
              <a:t> </a:t>
            </a:r>
            <a:r>
              <a:rPr lang="en-US" sz="1650" dirty="0" err="1">
                <a:solidFill>
                  <a:srgbClr val="D9E1FF"/>
                </a:solidFill>
                <a:latin typeface="Arial" panose="020B0604020202020204" pitchFamily="34" charset="0"/>
                <a:ea typeface="Arimo" panose="020B0604020202020204" charset="0"/>
                <a:cs typeface="Arial" panose="020B0604020202020204" pitchFamily="34" charset="0"/>
              </a:rPr>
              <a:t>İstisnalar</a:t>
            </a:r>
            <a:endParaRPr lang="en-US" sz="1650" dirty="0">
              <a:solidFill>
                <a:srgbClr val="D9E1FF"/>
              </a:solidFill>
              <a:latin typeface="Arial" panose="020B0604020202020204" pitchFamily="34" charset="0"/>
              <a:ea typeface="Arimo" panose="020B0604020202020204" charset="0"/>
              <a:cs typeface="Arial" panose="020B0604020202020204" pitchFamily="34" charset="0"/>
            </a:endParaRPr>
          </a:p>
        </p:txBody>
      </p:sp>
      <p:sp>
        <p:nvSpPr>
          <p:cNvPr id="52" name="Text 50"/>
          <p:cNvSpPr/>
          <p:nvPr/>
        </p:nvSpPr>
        <p:spPr>
          <a:xfrm>
            <a:off x="6240423" y="7050167"/>
            <a:ext cx="3443526" cy="327303"/>
          </a:xfrm>
          <a:prstGeom prst="rect">
            <a:avLst/>
          </a:prstGeom>
          <a:noFill/>
          <a:ln/>
        </p:spPr>
        <p:txBody>
          <a:bodyPr wrap="none" lIns="0" tIns="0" rIns="0" bIns="0" rtlCol="0" anchor="t"/>
          <a:lstStyle/>
          <a:p>
            <a:pPr indent="0">
              <a:lnSpc>
                <a:spcPts val="2550"/>
              </a:lnSpc>
              <a:buNone/>
            </a:pPr>
            <a:r>
              <a:rPr lang="en-US" sz="1650" dirty="0">
                <a:solidFill>
                  <a:srgbClr val="D9E1FF"/>
                </a:solidFill>
                <a:latin typeface="Arial" panose="020B0604020202020204" pitchFamily="34" charset="0"/>
                <a:ea typeface="Arimo" panose="020B0604020202020204" charset="0"/>
                <a:cs typeface="Arial" panose="020B0604020202020204" pitchFamily="34" charset="0"/>
              </a:rPr>
              <a:t>193 </a:t>
            </a:r>
            <a:r>
              <a:rPr lang="en-US" sz="1650" dirty="0" err="1">
                <a:solidFill>
                  <a:srgbClr val="D9E1FF"/>
                </a:solidFill>
                <a:latin typeface="Arial" panose="020B0604020202020204" pitchFamily="34" charset="0"/>
                <a:ea typeface="Arimo" panose="020B0604020202020204" charset="0"/>
                <a:cs typeface="Arial" panose="020B0604020202020204" pitchFamily="34" charset="0"/>
              </a:rPr>
              <a:t>Sayılı</a:t>
            </a:r>
            <a:r>
              <a:rPr lang="en-US" sz="1650" dirty="0">
                <a:solidFill>
                  <a:srgbClr val="D9E1FF"/>
                </a:solidFill>
                <a:latin typeface="Arial" panose="020B0604020202020204" pitchFamily="34" charset="0"/>
                <a:ea typeface="Arimo" panose="020B0604020202020204" charset="0"/>
                <a:cs typeface="Arial" panose="020B0604020202020204" pitchFamily="34" charset="0"/>
              </a:rPr>
              <a:t> Kanun</a:t>
            </a:r>
          </a:p>
        </p:txBody>
      </p:sp>
      <p:sp>
        <p:nvSpPr>
          <p:cNvPr id="53" name="Text 51"/>
          <p:cNvSpPr/>
          <p:nvPr/>
        </p:nvSpPr>
        <p:spPr>
          <a:xfrm>
            <a:off x="10122337" y="7050167"/>
            <a:ext cx="3447336" cy="327303"/>
          </a:xfrm>
          <a:prstGeom prst="rect">
            <a:avLst/>
          </a:prstGeom>
          <a:noFill/>
          <a:ln/>
        </p:spPr>
        <p:txBody>
          <a:bodyPr wrap="none" lIns="0" tIns="0" rIns="0" bIns="0" rtlCol="0" anchor="t"/>
          <a:lstStyle/>
          <a:p>
            <a:pPr marL="0" indent="0" algn="l">
              <a:lnSpc>
                <a:spcPts val="2550"/>
              </a:lnSpc>
              <a:buNone/>
            </a:pPr>
            <a:r>
              <a:rPr lang="en-US" sz="1650" dirty="0">
                <a:solidFill>
                  <a:srgbClr val="D9E1FF"/>
                </a:solidFill>
                <a:latin typeface="Arial" panose="020B0604020202020204" pitchFamily="34" charset="0"/>
                <a:ea typeface="Arimo" panose="020B0604020202020204" charset="0"/>
                <a:cs typeface="Arial" panose="020B0604020202020204" pitchFamily="34" charset="0"/>
              </a:rPr>
              <a:t>1 Milyon TL</a:t>
            </a:r>
          </a:p>
        </p:txBody>
      </p:sp>
      <p:pic>
        <p:nvPicPr>
          <p:cNvPr id="55" name="Picture 54">
            <a:extLst>
              <a:ext uri="{FF2B5EF4-FFF2-40B4-BE49-F238E27FC236}">
                <a16:creationId xmlns:a16="http://schemas.microsoft.com/office/drawing/2014/main" id="{49A32182-C683-442B-D92A-145C9DBD44A5}"/>
              </a:ext>
            </a:extLst>
          </p:cNvPr>
          <p:cNvPicPr>
            <a:picLocks noChangeAspect="1"/>
          </p:cNvPicPr>
          <p:nvPr/>
        </p:nvPicPr>
        <p:blipFill>
          <a:blip r:embed="rId3"/>
          <a:stretch>
            <a:fillRect/>
          </a:stretch>
        </p:blipFill>
        <p:spPr>
          <a:xfrm>
            <a:off x="12854786" y="7632977"/>
            <a:ext cx="1775614" cy="593174"/>
          </a:xfrm>
          <a:prstGeom prst="rect">
            <a:avLst/>
          </a:prstGeom>
        </p:spPr>
      </p:pic>
      <p:pic>
        <p:nvPicPr>
          <p:cNvPr id="54" name="Picture 53">
            <a:extLst>
              <a:ext uri="{FF2B5EF4-FFF2-40B4-BE49-F238E27FC236}">
                <a16:creationId xmlns:a16="http://schemas.microsoft.com/office/drawing/2014/main" id="{CA0E1763-0BB1-CC1C-750F-521068C33D26}"/>
              </a:ext>
            </a:extLst>
          </p:cNvPr>
          <p:cNvPicPr>
            <a:picLocks noChangeAspect="1"/>
          </p:cNvPicPr>
          <p:nvPr/>
        </p:nvPicPr>
        <p:blipFill>
          <a:blip r:embed="rId4"/>
          <a:stretch>
            <a:fillRect/>
          </a:stretch>
        </p:blipFill>
        <p:spPr>
          <a:xfrm>
            <a:off x="0" y="1"/>
            <a:ext cx="1798983" cy="95415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6086AAF-1D44-6993-C199-CD4CA9EACD2A}"/>
              </a:ext>
            </a:extLst>
          </p:cNvPr>
          <p:cNvSpPr>
            <a:spLocks noGrp="1"/>
          </p:cNvSpPr>
          <p:nvPr>
            <p:ph type="body" sz="quarter" idx="10"/>
          </p:nvPr>
        </p:nvSpPr>
        <p:spPr>
          <a:xfrm>
            <a:off x="1107961" y="1649303"/>
            <a:ext cx="12222720" cy="2994542"/>
          </a:xfrm>
        </p:spPr>
        <p:txBody>
          <a:bodyPr/>
          <a:lstStyle/>
          <a:p>
            <a:r>
              <a:rPr lang="tr-TR" sz="3360" dirty="0">
                <a:latin typeface="Univers for KPMG"/>
              </a:rPr>
              <a:t>İdare vermiş olduğu özelgelerde; değerleme raporu ile arsa ve inşa maliyetinin ayrıştırılması halinde inşa maliyetinin yatırıma katkı tutarının hesabında dikkate alınabileceğini ifade etmektedir.   </a:t>
            </a:r>
          </a:p>
        </p:txBody>
      </p:sp>
      <p:sp>
        <p:nvSpPr>
          <p:cNvPr id="2" name="Title 1">
            <a:extLst>
              <a:ext uri="{FF2B5EF4-FFF2-40B4-BE49-F238E27FC236}">
                <a16:creationId xmlns:a16="http://schemas.microsoft.com/office/drawing/2014/main" id="{C4AF062D-DAE8-0AE3-BAE4-6940F50C38DE}"/>
              </a:ext>
            </a:extLst>
          </p:cNvPr>
          <p:cNvSpPr>
            <a:spLocks noGrp="1"/>
          </p:cNvSpPr>
          <p:nvPr>
            <p:ph type="title"/>
          </p:nvPr>
        </p:nvSpPr>
        <p:spPr>
          <a:xfrm>
            <a:off x="1096441" y="578032"/>
            <a:ext cx="12234240" cy="881743"/>
          </a:xfrm>
        </p:spPr>
        <p:txBody>
          <a:bodyPr/>
          <a:lstStyle/>
          <a:p>
            <a:r>
              <a:rPr lang="tr-TR" sz="3360" b="1" dirty="0">
                <a:latin typeface="Univers for KPMG"/>
              </a:rPr>
              <a:t>Özellikli Konular: YTB kapsamında hazır bina alımı   </a:t>
            </a:r>
            <a:endParaRPr lang="en-US" sz="3360" dirty="0">
              <a:latin typeface="Univers for KPMG"/>
            </a:endParaRPr>
          </a:p>
        </p:txBody>
      </p:sp>
      <p:sp>
        <p:nvSpPr>
          <p:cNvPr id="4" name="TextBox 3">
            <a:extLst>
              <a:ext uri="{FF2B5EF4-FFF2-40B4-BE49-F238E27FC236}">
                <a16:creationId xmlns:a16="http://schemas.microsoft.com/office/drawing/2014/main" id="{4D1A5D59-7183-915F-BB92-C42EC378BFCE}"/>
              </a:ext>
            </a:extLst>
          </p:cNvPr>
          <p:cNvSpPr txBox="1"/>
          <p:nvPr/>
        </p:nvSpPr>
        <p:spPr>
          <a:xfrm>
            <a:off x="830726" y="7401043"/>
            <a:ext cx="12234240" cy="359111"/>
          </a:xfrm>
          <a:prstGeom prst="rect">
            <a:avLst/>
          </a:prstGeom>
          <a:solidFill>
            <a:schemeClr val="bg1"/>
          </a:solidFill>
        </p:spPr>
        <p:txBody>
          <a:bodyPr vert="horz" wrap="square" lIns="0" tIns="0" rIns="0" bIns="0" rtlCol="0" anchor="t" anchorCtr="0">
            <a:noAutofit/>
          </a:bodyPr>
          <a:lstStyle/>
          <a:p>
            <a:pPr>
              <a:spcAft>
                <a:spcPts val="720"/>
              </a:spcAft>
            </a:pPr>
            <a:endParaRPr lang="tr-TR" b="1" dirty="0">
              <a:solidFill>
                <a:schemeClr val="tx2"/>
              </a:solidFill>
            </a:endParaRPr>
          </a:p>
        </p:txBody>
      </p:sp>
    </p:spTree>
    <p:extLst>
      <p:ext uri="{BB962C8B-B14F-4D97-AF65-F5344CB8AC3E}">
        <p14:creationId xmlns:p14="http://schemas.microsoft.com/office/powerpoint/2010/main" val="25188546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F062D-DAE8-0AE3-BAE4-6940F50C38DE}"/>
              </a:ext>
            </a:extLst>
          </p:cNvPr>
          <p:cNvSpPr>
            <a:spLocks noGrp="1"/>
          </p:cNvSpPr>
          <p:nvPr>
            <p:ph type="title"/>
          </p:nvPr>
        </p:nvSpPr>
        <p:spPr>
          <a:xfrm>
            <a:off x="1047456" y="1391194"/>
            <a:ext cx="12234240" cy="1547948"/>
          </a:xfrm>
        </p:spPr>
        <p:txBody>
          <a:bodyPr/>
          <a:lstStyle/>
          <a:p>
            <a:r>
              <a:rPr lang="tr-TR" sz="3360" b="1" dirty="0">
                <a:latin typeface="Univers for KPMG"/>
              </a:rPr>
              <a:t>Özellikli Konular: KKEG’lerin yatırımdan elde edilen kazanç karşısındaki durumu    </a:t>
            </a:r>
            <a:endParaRPr lang="en-US" sz="3360" dirty="0">
              <a:latin typeface="Univers for KPMG"/>
            </a:endParaRPr>
          </a:p>
        </p:txBody>
      </p:sp>
      <p:sp>
        <p:nvSpPr>
          <p:cNvPr id="4" name="TextBox 3">
            <a:extLst>
              <a:ext uri="{FF2B5EF4-FFF2-40B4-BE49-F238E27FC236}">
                <a16:creationId xmlns:a16="http://schemas.microsoft.com/office/drawing/2014/main" id="{4D1A5D59-7183-915F-BB92-C42EC378BFCE}"/>
              </a:ext>
            </a:extLst>
          </p:cNvPr>
          <p:cNvSpPr txBox="1"/>
          <p:nvPr/>
        </p:nvSpPr>
        <p:spPr>
          <a:xfrm>
            <a:off x="830726" y="7401043"/>
            <a:ext cx="12234240" cy="359111"/>
          </a:xfrm>
          <a:prstGeom prst="rect">
            <a:avLst/>
          </a:prstGeom>
          <a:solidFill>
            <a:schemeClr val="bg1"/>
          </a:solidFill>
        </p:spPr>
        <p:txBody>
          <a:bodyPr vert="horz" wrap="square" lIns="0" tIns="0" rIns="0" bIns="0" rtlCol="0" anchor="t" anchorCtr="0">
            <a:noAutofit/>
          </a:bodyPr>
          <a:lstStyle/>
          <a:p>
            <a:pPr>
              <a:spcAft>
                <a:spcPts val="720"/>
              </a:spcAft>
            </a:pPr>
            <a:endParaRPr lang="tr-TR" b="1" dirty="0">
              <a:solidFill>
                <a:schemeClr val="tx2"/>
              </a:solidFill>
            </a:endParaRPr>
          </a:p>
        </p:txBody>
      </p:sp>
      <p:sp>
        <p:nvSpPr>
          <p:cNvPr id="3" name="Title 1">
            <a:extLst>
              <a:ext uri="{FF2B5EF4-FFF2-40B4-BE49-F238E27FC236}">
                <a16:creationId xmlns:a16="http://schemas.microsoft.com/office/drawing/2014/main" id="{9C0E0ED0-C7EC-F48A-C02F-E073D82A711C}"/>
              </a:ext>
            </a:extLst>
          </p:cNvPr>
          <p:cNvSpPr txBox="1">
            <a:spLocks/>
          </p:cNvSpPr>
          <p:nvPr/>
        </p:nvSpPr>
        <p:spPr>
          <a:xfrm>
            <a:off x="1047456" y="2566852"/>
            <a:ext cx="12234240" cy="4153988"/>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sz="4400" kern="1200">
                <a:solidFill>
                  <a:schemeClr val="accent2"/>
                </a:solidFill>
                <a:latin typeface="+mj-lt"/>
                <a:ea typeface="+mj-ea"/>
                <a:cs typeface="+mj-cs"/>
              </a:defRPr>
            </a:lvl1pPr>
          </a:lstStyle>
          <a:p>
            <a:pPr>
              <a:lnSpc>
                <a:spcPct val="100000"/>
              </a:lnSpc>
            </a:pPr>
            <a:r>
              <a:rPr lang="tr-TR" sz="2400" dirty="0">
                <a:solidFill>
                  <a:schemeClr val="tx1"/>
                </a:solidFill>
                <a:latin typeface="Univers for KPMG"/>
              </a:rPr>
              <a:t>Vergi idaresi bir muktezasında </a:t>
            </a:r>
            <a:r>
              <a:rPr lang="tr-TR" sz="2400" dirty="0">
                <a:solidFill>
                  <a:srgbClr val="FF0000"/>
                </a:solidFill>
                <a:latin typeface="Univers for KPMG"/>
              </a:rPr>
              <a:t>«...Öte yandan, kanunen kabul edilmeyen giderler nedeniyle safi kurum kazancınız yatırımdan elde edilen kazancınızdan yüksek olsa dahi indirimli kurumlar vergisi uygulanabilecek kazanç söz konusu yatırımdan elde edilen kazancı aşamayacak olup söz konusu kazancınızın tespitinde kanunen kabul edilmeyen giderlerinizin dikkate alınması mümkün bulunmamaktadır.» </a:t>
            </a:r>
            <a:r>
              <a:rPr lang="tr-TR" sz="2400" dirty="0">
                <a:solidFill>
                  <a:schemeClr val="tx1"/>
                </a:solidFill>
                <a:latin typeface="Univers for KPMG"/>
              </a:rPr>
              <a:t>şeklinde görüş belirtmiştir.</a:t>
            </a:r>
            <a:endParaRPr lang="en-US" sz="2400" dirty="0">
              <a:solidFill>
                <a:schemeClr val="tx1"/>
              </a:solidFill>
              <a:latin typeface="Univers for KPMG"/>
            </a:endParaRPr>
          </a:p>
        </p:txBody>
      </p:sp>
    </p:spTree>
    <p:extLst>
      <p:ext uri="{BB962C8B-B14F-4D97-AF65-F5344CB8AC3E}">
        <p14:creationId xmlns:p14="http://schemas.microsoft.com/office/powerpoint/2010/main" val="24900866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F062D-DAE8-0AE3-BAE4-6940F50C38DE}"/>
              </a:ext>
            </a:extLst>
          </p:cNvPr>
          <p:cNvSpPr>
            <a:spLocks noGrp="1"/>
          </p:cNvSpPr>
          <p:nvPr>
            <p:ph type="title"/>
          </p:nvPr>
        </p:nvSpPr>
        <p:spPr>
          <a:xfrm>
            <a:off x="1047456" y="1391195"/>
            <a:ext cx="12234240" cy="871946"/>
          </a:xfrm>
        </p:spPr>
        <p:txBody>
          <a:bodyPr/>
          <a:lstStyle/>
          <a:p>
            <a:r>
              <a:rPr lang="tr-TR" sz="3360" b="1" dirty="0">
                <a:latin typeface="Univers for KPMG"/>
              </a:rPr>
              <a:t>Özellikli Konular: İmalat Sanayi (US-15-37) kapsamında yapılan harcamaların durumu    </a:t>
            </a:r>
            <a:endParaRPr lang="en-US" sz="3360" dirty="0">
              <a:latin typeface="Univers for KPMG"/>
            </a:endParaRPr>
          </a:p>
        </p:txBody>
      </p:sp>
      <p:sp>
        <p:nvSpPr>
          <p:cNvPr id="4" name="TextBox 3">
            <a:extLst>
              <a:ext uri="{FF2B5EF4-FFF2-40B4-BE49-F238E27FC236}">
                <a16:creationId xmlns:a16="http://schemas.microsoft.com/office/drawing/2014/main" id="{4D1A5D59-7183-915F-BB92-C42EC378BFCE}"/>
              </a:ext>
            </a:extLst>
          </p:cNvPr>
          <p:cNvSpPr txBox="1"/>
          <p:nvPr/>
        </p:nvSpPr>
        <p:spPr>
          <a:xfrm>
            <a:off x="830726" y="7401043"/>
            <a:ext cx="12234240" cy="359111"/>
          </a:xfrm>
          <a:prstGeom prst="rect">
            <a:avLst/>
          </a:prstGeom>
          <a:solidFill>
            <a:schemeClr val="bg1"/>
          </a:solidFill>
        </p:spPr>
        <p:txBody>
          <a:bodyPr vert="horz" wrap="square" lIns="0" tIns="0" rIns="0" bIns="0" rtlCol="0" anchor="t" anchorCtr="0">
            <a:noAutofit/>
          </a:bodyPr>
          <a:lstStyle/>
          <a:p>
            <a:pPr>
              <a:spcAft>
                <a:spcPts val="720"/>
              </a:spcAft>
            </a:pPr>
            <a:endParaRPr lang="tr-TR" b="1" dirty="0">
              <a:solidFill>
                <a:schemeClr val="tx2"/>
              </a:solidFill>
            </a:endParaRPr>
          </a:p>
        </p:txBody>
      </p:sp>
      <p:sp>
        <p:nvSpPr>
          <p:cNvPr id="3" name="Title 1">
            <a:extLst>
              <a:ext uri="{FF2B5EF4-FFF2-40B4-BE49-F238E27FC236}">
                <a16:creationId xmlns:a16="http://schemas.microsoft.com/office/drawing/2014/main" id="{9C0E0ED0-C7EC-F48A-C02F-E073D82A711C}"/>
              </a:ext>
            </a:extLst>
          </p:cNvPr>
          <p:cNvSpPr txBox="1">
            <a:spLocks/>
          </p:cNvSpPr>
          <p:nvPr/>
        </p:nvSpPr>
        <p:spPr>
          <a:xfrm>
            <a:off x="1047456" y="2566853"/>
            <a:ext cx="12234240" cy="1665514"/>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sz="4400" kern="1200">
                <a:solidFill>
                  <a:schemeClr val="accent2"/>
                </a:solidFill>
                <a:latin typeface="+mj-lt"/>
                <a:ea typeface="+mj-ea"/>
                <a:cs typeface="+mj-cs"/>
              </a:defRPr>
            </a:lvl1pPr>
          </a:lstStyle>
          <a:p>
            <a:pPr>
              <a:lnSpc>
                <a:spcPct val="100000"/>
              </a:lnSpc>
              <a:spcBef>
                <a:spcPts val="720"/>
              </a:spcBef>
              <a:spcAft>
                <a:spcPts val="720"/>
              </a:spcAft>
            </a:pPr>
            <a:r>
              <a:rPr lang="tr-TR" sz="2400" dirty="0">
                <a:solidFill>
                  <a:schemeClr val="tx1"/>
                </a:solidFill>
                <a:latin typeface="Univers for KPMG"/>
              </a:rPr>
              <a:t>Vergi idaresi muktezasında </a:t>
            </a:r>
            <a:r>
              <a:rPr lang="tr-TR" sz="2400" dirty="0">
                <a:solidFill>
                  <a:srgbClr val="FF0000"/>
                </a:solidFill>
                <a:latin typeface="Univers for KPMG"/>
              </a:rPr>
              <a:t>«...2017-2022 döneminde yapılan fiili harcamalara sağlanan ilave 15 puan yatırıma katkı ve %100 vergi indirimi uygulamasından kaynaklı hak edilen katkı tutarları için 2022 sonrasında da uygulamaya aynen devam olunur» </a:t>
            </a:r>
            <a:r>
              <a:rPr lang="tr-TR" sz="2400" dirty="0">
                <a:solidFill>
                  <a:schemeClr val="tx1"/>
                </a:solidFill>
                <a:latin typeface="Univers for KPMG"/>
              </a:rPr>
              <a:t>şeklinde görüş belirtmiştir.</a:t>
            </a:r>
            <a:endParaRPr lang="en-US" sz="2400" dirty="0">
              <a:solidFill>
                <a:schemeClr val="tx1"/>
              </a:solidFill>
              <a:latin typeface="Univers for KPMG"/>
            </a:endParaRPr>
          </a:p>
        </p:txBody>
      </p:sp>
    </p:spTree>
    <p:extLst>
      <p:ext uri="{BB962C8B-B14F-4D97-AF65-F5344CB8AC3E}">
        <p14:creationId xmlns:p14="http://schemas.microsoft.com/office/powerpoint/2010/main" val="1796090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1761173"/>
            <a:ext cx="7468553" cy="2816066"/>
          </a:xfrm>
          <a:prstGeom prst="rect">
            <a:avLst/>
          </a:prstGeom>
          <a:noFill/>
          <a:ln/>
        </p:spPr>
        <p:txBody>
          <a:bodyPr wrap="square" lIns="0" tIns="0" rIns="0" bIns="0" rtlCol="0" anchor="t"/>
          <a:lstStyle/>
          <a:p>
            <a:pPr marL="0" indent="0" algn="l">
              <a:lnSpc>
                <a:spcPts val="5500"/>
              </a:lnSpc>
              <a:buNone/>
            </a:pPr>
            <a:r>
              <a:rPr lang="en-US" sz="4400" b="1" dirty="0">
                <a:solidFill>
                  <a:srgbClr val="FFFFFF"/>
                </a:solidFill>
                <a:latin typeface="Arial Black" panose="020B0A04020102020204" pitchFamily="34" charset="0"/>
                <a:ea typeface="Syne Bold" pitchFamily="34" charset="-122"/>
                <a:cs typeface="Syne Bold" pitchFamily="34" charset="-120"/>
              </a:rPr>
              <a:t>Kurumlar Vergisi Mükellefleri İçin Tasdiki Zorunlu İndirim ve İstisnalar</a:t>
            </a:r>
            <a:endParaRPr lang="en-US" sz="4400" dirty="0">
              <a:latin typeface="Arial Black" panose="020B0A04020102020204" pitchFamily="34" charset="0"/>
            </a:endParaRPr>
          </a:p>
        </p:txBody>
      </p:sp>
      <p:pic>
        <p:nvPicPr>
          <p:cNvPr id="4" name="Picture 3">
            <a:extLst>
              <a:ext uri="{FF2B5EF4-FFF2-40B4-BE49-F238E27FC236}">
                <a16:creationId xmlns:a16="http://schemas.microsoft.com/office/drawing/2014/main" id="{3FA83A8F-5BBC-083A-7831-49CA3FA99345}"/>
              </a:ext>
            </a:extLst>
          </p:cNvPr>
          <p:cNvPicPr>
            <a:picLocks noChangeAspect="1"/>
          </p:cNvPicPr>
          <p:nvPr/>
        </p:nvPicPr>
        <p:blipFill>
          <a:blip r:embed="rId4"/>
          <a:stretch>
            <a:fillRect/>
          </a:stretch>
        </p:blipFill>
        <p:spPr>
          <a:xfrm>
            <a:off x="0" y="1"/>
            <a:ext cx="1798983" cy="95415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2467094" y="738899"/>
            <a:ext cx="7954208" cy="536377"/>
          </a:xfrm>
          <a:prstGeom prst="rect">
            <a:avLst/>
          </a:prstGeom>
          <a:noFill/>
          <a:ln/>
        </p:spPr>
        <p:txBody>
          <a:bodyPr wrap="none" lIns="0" tIns="0" rIns="0" bIns="0" rtlCol="0" anchor="t"/>
          <a:lstStyle/>
          <a:p>
            <a:pPr marL="0" indent="0" algn="l">
              <a:lnSpc>
                <a:spcPts val="4200"/>
              </a:lnSpc>
              <a:buNone/>
            </a:pPr>
            <a:r>
              <a:rPr lang="en-US" sz="3350" b="1" dirty="0">
                <a:solidFill>
                  <a:srgbClr val="FFFFFF"/>
                </a:solidFill>
                <a:latin typeface="Arial Black" panose="020B0A04020102020204" pitchFamily="34" charset="0"/>
                <a:ea typeface="Syne Bold" pitchFamily="34" charset="-122"/>
                <a:cs typeface="Syne Bold" pitchFamily="34" charset="-120"/>
              </a:rPr>
              <a:t>Tasdik Haddi Sistemi Nasıl Çalışır?</a:t>
            </a:r>
            <a:endParaRPr lang="en-US" sz="3350" dirty="0">
              <a:latin typeface="Arial Black" panose="020B0A04020102020204" pitchFamily="34" charset="0"/>
            </a:endParaRPr>
          </a:p>
        </p:txBody>
      </p:sp>
      <p:sp>
        <p:nvSpPr>
          <p:cNvPr id="3" name="Text 1"/>
          <p:cNvSpPr/>
          <p:nvPr/>
        </p:nvSpPr>
        <p:spPr>
          <a:xfrm>
            <a:off x="638294" y="2226365"/>
            <a:ext cx="6454497" cy="1664592"/>
          </a:xfrm>
          <a:prstGeom prst="rect">
            <a:avLst/>
          </a:prstGeom>
          <a:noFill/>
          <a:ln/>
        </p:spPr>
        <p:txBody>
          <a:bodyPr wrap="square" lIns="0" tIns="0" rIns="0" bIns="0" rtlCol="0" anchor="t"/>
          <a:lstStyle/>
          <a:p>
            <a:pPr marL="0" indent="0" algn="l">
              <a:lnSpc>
                <a:spcPts val="2000"/>
              </a:lnSpc>
              <a:buNone/>
            </a:pPr>
            <a:r>
              <a:rPr lang="en-US" sz="2000" dirty="0">
                <a:solidFill>
                  <a:srgbClr val="D9E1FF"/>
                </a:solidFill>
                <a:latin typeface="Arial Black" panose="020B0A04020102020204" pitchFamily="34" charset="0"/>
                <a:ea typeface="Arimo" pitchFamily="34" charset="-122"/>
                <a:cs typeface="Arimo" pitchFamily="34" charset="-120"/>
              </a:rPr>
              <a:t>Kurumlar vergisi beyannamesinde yararlanılan indirim ve istisnalar, belirlenen tutar sınırlarını aştığında </a:t>
            </a:r>
            <a:r>
              <a:rPr lang="en-US" sz="2000" b="1" dirty="0">
                <a:solidFill>
                  <a:srgbClr val="D9E1FF"/>
                </a:solidFill>
                <a:latin typeface="Arial Black" panose="020B0A04020102020204" pitchFamily="34" charset="0"/>
                <a:ea typeface="Arimo" pitchFamily="34" charset="-122"/>
                <a:cs typeface="Arimo" pitchFamily="34" charset="-120"/>
              </a:rPr>
              <a:t>yeminli mali müşavir tasdiki</a:t>
            </a:r>
            <a:r>
              <a:rPr lang="en-US" sz="2000" dirty="0">
                <a:solidFill>
                  <a:srgbClr val="D9E1FF"/>
                </a:solidFill>
                <a:latin typeface="Arial Black" panose="020B0A04020102020204" pitchFamily="34" charset="0"/>
                <a:ea typeface="Arimo" pitchFamily="34" charset="-122"/>
                <a:cs typeface="Arimo" pitchFamily="34" charset="-120"/>
              </a:rPr>
              <a:t> zorunluluğu doğmaktadır.</a:t>
            </a:r>
            <a:endParaRPr lang="en-US" sz="2000" dirty="0">
              <a:latin typeface="Arial Black" panose="020B0A04020102020204" pitchFamily="34" charset="0"/>
            </a:endParaRPr>
          </a:p>
        </p:txBody>
      </p:sp>
      <p:sp>
        <p:nvSpPr>
          <p:cNvPr id="4" name="Text 2"/>
          <p:cNvSpPr/>
          <p:nvPr/>
        </p:nvSpPr>
        <p:spPr>
          <a:xfrm>
            <a:off x="638294" y="4681895"/>
            <a:ext cx="6769345" cy="2076714"/>
          </a:xfrm>
          <a:prstGeom prst="rect">
            <a:avLst/>
          </a:prstGeom>
          <a:noFill/>
          <a:ln/>
        </p:spPr>
        <p:txBody>
          <a:bodyPr wrap="square" lIns="0" tIns="0" rIns="0" bIns="0" rtlCol="0" anchor="t"/>
          <a:lstStyle/>
          <a:p>
            <a:pPr marL="342900" indent="-342900" algn="l">
              <a:lnSpc>
                <a:spcPts val="2000"/>
              </a:lnSpc>
              <a:buSzPct val="100000"/>
              <a:buChar char="•"/>
            </a:pPr>
            <a:r>
              <a:rPr lang="en-US" sz="1400" b="1" dirty="0">
                <a:solidFill>
                  <a:srgbClr val="D9E1FF"/>
                </a:solidFill>
                <a:latin typeface="Arial Black" panose="020B0A04020102020204" pitchFamily="34" charset="0"/>
                <a:ea typeface="Arimo" pitchFamily="34" charset="-122"/>
                <a:cs typeface="Arimo" pitchFamily="34" charset="-120"/>
              </a:rPr>
              <a:t>1. Tasdik Sınırı:</a:t>
            </a:r>
            <a:r>
              <a:rPr lang="en-US" sz="1400" dirty="0">
                <a:solidFill>
                  <a:srgbClr val="D9E1FF"/>
                </a:solidFill>
                <a:latin typeface="Arial Black" panose="020B0A04020102020204" pitchFamily="34" charset="0"/>
                <a:ea typeface="Arimo" pitchFamily="34" charset="-122"/>
                <a:cs typeface="Arimo" pitchFamily="34" charset="-120"/>
              </a:rPr>
              <a:t> Kalemin tek başına 500.000 TL'yi aşması</a:t>
            </a:r>
            <a:endParaRPr lang="en-US" sz="1400" dirty="0">
              <a:latin typeface="Arial Black" panose="020B0A04020102020204" pitchFamily="34" charset="0"/>
            </a:endParaRPr>
          </a:p>
          <a:p>
            <a:pPr marL="342900" indent="-342900" algn="l">
              <a:lnSpc>
                <a:spcPts val="2000"/>
              </a:lnSpc>
              <a:buSzPct val="100000"/>
              <a:buChar char="•"/>
            </a:pPr>
            <a:r>
              <a:rPr lang="en-US" sz="1400" b="1" dirty="0">
                <a:solidFill>
                  <a:srgbClr val="D9E1FF"/>
                </a:solidFill>
                <a:latin typeface="Arial Black" panose="020B0A04020102020204" pitchFamily="34" charset="0"/>
                <a:ea typeface="Arimo" pitchFamily="34" charset="-122"/>
                <a:cs typeface="Arimo" pitchFamily="34" charset="-120"/>
              </a:rPr>
              <a:t>2. Tasdik Sınırı:</a:t>
            </a:r>
            <a:r>
              <a:rPr lang="en-US" sz="1400" dirty="0">
                <a:solidFill>
                  <a:srgbClr val="D9E1FF"/>
                </a:solidFill>
                <a:latin typeface="Arial Black" panose="020B0A04020102020204" pitchFamily="34" charset="0"/>
                <a:ea typeface="Arimo" pitchFamily="34" charset="-122"/>
                <a:cs typeface="Arimo" pitchFamily="34" charset="-120"/>
              </a:rPr>
              <a:t> Kalemin ayrı ayrı ya da birlikte 1.000.000 TL'yi aşması</a:t>
            </a:r>
            <a:endParaRPr lang="en-US" sz="1400" dirty="0">
              <a:latin typeface="Arial Black" panose="020B0A04020102020204" pitchFamily="34" charset="0"/>
            </a:endParaRPr>
          </a:p>
          <a:p>
            <a:pPr marL="342900" indent="-342900" algn="l">
              <a:lnSpc>
                <a:spcPts val="2000"/>
              </a:lnSpc>
              <a:buSzPct val="100000"/>
              <a:buChar char="•"/>
            </a:pPr>
            <a:r>
              <a:rPr lang="en-US" sz="1400" b="1" dirty="0">
                <a:solidFill>
                  <a:srgbClr val="D9E1FF"/>
                </a:solidFill>
                <a:latin typeface="Arial Black" panose="020B0A04020102020204" pitchFamily="34" charset="0"/>
                <a:ea typeface="Arimo" pitchFamily="34" charset="-122"/>
                <a:cs typeface="Arimo" pitchFamily="34" charset="-120"/>
              </a:rPr>
              <a:t>3. Tasdik Sınırı:</a:t>
            </a:r>
            <a:r>
              <a:rPr lang="en-US" sz="1400" dirty="0">
                <a:solidFill>
                  <a:srgbClr val="D9E1FF"/>
                </a:solidFill>
                <a:latin typeface="Arial Black" panose="020B0A04020102020204" pitchFamily="34" charset="0"/>
                <a:ea typeface="Arimo" pitchFamily="34" charset="-122"/>
                <a:cs typeface="Arimo" pitchFamily="34" charset="-120"/>
              </a:rPr>
              <a:t> Tüm indirim ve istisna toplamının 1.000.000 </a:t>
            </a:r>
            <a:r>
              <a:rPr lang="en-US" sz="1400" dirty="0" err="1">
                <a:solidFill>
                  <a:srgbClr val="D9E1FF"/>
                </a:solidFill>
                <a:latin typeface="Arial Black" panose="020B0A04020102020204" pitchFamily="34" charset="0"/>
                <a:ea typeface="Arimo" pitchFamily="34" charset="-122"/>
                <a:cs typeface="Arimo" pitchFamily="34" charset="-120"/>
              </a:rPr>
              <a:t>TL'yi</a:t>
            </a:r>
            <a:r>
              <a:rPr lang="en-US" sz="1400" dirty="0">
                <a:solidFill>
                  <a:srgbClr val="D9E1FF"/>
                </a:solidFill>
                <a:latin typeface="Arial Black" panose="020B0A04020102020204" pitchFamily="34" charset="0"/>
                <a:ea typeface="Arimo" pitchFamily="34" charset="-122"/>
                <a:cs typeface="Arimo" pitchFamily="34" charset="-120"/>
              </a:rPr>
              <a:t> </a:t>
            </a:r>
            <a:r>
              <a:rPr lang="en-US" sz="1400" dirty="0" err="1">
                <a:solidFill>
                  <a:srgbClr val="D9E1FF"/>
                </a:solidFill>
                <a:latin typeface="Arial Black" panose="020B0A04020102020204" pitchFamily="34" charset="0"/>
                <a:ea typeface="Arimo" pitchFamily="34" charset="-122"/>
                <a:cs typeface="Arimo" pitchFamily="34" charset="-120"/>
              </a:rPr>
              <a:t>aşmas</a:t>
            </a:r>
            <a:r>
              <a:rPr lang="tr-TR" sz="1400" dirty="0">
                <a:solidFill>
                  <a:srgbClr val="D9E1FF"/>
                </a:solidFill>
                <a:latin typeface="Arial Black" panose="020B0A04020102020204" pitchFamily="34" charset="0"/>
                <a:ea typeface="Arimo" pitchFamily="34" charset="-122"/>
                <a:cs typeface="Arimo" pitchFamily="34" charset="-120"/>
              </a:rPr>
              <a:t>ı</a:t>
            </a:r>
          </a:p>
          <a:p>
            <a:pPr marL="342900" indent="-342900" algn="l">
              <a:lnSpc>
                <a:spcPts val="2000"/>
              </a:lnSpc>
              <a:buSzPct val="100000"/>
              <a:buChar char="•"/>
            </a:pPr>
            <a:r>
              <a:rPr lang="tr-TR" sz="1400" dirty="0">
                <a:solidFill>
                  <a:srgbClr val="D9E1FF"/>
                </a:solidFill>
                <a:latin typeface="Arial Black" panose="020B0A04020102020204" pitchFamily="34" charset="0"/>
                <a:ea typeface="Arimo" pitchFamily="34" charset="-122"/>
                <a:cs typeface="Arimo" pitchFamily="34" charset="-120"/>
              </a:rPr>
              <a:t>4. KVK 32/A Kapsamı işlemlerde sınır olmaksızın tasdike tabi</a:t>
            </a:r>
          </a:p>
          <a:p>
            <a:pPr marL="342900" indent="-342900" algn="l">
              <a:lnSpc>
                <a:spcPts val="2000"/>
              </a:lnSpc>
              <a:buSzPct val="100000"/>
              <a:buChar char="•"/>
            </a:pPr>
            <a:r>
              <a:rPr lang="tr-TR" sz="1400" dirty="0">
                <a:solidFill>
                  <a:srgbClr val="D9E1FF"/>
                </a:solidFill>
                <a:latin typeface="Arial Black" panose="020B0A04020102020204" pitchFamily="34" charset="0"/>
                <a:ea typeface="Arimo" pitchFamily="34" charset="-122"/>
                <a:cs typeface="Arimo" pitchFamily="34" charset="-120"/>
              </a:rPr>
              <a:t>5. KVK 32/6-7-8 kapsamı işlemlerde yararlanılan vergi indiriminin 200.000 TL’yi aşması   </a:t>
            </a:r>
          </a:p>
          <a:p>
            <a:pPr marL="342900" indent="-342900" algn="l">
              <a:lnSpc>
                <a:spcPts val="2000"/>
              </a:lnSpc>
              <a:buSzPct val="100000"/>
              <a:buChar char="•"/>
            </a:pPr>
            <a:endParaRPr lang="en-US" sz="1400" dirty="0">
              <a:latin typeface="Arial Black" panose="020B0A04020102020204" pitchFamily="34" charset="0"/>
            </a:endParaRPr>
          </a:p>
        </p:txBody>
      </p:sp>
      <p:pic>
        <p:nvPicPr>
          <p:cNvPr id="5" name="Image 0" descr="preencoded.png"/>
          <p:cNvPicPr>
            <a:picLocks noChangeAspect="1"/>
          </p:cNvPicPr>
          <p:nvPr/>
        </p:nvPicPr>
        <p:blipFill>
          <a:blip r:embed="rId3"/>
          <a:stretch>
            <a:fillRect/>
          </a:stretch>
        </p:blipFill>
        <p:spPr>
          <a:xfrm>
            <a:off x="7545229" y="1402556"/>
            <a:ext cx="6454497" cy="6454497"/>
          </a:xfrm>
          <a:prstGeom prst="rect">
            <a:avLst/>
          </a:prstGeom>
        </p:spPr>
      </p:pic>
      <p:pic>
        <p:nvPicPr>
          <p:cNvPr id="6" name="Image 1" descr="preencoded.png"/>
          <p:cNvPicPr>
            <a:picLocks noChangeAspect="1"/>
          </p:cNvPicPr>
          <p:nvPr/>
        </p:nvPicPr>
        <p:blipFill>
          <a:blip r:embed="rId4"/>
          <a:stretch>
            <a:fillRect/>
          </a:stretch>
        </p:blipFill>
        <p:spPr>
          <a:xfrm>
            <a:off x="7476434" y="1412494"/>
            <a:ext cx="6454497" cy="6454497"/>
          </a:xfrm>
          <a:prstGeom prst="rect">
            <a:avLst/>
          </a:prstGeom>
        </p:spPr>
      </p:pic>
      <p:pic>
        <p:nvPicPr>
          <p:cNvPr id="8" name="Picture 7">
            <a:extLst>
              <a:ext uri="{FF2B5EF4-FFF2-40B4-BE49-F238E27FC236}">
                <a16:creationId xmlns:a16="http://schemas.microsoft.com/office/drawing/2014/main" id="{6C9CF6FC-8A89-ABCA-BDA9-FB3295E97256}"/>
              </a:ext>
            </a:extLst>
          </p:cNvPr>
          <p:cNvPicPr>
            <a:picLocks noChangeAspect="1"/>
          </p:cNvPicPr>
          <p:nvPr/>
        </p:nvPicPr>
        <p:blipFill>
          <a:blip r:embed="rId5"/>
          <a:stretch>
            <a:fillRect/>
          </a:stretch>
        </p:blipFill>
        <p:spPr>
          <a:xfrm>
            <a:off x="12854786" y="7502691"/>
            <a:ext cx="1775614" cy="708721"/>
          </a:xfrm>
          <a:prstGeom prst="rect">
            <a:avLst/>
          </a:prstGeom>
        </p:spPr>
      </p:pic>
      <p:pic>
        <p:nvPicPr>
          <p:cNvPr id="7" name="Picture 6">
            <a:extLst>
              <a:ext uri="{FF2B5EF4-FFF2-40B4-BE49-F238E27FC236}">
                <a16:creationId xmlns:a16="http://schemas.microsoft.com/office/drawing/2014/main" id="{4A29D93E-D77E-9CEA-D009-AEA690B02F5C}"/>
              </a:ext>
            </a:extLst>
          </p:cNvPr>
          <p:cNvPicPr>
            <a:picLocks noChangeAspect="1"/>
          </p:cNvPicPr>
          <p:nvPr/>
        </p:nvPicPr>
        <p:blipFill>
          <a:blip r:embed="rId6"/>
          <a:stretch>
            <a:fillRect/>
          </a:stretch>
        </p:blipFill>
        <p:spPr>
          <a:xfrm>
            <a:off x="0" y="1"/>
            <a:ext cx="1798983" cy="95415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2046877" y="839212"/>
            <a:ext cx="8048149" cy="396002"/>
          </a:xfrm>
          <a:prstGeom prst="rect">
            <a:avLst/>
          </a:prstGeom>
          <a:noFill/>
          <a:ln/>
        </p:spPr>
        <p:txBody>
          <a:bodyPr wrap="none" lIns="0" tIns="0" rIns="0" bIns="0" rtlCol="0" anchor="t"/>
          <a:lstStyle/>
          <a:p>
            <a:pPr marL="0" indent="0" algn="l">
              <a:lnSpc>
                <a:spcPts val="3100"/>
              </a:lnSpc>
              <a:buNone/>
            </a:pPr>
            <a:r>
              <a:rPr lang="en-US" sz="2450" b="1" dirty="0">
                <a:solidFill>
                  <a:srgbClr val="FFFFFF"/>
                </a:solidFill>
                <a:latin typeface="Arial Black" panose="020B0A04020102020204" pitchFamily="34" charset="0"/>
                <a:ea typeface="Syne Bold" pitchFamily="34" charset="-122"/>
                <a:cs typeface="Syne Bold" pitchFamily="34" charset="-120"/>
              </a:rPr>
              <a:t>Tüm İndirim ve İstisnalar — Tasdik Hadleri Özeti</a:t>
            </a:r>
            <a:endParaRPr lang="en-US" sz="2450" dirty="0">
              <a:latin typeface="Arial Black" panose="020B0A04020102020204" pitchFamily="34" charset="0"/>
            </a:endParaRPr>
          </a:p>
        </p:txBody>
      </p:sp>
      <p:sp>
        <p:nvSpPr>
          <p:cNvPr id="3" name="Shape 1"/>
          <p:cNvSpPr/>
          <p:nvPr/>
        </p:nvSpPr>
        <p:spPr>
          <a:xfrm>
            <a:off x="724972" y="1364694"/>
            <a:ext cx="13180457" cy="6047661"/>
          </a:xfrm>
          <a:prstGeom prst="roundRect">
            <a:avLst>
              <a:gd name="adj" fmla="val 334"/>
            </a:avLst>
          </a:prstGeom>
          <a:noFill/>
          <a:ln w="7620">
            <a:solidFill>
              <a:srgbClr val="FFFFFF">
                <a:alpha val="24000"/>
              </a:srgbClr>
            </a:solidFill>
            <a:prstDash val="solid"/>
          </a:ln>
        </p:spPr>
        <p:txBody>
          <a:bodyPr/>
          <a:lstStyle/>
          <a:p>
            <a:endParaRPr lang="tr-TR"/>
          </a:p>
        </p:txBody>
      </p:sp>
      <p:sp>
        <p:nvSpPr>
          <p:cNvPr id="4" name="Shape 2"/>
          <p:cNvSpPr/>
          <p:nvPr/>
        </p:nvSpPr>
        <p:spPr>
          <a:xfrm>
            <a:off x="732592" y="1372314"/>
            <a:ext cx="13165217" cy="274201"/>
          </a:xfrm>
          <a:prstGeom prst="rect">
            <a:avLst/>
          </a:prstGeom>
          <a:solidFill>
            <a:srgbClr val="FFFFFF">
              <a:alpha val="4000"/>
            </a:srgbClr>
          </a:solidFill>
          <a:ln/>
        </p:spPr>
        <p:txBody>
          <a:bodyPr/>
          <a:lstStyle/>
          <a:p>
            <a:endParaRPr lang="tr-TR"/>
          </a:p>
        </p:txBody>
      </p:sp>
      <p:sp>
        <p:nvSpPr>
          <p:cNvPr id="5" name="Text 3"/>
          <p:cNvSpPr/>
          <p:nvPr/>
        </p:nvSpPr>
        <p:spPr>
          <a:xfrm>
            <a:off x="867370" y="1425297"/>
            <a:ext cx="780217" cy="168235"/>
          </a:xfrm>
          <a:prstGeom prst="rect">
            <a:avLst/>
          </a:prstGeom>
          <a:noFill/>
          <a:ln/>
        </p:spPr>
        <p:txBody>
          <a:bodyPr wrap="none" lIns="0" tIns="0" rIns="0" bIns="0" rtlCol="0" anchor="t"/>
          <a:lstStyle/>
          <a:p>
            <a:pPr marL="0" indent="0" algn="l">
              <a:lnSpc>
                <a:spcPts val="1300"/>
              </a:lnSpc>
              <a:buNone/>
            </a:pPr>
            <a:r>
              <a:rPr lang="en-US" sz="1050" b="1" dirty="0">
                <a:solidFill>
                  <a:srgbClr val="D9E1FF"/>
                </a:solidFill>
                <a:latin typeface="Arimo" pitchFamily="34" charset="0"/>
                <a:ea typeface="Arimo" pitchFamily="34" charset="-122"/>
                <a:cs typeface="Arimo" pitchFamily="34" charset="-120"/>
              </a:rPr>
              <a:t>#</a:t>
            </a:r>
            <a:endParaRPr lang="en-US" sz="1050" dirty="0"/>
          </a:p>
        </p:txBody>
      </p:sp>
      <p:sp>
        <p:nvSpPr>
          <p:cNvPr id="6" name="Text 4"/>
          <p:cNvSpPr/>
          <p:nvPr/>
        </p:nvSpPr>
        <p:spPr>
          <a:xfrm>
            <a:off x="1924288" y="1425297"/>
            <a:ext cx="6569154" cy="168235"/>
          </a:xfrm>
          <a:prstGeom prst="rect">
            <a:avLst/>
          </a:prstGeom>
          <a:noFill/>
          <a:ln/>
        </p:spPr>
        <p:txBody>
          <a:bodyPr wrap="none" lIns="0" tIns="0" rIns="0" bIns="0" rtlCol="0" anchor="t"/>
          <a:lstStyle/>
          <a:p>
            <a:pPr marL="0" indent="0" algn="l">
              <a:lnSpc>
                <a:spcPts val="1300"/>
              </a:lnSpc>
              <a:buNone/>
            </a:pPr>
            <a:r>
              <a:rPr lang="en-US" sz="1050" b="1" dirty="0">
                <a:solidFill>
                  <a:srgbClr val="D9E1FF"/>
                </a:solidFill>
                <a:latin typeface="Arial" panose="020B0604020202020204" pitchFamily="34" charset="0"/>
                <a:ea typeface="Arimo" pitchFamily="34" charset="-122"/>
                <a:cs typeface="Arial" panose="020B0604020202020204" pitchFamily="34" charset="0"/>
              </a:rPr>
              <a:t>Tasdik Konusu</a:t>
            </a:r>
            <a:endParaRPr lang="en-US" sz="1050" dirty="0">
              <a:latin typeface="Arial" panose="020B0604020202020204" pitchFamily="34" charset="0"/>
              <a:cs typeface="Arial" panose="020B0604020202020204" pitchFamily="34" charset="0"/>
            </a:endParaRPr>
          </a:p>
        </p:txBody>
      </p:sp>
      <p:sp>
        <p:nvSpPr>
          <p:cNvPr id="7" name="Text 5"/>
          <p:cNvSpPr/>
          <p:nvPr/>
        </p:nvSpPr>
        <p:spPr>
          <a:xfrm>
            <a:off x="8770144" y="1425297"/>
            <a:ext cx="2093000" cy="168235"/>
          </a:xfrm>
          <a:prstGeom prst="rect">
            <a:avLst/>
          </a:prstGeom>
          <a:noFill/>
          <a:ln/>
        </p:spPr>
        <p:txBody>
          <a:bodyPr wrap="none" lIns="0" tIns="0" rIns="0" bIns="0" rtlCol="0" anchor="t"/>
          <a:lstStyle/>
          <a:p>
            <a:pPr marL="0" indent="0" algn="l">
              <a:lnSpc>
                <a:spcPts val="1300"/>
              </a:lnSpc>
              <a:buNone/>
            </a:pPr>
            <a:r>
              <a:rPr lang="en-US" sz="1050" b="1" dirty="0">
                <a:solidFill>
                  <a:srgbClr val="D9E1FF"/>
                </a:solidFill>
                <a:latin typeface="Arimo" pitchFamily="34" charset="0"/>
                <a:ea typeface="Arimo" pitchFamily="34" charset="-122"/>
                <a:cs typeface="Arimo" pitchFamily="34" charset="-120"/>
              </a:rPr>
              <a:t>Kanun</a:t>
            </a:r>
            <a:endParaRPr lang="en-US" sz="1050" dirty="0"/>
          </a:p>
        </p:txBody>
      </p:sp>
      <p:sp>
        <p:nvSpPr>
          <p:cNvPr id="8" name="Text 6"/>
          <p:cNvSpPr/>
          <p:nvPr/>
        </p:nvSpPr>
        <p:spPr>
          <a:xfrm>
            <a:off x="11139845" y="1425297"/>
            <a:ext cx="2623423" cy="168235"/>
          </a:xfrm>
          <a:prstGeom prst="rect">
            <a:avLst/>
          </a:prstGeom>
          <a:noFill/>
          <a:ln/>
        </p:spPr>
        <p:txBody>
          <a:bodyPr wrap="none" lIns="0" tIns="0" rIns="0" bIns="0" rtlCol="0" anchor="t"/>
          <a:lstStyle/>
          <a:p>
            <a:pPr marL="0" indent="0" algn="l">
              <a:lnSpc>
                <a:spcPts val="1300"/>
              </a:lnSpc>
              <a:buNone/>
            </a:pPr>
            <a:r>
              <a:rPr lang="en-US" sz="1050" b="1" dirty="0">
                <a:solidFill>
                  <a:srgbClr val="D9E1FF"/>
                </a:solidFill>
                <a:latin typeface="Arimo" pitchFamily="34" charset="0"/>
                <a:ea typeface="Arimo" pitchFamily="34" charset="-122"/>
                <a:cs typeface="Arimo" pitchFamily="34" charset="-120"/>
              </a:rPr>
              <a:t>Tasdik Sınırı</a:t>
            </a:r>
            <a:endParaRPr lang="en-US" sz="1050" dirty="0"/>
          </a:p>
        </p:txBody>
      </p:sp>
      <p:sp>
        <p:nvSpPr>
          <p:cNvPr id="9" name="Shape 7"/>
          <p:cNvSpPr/>
          <p:nvPr/>
        </p:nvSpPr>
        <p:spPr>
          <a:xfrm>
            <a:off x="732592" y="1646515"/>
            <a:ext cx="13165217" cy="274201"/>
          </a:xfrm>
          <a:prstGeom prst="rect">
            <a:avLst/>
          </a:prstGeom>
          <a:solidFill>
            <a:srgbClr val="000000">
              <a:alpha val="4000"/>
            </a:srgbClr>
          </a:solidFill>
          <a:ln/>
        </p:spPr>
        <p:txBody>
          <a:bodyPr/>
          <a:lstStyle/>
          <a:p>
            <a:endParaRPr lang="tr-TR"/>
          </a:p>
        </p:txBody>
      </p:sp>
      <p:sp>
        <p:nvSpPr>
          <p:cNvPr id="10" name="Text 8"/>
          <p:cNvSpPr/>
          <p:nvPr/>
        </p:nvSpPr>
        <p:spPr>
          <a:xfrm>
            <a:off x="867370" y="1699498"/>
            <a:ext cx="780217"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1</a:t>
            </a:r>
            <a:endParaRPr lang="en-US" sz="1050" dirty="0"/>
          </a:p>
        </p:txBody>
      </p:sp>
      <p:sp>
        <p:nvSpPr>
          <p:cNvPr id="11" name="Text 9"/>
          <p:cNvSpPr/>
          <p:nvPr/>
        </p:nvSpPr>
        <p:spPr>
          <a:xfrm>
            <a:off x="1924288" y="1699498"/>
            <a:ext cx="6569154"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al" panose="020B0604020202020204" pitchFamily="34" charset="0"/>
                <a:ea typeface="Arimo" pitchFamily="34" charset="-122"/>
                <a:cs typeface="Arial" panose="020B0604020202020204" pitchFamily="34" charset="0"/>
              </a:rPr>
              <a:t>Yurtdışı İştirak Kazançları İstisnası</a:t>
            </a:r>
            <a:endParaRPr lang="en-US" sz="1050" dirty="0">
              <a:latin typeface="Arial" panose="020B0604020202020204" pitchFamily="34" charset="0"/>
              <a:cs typeface="Arial" panose="020B0604020202020204" pitchFamily="34" charset="0"/>
            </a:endParaRPr>
          </a:p>
        </p:txBody>
      </p:sp>
      <p:sp>
        <p:nvSpPr>
          <p:cNvPr id="12" name="Text 10"/>
          <p:cNvSpPr/>
          <p:nvPr/>
        </p:nvSpPr>
        <p:spPr>
          <a:xfrm>
            <a:off x="8770144" y="1699498"/>
            <a:ext cx="2093000"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5520</a:t>
            </a:r>
            <a:endParaRPr lang="en-US" sz="1050" dirty="0"/>
          </a:p>
        </p:txBody>
      </p:sp>
      <p:sp>
        <p:nvSpPr>
          <p:cNvPr id="13" name="Text 11"/>
          <p:cNvSpPr/>
          <p:nvPr/>
        </p:nvSpPr>
        <p:spPr>
          <a:xfrm>
            <a:off x="11139845" y="1699498"/>
            <a:ext cx="2623423"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500 B</a:t>
            </a:r>
            <a:r>
              <a:rPr lang="tr-TR" sz="1050" dirty="0">
                <a:solidFill>
                  <a:srgbClr val="D9E1FF"/>
                </a:solidFill>
                <a:latin typeface="Arimo" pitchFamily="34" charset="0"/>
                <a:ea typeface="Arimo" pitchFamily="34" charset="-122"/>
                <a:cs typeface="Arimo" pitchFamily="34" charset="-120"/>
              </a:rPr>
              <a:t>in TL</a:t>
            </a:r>
            <a:endParaRPr lang="en-US" sz="1050" dirty="0"/>
          </a:p>
        </p:txBody>
      </p:sp>
      <p:sp>
        <p:nvSpPr>
          <p:cNvPr id="14" name="Shape 12"/>
          <p:cNvSpPr/>
          <p:nvPr/>
        </p:nvSpPr>
        <p:spPr>
          <a:xfrm>
            <a:off x="732592" y="1920716"/>
            <a:ext cx="13165217" cy="274201"/>
          </a:xfrm>
          <a:prstGeom prst="rect">
            <a:avLst/>
          </a:prstGeom>
          <a:solidFill>
            <a:srgbClr val="FFFFFF">
              <a:alpha val="4000"/>
            </a:srgbClr>
          </a:solidFill>
          <a:ln/>
        </p:spPr>
        <p:txBody>
          <a:bodyPr/>
          <a:lstStyle/>
          <a:p>
            <a:endParaRPr lang="tr-TR"/>
          </a:p>
        </p:txBody>
      </p:sp>
      <p:sp>
        <p:nvSpPr>
          <p:cNvPr id="15" name="Text 13"/>
          <p:cNvSpPr/>
          <p:nvPr/>
        </p:nvSpPr>
        <p:spPr>
          <a:xfrm>
            <a:off x="867370" y="1973699"/>
            <a:ext cx="780217"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2</a:t>
            </a:r>
            <a:endParaRPr lang="en-US" sz="1050" dirty="0"/>
          </a:p>
        </p:txBody>
      </p:sp>
      <p:sp>
        <p:nvSpPr>
          <p:cNvPr id="16" name="Text 14"/>
          <p:cNvSpPr/>
          <p:nvPr/>
        </p:nvSpPr>
        <p:spPr>
          <a:xfrm>
            <a:off x="1924288" y="1973699"/>
            <a:ext cx="6569154" cy="168235"/>
          </a:xfrm>
          <a:prstGeom prst="rect">
            <a:avLst/>
          </a:prstGeom>
          <a:noFill/>
          <a:ln/>
        </p:spPr>
        <p:txBody>
          <a:bodyPr wrap="none" lIns="0" tIns="0" rIns="0" bIns="0" rtlCol="0" anchor="t"/>
          <a:lstStyle/>
          <a:p>
            <a:pPr marL="0" indent="0" algn="l">
              <a:lnSpc>
                <a:spcPts val="1300"/>
              </a:lnSpc>
              <a:buNone/>
            </a:pPr>
            <a:r>
              <a:rPr lang="en-US" sz="1050" dirty="0" err="1">
                <a:solidFill>
                  <a:srgbClr val="D9E1FF"/>
                </a:solidFill>
                <a:latin typeface="Arial" panose="020B0604020202020204" pitchFamily="34" charset="0"/>
                <a:ea typeface="Arimo" pitchFamily="34" charset="-122"/>
                <a:cs typeface="Arial" panose="020B0604020202020204" pitchFamily="34" charset="0"/>
              </a:rPr>
              <a:t>Yurtdışı</a:t>
            </a:r>
            <a:r>
              <a:rPr lang="en-US" sz="1050" dirty="0">
                <a:solidFill>
                  <a:srgbClr val="D9E1FF"/>
                </a:solidFill>
                <a:latin typeface="Arimo" pitchFamily="34" charset="0"/>
                <a:ea typeface="Arimo" pitchFamily="34" charset="-122"/>
                <a:cs typeface="Arimo" pitchFamily="34" charset="-120"/>
              </a:rPr>
              <a:t> </a:t>
            </a:r>
            <a:r>
              <a:rPr lang="en-US" sz="1050" dirty="0">
                <a:solidFill>
                  <a:srgbClr val="D9E1FF"/>
                </a:solidFill>
                <a:latin typeface="Arial" panose="020B0604020202020204" pitchFamily="34" charset="0"/>
                <a:ea typeface="Arimo" pitchFamily="34" charset="-122"/>
                <a:cs typeface="Arial" panose="020B0604020202020204" pitchFamily="34" charset="0"/>
              </a:rPr>
              <a:t>İştirak Hissesi </a:t>
            </a:r>
            <a:r>
              <a:rPr lang="en-US" sz="1050" dirty="0" err="1">
                <a:solidFill>
                  <a:srgbClr val="D9E1FF"/>
                </a:solidFill>
                <a:latin typeface="Arial" panose="020B0604020202020204" pitchFamily="34" charset="0"/>
                <a:ea typeface="Arimo" pitchFamily="34" charset="-122"/>
                <a:cs typeface="Arial" panose="020B0604020202020204" pitchFamily="34" charset="0"/>
              </a:rPr>
              <a:t>Satış</a:t>
            </a:r>
            <a:r>
              <a:rPr lang="en-US" sz="1050" dirty="0">
                <a:solidFill>
                  <a:srgbClr val="D9E1FF"/>
                </a:solidFill>
                <a:latin typeface="Arial" panose="020B0604020202020204" pitchFamily="34" charset="0"/>
                <a:ea typeface="Arimo" pitchFamily="34" charset="-122"/>
                <a:cs typeface="Arial" panose="020B0604020202020204" pitchFamily="34" charset="0"/>
              </a:rPr>
              <a:t> </a:t>
            </a:r>
            <a:r>
              <a:rPr lang="en-US" sz="1050" dirty="0" err="1">
                <a:solidFill>
                  <a:srgbClr val="D9E1FF"/>
                </a:solidFill>
                <a:latin typeface="Arial" panose="020B0604020202020204" pitchFamily="34" charset="0"/>
                <a:ea typeface="Arimo" pitchFamily="34" charset="-122"/>
                <a:cs typeface="Arial" panose="020B0604020202020204" pitchFamily="34" charset="0"/>
              </a:rPr>
              <a:t>Kazancı</a:t>
            </a:r>
            <a:endParaRPr lang="en-US" sz="1050" dirty="0">
              <a:solidFill>
                <a:srgbClr val="D9E1FF"/>
              </a:solidFill>
              <a:latin typeface="Arial" panose="020B0604020202020204" pitchFamily="34" charset="0"/>
              <a:ea typeface="Arimo" pitchFamily="34" charset="-122"/>
              <a:cs typeface="Arial" panose="020B0604020202020204" pitchFamily="34" charset="0"/>
            </a:endParaRPr>
          </a:p>
        </p:txBody>
      </p:sp>
      <p:sp>
        <p:nvSpPr>
          <p:cNvPr id="17" name="Text 15"/>
          <p:cNvSpPr/>
          <p:nvPr/>
        </p:nvSpPr>
        <p:spPr>
          <a:xfrm>
            <a:off x="8770144" y="1973699"/>
            <a:ext cx="2093000"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5520</a:t>
            </a:r>
            <a:endParaRPr lang="en-US" sz="1050" dirty="0"/>
          </a:p>
        </p:txBody>
      </p:sp>
      <p:sp>
        <p:nvSpPr>
          <p:cNvPr id="18" name="Text 16"/>
          <p:cNvSpPr/>
          <p:nvPr/>
        </p:nvSpPr>
        <p:spPr>
          <a:xfrm>
            <a:off x="11139845" y="1973699"/>
            <a:ext cx="2623423"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500 Bin TL</a:t>
            </a:r>
            <a:endParaRPr lang="en-US" sz="1050" dirty="0"/>
          </a:p>
        </p:txBody>
      </p:sp>
      <p:sp>
        <p:nvSpPr>
          <p:cNvPr id="19" name="Shape 17"/>
          <p:cNvSpPr/>
          <p:nvPr/>
        </p:nvSpPr>
        <p:spPr>
          <a:xfrm>
            <a:off x="732592" y="2194917"/>
            <a:ext cx="13165217" cy="274201"/>
          </a:xfrm>
          <a:prstGeom prst="rect">
            <a:avLst/>
          </a:prstGeom>
          <a:solidFill>
            <a:srgbClr val="000000">
              <a:alpha val="4000"/>
            </a:srgbClr>
          </a:solidFill>
          <a:ln/>
        </p:spPr>
        <p:txBody>
          <a:bodyPr/>
          <a:lstStyle/>
          <a:p>
            <a:endParaRPr lang="tr-TR"/>
          </a:p>
        </p:txBody>
      </p:sp>
      <p:sp>
        <p:nvSpPr>
          <p:cNvPr id="20" name="Text 18"/>
          <p:cNvSpPr/>
          <p:nvPr/>
        </p:nvSpPr>
        <p:spPr>
          <a:xfrm>
            <a:off x="867370" y="2247900"/>
            <a:ext cx="780217"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3</a:t>
            </a:r>
            <a:endParaRPr lang="en-US" sz="1050" dirty="0"/>
          </a:p>
        </p:txBody>
      </p:sp>
      <p:sp>
        <p:nvSpPr>
          <p:cNvPr id="21" name="Text 19"/>
          <p:cNvSpPr/>
          <p:nvPr/>
        </p:nvSpPr>
        <p:spPr>
          <a:xfrm>
            <a:off x="1924288" y="2247900"/>
            <a:ext cx="6569154" cy="168235"/>
          </a:xfrm>
          <a:prstGeom prst="rect">
            <a:avLst/>
          </a:prstGeom>
          <a:noFill/>
          <a:ln/>
        </p:spPr>
        <p:txBody>
          <a:bodyPr wrap="none" lIns="0" tIns="0" rIns="0" bIns="0" rtlCol="0" anchor="t"/>
          <a:lstStyle/>
          <a:p>
            <a:pPr marL="0" indent="0" algn="l">
              <a:lnSpc>
                <a:spcPts val="1300"/>
              </a:lnSpc>
              <a:buNone/>
            </a:pPr>
            <a:r>
              <a:rPr lang="en-US" sz="1050" dirty="0" err="1">
                <a:solidFill>
                  <a:srgbClr val="D9E1FF"/>
                </a:solidFill>
                <a:latin typeface="Arial" panose="020B0604020202020204" pitchFamily="34" charset="0"/>
                <a:ea typeface="Arimo" pitchFamily="34" charset="-122"/>
                <a:cs typeface="Arial" panose="020B0604020202020204" pitchFamily="34" charset="0"/>
              </a:rPr>
              <a:t>Emisyon</a:t>
            </a:r>
            <a:r>
              <a:rPr lang="en-US" sz="1050" dirty="0">
                <a:solidFill>
                  <a:srgbClr val="D9E1FF"/>
                </a:solidFill>
                <a:latin typeface="Arimo" pitchFamily="34" charset="0"/>
                <a:ea typeface="Arimo" pitchFamily="34" charset="-122"/>
                <a:cs typeface="Arimo" pitchFamily="34" charset="-120"/>
              </a:rPr>
              <a:t> </a:t>
            </a:r>
            <a:r>
              <a:rPr lang="en-US" sz="1050" dirty="0">
                <a:solidFill>
                  <a:srgbClr val="D9E1FF"/>
                </a:solidFill>
                <a:latin typeface="Arial" panose="020B0604020202020204" pitchFamily="34" charset="0"/>
                <a:ea typeface="Arimo" pitchFamily="34" charset="-122"/>
                <a:cs typeface="Arial" panose="020B0604020202020204" pitchFamily="34" charset="0"/>
              </a:rPr>
              <a:t>Primi </a:t>
            </a:r>
            <a:r>
              <a:rPr lang="en-US" sz="1050" dirty="0" err="1">
                <a:solidFill>
                  <a:srgbClr val="D9E1FF"/>
                </a:solidFill>
                <a:latin typeface="Arial" panose="020B0604020202020204" pitchFamily="34" charset="0"/>
                <a:ea typeface="Arimo" pitchFamily="34" charset="-122"/>
                <a:cs typeface="Arial" panose="020B0604020202020204" pitchFamily="34" charset="0"/>
              </a:rPr>
              <a:t>Kazanç</a:t>
            </a:r>
            <a:r>
              <a:rPr lang="en-US" sz="1050" dirty="0">
                <a:solidFill>
                  <a:srgbClr val="D9E1FF"/>
                </a:solidFill>
                <a:latin typeface="Arial" panose="020B0604020202020204" pitchFamily="34" charset="0"/>
                <a:ea typeface="Arimo" pitchFamily="34" charset="-122"/>
                <a:cs typeface="Arial" panose="020B0604020202020204" pitchFamily="34" charset="0"/>
              </a:rPr>
              <a:t> </a:t>
            </a:r>
            <a:r>
              <a:rPr lang="en-US" sz="1050" dirty="0" err="1">
                <a:solidFill>
                  <a:srgbClr val="D9E1FF"/>
                </a:solidFill>
                <a:latin typeface="Arial" panose="020B0604020202020204" pitchFamily="34" charset="0"/>
                <a:ea typeface="Arimo" pitchFamily="34" charset="-122"/>
                <a:cs typeface="Arial" panose="020B0604020202020204" pitchFamily="34" charset="0"/>
              </a:rPr>
              <a:t>İstisnası</a:t>
            </a:r>
            <a:endParaRPr lang="en-US" sz="1050" dirty="0">
              <a:solidFill>
                <a:srgbClr val="D9E1FF"/>
              </a:solidFill>
              <a:latin typeface="Arial" panose="020B0604020202020204" pitchFamily="34" charset="0"/>
              <a:ea typeface="Arimo" pitchFamily="34" charset="-122"/>
              <a:cs typeface="Arial" panose="020B0604020202020204" pitchFamily="34" charset="0"/>
            </a:endParaRPr>
          </a:p>
        </p:txBody>
      </p:sp>
      <p:sp>
        <p:nvSpPr>
          <p:cNvPr id="22" name="Text 20"/>
          <p:cNvSpPr/>
          <p:nvPr/>
        </p:nvSpPr>
        <p:spPr>
          <a:xfrm>
            <a:off x="8770144" y="2247900"/>
            <a:ext cx="2093000"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5520</a:t>
            </a:r>
            <a:endParaRPr lang="en-US" sz="1050" dirty="0"/>
          </a:p>
        </p:txBody>
      </p:sp>
      <p:sp>
        <p:nvSpPr>
          <p:cNvPr id="23" name="Text 21"/>
          <p:cNvSpPr/>
          <p:nvPr/>
        </p:nvSpPr>
        <p:spPr>
          <a:xfrm>
            <a:off x="11139845" y="2247900"/>
            <a:ext cx="2623423"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500 Bin TL</a:t>
            </a:r>
            <a:endParaRPr lang="en-US" sz="1050" dirty="0"/>
          </a:p>
        </p:txBody>
      </p:sp>
      <p:sp>
        <p:nvSpPr>
          <p:cNvPr id="24" name="Shape 22"/>
          <p:cNvSpPr/>
          <p:nvPr/>
        </p:nvSpPr>
        <p:spPr>
          <a:xfrm>
            <a:off x="732592" y="2469118"/>
            <a:ext cx="13165217" cy="274201"/>
          </a:xfrm>
          <a:prstGeom prst="rect">
            <a:avLst/>
          </a:prstGeom>
          <a:solidFill>
            <a:srgbClr val="FFFFFF">
              <a:alpha val="4000"/>
            </a:srgbClr>
          </a:solidFill>
          <a:ln/>
        </p:spPr>
        <p:txBody>
          <a:bodyPr/>
          <a:lstStyle/>
          <a:p>
            <a:endParaRPr lang="tr-TR"/>
          </a:p>
        </p:txBody>
      </p:sp>
      <p:sp>
        <p:nvSpPr>
          <p:cNvPr id="25" name="Text 23"/>
          <p:cNvSpPr/>
          <p:nvPr/>
        </p:nvSpPr>
        <p:spPr>
          <a:xfrm>
            <a:off x="867370" y="2522101"/>
            <a:ext cx="780217"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4</a:t>
            </a:r>
            <a:endParaRPr lang="en-US" sz="1050" dirty="0"/>
          </a:p>
        </p:txBody>
      </p:sp>
      <p:sp>
        <p:nvSpPr>
          <p:cNvPr id="26" name="Text 24"/>
          <p:cNvSpPr/>
          <p:nvPr/>
        </p:nvSpPr>
        <p:spPr>
          <a:xfrm>
            <a:off x="1924288" y="2522101"/>
            <a:ext cx="6569154"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al" panose="020B0604020202020204" pitchFamily="34" charset="0"/>
                <a:ea typeface="Arimo" pitchFamily="34" charset="-122"/>
                <a:cs typeface="Arial" panose="020B0604020202020204" pitchFamily="34" charset="0"/>
              </a:rPr>
              <a:t>GYF</a:t>
            </a:r>
            <a:r>
              <a:rPr lang="en-US" sz="1050" dirty="0">
                <a:solidFill>
                  <a:srgbClr val="D9E1FF"/>
                </a:solidFill>
                <a:latin typeface="Arimo" pitchFamily="34" charset="0"/>
                <a:ea typeface="Arimo" pitchFamily="34" charset="-122"/>
                <a:cs typeface="Arimo" pitchFamily="34" charset="-120"/>
              </a:rPr>
              <a:t> / </a:t>
            </a:r>
            <a:r>
              <a:rPr lang="en-US" sz="1050" dirty="0">
                <a:solidFill>
                  <a:srgbClr val="D9E1FF"/>
                </a:solidFill>
                <a:latin typeface="Arial" panose="020B0604020202020204" pitchFamily="34" charset="0"/>
                <a:ea typeface="Arimo" pitchFamily="34" charset="-122"/>
                <a:cs typeface="Arial" panose="020B0604020202020204" pitchFamily="34" charset="0"/>
              </a:rPr>
              <a:t>Ortaklık </a:t>
            </a:r>
            <a:r>
              <a:rPr lang="en-US" sz="1050" dirty="0" err="1">
                <a:solidFill>
                  <a:srgbClr val="D9E1FF"/>
                </a:solidFill>
                <a:latin typeface="Arial" panose="020B0604020202020204" pitchFamily="34" charset="0"/>
                <a:ea typeface="Arimo" pitchFamily="34" charset="-122"/>
                <a:cs typeface="Arial" panose="020B0604020202020204" pitchFamily="34" charset="0"/>
              </a:rPr>
              <a:t>Kazanç</a:t>
            </a:r>
            <a:r>
              <a:rPr lang="en-US" sz="1050" dirty="0">
                <a:solidFill>
                  <a:srgbClr val="D9E1FF"/>
                </a:solidFill>
                <a:latin typeface="Arial" panose="020B0604020202020204" pitchFamily="34" charset="0"/>
                <a:ea typeface="Arimo" pitchFamily="34" charset="-122"/>
                <a:cs typeface="Arial" panose="020B0604020202020204" pitchFamily="34" charset="0"/>
              </a:rPr>
              <a:t> </a:t>
            </a:r>
            <a:r>
              <a:rPr lang="en-US" sz="1050" dirty="0" err="1">
                <a:solidFill>
                  <a:srgbClr val="D9E1FF"/>
                </a:solidFill>
                <a:latin typeface="Arial" panose="020B0604020202020204" pitchFamily="34" charset="0"/>
                <a:ea typeface="Arimo" pitchFamily="34" charset="-122"/>
                <a:cs typeface="Arial" panose="020B0604020202020204" pitchFamily="34" charset="0"/>
              </a:rPr>
              <a:t>İstisnası</a:t>
            </a:r>
            <a:endParaRPr lang="en-US" sz="1050" dirty="0">
              <a:solidFill>
                <a:srgbClr val="D9E1FF"/>
              </a:solidFill>
              <a:latin typeface="Arial" panose="020B0604020202020204" pitchFamily="34" charset="0"/>
              <a:ea typeface="Arimo" pitchFamily="34" charset="-122"/>
              <a:cs typeface="Arial" panose="020B0604020202020204" pitchFamily="34" charset="0"/>
            </a:endParaRPr>
          </a:p>
        </p:txBody>
      </p:sp>
      <p:sp>
        <p:nvSpPr>
          <p:cNvPr id="27" name="Text 25"/>
          <p:cNvSpPr/>
          <p:nvPr/>
        </p:nvSpPr>
        <p:spPr>
          <a:xfrm>
            <a:off x="8770144" y="2522101"/>
            <a:ext cx="2093000"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5520</a:t>
            </a:r>
            <a:endParaRPr lang="en-US" sz="1050" dirty="0"/>
          </a:p>
        </p:txBody>
      </p:sp>
      <p:sp>
        <p:nvSpPr>
          <p:cNvPr id="28" name="Text 26"/>
          <p:cNvSpPr/>
          <p:nvPr/>
        </p:nvSpPr>
        <p:spPr>
          <a:xfrm>
            <a:off x="11139845" y="2522101"/>
            <a:ext cx="2623423"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500 Bin TL</a:t>
            </a:r>
            <a:endParaRPr lang="en-US" sz="1050" dirty="0"/>
          </a:p>
        </p:txBody>
      </p:sp>
      <p:sp>
        <p:nvSpPr>
          <p:cNvPr id="29" name="Shape 27"/>
          <p:cNvSpPr/>
          <p:nvPr/>
        </p:nvSpPr>
        <p:spPr>
          <a:xfrm>
            <a:off x="732592" y="2743319"/>
            <a:ext cx="13165217" cy="274201"/>
          </a:xfrm>
          <a:prstGeom prst="rect">
            <a:avLst/>
          </a:prstGeom>
          <a:solidFill>
            <a:srgbClr val="000000">
              <a:alpha val="4000"/>
            </a:srgbClr>
          </a:solidFill>
          <a:ln/>
        </p:spPr>
        <p:txBody>
          <a:bodyPr/>
          <a:lstStyle/>
          <a:p>
            <a:endParaRPr lang="tr-TR"/>
          </a:p>
        </p:txBody>
      </p:sp>
      <p:sp>
        <p:nvSpPr>
          <p:cNvPr id="30" name="Text 28"/>
          <p:cNvSpPr/>
          <p:nvPr/>
        </p:nvSpPr>
        <p:spPr>
          <a:xfrm>
            <a:off x="867370" y="2796302"/>
            <a:ext cx="780217"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5</a:t>
            </a:r>
            <a:endParaRPr lang="en-US" sz="1050" dirty="0"/>
          </a:p>
        </p:txBody>
      </p:sp>
      <p:sp>
        <p:nvSpPr>
          <p:cNvPr id="31" name="Text 29"/>
          <p:cNvSpPr/>
          <p:nvPr/>
        </p:nvSpPr>
        <p:spPr>
          <a:xfrm>
            <a:off x="1924288" y="2796302"/>
            <a:ext cx="6569154"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al" panose="020B0604020202020204" pitchFamily="34" charset="0"/>
                <a:ea typeface="Arimo" pitchFamily="34" charset="-122"/>
                <a:cs typeface="Arial" panose="020B0604020202020204" pitchFamily="34" charset="0"/>
              </a:rPr>
              <a:t>Taşınmaz</a:t>
            </a:r>
            <a:r>
              <a:rPr lang="en-US" sz="1050" dirty="0">
                <a:solidFill>
                  <a:srgbClr val="D9E1FF"/>
                </a:solidFill>
                <a:latin typeface="Arimo" pitchFamily="34" charset="0"/>
                <a:ea typeface="Arimo" pitchFamily="34" charset="-122"/>
                <a:cs typeface="Arimo" pitchFamily="34" charset="-120"/>
              </a:rPr>
              <a:t> </a:t>
            </a:r>
            <a:r>
              <a:rPr lang="en-US" sz="1050" dirty="0" err="1">
                <a:solidFill>
                  <a:srgbClr val="D9E1FF"/>
                </a:solidFill>
                <a:latin typeface="Arimo" pitchFamily="34" charset="0"/>
                <a:ea typeface="Arimo" pitchFamily="34" charset="-122"/>
                <a:cs typeface="Arimo" pitchFamily="34" charset="-120"/>
              </a:rPr>
              <a:t>ve</a:t>
            </a:r>
            <a:r>
              <a:rPr lang="en-US" sz="1050" dirty="0">
                <a:solidFill>
                  <a:srgbClr val="D9E1FF"/>
                </a:solidFill>
                <a:latin typeface="Arimo" pitchFamily="34" charset="0"/>
                <a:ea typeface="Arimo" pitchFamily="34" charset="-122"/>
                <a:cs typeface="Arimo" pitchFamily="34" charset="-120"/>
              </a:rPr>
              <a:t> </a:t>
            </a:r>
            <a:r>
              <a:rPr lang="en-US" sz="1050" dirty="0">
                <a:solidFill>
                  <a:srgbClr val="D9E1FF"/>
                </a:solidFill>
                <a:latin typeface="Arial" panose="020B0604020202020204" pitchFamily="34" charset="0"/>
                <a:ea typeface="Arimo" pitchFamily="34" charset="-122"/>
                <a:cs typeface="Arial" panose="020B0604020202020204" pitchFamily="34" charset="0"/>
              </a:rPr>
              <a:t>İştirak Hissesi </a:t>
            </a:r>
            <a:r>
              <a:rPr lang="en-US" sz="1050" dirty="0" err="1">
                <a:solidFill>
                  <a:srgbClr val="D9E1FF"/>
                </a:solidFill>
                <a:latin typeface="Arial" panose="020B0604020202020204" pitchFamily="34" charset="0"/>
                <a:ea typeface="Arimo" pitchFamily="34" charset="-122"/>
                <a:cs typeface="Arial" panose="020B0604020202020204" pitchFamily="34" charset="0"/>
              </a:rPr>
              <a:t>Satış</a:t>
            </a:r>
            <a:r>
              <a:rPr lang="en-US" sz="1050" dirty="0">
                <a:solidFill>
                  <a:srgbClr val="D9E1FF"/>
                </a:solidFill>
                <a:latin typeface="Arial" panose="020B0604020202020204" pitchFamily="34" charset="0"/>
                <a:ea typeface="Arimo" pitchFamily="34" charset="-122"/>
                <a:cs typeface="Arial" panose="020B0604020202020204" pitchFamily="34" charset="0"/>
              </a:rPr>
              <a:t> </a:t>
            </a:r>
            <a:r>
              <a:rPr lang="en-US" sz="1050" dirty="0" err="1">
                <a:solidFill>
                  <a:srgbClr val="D9E1FF"/>
                </a:solidFill>
                <a:latin typeface="Arial" panose="020B0604020202020204" pitchFamily="34" charset="0"/>
                <a:ea typeface="Arimo" pitchFamily="34" charset="-122"/>
                <a:cs typeface="Arial" panose="020B0604020202020204" pitchFamily="34" charset="0"/>
              </a:rPr>
              <a:t>Kazançları</a:t>
            </a:r>
            <a:endParaRPr lang="en-US" sz="1050" dirty="0">
              <a:solidFill>
                <a:srgbClr val="D9E1FF"/>
              </a:solidFill>
              <a:latin typeface="Arial" panose="020B0604020202020204" pitchFamily="34" charset="0"/>
              <a:ea typeface="Arimo" pitchFamily="34" charset="-122"/>
              <a:cs typeface="Arial" panose="020B0604020202020204" pitchFamily="34" charset="0"/>
            </a:endParaRPr>
          </a:p>
        </p:txBody>
      </p:sp>
      <p:sp>
        <p:nvSpPr>
          <p:cNvPr id="32" name="Text 30"/>
          <p:cNvSpPr/>
          <p:nvPr/>
        </p:nvSpPr>
        <p:spPr>
          <a:xfrm>
            <a:off x="8770144" y="2796302"/>
            <a:ext cx="2093000"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5520</a:t>
            </a:r>
            <a:endParaRPr lang="en-US" sz="1050" dirty="0"/>
          </a:p>
        </p:txBody>
      </p:sp>
      <p:sp>
        <p:nvSpPr>
          <p:cNvPr id="33" name="Text 31"/>
          <p:cNvSpPr/>
          <p:nvPr/>
        </p:nvSpPr>
        <p:spPr>
          <a:xfrm>
            <a:off x="11139845" y="2796302"/>
            <a:ext cx="2623423"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500 Bin TL</a:t>
            </a:r>
            <a:endParaRPr lang="en-US" sz="1050" dirty="0"/>
          </a:p>
        </p:txBody>
      </p:sp>
      <p:sp>
        <p:nvSpPr>
          <p:cNvPr id="34" name="Shape 32"/>
          <p:cNvSpPr/>
          <p:nvPr/>
        </p:nvSpPr>
        <p:spPr>
          <a:xfrm>
            <a:off x="732592" y="3017520"/>
            <a:ext cx="13165217" cy="274201"/>
          </a:xfrm>
          <a:prstGeom prst="rect">
            <a:avLst/>
          </a:prstGeom>
          <a:solidFill>
            <a:srgbClr val="FFFFFF">
              <a:alpha val="4000"/>
            </a:srgbClr>
          </a:solidFill>
          <a:ln/>
        </p:spPr>
        <p:txBody>
          <a:bodyPr/>
          <a:lstStyle/>
          <a:p>
            <a:endParaRPr lang="tr-TR"/>
          </a:p>
        </p:txBody>
      </p:sp>
      <p:sp>
        <p:nvSpPr>
          <p:cNvPr id="35" name="Text 33"/>
          <p:cNvSpPr/>
          <p:nvPr/>
        </p:nvSpPr>
        <p:spPr>
          <a:xfrm>
            <a:off x="867370" y="3070503"/>
            <a:ext cx="780217"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6</a:t>
            </a:r>
            <a:endParaRPr lang="en-US" sz="1050" dirty="0"/>
          </a:p>
        </p:txBody>
      </p:sp>
      <p:sp>
        <p:nvSpPr>
          <p:cNvPr id="36" name="Text 34"/>
          <p:cNvSpPr/>
          <p:nvPr/>
        </p:nvSpPr>
        <p:spPr>
          <a:xfrm>
            <a:off x="1924288" y="3070503"/>
            <a:ext cx="6569154"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al" panose="020B0604020202020204" pitchFamily="34" charset="0"/>
                <a:ea typeface="Arimo" pitchFamily="34" charset="-122"/>
                <a:cs typeface="Arial" panose="020B0604020202020204" pitchFamily="34" charset="0"/>
              </a:rPr>
              <a:t>Yurtdışı İnşaat, Onarım, Montaj ve Teknik </a:t>
            </a:r>
            <a:r>
              <a:rPr lang="en-US" sz="1050" dirty="0" err="1">
                <a:solidFill>
                  <a:srgbClr val="D9E1FF"/>
                </a:solidFill>
                <a:latin typeface="Arial" panose="020B0604020202020204" pitchFamily="34" charset="0"/>
                <a:ea typeface="Arimo" pitchFamily="34" charset="-122"/>
                <a:cs typeface="Arial" panose="020B0604020202020204" pitchFamily="34" charset="0"/>
              </a:rPr>
              <a:t>Hizmetler</a:t>
            </a:r>
            <a:endParaRPr lang="en-US" sz="1050" dirty="0">
              <a:solidFill>
                <a:srgbClr val="D9E1FF"/>
              </a:solidFill>
              <a:latin typeface="Arial" panose="020B0604020202020204" pitchFamily="34" charset="0"/>
              <a:ea typeface="Arimo" pitchFamily="34" charset="-122"/>
              <a:cs typeface="Arial" panose="020B0604020202020204" pitchFamily="34" charset="0"/>
            </a:endParaRPr>
          </a:p>
        </p:txBody>
      </p:sp>
      <p:sp>
        <p:nvSpPr>
          <p:cNvPr id="37" name="Text 35"/>
          <p:cNvSpPr/>
          <p:nvPr/>
        </p:nvSpPr>
        <p:spPr>
          <a:xfrm>
            <a:off x="8770144" y="3070503"/>
            <a:ext cx="2093000"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5520</a:t>
            </a:r>
            <a:endParaRPr lang="en-US" sz="1050" dirty="0"/>
          </a:p>
        </p:txBody>
      </p:sp>
      <p:sp>
        <p:nvSpPr>
          <p:cNvPr id="38" name="Text 36"/>
          <p:cNvSpPr/>
          <p:nvPr/>
        </p:nvSpPr>
        <p:spPr>
          <a:xfrm>
            <a:off x="11139845" y="3070503"/>
            <a:ext cx="2623423"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500 Bin TL</a:t>
            </a:r>
            <a:endParaRPr lang="en-US" sz="1050" dirty="0"/>
          </a:p>
        </p:txBody>
      </p:sp>
      <p:sp>
        <p:nvSpPr>
          <p:cNvPr id="39" name="Shape 37"/>
          <p:cNvSpPr/>
          <p:nvPr/>
        </p:nvSpPr>
        <p:spPr>
          <a:xfrm>
            <a:off x="732592" y="3291721"/>
            <a:ext cx="13165217" cy="274201"/>
          </a:xfrm>
          <a:prstGeom prst="rect">
            <a:avLst/>
          </a:prstGeom>
          <a:solidFill>
            <a:srgbClr val="000000">
              <a:alpha val="4000"/>
            </a:srgbClr>
          </a:solidFill>
          <a:ln/>
        </p:spPr>
        <p:txBody>
          <a:bodyPr/>
          <a:lstStyle/>
          <a:p>
            <a:endParaRPr lang="tr-TR"/>
          </a:p>
        </p:txBody>
      </p:sp>
      <p:sp>
        <p:nvSpPr>
          <p:cNvPr id="40" name="Text 38"/>
          <p:cNvSpPr/>
          <p:nvPr/>
        </p:nvSpPr>
        <p:spPr>
          <a:xfrm>
            <a:off x="867370" y="3344704"/>
            <a:ext cx="780217"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7</a:t>
            </a:r>
            <a:endParaRPr lang="en-US" sz="1050" dirty="0"/>
          </a:p>
        </p:txBody>
      </p:sp>
      <p:sp>
        <p:nvSpPr>
          <p:cNvPr id="41" name="Text 39"/>
          <p:cNvSpPr/>
          <p:nvPr/>
        </p:nvSpPr>
        <p:spPr>
          <a:xfrm>
            <a:off x="1924288" y="3344704"/>
            <a:ext cx="6569154" cy="168235"/>
          </a:xfrm>
          <a:prstGeom prst="rect">
            <a:avLst/>
          </a:prstGeom>
          <a:noFill/>
          <a:ln/>
        </p:spPr>
        <p:txBody>
          <a:bodyPr wrap="none" lIns="0" tIns="0" rIns="0" bIns="0" rtlCol="0" anchor="t"/>
          <a:lstStyle/>
          <a:p>
            <a:pPr>
              <a:lnSpc>
                <a:spcPts val="1300"/>
              </a:lnSpc>
            </a:pPr>
            <a:r>
              <a:rPr lang="en-US" sz="1050" dirty="0">
                <a:solidFill>
                  <a:srgbClr val="D9E1FF"/>
                </a:solidFill>
                <a:latin typeface="Arial" panose="020B0604020202020204" pitchFamily="34" charset="0"/>
                <a:ea typeface="Arimo" pitchFamily="34" charset="-122"/>
                <a:cs typeface="Arial" panose="020B0604020202020204" pitchFamily="34" charset="0"/>
              </a:rPr>
              <a:t>Sınai Mülkiyet </a:t>
            </a:r>
            <a:r>
              <a:rPr lang="en-US" sz="1050" dirty="0" err="1">
                <a:solidFill>
                  <a:srgbClr val="D9E1FF"/>
                </a:solidFill>
                <a:latin typeface="Arial" panose="020B0604020202020204" pitchFamily="34" charset="0"/>
                <a:ea typeface="Arimo" pitchFamily="34" charset="-122"/>
                <a:cs typeface="Arial" panose="020B0604020202020204" pitchFamily="34" charset="0"/>
              </a:rPr>
              <a:t>Haklarında</a:t>
            </a:r>
            <a:r>
              <a:rPr lang="en-US" sz="1050" dirty="0">
                <a:solidFill>
                  <a:srgbClr val="D9E1FF"/>
                </a:solidFill>
                <a:latin typeface="Arial" panose="020B0604020202020204" pitchFamily="34" charset="0"/>
                <a:ea typeface="Arimo" pitchFamily="34" charset="-122"/>
                <a:cs typeface="Arial" panose="020B0604020202020204" pitchFamily="34" charset="0"/>
              </a:rPr>
              <a:t> </a:t>
            </a:r>
            <a:r>
              <a:rPr lang="en-US" sz="1050" dirty="0" err="1">
                <a:solidFill>
                  <a:srgbClr val="D9E1FF"/>
                </a:solidFill>
                <a:latin typeface="Arial" panose="020B0604020202020204" pitchFamily="34" charset="0"/>
                <a:ea typeface="Arimo" pitchFamily="34" charset="-122"/>
                <a:cs typeface="Arial" panose="020B0604020202020204" pitchFamily="34" charset="0"/>
              </a:rPr>
              <a:t>İstisna</a:t>
            </a:r>
            <a:endParaRPr lang="en-US" sz="1050" dirty="0">
              <a:solidFill>
                <a:srgbClr val="D9E1FF"/>
              </a:solidFill>
              <a:latin typeface="Arial" panose="020B0604020202020204" pitchFamily="34" charset="0"/>
              <a:ea typeface="Arimo" pitchFamily="34" charset="-122"/>
              <a:cs typeface="Arial" panose="020B0604020202020204" pitchFamily="34" charset="0"/>
            </a:endParaRPr>
          </a:p>
        </p:txBody>
      </p:sp>
      <p:sp>
        <p:nvSpPr>
          <p:cNvPr id="42" name="Text 40"/>
          <p:cNvSpPr/>
          <p:nvPr/>
        </p:nvSpPr>
        <p:spPr>
          <a:xfrm>
            <a:off x="8770144" y="3344704"/>
            <a:ext cx="2093000"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5520</a:t>
            </a:r>
            <a:endParaRPr lang="en-US" sz="1050" dirty="0"/>
          </a:p>
        </p:txBody>
      </p:sp>
      <p:sp>
        <p:nvSpPr>
          <p:cNvPr id="43" name="Text 41"/>
          <p:cNvSpPr/>
          <p:nvPr/>
        </p:nvSpPr>
        <p:spPr>
          <a:xfrm>
            <a:off x="11139845" y="3344704"/>
            <a:ext cx="2623423"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500 Bin TL</a:t>
            </a:r>
            <a:endParaRPr lang="en-US" sz="1050" dirty="0"/>
          </a:p>
        </p:txBody>
      </p:sp>
      <p:sp>
        <p:nvSpPr>
          <p:cNvPr id="44" name="Shape 42"/>
          <p:cNvSpPr/>
          <p:nvPr/>
        </p:nvSpPr>
        <p:spPr>
          <a:xfrm>
            <a:off x="732592" y="3565922"/>
            <a:ext cx="13165217" cy="274201"/>
          </a:xfrm>
          <a:prstGeom prst="rect">
            <a:avLst/>
          </a:prstGeom>
          <a:solidFill>
            <a:srgbClr val="FFFFFF">
              <a:alpha val="4000"/>
            </a:srgbClr>
          </a:solidFill>
          <a:ln/>
        </p:spPr>
        <p:txBody>
          <a:bodyPr/>
          <a:lstStyle/>
          <a:p>
            <a:endParaRPr lang="tr-TR"/>
          </a:p>
        </p:txBody>
      </p:sp>
      <p:sp>
        <p:nvSpPr>
          <p:cNvPr id="45" name="Text 43"/>
          <p:cNvSpPr/>
          <p:nvPr/>
        </p:nvSpPr>
        <p:spPr>
          <a:xfrm>
            <a:off x="867370" y="3618905"/>
            <a:ext cx="780217"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8</a:t>
            </a:r>
            <a:endParaRPr lang="en-US" sz="1050" dirty="0"/>
          </a:p>
        </p:txBody>
      </p:sp>
      <p:sp>
        <p:nvSpPr>
          <p:cNvPr id="46" name="Text 44"/>
          <p:cNvSpPr/>
          <p:nvPr/>
        </p:nvSpPr>
        <p:spPr>
          <a:xfrm>
            <a:off x="1924288" y="3618905"/>
            <a:ext cx="6569154" cy="168235"/>
          </a:xfrm>
          <a:prstGeom prst="rect">
            <a:avLst/>
          </a:prstGeom>
          <a:noFill/>
          <a:ln/>
        </p:spPr>
        <p:txBody>
          <a:bodyPr wrap="none" lIns="0" tIns="0" rIns="0" bIns="0" rtlCol="0" anchor="t"/>
          <a:lstStyle/>
          <a:p>
            <a:pPr indent="0">
              <a:lnSpc>
                <a:spcPts val="1300"/>
              </a:lnSpc>
              <a:buNone/>
            </a:pPr>
            <a:r>
              <a:rPr lang="en-US" sz="1050" dirty="0">
                <a:solidFill>
                  <a:srgbClr val="D9E1FF"/>
                </a:solidFill>
                <a:latin typeface="Arial" panose="020B0604020202020204" pitchFamily="34" charset="0"/>
                <a:ea typeface="Arimo" pitchFamily="34" charset="-122"/>
                <a:cs typeface="Arial" panose="020B0604020202020204" pitchFamily="34" charset="0"/>
              </a:rPr>
              <a:t>TUGS Kayıtlı Gemilerin İşletilmesi </a:t>
            </a:r>
            <a:r>
              <a:rPr lang="en-US" sz="1050" dirty="0" err="1">
                <a:solidFill>
                  <a:srgbClr val="D9E1FF"/>
                </a:solidFill>
                <a:latin typeface="Arial" panose="020B0604020202020204" pitchFamily="34" charset="0"/>
                <a:ea typeface="Arimo" pitchFamily="34" charset="-122"/>
                <a:cs typeface="Arial" panose="020B0604020202020204" pitchFamily="34" charset="0"/>
              </a:rPr>
              <a:t>ve</a:t>
            </a:r>
            <a:r>
              <a:rPr lang="en-US" sz="1050" dirty="0">
                <a:solidFill>
                  <a:srgbClr val="D9E1FF"/>
                </a:solidFill>
                <a:latin typeface="Arial" panose="020B0604020202020204" pitchFamily="34" charset="0"/>
                <a:ea typeface="Arimo" pitchFamily="34" charset="-122"/>
                <a:cs typeface="Arial" panose="020B0604020202020204" pitchFamily="34" charset="0"/>
              </a:rPr>
              <a:t> Devri</a:t>
            </a:r>
          </a:p>
        </p:txBody>
      </p:sp>
      <p:sp>
        <p:nvSpPr>
          <p:cNvPr id="47" name="Text 45"/>
          <p:cNvSpPr/>
          <p:nvPr/>
        </p:nvSpPr>
        <p:spPr>
          <a:xfrm>
            <a:off x="8770144" y="3618905"/>
            <a:ext cx="2093000"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4490</a:t>
            </a:r>
            <a:endParaRPr lang="en-US" sz="1050" dirty="0"/>
          </a:p>
        </p:txBody>
      </p:sp>
      <p:sp>
        <p:nvSpPr>
          <p:cNvPr id="48" name="Text 46"/>
          <p:cNvSpPr/>
          <p:nvPr/>
        </p:nvSpPr>
        <p:spPr>
          <a:xfrm>
            <a:off x="11139845" y="3618905"/>
            <a:ext cx="2623423"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500 Bin TL</a:t>
            </a:r>
            <a:endParaRPr lang="en-US" sz="1050" dirty="0"/>
          </a:p>
        </p:txBody>
      </p:sp>
      <p:sp>
        <p:nvSpPr>
          <p:cNvPr id="49" name="Shape 47"/>
          <p:cNvSpPr/>
          <p:nvPr/>
        </p:nvSpPr>
        <p:spPr>
          <a:xfrm>
            <a:off x="732592" y="3840123"/>
            <a:ext cx="13165217" cy="274201"/>
          </a:xfrm>
          <a:prstGeom prst="rect">
            <a:avLst/>
          </a:prstGeom>
          <a:solidFill>
            <a:srgbClr val="000000">
              <a:alpha val="4000"/>
            </a:srgbClr>
          </a:solidFill>
          <a:ln/>
        </p:spPr>
        <p:txBody>
          <a:bodyPr/>
          <a:lstStyle/>
          <a:p>
            <a:endParaRPr lang="tr-TR"/>
          </a:p>
        </p:txBody>
      </p:sp>
      <p:sp>
        <p:nvSpPr>
          <p:cNvPr id="50" name="Text 48"/>
          <p:cNvSpPr/>
          <p:nvPr/>
        </p:nvSpPr>
        <p:spPr>
          <a:xfrm>
            <a:off x="867370" y="3893106"/>
            <a:ext cx="780217"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9</a:t>
            </a:r>
            <a:endParaRPr lang="en-US" sz="1050" dirty="0"/>
          </a:p>
        </p:txBody>
      </p:sp>
      <p:sp>
        <p:nvSpPr>
          <p:cNvPr id="51" name="Text 49"/>
          <p:cNvSpPr/>
          <p:nvPr/>
        </p:nvSpPr>
        <p:spPr>
          <a:xfrm>
            <a:off x="1924288" y="3893106"/>
            <a:ext cx="6569154" cy="168235"/>
          </a:xfrm>
          <a:prstGeom prst="rect">
            <a:avLst/>
          </a:prstGeom>
          <a:noFill/>
          <a:ln/>
        </p:spPr>
        <p:txBody>
          <a:bodyPr wrap="none" lIns="0" tIns="0" rIns="0" bIns="0" rtlCol="0" anchor="t"/>
          <a:lstStyle/>
          <a:p>
            <a:pPr>
              <a:lnSpc>
                <a:spcPts val="1300"/>
              </a:lnSpc>
            </a:pPr>
            <a:r>
              <a:rPr lang="en-US" sz="1050" dirty="0">
                <a:solidFill>
                  <a:srgbClr val="D9E1FF"/>
                </a:solidFill>
                <a:latin typeface="Arial" panose="020B0604020202020204" pitchFamily="34" charset="0"/>
                <a:ea typeface="Arimo" pitchFamily="34" charset="-122"/>
                <a:cs typeface="Arial" panose="020B0604020202020204" pitchFamily="34" charset="0"/>
              </a:rPr>
              <a:t>Serbest Bölge </a:t>
            </a:r>
            <a:r>
              <a:rPr lang="en-US" sz="1050" dirty="0" err="1">
                <a:solidFill>
                  <a:srgbClr val="D9E1FF"/>
                </a:solidFill>
                <a:latin typeface="Arial" panose="020B0604020202020204" pitchFamily="34" charset="0"/>
                <a:ea typeface="Arimo" pitchFamily="34" charset="-122"/>
                <a:cs typeface="Arial" panose="020B0604020202020204" pitchFamily="34" charset="0"/>
              </a:rPr>
              <a:t>Kazanç</a:t>
            </a:r>
            <a:r>
              <a:rPr lang="en-US" sz="1050" dirty="0">
                <a:solidFill>
                  <a:srgbClr val="D9E1FF"/>
                </a:solidFill>
                <a:latin typeface="Arial" panose="020B0604020202020204" pitchFamily="34" charset="0"/>
                <a:ea typeface="Arimo" pitchFamily="34" charset="-122"/>
                <a:cs typeface="Arial" panose="020B0604020202020204" pitchFamily="34" charset="0"/>
              </a:rPr>
              <a:t> </a:t>
            </a:r>
            <a:r>
              <a:rPr lang="en-US" sz="1050" dirty="0" err="1">
                <a:solidFill>
                  <a:srgbClr val="D9E1FF"/>
                </a:solidFill>
                <a:latin typeface="Arial" panose="020B0604020202020204" pitchFamily="34" charset="0"/>
                <a:ea typeface="Arimo" pitchFamily="34" charset="-122"/>
                <a:cs typeface="Arial" panose="020B0604020202020204" pitchFamily="34" charset="0"/>
              </a:rPr>
              <a:t>İstisnası</a:t>
            </a:r>
            <a:endParaRPr lang="en-US" sz="1050" dirty="0">
              <a:solidFill>
                <a:srgbClr val="D9E1FF"/>
              </a:solidFill>
              <a:latin typeface="Arial" panose="020B0604020202020204" pitchFamily="34" charset="0"/>
              <a:ea typeface="Arimo" pitchFamily="34" charset="-122"/>
              <a:cs typeface="Arial" panose="020B0604020202020204" pitchFamily="34" charset="0"/>
            </a:endParaRPr>
          </a:p>
        </p:txBody>
      </p:sp>
      <p:sp>
        <p:nvSpPr>
          <p:cNvPr id="52" name="Text 50"/>
          <p:cNvSpPr/>
          <p:nvPr/>
        </p:nvSpPr>
        <p:spPr>
          <a:xfrm>
            <a:off x="8770144" y="3893106"/>
            <a:ext cx="2093000"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3218</a:t>
            </a:r>
            <a:endParaRPr lang="en-US" sz="1050" dirty="0"/>
          </a:p>
        </p:txBody>
      </p:sp>
      <p:sp>
        <p:nvSpPr>
          <p:cNvPr id="53" name="Text 51"/>
          <p:cNvSpPr/>
          <p:nvPr/>
        </p:nvSpPr>
        <p:spPr>
          <a:xfrm>
            <a:off x="11139845" y="3893106"/>
            <a:ext cx="2623423"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500 Bin TL</a:t>
            </a:r>
            <a:endParaRPr lang="en-US" sz="1050" dirty="0"/>
          </a:p>
        </p:txBody>
      </p:sp>
      <p:sp>
        <p:nvSpPr>
          <p:cNvPr id="54" name="Shape 52"/>
          <p:cNvSpPr/>
          <p:nvPr/>
        </p:nvSpPr>
        <p:spPr>
          <a:xfrm>
            <a:off x="732592" y="4114324"/>
            <a:ext cx="13165217" cy="274201"/>
          </a:xfrm>
          <a:prstGeom prst="rect">
            <a:avLst/>
          </a:prstGeom>
          <a:solidFill>
            <a:srgbClr val="FFFFFF">
              <a:alpha val="4000"/>
            </a:srgbClr>
          </a:solidFill>
          <a:ln/>
        </p:spPr>
        <p:txBody>
          <a:bodyPr/>
          <a:lstStyle/>
          <a:p>
            <a:endParaRPr lang="tr-TR"/>
          </a:p>
        </p:txBody>
      </p:sp>
      <p:sp>
        <p:nvSpPr>
          <p:cNvPr id="55" name="Text 53"/>
          <p:cNvSpPr/>
          <p:nvPr/>
        </p:nvSpPr>
        <p:spPr>
          <a:xfrm>
            <a:off x="867370" y="4167307"/>
            <a:ext cx="780217"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10</a:t>
            </a:r>
            <a:endParaRPr lang="en-US" sz="1050" dirty="0"/>
          </a:p>
        </p:txBody>
      </p:sp>
      <p:sp>
        <p:nvSpPr>
          <p:cNvPr id="56" name="Text 54"/>
          <p:cNvSpPr/>
          <p:nvPr/>
        </p:nvSpPr>
        <p:spPr>
          <a:xfrm>
            <a:off x="1924288" y="4167307"/>
            <a:ext cx="6569154" cy="168235"/>
          </a:xfrm>
          <a:prstGeom prst="rect">
            <a:avLst/>
          </a:prstGeom>
          <a:noFill/>
          <a:ln/>
        </p:spPr>
        <p:txBody>
          <a:bodyPr wrap="none" lIns="0" tIns="0" rIns="0" bIns="0" rtlCol="0" anchor="t"/>
          <a:lstStyle/>
          <a:p>
            <a:pPr indent="0">
              <a:lnSpc>
                <a:spcPts val="1300"/>
              </a:lnSpc>
              <a:buNone/>
            </a:pPr>
            <a:r>
              <a:rPr lang="en-US" sz="1050" dirty="0">
                <a:solidFill>
                  <a:srgbClr val="D9E1FF"/>
                </a:solidFill>
                <a:latin typeface="Arial" panose="020B0604020202020204" pitchFamily="34" charset="0"/>
                <a:ea typeface="Arimo" pitchFamily="34" charset="-122"/>
                <a:cs typeface="Arial" panose="020B0604020202020204" pitchFamily="34" charset="0"/>
              </a:rPr>
              <a:t>Teknokent </a:t>
            </a:r>
            <a:r>
              <a:rPr lang="en-US" sz="1050" dirty="0" err="1">
                <a:solidFill>
                  <a:srgbClr val="D9E1FF"/>
                </a:solidFill>
                <a:latin typeface="Arial" panose="020B0604020202020204" pitchFamily="34" charset="0"/>
                <a:ea typeface="Arimo" pitchFamily="34" charset="-122"/>
                <a:cs typeface="Arial" panose="020B0604020202020204" pitchFamily="34" charset="0"/>
              </a:rPr>
              <a:t>Kazanç</a:t>
            </a:r>
            <a:r>
              <a:rPr lang="en-US" sz="1050" dirty="0">
                <a:solidFill>
                  <a:srgbClr val="D9E1FF"/>
                </a:solidFill>
                <a:latin typeface="Arial" panose="020B0604020202020204" pitchFamily="34" charset="0"/>
                <a:ea typeface="Arimo" pitchFamily="34" charset="-122"/>
                <a:cs typeface="Arial" panose="020B0604020202020204" pitchFamily="34" charset="0"/>
              </a:rPr>
              <a:t> </a:t>
            </a:r>
            <a:r>
              <a:rPr lang="en-US" sz="1050" dirty="0" err="1">
                <a:solidFill>
                  <a:srgbClr val="D9E1FF"/>
                </a:solidFill>
                <a:latin typeface="Arial" panose="020B0604020202020204" pitchFamily="34" charset="0"/>
                <a:ea typeface="Arimo" pitchFamily="34" charset="-122"/>
                <a:cs typeface="Arial" panose="020B0604020202020204" pitchFamily="34" charset="0"/>
              </a:rPr>
              <a:t>İstisnası</a:t>
            </a:r>
            <a:endParaRPr lang="en-US" sz="1050" dirty="0">
              <a:solidFill>
                <a:srgbClr val="D9E1FF"/>
              </a:solidFill>
              <a:latin typeface="Arial" panose="020B0604020202020204" pitchFamily="34" charset="0"/>
              <a:ea typeface="Arimo" pitchFamily="34" charset="-122"/>
              <a:cs typeface="Arial" panose="020B0604020202020204" pitchFamily="34" charset="0"/>
            </a:endParaRPr>
          </a:p>
        </p:txBody>
      </p:sp>
      <p:sp>
        <p:nvSpPr>
          <p:cNvPr id="57" name="Text 55"/>
          <p:cNvSpPr/>
          <p:nvPr/>
        </p:nvSpPr>
        <p:spPr>
          <a:xfrm>
            <a:off x="8770144" y="4167307"/>
            <a:ext cx="2093000"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4691</a:t>
            </a:r>
            <a:endParaRPr lang="en-US" sz="1050" dirty="0"/>
          </a:p>
        </p:txBody>
      </p:sp>
      <p:sp>
        <p:nvSpPr>
          <p:cNvPr id="58" name="Text 56"/>
          <p:cNvSpPr/>
          <p:nvPr/>
        </p:nvSpPr>
        <p:spPr>
          <a:xfrm>
            <a:off x="11139845" y="4167307"/>
            <a:ext cx="2623423"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500 Bin TL</a:t>
            </a:r>
            <a:endParaRPr lang="en-US" sz="1050" dirty="0"/>
          </a:p>
        </p:txBody>
      </p:sp>
      <p:sp>
        <p:nvSpPr>
          <p:cNvPr id="59" name="Shape 57"/>
          <p:cNvSpPr/>
          <p:nvPr/>
        </p:nvSpPr>
        <p:spPr>
          <a:xfrm>
            <a:off x="732592" y="4388525"/>
            <a:ext cx="13165217" cy="274201"/>
          </a:xfrm>
          <a:prstGeom prst="rect">
            <a:avLst/>
          </a:prstGeom>
          <a:solidFill>
            <a:srgbClr val="000000">
              <a:alpha val="4000"/>
            </a:srgbClr>
          </a:solidFill>
          <a:ln/>
        </p:spPr>
        <p:txBody>
          <a:bodyPr/>
          <a:lstStyle/>
          <a:p>
            <a:endParaRPr lang="tr-TR"/>
          </a:p>
        </p:txBody>
      </p:sp>
      <p:sp>
        <p:nvSpPr>
          <p:cNvPr id="60" name="Text 58"/>
          <p:cNvSpPr/>
          <p:nvPr/>
        </p:nvSpPr>
        <p:spPr>
          <a:xfrm>
            <a:off x="867370" y="4441508"/>
            <a:ext cx="780217"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11</a:t>
            </a:r>
            <a:endParaRPr lang="en-US" sz="1050" dirty="0"/>
          </a:p>
        </p:txBody>
      </p:sp>
      <p:sp>
        <p:nvSpPr>
          <p:cNvPr id="61" name="Text 59"/>
          <p:cNvSpPr/>
          <p:nvPr/>
        </p:nvSpPr>
        <p:spPr>
          <a:xfrm>
            <a:off x="1924288" y="4441508"/>
            <a:ext cx="6569154" cy="168235"/>
          </a:xfrm>
          <a:prstGeom prst="rect">
            <a:avLst/>
          </a:prstGeom>
          <a:noFill/>
          <a:ln/>
        </p:spPr>
        <p:txBody>
          <a:bodyPr wrap="none" lIns="0" tIns="0" rIns="0" bIns="0" rtlCol="0" anchor="t"/>
          <a:lstStyle/>
          <a:p>
            <a:pPr>
              <a:lnSpc>
                <a:spcPts val="1300"/>
              </a:lnSpc>
            </a:pPr>
            <a:r>
              <a:rPr lang="en-US" sz="1050" dirty="0">
                <a:solidFill>
                  <a:srgbClr val="D9E1FF"/>
                </a:solidFill>
                <a:latin typeface="Arial" panose="020B0604020202020204" pitchFamily="34" charset="0"/>
                <a:ea typeface="Arimo" pitchFamily="34" charset="-122"/>
                <a:cs typeface="Arial" panose="020B0604020202020204" pitchFamily="34" charset="0"/>
              </a:rPr>
              <a:t>Ar-Ge Altyapı </a:t>
            </a:r>
            <a:r>
              <a:rPr lang="en-US" sz="1050" dirty="0" err="1">
                <a:solidFill>
                  <a:srgbClr val="D9E1FF"/>
                </a:solidFill>
                <a:latin typeface="Arial" panose="020B0604020202020204" pitchFamily="34" charset="0"/>
                <a:ea typeface="Arimo" pitchFamily="34" charset="-122"/>
                <a:cs typeface="Arial" panose="020B0604020202020204" pitchFamily="34" charset="0"/>
              </a:rPr>
              <a:t>Kazanç</a:t>
            </a:r>
            <a:r>
              <a:rPr lang="en-US" sz="1050" dirty="0">
                <a:solidFill>
                  <a:srgbClr val="D9E1FF"/>
                </a:solidFill>
                <a:latin typeface="Arial" panose="020B0604020202020204" pitchFamily="34" charset="0"/>
                <a:ea typeface="Arimo" pitchFamily="34" charset="-122"/>
                <a:cs typeface="Arial" panose="020B0604020202020204" pitchFamily="34" charset="0"/>
              </a:rPr>
              <a:t> </a:t>
            </a:r>
            <a:r>
              <a:rPr lang="en-US" sz="1050" dirty="0" err="1">
                <a:solidFill>
                  <a:srgbClr val="D9E1FF"/>
                </a:solidFill>
                <a:latin typeface="Arial" panose="020B0604020202020204" pitchFamily="34" charset="0"/>
                <a:ea typeface="Arimo" pitchFamily="34" charset="-122"/>
                <a:cs typeface="Arial" panose="020B0604020202020204" pitchFamily="34" charset="0"/>
              </a:rPr>
              <a:t>İstisnası</a:t>
            </a:r>
            <a:endParaRPr lang="en-US" sz="1050" dirty="0">
              <a:solidFill>
                <a:srgbClr val="D9E1FF"/>
              </a:solidFill>
              <a:latin typeface="Arial" panose="020B0604020202020204" pitchFamily="34" charset="0"/>
              <a:ea typeface="Arimo" pitchFamily="34" charset="-122"/>
              <a:cs typeface="Arial" panose="020B0604020202020204" pitchFamily="34" charset="0"/>
            </a:endParaRPr>
          </a:p>
        </p:txBody>
      </p:sp>
      <p:sp>
        <p:nvSpPr>
          <p:cNvPr id="62" name="Text 60"/>
          <p:cNvSpPr/>
          <p:nvPr/>
        </p:nvSpPr>
        <p:spPr>
          <a:xfrm>
            <a:off x="8770144" y="4441508"/>
            <a:ext cx="2093000"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6550</a:t>
            </a:r>
            <a:endParaRPr lang="en-US" sz="1050" dirty="0"/>
          </a:p>
        </p:txBody>
      </p:sp>
      <p:sp>
        <p:nvSpPr>
          <p:cNvPr id="63" name="Text 61"/>
          <p:cNvSpPr/>
          <p:nvPr/>
        </p:nvSpPr>
        <p:spPr>
          <a:xfrm>
            <a:off x="11139845" y="4441508"/>
            <a:ext cx="2623423"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500 Bin TL</a:t>
            </a:r>
            <a:endParaRPr lang="en-US" sz="1050" dirty="0"/>
          </a:p>
        </p:txBody>
      </p:sp>
      <p:sp>
        <p:nvSpPr>
          <p:cNvPr id="64" name="Shape 62"/>
          <p:cNvSpPr/>
          <p:nvPr/>
        </p:nvSpPr>
        <p:spPr>
          <a:xfrm>
            <a:off x="732592" y="4662726"/>
            <a:ext cx="13165217" cy="274201"/>
          </a:xfrm>
          <a:prstGeom prst="rect">
            <a:avLst/>
          </a:prstGeom>
          <a:solidFill>
            <a:srgbClr val="FFFFFF">
              <a:alpha val="4000"/>
            </a:srgbClr>
          </a:solidFill>
          <a:ln/>
        </p:spPr>
        <p:txBody>
          <a:bodyPr/>
          <a:lstStyle/>
          <a:p>
            <a:endParaRPr lang="tr-TR"/>
          </a:p>
        </p:txBody>
      </p:sp>
      <p:sp>
        <p:nvSpPr>
          <p:cNvPr id="65" name="Text 63"/>
          <p:cNvSpPr/>
          <p:nvPr/>
        </p:nvSpPr>
        <p:spPr>
          <a:xfrm>
            <a:off x="867370" y="4715708"/>
            <a:ext cx="780217"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12</a:t>
            </a:r>
            <a:endParaRPr lang="en-US" sz="1050" dirty="0"/>
          </a:p>
        </p:txBody>
      </p:sp>
      <p:sp>
        <p:nvSpPr>
          <p:cNvPr id="66" name="Text 64"/>
          <p:cNvSpPr/>
          <p:nvPr/>
        </p:nvSpPr>
        <p:spPr>
          <a:xfrm>
            <a:off x="1924288" y="4715708"/>
            <a:ext cx="6569154" cy="168235"/>
          </a:xfrm>
          <a:prstGeom prst="rect">
            <a:avLst/>
          </a:prstGeom>
          <a:noFill/>
          <a:ln/>
        </p:spPr>
        <p:txBody>
          <a:bodyPr wrap="none" lIns="0" tIns="0" rIns="0" bIns="0" rtlCol="0" anchor="t"/>
          <a:lstStyle/>
          <a:p>
            <a:pPr indent="0">
              <a:lnSpc>
                <a:spcPts val="1300"/>
              </a:lnSpc>
              <a:buNone/>
            </a:pPr>
            <a:r>
              <a:rPr lang="en-US" sz="1050" dirty="0">
                <a:solidFill>
                  <a:srgbClr val="D9E1FF"/>
                </a:solidFill>
                <a:latin typeface="Arial" panose="020B0604020202020204" pitchFamily="34" charset="0"/>
                <a:ea typeface="Arimo" pitchFamily="34" charset="-122"/>
                <a:cs typeface="Arial" panose="020B0604020202020204" pitchFamily="34" charset="0"/>
              </a:rPr>
              <a:t>Yurtdışı Hizmet </a:t>
            </a:r>
            <a:r>
              <a:rPr lang="en-US" sz="1050" dirty="0" err="1">
                <a:solidFill>
                  <a:srgbClr val="D9E1FF"/>
                </a:solidFill>
                <a:latin typeface="Arial" panose="020B0604020202020204" pitchFamily="34" charset="0"/>
                <a:ea typeface="Arimo" pitchFamily="34" charset="-122"/>
                <a:cs typeface="Arial" panose="020B0604020202020204" pitchFamily="34" charset="0"/>
              </a:rPr>
              <a:t>Kazanç</a:t>
            </a:r>
            <a:r>
              <a:rPr lang="en-US" sz="1050" dirty="0">
                <a:solidFill>
                  <a:srgbClr val="D9E1FF"/>
                </a:solidFill>
                <a:latin typeface="Arial" panose="020B0604020202020204" pitchFamily="34" charset="0"/>
                <a:ea typeface="Arimo" pitchFamily="34" charset="-122"/>
                <a:cs typeface="Arial" panose="020B0604020202020204" pitchFamily="34" charset="0"/>
              </a:rPr>
              <a:t> </a:t>
            </a:r>
            <a:r>
              <a:rPr lang="en-US" sz="1050" dirty="0" err="1">
                <a:solidFill>
                  <a:srgbClr val="D9E1FF"/>
                </a:solidFill>
                <a:latin typeface="Arial" panose="020B0604020202020204" pitchFamily="34" charset="0"/>
                <a:ea typeface="Arimo" pitchFamily="34" charset="-122"/>
                <a:cs typeface="Arial" panose="020B0604020202020204" pitchFamily="34" charset="0"/>
              </a:rPr>
              <a:t>İndirimi</a:t>
            </a:r>
            <a:endParaRPr lang="en-US" sz="1050" dirty="0">
              <a:solidFill>
                <a:srgbClr val="D9E1FF"/>
              </a:solidFill>
              <a:latin typeface="Arial" panose="020B0604020202020204" pitchFamily="34" charset="0"/>
              <a:ea typeface="Arimo" pitchFamily="34" charset="-122"/>
              <a:cs typeface="Arial" panose="020B0604020202020204" pitchFamily="34" charset="0"/>
            </a:endParaRPr>
          </a:p>
        </p:txBody>
      </p:sp>
      <p:sp>
        <p:nvSpPr>
          <p:cNvPr id="67" name="Text 65"/>
          <p:cNvSpPr/>
          <p:nvPr/>
        </p:nvSpPr>
        <p:spPr>
          <a:xfrm>
            <a:off x="8770144" y="4715708"/>
            <a:ext cx="2093000"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5520</a:t>
            </a:r>
            <a:endParaRPr lang="en-US" sz="1050" dirty="0"/>
          </a:p>
        </p:txBody>
      </p:sp>
      <p:sp>
        <p:nvSpPr>
          <p:cNvPr id="68" name="Text 66"/>
          <p:cNvSpPr/>
          <p:nvPr/>
        </p:nvSpPr>
        <p:spPr>
          <a:xfrm>
            <a:off x="11139845" y="4715708"/>
            <a:ext cx="2623423"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500 Bin TL</a:t>
            </a:r>
            <a:endParaRPr lang="en-US" sz="1050" dirty="0"/>
          </a:p>
        </p:txBody>
      </p:sp>
      <p:sp>
        <p:nvSpPr>
          <p:cNvPr id="69" name="Shape 67"/>
          <p:cNvSpPr/>
          <p:nvPr/>
        </p:nvSpPr>
        <p:spPr>
          <a:xfrm>
            <a:off x="732592" y="4936927"/>
            <a:ext cx="13165217" cy="274201"/>
          </a:xfrm>
          <a:prstGeom prst="rect">
            <a:avLst/>
          </a:prstGeom>
          <a:solidFill>
            <a:srgbClr val="000000">
              <a:alpha val="4000"/>
            </a:srgbClr>
          </a:solidFill>
          <a:ln/>
        </p:spPr>
        <p:txBody>
          <a:bodyPr/>
          <a:lstStyle/>
          <a:p>
            <a:endParaRPr lang="tr-TR"/>
          </a:p>
        </p:txBody>
      </p:sp>
      <p:sp>
        <p:nvSpPr>
          <p:cNvPr id="70" name="Text 68"/>
          <p:cNvSpPr/>
          <p:nvPr/>
        </p:nvSpPr>
        <p:spPr>
          <a:xfrm>
            <a:off x="867370" y="4989909"/>
            <a:ext cx="780217"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13</a:t>
            </a:r>
            <a:endParaRPr lang="en-US" sz="1050" dirty="0"/>
          </a:p>
        </p:txBody>
      </p:sp>
      <p:sp>
        <p:nvSpPr>
          <p:cNvPr id="71" name="Text 69"/>
          <p:cNvSpPr/>
          <p:nvPr/>
        </p:nvSpPr>
        <p:spPr>
          <a:xfrm>
            <a:off x="1924288" y="4989909"/>
            <a:ext cx="6569154" cy="168235"/>
          </a:xfrm>
          <a:prstGeom prst="rect">
            <a:avLst/>
          </a:prstGeom>
          <a:noFill/>
          <a:ln/>
        </p:spPr>
        <p:txBody>
          <a:bodyPr wrap="none" lIns="0" tIns="0" rIns="0" bIns="0" rtlCol="0" anchor="t"/>
          <a:lstStyle/>
          <a:p>
            <a:pPr>
              <a:lnSpc>
                <a:spcPts val="1300"/>
              </a:lnSpc>
            </a:pPr>
            <a:r>
              <a:rPr lang="en-US" sz="1050" dirty="0">
                <a:solidFill>
                  <a:srgbClr val="D9E1FF"/>
                </a:solidFill>
                <a:latin typeface="Arial" panose="020B0604020202020204" pitchFamily="34" charset="0"/>
                <a:ea typeface="Arimo" pitchFamily="34" charset="-122"/>
                <a:cs typeface="Arial" panose="020B0604020202020204" pitchFamily="34" charset="0"/>
              </a:rPr>
              <a:t>Nakdi Sermaye Artırımı Faiz </a:t>
            </a:r>
            <a:r>
              <a:rPr lang="en-US" sz="1050" dirty="0" err="1">
                <a:solidFill>
                  <a:srgbClr val="D9E1FF"/>
                </a:solidFill>
                <a:latin typeface="Arial" panose="020B0604020202020204" pitchFamily="34" charset="0"/>
                <a:ea typeface="Arimo" pitchFamily="34" charset="-122"/>
                <a:cs typeface="Arial" panose="020B0604020202020204" pitchFamily="34" charset="0"/>
              </a:rPr>
              <a:t>İndirimi</a:t>
            </a:r>
            <a:endParaRPr lang="en-US" sz="1050" dirty="0">
              <a:solidFill>
                <a:srgbClr val="D9E1FF"/>
              </a:solidFill>
              <a:latin typeface="Arial" panose="020B0604020202020204" pitchFamily="34" charset="0"/>
              <a:ea typeface="Arimo" pitchFamily="34" charset="-122"/>
              <a:cs typeface="Arial" panose="020B0604020202020204" pitchFamily="34" charset="0"/>
            </a:endParaRPr>
          </a:p>
        </p:txBody>
      </p:sp>
      <p:sp>
        <p:nvSpPr>
          <p:cNvPr id="72" name="Text 70"/>
          <p:cNvSpPr/>
          <p:nvPr/>
        </p:nvSpPr>
        <p:spPr>
          <a:xfrm>
            <a:off x="8770144" y="4989909"/>
            <a:ext cx="2093000"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5520</a:t>
            </a:r>
            <a:endParaRPr lang="en-US" sz="1050" dirty="0"/>
          </a:p>
        </p:txBody>
      </p:sp>
      <p:sp>
        <p:nvSpPr>
          <p:cNvPr id="73" name="Text 71"/>
          <p:cNvSpPr/>
          <p:nvPr/>
        </p:nvSpPr>
        <p:spPr>
          <a:xfrm>
            <a:off x="11139845" y="4989909"/>
            <a:ext cx="2623423"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500 Bin TL</a:t>
            </a:r>
            <a:endParaRPr lang="en-US" sz="1050" dirty="0"/>
          </a:p>
        </p:txBody>
      </p:sp>
      <p:sp>
        <p:nvSpPr>
          <p:cNvPr id="74" name="Shape 72"/>
          <p:cNvSpPr/>
          <p:nvPr/>
        </p:nvSpPr>
        <p:spPr>
          <a:xfrm>
            <a:off x="732592" y="5211128"/>
            <a:ext cx="13165217" cy="274201"/>
          </a:xfrm>
          <a:prstGeom prst="rect">
            <a:avLst/>
          </a:prstGeom>
          <a:solidFill>
            <a:srgbClr val="FFFFFF">
              <a:alpha val="4000"/>
            </a:srgbClr>
          </a:solidFill>
          <a:ln/>
        </p:spPr>
        <p:txBody>
          <a:bodyPr/>
          <a:lstStyle/>
          <a:p>
            <a:endParaRPr lang="tr-TR"/>
          </a:p>
        </p:txBody>
      </p:sp>
      <p:sp>
        <p:nvSpPr>
          <p:cNvPr id="75" name="Text 73"/>
          <p:cNvSpPr/>
          <p:nvPr/>
        </p:nvSpPr>
        <p:spPr>
          <a:xfrm>
            <a:off x="867370" y="5264110"/>
            <a:ext cx="780217"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14</a:t>
            </a:r>
            <a:endParaRPr lang="en-US" sz="1050" dirty="0"/>
          </a:p>
        </p:txBody>
      </p:sp>
      <p:sp>
        <p:nvSpPr>
          <p:cNvPr id="76" name="Text 74"/>
          <p:cNvSpPr/>
          <p:nvPr/>
        </p:nvSpPr>
        <p:spPr>
          <a:xfrm>
            <a:off x="1924288" y="5264110"/>
            <a:ext cx="6569154" cy="168235"/>
          </a:xfrm>
          <a:prstGeom prst="rect">
            <a:avLst/>
          </a:prstGeom>
          <a:noFill/>
          <a:ln/>
        </p:spPr>
        <p:txBody>
          <a:bodyPr wrap="none" lIns="0" tIns="0" rIns="0" bIns="0" rtlCol="0" anchor="t"/>
          <a:lstStyle/>
          <a:p>
            <a:pPr indent="0">
              <a:lnSpc>
                <a:spcPts val="1300"/>
              </a:lnSpc>
              <a:buNone/>
            </a:pPr>
            <a:r>
              <a:rPr lang="en-US" sz="1050" dirty="0">
                <a:solidFill>
                  <a:srgbClr val="D9E1FF"/>
                </a:solidFill>
                <a:latin typeface="Arial" panose="020B0604020202020204" pitchFamily="34" charset="0"/>
                <a:ea typeface="Arimo" pitchFamily="34" charset="-122"/>
                <a:cs typeface="Arial" panose="020B0604020202020204" pitchFamily="34" charset="0"/>
              </a:rPr>
              <a:t>İndirimli KV Uygulaması (KVK 32/6-7-8)</a:t>
            </a:r>
          </a:p>
        </p:txBody>
      </p:sp>
      <p:sp>
        <p:nvSpPr>
          <p:cNvPr id="77" name="Text 75"/>
          <p:cNvSpPr/>
          <p:nvPr/>
        </p:nvSpPr>
        <p:spPr>
          <a:xfrm>
            <a:off x="8770144" y="5264110"/>
            <a:ext cx="2093000"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5520</a:t>
            </a:r>
            <a:endParaRPr lang="en-US" sz="1050" dirty="0"/>
          </a:p>
        </p:txBody>
      </p:sp>
      <p:sp>
        <p:nvSpPr>
          <p:cNvPr id="78" name="Text 76"/>
          <p:cNvSpPr/>
          <p:nvPr/>
        </p:nvSpPr>
        <p:spPr>
          <a:xfrm>
            <a:off x="11139845" y="5264110"/>
            <a:ext cx="2623423"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200 Bin TL</a:t>
            </a:r>
            <a:endParaRPr lang="en-US" sz="1050" dirty="0"/>
          </a:p>
        </p:txBody>
      </p:sp>
      <p:sp>
        <p:nvSpPr>
          <p:cNvPr id="79" name="Shape 77"/>
          <p:cNvSpPr/>
          <p:nvPr/>
        </p:nvSpPr>
        <p:spPr>
          <a:xfrm>
            <a:off x="732592" y="5485328"/>
            <a:ext cx="13165217" cy="274201"/>
          </a:xfrm>
          <a:prstGeom prst="rect">
            <a:avLst/>
          </a:prstGeom>
          <a:solidFill>
            <a:srgbClr val="000000">
              <a:alpha val="4000"/>
            </a:srgbClr>
          </a:solidFill>
          <a:ln/>
        </p:spPr>
        <p:txBody>
          <a:bodyPr/>
          <a:lstStyle/>
          <a:p>
            <a:endParaRPr lang="tr-TR"/>
          </a:p>
        </p:txBody>
      </p:sp>
      <p:sp>
        <p:nvSpPr>
          <p:cNvPr id="80" name="Text 78"/>
          <p:cNvSpPr/>
          <p:nvPr/>
        </p:nvSpPr>
        <p:spPr>
          <a:xfrm>
            <a:off x="867370" y="5538311"/>
            <a:ext cx="780217"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15</a:t>
            </a:r>
            <a:endParaRPr lang="en-US" sz="1050" dirty="0"/>
          </a:p>
        </p:txBody>
      </p:sp>
      <p:sp>
        <p:nvSpPr>
          <p:cNvPr id="81" name="Text 79"/>
          <p:cNvSpPr/>
          <p:nvPr/>
        </p:nvSpPr>
        <p:spPr>
          <a:xfrm>
            <a:off x="1924288" y="5538311"/>
            <a:ext cx="6569154" cy="168235"/>
          </a:xfrm>
          <a:prstGeom prst="rect">
            <a:avLst/>
          </a:prstGeom>
          <a:noFill/>
          <a:ln/>
        </p:spPr>
        <p:txBody>
          <a:bodyPr wrap="none" lIns="0" tIns="0" rIns="0" bIns="0" rtlCol="0" anchor="t"/>
          <a:lstStyle/>
          <a:p>
            <a:pPr>
              <a:lnSpc>
                <a:spcPts val="1300"/>
              </a:lnSpc>
            </a:pPr>
            <a:r>
              <a:rPr lang="en-US" sz="1050" dirty="0">
                <a:solidFill>
                  <a:srgbClr val="D9E1FF"/>
                </a:solidFill>
                <a:latin typeface="Arial" panose="020B0604020202020204" pitchFamily="34" charset="0"/>
                <a:ea typeface="Arimo" pitchFamily="34" charset="-122"/>
                <a:cs typeface="Arial" panose="020B0604020202020204" pitchFamily="34" charset="0"/>
              </a:rPr>
              <a:t>İndirimli KV Uygulaması (KVK 32/A)</a:t>
            </a:r>
          </a:p>
        </p:txBody>
      </p:sp>
      <p:sp>
        <p:nvSpPr>
          <p:cNvPr id="82" name="Text 80"/>
          <p:cNvSpPr/>
          <p:nvPr/>
        </p:nvSpPr>
        <p:spPr>
          <a:xfrm>
            <a:off x="8770144" y="5538311"/>
            <a:ext cx="2093000"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5520</a:t>
            </a:r>
            <a:endParaRPr lang="en-US" sz="1050" dirty="0"/>
          </a:p>
        </p:txBody>
      </p:sp>
      <p:sp>
        <p:nvSpPr>
          <p:cNvPr id="83" name="Text 81"/>
          <p:cNvSpPr/>
          <p:nvPr/>
        </p:nvSpPr>
        <p:spPr>
          <a:xfrm>
            <a:off x="11139845" y="5538311"/>
            <a:ext cx="2623423"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Sınır Yok</a:t>
            </a:r>
            <a:endParaRPr lang="en-US" sz="1050" dirty="0"/>
          </a:p>
        </p:txBody>
      </p:sp>
      <p:sp>
        <p:nvSpPr>
          <p:cNvPr id="84" name="Shape 82"/>
          <p:cNvSpPr/>
          <p:nvPr/>
        </p:nvSpPr>
        <p:spPr>
          <a:xfrm>
            <a:off x="732592" y="5759529"/>
            <a:ext cx="13165217" cy="274201"/>
          </a:xfrm>
          <a:prstGeom prst="rect">
            <a:avLst/>
          </a:prstGeom>
          <a:solidFill>
            <a:srgbClr val="FFFFFF">
              <a:alpha val="4000"/>
            </a:srgbClr>
          </a:solidFill>
          <a:ln/>
        </p:spPr>
        <p:txBody>
          <a:bodyPr/>
          <a:lstStyle/>
          <a:p>
            <a:endParaRPr lang="tr-TR"/>
          </a:p>
        </p:txBody>
      </p:sp>
      <p:sp>
        <p:nvSpPr>
          <p:cNvPr id="85" name="Text 83"/>
          <p:cNvSpPr/>
          <p:nvPr/>
        </p:nvSpPr>
        <p:spPr>
          <a:xfrm>
            <a:off x="867370" y="5812512"/>
            <a:ext cx="780217"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16</a:t>
            </a:r>
            <a:endParaRPr lang="en-US" sz="1050" dirty="0"/>
          </a:p>
        </p:txBody>
      </p:sp>
      <p:sp>
        <p:nvSpPr>
          <p:cNvPr id="86" name="Text 84"/>
          <p:cNvSpPr/>
          <p:nvPr/>
        </p:nvSpPr>
        <p:spPr>
          <a:xfrm>
            <a:off x="1924288" y="5812512"/>
            <a:ext cx="6569154" cy="168235"/>
          </a:xfrm>
          <a:prstGeom prst="rect">
            <a:avLst/>
          </a:prstGeom>
          <a:noFill/>
          <a:ln/>
        </p:spPr>
        <p:txBody>
          <a:bodyPr wrap="none" lIns="0" tIns="0" rIns="0" bIns="0" rtlCol="0" anchor="t"/>
          <a:lstStyle/>
          <a:p>
            <a:pPr indent="0">
              <a:lnSpc>
                <a:spcPts val="1300"/>
              </a:lnSpc>
              <a:buNone/>
            </a:pPr>
            <a:r>
              <a:rPr lang="en-US" sz="1050" dirty="0">
                <a:solidFill>
                  <a:srgbClr val="D9E1FF"/>
                </a:solidFill>
                <a:latin typeface="Arial" panose="020B0604020202020204" pitchFamily="34" charset="0"/>
                <a:ea typeface="Arimo" pitchFamily="34" charset="-122"/>
                <a:cs typeface="Arial" panose="020B0604020202020204" pitchFamily="34" charset="0"/>
              </a:rPr>
              <a:t>Yerel ve Küresel Asgari </a:t>
            </a:r>
            <a:r>
              <a:rPr lang="en-US" sz="1050" dirty="0" err="1">
                <a:solidFill>
                  <a:srgbClr val="D9E1FF"/>
                </a:solidFill>
                <a:latin typeface="Arial" panose="020B0604020202020204" pitchFamily="34" charset="0"/>
                <a:ea typeface="Arimo" pitchFamily="34" charset="-122"/>
                <a:cs typeface="Arial" panose="020B0604020202020204" pitchFamily="34" charset="0"/>
              </a:rPr>
              <a:t>Tamamlayıcı</a:t>
            </a:r>
            <a:r>
              <a:rPr lang="en-US" sz="1050" dirty="0">
                <a:solidFill>
                  <a:srgbClr val="D9E1FF"/>
                </a:solidFill>
                <a:latin typeface="Arial" panose="020B0604020202020204" pitchFamily="34" charset="0"/>
                <a:ea typeface="Arimo" pitchFamily="34" charset="-122"/>
                <a:cs typeface="Arial" panose="020B0604020202020204" pitchFamily="34" charset="0"/>
              </a:rPr>
              <a:t> KV</a:t>
            </a:r>
          </a:p>
        </p:txBody>
      </p:sp>
      <p:sp>
        <p:nvSpPr>
          <p:cNvPr id="87" name="Text 85"/>
          <p:cNvSpPr/>
          <p:nvPr/>
        </p:nvSpPr>
        <p:spPr>
          <a:xfrm>
            <a:off x="8770144" y="5812512"/>
            <a:ext cx="2093000"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5520</a:t>
            </a:r>
            <a:endParaRPr lang="en-US" sz="1050" dirty="0"/>
          </a:p>
        </p:txBody>
      </p:sp>
      <p:sp>
        <p:nvSpPr>
          <p:cNvPr id="88" name="Text 86"/>
          <p:cNvSpPr/>
          <p:nvPr/>
        </p:nvSpPr>
        <p:spPr>
          <a:xfrm>
            <a:off x="11139845" y="5812512"/>
            <a:ext cx="2623423"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Sınır Yok</a:t>
            </a:r>
            <a:endParaRPr lang="en-US" sz="1050" dirty="0"/>
          </a:p>
        </p:txBody>
      </p:sp>
      <p:sp>
        <p:nvSpPr>
          <p:cNvPr id="89" name="Shape 87"/>
          <p:cNvSpPr/>
          <p:nvPr/>
        </p:nvSpPr>
        <p:spPr>
          <a:xfrm>
            <a:off x="732592" y="6033730"/>
            <a:ext cx="13165217" cy="274201"/>
          </a:xfrm>
          <a:prstGeom prst="rect">
            <a:avLst/>
          </a:prstGeom>
          <a:solidFill>
            <a:srgbClr val="000000">
              <a:alpha val="4000"/>
            </a:srgbClr>
          </a:solidFill>
          <a:ln/>
        </p:spPr>
        <p:txBody>
          <a:bodyPr/>
          <a:lstStyle/>
          <a:p>
            <a:endParaRPr lang="tr-TR"/>
          </a:p>
        </p:txBody>
      </p:sp>
      <p:sp>
        <p:nvSpPr>
          <p:cNvPr id="90" name="Text 88"/>
          <p:cNvSpPr/>
          <p:nvPr/>
        </p:nvSpPr>
        <p:spPr>
          <a:xfrm>
            <a:off x="867370" y="6086713"/>
            <a:ext cx="780217"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17</a:t>
            </a:r>
            <a:endParaRPr lang="en-US" sz="1050" dirty="0"/>
          </a:p>
        </p:txBody>
      </p:sp>
      <p:sp>
        <p:nvSpPr>
          <p:cNvPr id="91" name="Text 89"/>
          <p:cNvSpPr/>
          <p:nvPr/>
        </p:nvSpPr>
        <p:spPr>
          <a:xfrm>
            <a:off x="1924288" y="6086713"/>
            <a:ext cx="6569154" cy="168235"/>
          </a:xfrm>
          <a:prstGeom prst="rect">
            <a:avLst/>
          </a:prstGeom>
          <a:noFill/>
          <a:ln/>
        </p:spPr>
        <p:txBody>
          <a:bodyPr wrap="none" lIns="0" tIns="0" rIns="0" bIns="0" rtlCol="0" anchor="t"/>
          <a:lstStyle/>
          <a:p>
            <a:pPr>
              <a:lnSpc>
                <a:spcPts val="1300"/>
              </a:lnSpc>
            </a:pPr>
            <a:r>
              <a:rPr lang="en-US" sz="1050" dirty="0">
                <a:solidFill>
                  <a:srgbClr val="D9E1FF"/>
                </a:solidFill>
                <a:latin typeface="Arial" panose="020B0604020202020204" pitchFamily="34" charset="0"/>
                <a:ea typeface="Arimo" pitchFamily="34" charset="-122"/>
                <a:cs typeface="Arial" panose="020B0604020202020204" pitchFamily="34" charset="0"/>
              </a:rPr>
              <a:t>Ar-Ge ve </a:t>
            </a:r>
            <a:r>
              <a:rPr lang="en-US" sz="1050" dirty="0" err="1">
                <a:solidFill>
                  <a:srgbClr val="D9E1FF"/>
                </a:solidFill>
                <a:latin typeface="Arial" panose="020B0604020202020204" pitchFamily="34" charset="0"/>
                <a:ea typeface="Arimo" pitchFamily="34" charset="-122"/>
                <a:cs typeface="Arial" panose="020B0604020202020204" pitchFamily="34" charset="0"/>
              </a:rPr>
              <a:t>Tasarım</a:t>
            </a:r>
            <a:r>
              <a:rPr lang="en-US" sz="1050" dirty="0">
                <a:solidFill>
                  <a:srgbClr val="D9E1FF"/>
                </a:solidFill>
                <a:latin typeface="Arial" panose="020B0604020202020204" pitchFamily="34" charset="0"/>
                <a:ea typeface="Arimo" pitchFamily="34" charset="-122"/>
                <a:cs typeface="Arial" panose="020B0604020202020204" pitchFamily="34" charset="0"/>
              </a:rPr>
              <a:t> </a:t>
            </a:r>
            <a:r>
              <a:rPr lang="en-US" sz="1050" dirty="0" err="1">
                <a:solidFill>
                  <a:srgbClr val="D9E1FF"/>
                </a:solidFill>
                <a:latin typeface="Arial" panose="020B0604020202020204" pitchFamily="34" charset="0"/>
                <a:ea typeface="Arimo" pitchFamily="34" charset="-122"/>
                <a:cs typeface="Arial" panose="020B0604020202020204" pitchFamily="34" charset="0"/>
              </a:rPr>
              <a:t>İndirimi</a:t>
            </a:r>
            <a:endParaRPr lang="en-US" sz="1050" dirty="0">
              <a:solidFill>
                <a:srgbClr val="D9E1FF"/>
              </a:solidFill>
              <a:latin typeface="Arial" panose="020B0604020202020204" pitchFamily="34" charset="0"/>
              <a:ea typeface="Arimo" pitchFamily="34" charset="-122"/>
              <a:cs typeface="Arial" panose="020B0604020202020204" pitchFamily="34" charset="0"/>
            </a:endParaRPr>
          </a:p>
        </p:txBody>
      </p:sp>
      <p:sp>
        <p:nvSpPr>
          <p:cNvPr id="92" name="Text 90"/>
          <p:cNvSpPr/>
          <p:nvPr/>
        </p:nvSpPr>
        <p:spPr>
          <a:xfrm>
            <a:off x="8770144" y="6086713"/>
            <a:ext cx="2093000"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5746</a:t>
            </a:r>
            <a:endParaRPr lang="en-US" sz="1050" dirty="0"/>
          </a:p>
        </p:txBody>
      </p:sp>
      <p:sp>
        <p:nvSpPr>
          <p:cNvPr id="93" name="Text 91"/>
          <p:cNvSpPr/>
          <p:nvPr/>
        </p:nvSpPr>
        <p:spPr>
          <a:xfrm>
            <a:off x="11139845" y="6086713"/>
            <a:ext cx="2623423"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500 Bin TL</a:t>
            </a:r>
            <a:endParaRPr lang="en-US" sz="1050" dirty="0"/>
          </a:p>
        </p:txBody>
      </p:sp>
      <p:sp>
        <p:nvSpPr>
          <p:cNvPr id="94" name="Shape 92"/>
          <p:cNvSpPr/>
          <p:nvPr/>
        </p:nvSpPr>
        <p:spPr>
          <a:xfrm>
            <a:off x="732592" y="6307931"/>
            <a:ext cx="13165217" cy="274201"/>
          </a:xfrm>
          <a:prstGeom prst="rect">
            <a:avLst/>
          </a:prstGeom>
          <a:solidFill>
            <a:srgbClr val="FFFFFF">
              <a:alpha val="4000"/>
            </a:srgbClr>
          </a:solidFill>
          <a:ln/>
        </p:spPr>
        <p:txBody>
          <a:bodyPr/>
          <a:lstStyle/>
          <a:p>
            <a:endParaRPr lang="tr-TR"/>
          </a:p>
        </p:txBody>
      </p:sp>
      <p:sp>
        <p:nvSpPr>
          <p:cNvPr id="95" name="Text 93"/>
          <p:cNvSpPr/>
          <p:nvPr/>
        </p:nvSpPr>
        <p:spPr>
          <a:xfrm>
            <a:off x="867370" y="6360914"/>
            <a:ext cx="780217"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18</a:t>
            </a:r>
            <a:endParaRPr lang="en-US" sz="1050" dirty="0"/>
          </a:p>
        </p:txBody>
      </p:sp>
      <p:sp>
        <p:nvSpPr>
          <p:cNvPr id="96" name="Text 94"/>
          <p:cNvSpPr/>
          <p:nvPr/>
        </p:nvSpPr>
        <p:spPr>
          <a:xfrm>
            <a:off x="1924288" y="6360914"/>
            <a:ext cx="6569154" cy="168235"/>
          </a:xfrm>
          <a:prstGeom prst="rect">
            <a:avLst/>
          </a:prstGeom>
          <a:noFill/>
          <a:ln/>
        </p:spPr>
        <p:txBody>
          <a:bodyPr wrap="none" lIns="0" tIns="0" rIns="0" bIns="0" rtlCol="0" anchor="t"/>
          <a:lstStyle/>
          <a:p>
            <a:pPr indent="0">
              <a:lnSpc>
                <a:spcPts val="1300"/>
              </a:lnSpc>
              <a:buNone/>
            </a:pPr>
            <a:r>
              <a:rPr lang="en-US" sz="1050" dirty="0">
                <a:solidFill>
                  <a:srgbClr val="D9E1FF"/>
                </a:solidFill>
                <a:latin typeface="Arial" panose="020B0604020202020204" pitchFamily="34" charset="0"/>
                <a:ea typeface="Arimo" pitchFamily="34" charset="-122"/>
                <a:cs typeface="Arial" panose="020B0604020202020204" pitchFamily="34" charset="0"/>
              </a:rPr>
              <a:t>Teknogirişim Sermaye </a:t>
            </a:r>
            <a:r>
              <a:rPr lang="en-US" sz="1050" dirty="0" err="1">
                <a:solidFill>
                  <a:srgbClr val="D9E1FF"/>
                </a:solidFill>
                <a:latin typeface="Arial" panose="020B0604020202020204" pitchFamily="34" charset="0"/>
                <a:ea typeface="Arimo" pitchFamily="34" charset="-122"/>
                <a:cs typeface="Arial" panose="020B0604020202020204" pitchFamily="34" charset="0"/>
              </a:rPr>
              <a:t>Desteği</a:t>
            </a:r>
            <a:r>
              <a:rPr lang="en-US" sz="1050" dirty="0">
                <a:solidFill>
                  <a:srgbClr val="D9E1FF"/>
                </a:solidFill>
                <a:latin typeface="Arial" panose="020B0604020202020204" pitchFamily="34" charset="0"/>
                <a:ea typeface="Arimo" pitchFamily="34" charset="-122"/>
                <a:cs typeface="Arial" panose="020B0604020202020204" pitchFamily="34" charset="0"/>
              </a:rPr>
              <a:t> </a:t>
            </a:r>
            <a:r>
              <a:rPr lang="en-US" sz="1050" dirty="0" err="1">
                <a:solidFill>
                  <a:srgbClr val="D9E1FF"/>
                </a:solidFill>
                <a:latin typeface="Arial" panose="020B0604020202020204" pitchFamily="34" charset="0"/>
                <a:ea typeface="Arimo" pitchFamily="34" charset="-122"/>
                <a:cs typeface="Arial" panose="020B0604020202020204" pitchFamily="34" charset="0"/>
              </a:rPr>
              <a:t>İndirimi</a:t>
            </a:r>
            <a:endParaRPr lang="en-US" sz="1050" dirty="0">
              <a:solidFill>
                <a:srgbClr val="D9E1FF"/>
              </a:solidFill>
              <a:latin typeface="Arial" panose="020B0604020202020204" pitchFamily="34" charset="0"/>
              <a:ea typeface="Arimo" pitchFamily="34" charset="-122"/>
              <a:cs typeface="Arial" panose="020B0604020202020204" pitchFamily="34" charset="0"/>
            </a:endParaRPr>
          </a:p>
        </p:txBody>
      </p:sp>
      <p:sp>
        <p:nvSpPr>
          <p:cNvPr id="97" name="Text 95"/>
          <p:cNvSpPr/>
          <p:nvPr/>
        </p:nvSpPr>
        <p:spPr>
          <a:xfrm>
            <a:off x="8770144" y="6360914"/>
            <a:ext cx="2093000"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5746</a:t>
            </a:r>
            <a:endParaRPr lang="en-US" sz="1050" dirty="0"/>
          </a:p>
        </p:txBody>
      </p:sp>
      <p:sp>
        <p:nvSpPr>
          <p:cNvPr id="98" name="Text 96"/>
          <p:cNvSpPr/>
          <p:nvPr/>
        </p:nvSpPr>
        <p:spPr>
          <a:xfrm>
            <a:off x="11139845" y="6360914"/>
            <a:ext cx="2623423"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500 Bin TL</a:t>
            </a:r>
            <a:endParaRPr lang="en-US" sz="1050" dirty="0"/>
          </a:p>
        </p:txBody>
      </p:sp>
      <p:sp>
        <p:nvSpPr>
          <p:cNvPr id="99" name="Shape 97"/>
          <p:cNvSpPr/>
          <p:nvPr/>
        </p:nvSpPr>
        <p:spPr>
          <a:xfrm>
            <a:off x="732592" y="6582132"/>
            <a:ext cx="13165217" cy="274201"/>
          </a:xfrm>
          <a:prstGeom prst="rect">
            <a:avLst/>
          </a:prstGeom>
          <a:solidFill>
            <a:srgbClr val="000000">
              <a:alpha val="4000"/>
            </a:srgbClr>
          </a:solidFill>
          <a:ln/>
        </p:spPr>
        <p:txBody>
          <a:bodyPr/>
          <a:lstStyle/>
          <a:p>
            <a:endParaRPr lang="tr-TR"/>
          </a:p>
        </p:txBody>
      </p:sp>
      <p:sp>
        <p:nvSpPr>
          <p:cNvPr id="100" name="Text 98"/>
          <p:cNvSpPr/>
          <p:nvPr/>
        </p:nvSpPr>
        <p:spPr>
          <a:xfrm>
            <a:off x="867370" y="6635115"/>
            <a:ext cx="780217"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19</a:t>
            </a:r>
            <a:endParaRPr lang="en-US" sz="1050" dirty="0"/>
          </a:p>
        </p:txBody>
      </p:sp>
      <p:sp>
        <p:nvSpPr>
          <p:cNvPr id="101" name="Text 99"/>
          <p:cNvSpPr/>
          <p:nvPr/>
        </p:nvSpPr>
        <p:spPr>
          <a:xfrm>
            <a:off x="1924288" y="6635115"/>
            <a:ext cx="6569154" cy="168235"/>
          </a:xfrm>
          <a:prstGeom prst="rect">
            <a:avLst/>
          </a:prstGeom>
          <a:noFill/>
          <a:ln/>
        </p:spPr>
        <p:txBody>
          <a:bodyPr wrap="none" lIns="0" tIns="0" rIns="0" bIns="0" rtlCol="0" anchor="t"/>
          <a:lstStyle/>
          <a:p>
            <a:pPr>
              <a:lnSpc>
                <a:spcPts val="1300"/>
              </a:lnSpc>
            </a:pPr>
            <a:r>
              <a:rPr lang="en-US" sz="1050" dirty="0">
                <a:solidFill>
                  <a:srgbClr val="D9E1FF"/>
                </a:solidFill>
                <a:latin typeface="Arial" panose="020B0604020202020204" pitchFamily="34" charset="0"/>
                <a:ea typeface="Arimo" pitchFamily="34" charset="-122"/>
                <a:cs typeface="Arial" panose="020B0604020202020204" pitchFamily="34" charset="0"/>
              </a:rPr>
              <a:t>Teknokent Sermaye </a:t>
            </a:r>
            <a:r>
              <a:rPr lang="en-US" sz="1050" dirty="0" err="1">
                <a:solidFill>
                  <a:srgbClr val="D9E1FF"/>
                </a:solidFill>
                <a:latin typeface="Arial" panose="020B0604020202020204" pitchFamily="34" charset="0"/>
                <a:ea typeface="Arimo" pitchFamily="34" charset="-122"/>
                <a:cs typeface="Arial" panose="020B0604020202020204" pitchFamily="34" charset="0"/>
              </a:rPr>
              <a:t>Desteği</a:t>
            </a:r>
            <a:r>
              <a:rPr lang="en-US" sz="1050" dirty="0">
                <a:solidFill>
                  <a:srgbClr val="D9E1FF"/>
                </a:solidFill>
                <a:latin typeface="Arial" panose="020B0604020202020204" pitchFamily="34" charset="0"/>
                <a:ea typeface="Arimo" pitchFamily="34" charset="-122"/>
                <a:cs typeface="Arial" panose="020B0604020202020204" pitchFamily="34" charset="0"/>
              </a:rPr>
              <a:t> </a:t>
            </a:r>
            <a:r>
              <a:rPr lang="en-US" sz="1050" dirty="0" err="1">
                <a:solidFill>
                  <a:srgbClr val="D9E1FF"/>
                </a:solidFill>
                <a:latin typeface="Arial" panose="020B0604020202020204" pitchFamily="34" charset="0"/>
                <a:ea typeface="Arimo" pitchFamily="34" charset="-122"/>
                <a:cs typeface="Arial" panose="020B0604020202020204" pitchFamily="34" charset="0"/>
              </a:rPr>
              <a:t>İndirimi</a:t>
            </a:r>
            <a:endParaRPr lang="en-US" sz="1050" dirty="0">
              <a:solidFill>
                <a:srgbClr val="D9E1FF"/>
              </a:solidFill>
              <a:latin typeface="Arial" panose="020B0604020202020204" pitchFamily="34" charset="0"/>
              <a:ea typeface="Arimo" pitchFamily="34" charset="-122"/>
              <a:cs typeface="Arial" panose="020B0604020202020204" pitchFamily="34" charset="0"/>
            </a:endParaRPr>
          </a:p>
        </p:txBody>
      </p:sp>
      <p:sp>
        <p:nvSpPr>
          <p:cNvPr id="102" name="Text 100"/>
          <p:cNvSpPr/>
          <p:nvPr/>
        </p:nvSpPr>
        <p:spPr>
          <a:xfrm>
            <a:off x="8770144" y="6635115"/>
            <a:ext cx="2093000"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4691</a:t>
            </a:r>
            <a:endParaRPr lang="en-US" sz="1050" dirty="0"/>
          </a:p>
        </p:txBody>
      </p:sp>
      <p:sp>
        <p:nvSpPr>
          <p:cNvPr id="103" name="Text 101"/>
          <p:cNvSpPr/>
          <p:nvPr/>
        </p:nvSpPr>
        <p:spPr>
          <a:xfrm>
            <a:off x="11139845" y="6635115"/>
            <a:ext cx="2623423"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500 Bin TL</a:t>
            </a:r>
            <a:endParaRPr lang="en-US" sz="1050" dirty="0"/>
          </a:p>
        </p:txBody>
      </p:sp>
      <p:sp>
        <p:nvSpPr>
          <p:cNvPr id="104" name="Shape 102"/>
          <p:cNvSpPr/>
          <p:nvPr/>
        </p:nvSpPr>
        <p:spPr>
          <a:xfrm>
            <a:off x="732592" y="6856333"/>
            <a:ext cx="13165217" cy="274201"/>
          </a:xfrm>
          <a:prstGeom prst="rect">
            <a:avLst/>
          </a:prstGeom>
          <a:solidFill>
            <a:srgbClr val="FFFFFF">
              <a:alpha val="4000"/>
            </a:srgbClr>
          </a:solidFill>
          <a:ln/>
        </p:spPr>
        <p:txBody>
          <a:bodyPr/>
          <a:lstStyle/>
          <a:p>
            <a:endParaRPr lang="tr-TR"/>
          </a:p>
        </p:txBody>
      </p:sp>
      <p:sp>
        <p:nvSpPr>
          <p:cNvPr id="105" name="Text 103"/>
          <p:cNvSpPr/>
          <p:nvPr/>
        </p:nvSpPr>
        <p:spPr>
          <a:xfrm>
            <a:off x="867370" y="6909316"/>
            <a:ext cx="780217"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20</a:t>
            </a:r>
            <a:endParaRPr lang="en-US" sz="1050" dirty="0"/>
          </a:p>
        </p:txBody>
      </p:sp>
      <p:sp>
        <p:nvSpPr>
          <p:cNvPr id="106" name="Text 104"/>
          <p:cNvSpPr/>
          <p:nvPr/>
        </p:nvSpPr>
        <p:spPr>
          <a:xfrm>
            <a:off x="1924288" y="6909316"/>
            <a:ext cx="6569154" cy="168235"/>
          </a:xfrm>
          <a:prstGeom prst="rect">
            <a:avLst/>
          </a:prstGeom>
          <a:noFill/>
          <a:ln/>
        </p:spPr>
        <p:txBody>
          <a:bodyPr wrap="none" lIns="0" tIns="0" rIns="0" bIns="0" rtlCol="0" anchor="t"/>
          <a:lstStyle/>
          <a:p>
            <a:pPr indent="0">
              <a:lnSpc>
                <a:spcPts val="1300"/>
              </a:lnSpc>
              <a:buNone/>
            </a:pPr>
            <a:r>
              <a:rPr lang="en-US" sz="1050" dirty="0">
                <a:solidFill>
                  <a:srgbClr val="D9E1FF"/>
                </a:solidFill>
                <a:latin typeface="Arial" panose="020B0604020202020204" pitchFamily="34" charset="0"/>
                <a:ea typeface="Arimo" pitchFamily="34" charset="-122"/>
                <a:cs typeface="Arial" panose="020B0604020202020204" pitchFamily="34" charset="0"/>
              </a:rPr>
              <a:t>Yatırım İndirimi İstisnası (GVK Geç. 61)</a:t>
            </a:r>
          </a:p>
        </p:txBody>
      </p:sp>
      <p:sp>
        <p:nvSpPr>
          <p:cNvPr id="107" name="Text 105"/>
          <p:cNvSpPr/>
          <p:nvPr/>
        </p:nvSpPr>
        <p:spPr>
          <a:xfrm>
            <a:off x="8770144" y="6909316"/>
            <a:ext cx="2093000"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193</a:t>
            </a:r>
            <a:endParaRPr lang="en-US" sz="1050" dirty="0"/>
          </a:p>
        </p:txBody>
      </p:sp>
      <p:sp>
        <p:nvSpPr>
          <p:cNvPr id="108" name="Text 106"/>
          <p:cNvSpPr/>
          <p:nvPr/>
        </p:nvSpPr>
        <p:spPr>
          <a:xfrm>
            <a:off x="11139845" y="6909316"/>
            <a:ext cx="2623423"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500 Bin TL</a:t>
            </a:r>
            <a:endParaRPr lang="en-US" sz="1050" dirty="0"/>
          </a:p>
        </p:txBody>
      </p:sp>
      <p:sp>
        <p:nvSpPr>
          <p:cNvPr id="109" name="Shape 107"/>
          <p:cNvSpPr/>
          <p:nvPr/>
        </p:nvSpPr>
        <p:spPr>
          <a:xfrm>
            <a:off x="732592" y="7130534"/>
            <a:ext cx="13165217" cy="274201"/>
          </a:xfrm>
          <a:prstGeom prst="rect">
            <a:avLst/>
          </a:prstGeom>
          <a:solidFill>
            <a:srgbClr val="000000">
              <a:alpha val="4000"/>
            </a:srgbClr>
          </a:solidFill>
          <a:ln/>
        </p:spPr>
        <p:txBody>
          <a:bodyPr/>
          <a:lstStyle/>
          <a:p>
            <a:endParaRPr lang="tr-TR"/>
          </a:p>
        </p:txBody>
      </p:sp>
      <p:sp>
        <p:nvSpPr>
          <p:cNvPr id="110" name="Text 108"/>
          <p:cNvSpPr/>
          <p:nvPr/>
        </p:nvSpPr>
        <p:spPr>
          <a:xfrm>
            <a:off x="867370" y="7183517"/>
            <a:ext cx="780217"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21</a:t>
            </a:r>
            <a:endParaRPr lang="en-US" sz="1050" dirty="0"/>
          </a:p>
        </p:txBody>
      </p:sp>
      <p:sp>
        <p:nvSpPr>
          <p:cNvPr id="111" name="Text 109"/>
          <p:cNvSpPr/>
          <p:nvPr/>
        </p:nvSpPr>
        <p:spPr>
          <a:xfrm>
            <a:off x="1924288" y="7183517"/>
            <a:ext cx="6569154" cy="168235"/>
          </a:xfrm>
          <a:prstGeom prst="rect">
            <a:avLst/>
          </a:prstGeom>
          <a:noFill/>
          <a:ln/>
        </p:spPr>
        <p:txBody>
          <a:bodyPr wrap="none" lIns="0" tIns="0" rIns="0" bIns="0" rtlCol="0" anchor="t"/>
          <a:lstStyle/>
          <a:p>
            <a:pPr>
              <a:lnSpc>
                <a:spcPts val="1300"/>
              </a:lnSpc>
            </a:pPr>
            <a:r>
              <a:rPr lang="en-US" sz="1050" dirty="0">
                <a:solidFill>
                  <a:srgbClr val="D9E1FF"/>
                </a:solidFill>
                <a:latin typeface="Arial" panose="020B0604020202020204" pitchFamily="34" charset="0"/>
                <a:ea typeface="Arimo" pitchFamily="34" charset="-122"/>
                <a:cs typeface="Arial" panose="020B0604020202020204" pitchFamily="34" charset="0"/>
              </a:rPr>
              <a:t>Beyanname Diğer İndirim </a:t>
            </a:r>
            <a:r>
              <a:rPr lang="en-US" sz="1050" dirty="0" err="1">
                <a:solidFill>
                  <a:srgbClr val="D9E1FF"/>
                </a:solidFill>
                <a:latin typeface="Arial" panose="020B0604020202020204" pitchFamily="34" charset="0"/>
                <a:ea typeface="Arimo" pitchFamily="34" charset="-122"/>
                <a:cs typeface="Arial" panose="020B0604020202020204" pitchFamily="34" charset="0"/>
              </a:rPr>
              <a:t>ve</a:t>
            </a:r>
            <a:r>
              <a:rPr lang="en-US" sz="1050" dirty="0">
                <a:solidFill>
                  <a:srgbClr val="D9E1FF"/>
                </a:solidFill>
                <a:latin typeface="Arial" panose="020B0604020202020204" pitchFamily="34" charset="0"/>
                <a:ea typeface="Arimo" pitchFamily="34" charset="-122"/>
                <a:cs typeface="Arial" panose="020B0604020202020204" pitchFamily="34" charset="0"/>
              </a:rPr>
              <a:t> </a:t>
            </a:r>
            <a:r>
              <a:rPr lang="en-US" sz="1050" dirty="0" err="1">
                <a:solidFill>
                  <a:srgbClr val="D9E1FF"/>
                </a:solidFill>
                <a:latin typeface="Arial" panose="020B0604020202020204" pitchFamily="34" charset="0"/>
                <a:ea typeface="Arimo" pitchFamily="34" charset="-122"/>
                <a:cs typeface="Arial" panose="020B0604020202020204" pitchFamily="34" charset="0"/>
              </a:rPr>
              <a:t>İstisnalar</a:t>
            </a:r>
            <a:endParaRPr lang="en-US" sz="1050" dirty="0">
              <a:solidFill>
                <a:srgbClr val="D9E1FF"/>
              </a:solidFill>
              <a:latin typeface="Arial" panose="020B0604020202020204" pitchFamily="34" charset="0"/>
              <a:ea typeface="Arimo" pitchFamily="34" charset="-122"/>
              <a:cs typeface="Arial" panose="020B0604020202020204" pitchFamily="34" charset="0"/>
            </a:endParaRPr>
          </a:p>
        </p:txBody>
      </p:sp>
      <p:sp>
        <p:nvSpPr>
          <p:cNvPr id="112" name="Text 110"/>
          <p:cNvSpPr/>
          <p:nvPr/>
        </p:nvSpPr>
        <p:spPr>
          <a:xfrm>
            <a:off x="8770144" y="7183517"/>
            <a:ext cx="2093000"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Çeşitli</a:t>
            </a:r>
            <a:endParaRPr lang="en-US" sz="1050" dirty="0"/>
          </a:p>
        </p:txBody>
      </p:sp>
      <p:sp>
        <p:nvSpPr>
          <p:cNvPr id="113" name="Text 111"/>
          <p:cNvSpPr/>
          <p:nvPr/>
        </p:nvSpPr>
        <p:spPr>
          <a:xfrm>
            <a:off x="11139845" y="7183517"/>
            <a:ext cx="2623423" cy="168235"/>
          </a:xfrm>
          <a:prstGeom prst="rect">
            <a:avLst/>
          </a:prstGeom>
          <a:noFill/>
          <a:ln/>
        </p:spPr>
        <p:txBody>
          <a:bodyPr wrap="none" lIns="0" tIns="0" rIns="0" bIns="0" rtlCol="0" anchor="t"/>
          <a:lstStyle/>
          <a:p>
            <a:pPr marL="0" indent="0" algn="l">
              <a:lnSpc>
                <a:spcPts val="1300"/>
              </a:lnSpc>
              <a:buNone/>
            </a:pPr>
            <a:r>
              <a:rPr lang="en-US" sz="1050" dirty="0">
                <a:solidFill>
                  <a:srgbClr val="D9E1FF"/>
                </a:solidFill>
                <a:latin typeface="Arimo" pitchFamily="34" charset="0"/>
                <a:ea typeface="Arimo" pitchFamily="34" charset="-122"/>
                <a:cs typeface="Arimo" pitchFamily="34" charset="-120"/>
              </a:rPr>
              <a:t>1 Milyon TL</a:t>
            </a:r>
            <a:endParaRPr lang="en-US" sz="1050" dirty="0"/>
          </a:p>
        </p:txBody>
      </p:sp>
      <p:pic>
        <p:nvPicPr>
          <p:cNvPr id="115" name="Picture 114">
            <a:extLst>
              <a:ext uri="{FF2B5EF4-FFF2-40B4-BE49-F238E27FC236}">
                <a16:creationId xmlns:a16="http://schemas.microsoft.com/office/drawing/2014/main" id="{9EDA2A65-8C63-19CF-E93B-9B1E40FF3F94}"/>
              </a:ext>
            </a:extLst>
          </p:cNvPr>
          <p:cNvPicPr>
            <a:picLocks noChangeAspect="1"/>
          </p:cNvPicPr>
          <p:nvPr/>
        </p:nvPicPr>
        <p:blipFill>
          <a:blip r:embed="rId3"/>
          <a:stretch>
            <a:fillRect/>
          </a:stretch>
        </p:blipFill>
        <p:spPr>
          <a:xfrm>
            <a:off x="12854786" y="7465337"/>
            <a:ext cx="1775614" cy="708721"/>
          </a:xfrm>
          <a:prstGeom prst="rect">
            <a:avLst/>
          </a:prstGeom>
        </p:spPr>
      </p:pic>
      <p:pic>
        <p:nvPicPr>
          <p:cNvPr id="114" name="Picture 113">
            <a:extLst>
              <a:ext uri="{FF2B5EF4-FFF2-40B4-BE49-F238E27FC236}">
                <a16:creationId xmlns:a16="http://schemas.microsoft.com/office/drawing/2014/main" id="{C7249BEC-F607-E827-02A2-14163DA52752}"/>
              </a:ext>
            </a:extLst>
          </p:cNvPr>
          <p:cNvPicPr>
            <a:picLocks noChangeAspect="1"/>
          </p:cNvPicPr>
          <p:nvPr/>
        </p:nvPicPr>
        <p:blipFill>
          <a:blip r:embed="rId4"/>
          <a:stretch>
            <a:fillRect/>
          </a:stretch>
        </p:blipFill>
        <p:spPr>
          <a:xfrm>
            <a:off x="0" y="1"/>
            <a:ext cx="1798983" cy="95415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2"/>
          <p:cNvSpPr/>
          <p:nvPr/>
        </p:nvSpPr>
        <p:spPr>
          <a:xfrm>
            <a:off x="6324124" y="2929533"/>
            <a:ext cx="7468553" cy="1408033"/>
          </a:xfrm>
          <a:prstGeom prst="rect">
            <a:avLst/>
          </a:prstGeom>
          <a:noFill/>
          <a:ln/>
        </p:spPr>
        <p:txBody>
          <a:bodyPr wrap="square" lIns="0" tIns="0" rIns="0" bIns="0" rtlCol="0" anchor="t"/>
          <a:lstStyle/>
          <a:p>
            <a:pPr marL="0" indent="0" algn="l">
              <a:lnSpc>
                <a:spcPts val="5500"/>
              </a:lnSpc>
              <a:buNone/>
            </a:pPr>
            <a:r>
              <a:rPr lang="en-US" sz="4400" b="1" dirty="0">
                <a:solidFill>
                  <a:srgbClr val="FFFFFF"/>
                </a:solidFill>
                <a:latin typeface="Arial Black" panose="020B0A04020102020204" pitchFamily="34" charset="0"/>
                <a:ea typeface="Syne Bold" pitchFamily="34" charset="-122"/>
                <a:cs typeface="Syne Bold" pitchFamily="34" charset="-120"/>
              </a:rPr>
              <a:t>Tasdik Sözleşmesi ve YMM Sorumluluğu</a:t>
            </a:r>
            <a:endParaRPr lang="en-US" sz="4400" dirty="0">
              <a:latin typeface="Arial Black" panose="020B0A04020102020204" pitchFamily="34" charset="0"/>
            </a:endParaRPr>
          </a:p>
        </p:txBody>
      </p:sp>
      <p:sp>
        <p:nvSpPr>
          <p:cNvPr id="6" name="Text 3"/>
          <p:cNvSpPr/>
          <p:nvPr/>
        </p:nvSpPr>
        <p:spPr>
          <a:xfrm>
            <a:off x="6324124" y="4696539"/>
            <a:ext cx="7468553" cy="1149072"/>
          </a:xfrm>
          <a:prstGeom prst="rect">
            <a:avLst/>
          </a:prstGeom>
          <a:noFill/>
          <a:ln/>
        </p:spPr>
        <p:txBody>
          <a:bodyPr wrap="square" lIns="0" tIns="0" rIns="0" bIns="0" rtlCol="0" anchor="t"/>
          <a:lstStyle/>
          <a:p>
            <a:pPr marL="0" indent="0" algn="l">
              <a:lnSpc>
                <a:spcPts val="3000"/>
              </a:lnSpc>
              <a:buNone/>
            </a:pPr>
            <a:r>
              <a:rPr lang="en-US" sz="1850" dirty="0">
                <a:solidFill>
                  <a:srgbClr val="D9E1FF"/>
                </a:solidFill>
                <a:latin typeface="Arial" panose="020B0604020202020204" pitchFamily="34" charset="0"/>
                <a:ea typeface="Arimo" pitchFamily="34" charset="-122"/>
                <a:cs typeface="Arial" panose="020B0604020202020204" pitchFamily="34" charset="0"/>
              </a:rPr>
              <a:t>Gelir ve Kurumlar Vergisi istisna, indirim ve uygulamalarına ilişkin tasdik sürecinin hukuki çerçevesi, yeminli mali müşavirlerin yükümlülükleri ve müteselsil sorumluluk esasları.</a:t>
            </a:r>
            <a:endParaRPr lang="en-US" sz="185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0D117FE9-1EB7-E184-6872-EDD7B5A09026}"/>
              </a:ext>
            </a:extLst>
          </p:cNvPr>
          <p:cNvPicPr>
            <a:picLocks noChangeAspect="1"/>
          </p:cNvPicPr>
          <p:nvPr/>
        </p:nvPicPr>
        <p:blipFill>
          <a:blip r:embed="rId4"/>
          <a:stretch>
            <a:fillRect/>
          </a:stretch>
        </p:blipFill>
        <p:spPr>
          <a:xfrm>
            <a:off x="12748097" y="7604706"/>
            <a:ext cx="1882303" cy="624894"/>
          </a:xfrm>
          <a:prstGeom prst="rect">
            <a:avLst/>
          </a:prstGeom>
        </p:spPr>
      </p:pic>
      <p:pic>
        <p:nvPicPr>
          <p:cNvPr id="3" name="Picture 2">
            <a:extLst>
              <a:ext uri="{FF2B5EF4-FFF2-40B4-BE49-F238E27FC236}">
                <a16:creationId xmlns:a16="http://schemas.microsoft.com/office/drawing/2014/main" id="{283E8E67-D128-0A2B-D5D4-1486DB41A3D4}"/>
              </a:ext>
            </a:extLst>
          </p:cNvPr>
          <p:cNvPicPr>
            <a:picLocks noChangeAspect="1"/>
          </p:cNvPicPr>
          <p:nvPr/>
        </p:nvPicPr>
        <p:blipFill>
          <a:blip r:embed="rId5"/>
          <a:stretch>
            <a:fillRect/>
          </a:stretch>
        </p:blipFill>
        <p:spPr>
          <a:xfrm>
            <a:off x="0" y="1"/>
            <a:ext cx="1798983" cy="954156"/>
          </a:xfrm>
          <a:prstGeom prst="rect">
            <a:avLst/>
          </a:prstGeom>
        </p:spPr>
      </p:pic>
    </p:spTree>
    <p:extLst>
      <p:ext uri="{BB962C8B-B14F-4D97-AF65-F5344CB8AC3E}">
        <p14:creationId xmlns:p14="http://schemas.microsoft.com/office/powerpoint/2010/main" val="2025795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837724" y="1436846"/>
            <a:ext cx="9628180" cy="633651"/>
          </a:xfrm>
          <a:prstGeom prst="rect">
            <a:avLst/>
          </a:prstGeom>
          <a:noFill/>
          <a:ln/>
        </p:spPr>
        <p:txBody>
          <a:bodyPr wrap="none" lIns="0" tIns="0" rIns="0" bIns="0" rtlCol="0" anchor="t"/>
          <a:lstStyle/>
          <a:p>
            <a:pPr marL="0" indent="0" algn="l">
              <a:lnSpc>
                <a:spcPts val="4950"/>
              </a:lnSpc>
              <a:buNone/>
            </a:pPr>
            <a:r>
              <a:rPr lang="en-US" sz="3950" b="1" dirty="0">
                <a:solidFill>
                  <a:srgbClr val="FFFFFF"/>
                </a:solidFill>
                <a:latin typeface="Arial Black" panose="020B0A04020102020204" pitchFamily="34" charset="0"/>
                <a:ea typeface="Syne Bold" pitchFamily="34" charset="-122"/>
                <a:cs typeface="Syne Bold" pitchFamily="34" charset="-120"/>
              </a:rPr>
              <a:t>Tasdik Sözleşmesi: Tasdik Konusu</a:t>
            </a:r>
            <a:endParaRPr lang="en-US" sz="3950" dirty="0">
              <a:latin typeface="Arial Black" panose="020B0A04020102020204" pitchFamily="34" charset="0"/>
            </a:endParaRPr>
          </a:p>
        </p:txBody>
      </p:sp>
      <p:pic>
        <p:nvPicPr>
          <p:cNvPr id="5" name="Image 0" descr="preencoded.png"/>
          <p:cNvPicPr>
            <a:picLocks noChangeAspect="1"/>
          </p:cNvPicPr>
          <p:nvPr/>
        </p:nvPicPr>
        <p:blipFill>
          <a:blip r:embed="rId3"/>
          <a:stretch>
            <a:fillRect/>
          </a:stretch>
        </p:blipFill>
        <p:spPr>
          <a:xfrm>
            <a:off x="837724" y="2594848"/>
            <a:ext cx="7413069" cy="4447818"/>
          </a:xfrm>
          <a:prstGeom prst="rect">
            <a:avLst/>
          </a:prstGeom>
        </p:spPr>
      </p:pic>
      <p:sp>
        <p:nvSpPr>
          <p:cNvPr id="6" name="Text 3"/>
          <p:cNvSpPr/>
          <p:nvPr/>
        </p:nvSpPr>
        <p:spPr>
          <a:xfrm>
            <a:off x="9607629" y="2535674"/>
            <a:ext cx="4192548" cy="1309211"/>
          </a:xfrm>
          <a:prstGeom prst="rect">
            <a:avLst/>
          </a:prstGeom>
          <a:noFill/>
          <a:ln/>
        </p:spPr>
        <p:txBody>
          <a:bodyPr wrap="square" lIns="0" tIns="0" rIns="0" bIns="0" rtlCol="0" anchor="t"/>
          <a:lstStyle/>
          <a:p>
            <a:pPr marL="0" indent="0" algn="l">
              <a:lnSpc>
                <a:spcPts val="2550"/>
              </a:lnSpc>
              <a:buNone/>
            </a:pPr>
            <a:r>
              <a:rPr lang="en-US" sz="1650" dirty="0">
                <a:solidFill>
                  <a:srgbClr val="D9E1FF"/>
                </a:solidFill>
                <a:latin typeface="Arial" panose="020B0604020202020204" pitchFamily="34" charset="0"/>
                <a:ea typeface="Arimo" pitchFamily="34" charset="-122"/>
                <a:cs typeface="Arial" panose="020B0604020202020204" pitchFamily="34" charset="0"/>
              </a:rPr>
              <a:t>Bu Tebliğ kapsamında tasdiki zorunlu işlemlere ilişkin düzenlenecek </a:t>
            </a:r>
            <a:r>
              <a:rPr lang="en-US" sz="1650" b="1" dirty="0">
                <a:solidFill>
                  <a:srgbClr val="D9E1FF"/>
                </a:solidFill>
                <a:latin typeface="Arial" panose="020B0604020202020204" pitchFamily="34" charset="0"/>
                <a:ea typeface="Arimo" pitchFamily="34" charset="-122"/>
                <a:cs typeface="Arial" panose="020B0604020202020204" pitchFamily="34" charset="0"/>
              </a:rPr>
              <a:t>tasdik sözleşmesinin</a:t>
            </a:r>
            <a:r>
              <a:rPr lang="en-US" sz="1650" dirty="0">
                <a:solidFill>
                  <a:srgbClr val="D9E1FF"/>
                </a:solidFill>
                <a:latin typeface="Arial" panose="020B0604020202020204" pitchFamily="34" charset="0"/>
                <a:ea typeface="Arimo" pitchFamily="34" charset="-122"/>
                <a:cs typeface="Arial" panose="020B0604020202020204" pitchFamily="34" charset="0"/>
              </a:rPr>
              <a:t> "Tasdik Konusu" bölümüne aşağıdaki ifade eksiksiz olarak yazılır:</a:t>
            </a:r>
            <a:endParaRPr lang="en-US" sz="1650" dirty="0">
              <a:latin typeface="Arial" panose="020B0604020202020204" pitchFamily="34" charset="0"/>
              <a:cs typeface="Arial" panose="020B0604020202020204" pitchFamily="34" charset="0"/>
            </a:endParaRPr>
          </a:p>
        </p:txBody>
      </p:sp>
      <p:sp>
        <p:nvSpPr>
          <p:cNvPr id="7" name="Shape 4"/>
          <p:cNvSpPr/>
          <p:nvPr/>
        </p:nvSpPr>
        <p:spPr>
          <a:xfrm>
            <a:off x="9607629" y="4063008"/>
            <a:ext cx="4192548" cy="1511618"/>
          </a:xfrm>
          <a:prstGeom prst="roundRect">
            <a:avLst>
              <a:gd name="adj" fmla="val 2138"/>
            </a:avLst>
          </a:prstGeom>
          <a:solidFill>
            <a:srgbClr val="0F004D"/>
          </a:solidFill>
          <a:ln/>
        </p:spPr>
        <p:txBody>
          <a:bodyPr/>
          <a:lstStyle/>
          <a:p>
            <a:endParaRPr lang="tr-TR"/>
          </a:p>
        </p:txBody>
      </p:sp>
      <p:pic>
        <p:nvPicPr>
          <p:cNvPr id="8" name="Image 1" descr="preencoded.png"/>
          <p:cNvPicPr>
            <a:picLocks noChangeAspect="1"/>
          </p:cNvPicPr>
          <p:nvPr/>
        </p:nvPicPr>
        <p:blipFill>
          <a:blip r:embed="rId4"/>
          <a:stretch>
            <a:fillRect/>
          </a:stretch>
        </p:blipFill>
        <p:spPr>
          <a:xfrm>
            <a:off x="9823013" y="4379952"/>
            <a:ext cx="269200" cy="215384"/>
          </a:xfrm>
          <a:prstGeom prst="rect">
            <a:avLst/>
          </a:prstGeom>
        </p:spPr>
      </p:pic>
      <p:sp>
        <p:nvSpPr>
          <p:cNvPr id="9" name="Text 5"/>
          <p:cNvSpPr/>
          <p:nvPr/>
        </p:nvSpPr>
        <p:spPr>
          <a:xfrm>
            <a:off x="10307598" y="4310658"/>
            <a:ext cx="3277195" cy="981908"/>
          </a:xfrm>
          <a:prstGeom prst="rect">
            <a:avLst/>
          </a:prstGeom>
          <a:noFill/>
          <a:ln/>
        </p:spPr>
        <p:txBody>
          <a:bodyPr wrap="square" lIns="0" tIns="0" rIns="0" bIns="0" rtlCol="0" anchor="t"/>
          <a:lstStyle/>
          <a:p>
            <a:pPr marL="0" indent="0" algn="l">
              <a:lnSpc>
                <a:spcPts val="2550"/>
              </a:lnSpc>
              <a:buNone/>
            </a:pPr>
            <a:r>
              <a:rPr lang="en-US" sz="1650" b="1" dirty="0">
                <a:solidFill>
                  <a:srgbClr val="FFFFFF"/>
                </a:solidFill>
                <a:latin typeface="Arial" panose="020B0604020202020204" pitchFamily="34" charset="0"/>
                <a:ea typeface="Arimo" pitchFamily="34" charset="-122"/>
                <a:cs typeface="Arial" panose="020B0604020202020204" pitchFamily="34" charset="0"/>
              </a:rPr>
              <a:t>"Gelir/Kurumlar vergisi istisna, indirim ve uygulama tasdik sözleşmesi"</a:t>
            </a:r>
            <a:endParaRPr lang="en-US" sz="1650" dirty="0">
              <a:latin typeface="Arial" panose="020B0604020202020204" pitchFamily="34" charset="0"/>
              <a:cs typeface="Arial" panose="020B0604020202020204" pitchFamily="34" charset="0"/>
            </a:endParaRPr>
          </a:p>
        </p:txBody>
      </p:sp>
      <p:sp>
        <p:nvSpPr>
          <p:cNvPr id="10" name="Text 6"/>
          <p:cNvSpPr/>
          <p:nvPr/>
        </p:nvSpPr>
        <p:spPr>
          <a:xfrm>
            <a:off x="9607629" y="5792748"/>
            <a:ext cx="4192548" cy="1309211"/>
          </a:xfrm>
          <a:prstGeom prst="rect">
            <a:avLst/>
          </a:prstGeom>
          <a:noFill/>
          <a:ln/>
        </p:spPr>
        <p:txBody>
          <a:bodyPr wrap="square" lIns="0" tIns="0" rIns="0" bIns="0" rtlCol="0" anchor="t"/>
          <a:lstStyle/>
          <a:p>
            <a:pPr marL="0" indent="0" algn="l">
              <a:lnSpc>
                <a:spcPts val="2550"/>
              </a:lnSpc>
              <a:buNone/>
            </a:pPr>
            <a:r>
              <a:rPr lang="en-US" sz="1650" dirty="0">
                <a:solidFill>
                  <a:srgbClr val="D9E1FF"/>
                </a:solidFill>
                <a:latin typeface="Arial" panose="020B0604020202020204" pitchFamily="34" charset="0"/>
                <a:ea typeface="Arimo" pitchFamily="34" charset="-122"/>
                <a:cs typeface="Arial" panose="020B0604020202020204" pitchFamily="34" charset="0"/>
              </a:rPr>
              <a:t>Bu ibare, sözleşmenin kapsamını ve yasal dayanağını açıkça ortaya koyar; herhangi bir farklı ifade kullanımı geçerlilik açısından risk oluşturabilir.</a:t>
            </a:r>
            <a:endParaRPr lang="en-US" sz="165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36B1F458-9B04-A39D-56F1-CAC37676A9DF}"/>
              </a:ext>
            </a:extLst>
          </p:cNvPr>
          <p:cNvPicPr>
            <a:picLocks noChangeAspect="1"/>
          </p:cNvPicPr>
          <p:nvPr/>
        </p:nvPicPr>
        <p:blipFill>
          <a:blip r:embed="rId5"/>
          <a:stretch>
            <a:fillRect/>
          </a:stretch>
        </p:blipFill>
        <p:spPr>
          <a:xfrm>
            <a:off x="12643641" y="7604706"/>
            <a:ext cx="1882303" cy="624894"/>
          </a:xfrm>
          <a:prstGeom prst="rect">
            <a:avLst/>
          </a:prstGeom>
        </p:spPr>
      </p:pic>
      <p:pic>
        <p:nvPicPr>
          <p:cNvPr id="2" name="Picture 1">
            <a:extLst>
              <a:ext uri="{FF2B5EF4-FFF2-40B4-BE49-F238E27FC236}">
                <a16:creationId xmlns:a16="http://schemas.microsoft.com/office/drawing/2014/main" id="{1DE93F10-A0F0-FDDC-7D01-E9D13598A9F4}"/>
              </a:ext>
            </a:extLst>
          </p:cNvPr>
          <p:cNvPicPr>
            <a:picLocks noChangeAspect="1"/>
          </p:cNvPicPr>
          <p:nvPr/>
        </p:nvPicPr>
        <p:blipFill>
          <a:blip r:embed="rId6"/>
          <a:stretch>
            <a:fillRect/>
          </a:stretch>
        </p:blipFill>
        <p:spPr>
          <a:xfrm>
            <a:off x="0" y="1"/>
            <a:ext cx="1798983" cy="954156"/>
          </a:xfrm>
          <a:prstGeom prst="rect">
            <a:avLst/>
          </a:prstGeom>
        </p:spPr>
      </p:pic>
    </p:spTree>
    <p:extLst>
      <p:ext uri="{BB962C8B-B14F-4D97-AF65-F5344CB8AC3E}">
        <p14:creationId xmlns:p14="http://schemas.microsoft.com/office/powerpoint/2010/main" val="10964263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4ed8881d-4062-46d6-b0ca-1cc939420954}" enabled="1" method="Privileged" siteId="{deff24bb-2089-4400-8c8e-f71e680378b2}" contentBits="0" removed="0"/>
</clbl:labelList>
</file>

<file path=docProps/app.xml><?xml version="1.0" encoding="utf-8"?>
<Properties xmlns="http://schemas.openxmlformats.org/officeDocument/2006/extended-properties" xmlns:vt="http://schemas.openxmlformats.org/officeDocument/2006/docPropsVTypes">
  <TotalTime>382</TotalTime>
  <Words>4891</Words>
  <Application>Microsoft Office PowerPoint</Application>
  <PresentationFormat>Custom</PresentationFormat>
  <Paragraphs>939</Paragraphs>
  <Slides>42</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Open Sans</vt:lpstr>
      <vt:lpstr>Wingdings</vt:lpstr>
      <vt:lpstr>Calibri</vt:lpstr>
      <vt:lpstr>KPMG Extralight</vt:lpstr>
      <vt:lpstr>Syne Bold</vt:lpstr>
      <vt:lpstr>Arial Black</vt:lpstr>
      <vt:lpstr>Univers for KPMG</vt:lpstr>
      <vt:lpstr>Arial</vt:lpstr>
      <vt:lpstr>Arimo</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Teşvik Belgesi Harcama Kalemleri/Finansallar  </vt:lpstr>
      <vt:lpstr>PowerPoint Presentation</vt:lpstr>
      <vt:lpstr>PowerPoint Presentation</vt:lpstr>
      <vt:lpstr>PowerPoint Presentation</vt:lpstr>
      <vt:lpstr>PowerPoint Presentation</vt:lpstr>
      <vt:lpstr>PowerPoint Presentation</vt:lpstr>
      <vt:lpstr>Yatırımdan Elde Edilen Kazanç İndirimli KV Uygulanması(Eski Kural) </vt:lpstr>
      <vt:lpstr>Diğer Faaliyetlerden Elde Edilen Kazançlarda İndirimli KV Uygulaması </vt:lpstr>
      <vt:lpstr>   Diğer Faaliyetlerden Elde Edilen Kazançlarda İndirimli KV Uygulaması</vt:lpstr>
      <vt:lpstr>   Diğer Faaliyetlerden Elde Edilen Kazançlarda İndirimli KV Uygulaması </vt:lpstr>
      <vt:lpstr>Diğer Faaliyetlerden Elde Edilen Kazançlarda İndirimli KV Uygulaması </vt:lpstr>
      <vt:lpstr>Diğer Faaliyetlerden Elde Edilen Kazançlarda İndirimli KV Uygulaması (Kısmen İşletme) </vt:lpstr>
      <vt:lpstr>Diğer Faaliyetlerden Elde Edilen Kazançlarda İndirimli KV Uygulaması </vt:lpstr>
      <vt:lpstr>Birden Fazla Teşvik Belgesinin Olduğu Durumda Uygulama </vt:lpstr>
      <vt:lpstr>PowerPoint Presentation</vt:lpstr>
      <vt:lpstr>PowerPoint Presentation</vt:lpstr>
      <vt:lpstr>PowerPoint Presentation</vt:lpstr>
      <vt:lpstr>Yatırımdan Elde Edilen Kazanç, KV Matrahından Büyükse Uygulama </vt:lpstr>
      <vt:lpstr> İndirimli Kurumlar Vergisinden Yararlanılması Halinde Uygulama : </vt:lpstr>
      <vt:lpstr> İndirimli Kurumlar Vergisinden Yararlanılması Halinde Uygulama: </vt:lpstr>
      <vt:lpstr> İndirimli Kurumlar Vergisinden Yararlanılması Halinde Uygulama: </vt:lpstr>
      <vt:lpstr>     Tevsi Yatırımlarda İndirimli KV Uygulaması</vt:lpstr>
      <vt:lpstr>     Tevsi Yatırımlarda İndirimli KV Uygulaması</vt:lpstr>
      <vt:lpstr>Yatırıma Katkı Tutarında Endeksleme</vt:lpstr>
      <vt:lpstr>Özellikli Konular: Faiz ve Kur Farklarının Durumu </vt:lpstr>
      <vt:lpstr>Özellikli Konular: Finansal Kiralama Kapsamındaki Harcamalar  </vt:lpstr>
      <vt:lpstr>Özellikli Konular: Fiili harcamanın belgede kayıtlı toplam harcama tutarını aşması  </vt:lpstr>
      <vt:lpstr>Özellikli Konular: YTB kapsamında hazır bina alımı   </vt:lpstr>
      <vt:lpstr>Özellikli Konular: KKEG’lerin yatırımdan elde edilen kazanç karşısındaki durumu    </vt:lpstr>
      <vt:lpstr>Özellikli Konular: İmalat Sanayi (US-15-37) kapsamında yapılan harcamaların durumu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Atucuran, Saban</dc:creator>
  <cp:lastModifiedBy>Atucuran, Saban</cp:lastModifiedBy>
  <cp:revision>35</cp:revision>
  <dcterms:created xsi:type="dcterms:W3CDTF">2026-04-05T20:14:35Z</dcterms:created>
  <dcterms:modified xsi:type="dcterms:W3CDTF">2026-05-12T22:23:17Z</dcterms:modified>
</cp:coreProperties>
</file>