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106"/>
  </p:notesMasterIdLst>
  <p:sldIdLst>
    <p:sldId id="256" r:id="rId2"/>
    <p:sldId id="397" r:id="rId3"/>
    <p:sldId id="402" r:id="rId4"/>
    <p:sldId id="394" r:id="rId5"/>
    <p:sldId id="392" r:id="rId6"/>
    <p:sldId id="403" r:id="rId7"/>
    <p:sldId id="405" r:id="rId8"/>
    <p:sldId id="404" r:id="rId9"/>
    <p:sldId id="415" r:id="rId10"/>
    <p:sldId id="416" r:id="rId11"/>
    <p:sldId id="427" r:id="rId12"/>
    <p:sldId id="418" r:id="rId13"/>
    <p:sldId id="419" r:id="rId14"/>
    <p:sldId id="422" r:id="rId15"/>
    <p:sldId id="424" r:id="rId16"/>
    <p:sldId id="425" r:id="rId17"/>
    <p:sldId id="423" r:id="rId18"/>
    <p:sldId id="426" r:id="rId19"/>
    <p:sldId id="414" r:id="rId20"/>
    <p:sldId id="477" r:id="rId21"/>
    <p:sldId id="476" r:id="rId22"/>
    <p:sldId id="483" r:id="rId23"/>
    <p:sldId id="482" r:id="rId24"/>
    <p:sldId id="475" r:id="rId25"/>
    <p:sldId id="478" r:id="rId26"/>
    <p:sldId id="480" r:id="rId27"/>
    <p:sldId id="479" r:id="rId28"/>
    <p:sldId id="481" r:id="rId29"/>
    <p:sldId id="484" r:id="rId30"/>
    <p:sldId id="485" r:id="rId31"/>
    <p:sldId id="486" r:id="rId32"/>
    <p:sldId id="487" r:id="rId33"/>
    <p:sldId id="488" r:id="rId34"/>
    <p:sldId id="489" r:id="rId35"/>
    <p:sldId id="491" r:id="rId36"/>
    <p:sldId id="492" r:id="rId37"/>
    <p:sldId id="490" r:id="rId38"/>
    <p:sldId id="494" r:id="rId39"/>
    <p:sldId id="410" r:id="rId40"/>
    <p:sldId id="434" r:id="rId41"/>
    <p:sldId id="443" r:id="rId42"/>
    <p:sldId id="444" r:id="rId43"/>
    <p:sldId id="445" r:id="rId44"/>
    <p:sldId id="446" r:id="rId45"/>
    <p:sldId id="447" r:id="rId46"/>
    <p:sldId id="448" r:id="rId47"/>
    <p:sldId id="449" r:id="rId48"/>
    <p:sldId id="450" r:id="rId49"/>
    <p:sldId id="451" r:id="rId50"/>
    <p:sldId id="452" r:id="rId51"/>
    <p:sldId id="453" r:id="rId52"/>
    <p:sldId id="454" r:id="rId53"/>
    <p:sldId id="455" r:id="rId54"/>
    <p:sldId id="456" r:id="rId55"/>
    <p:sldId id="457" r:id="rId56"/>
    <p:sldId id="458" r:id="rId57"/>
    <p:sldId id="459" r:id="rId58"/>
    <p:sldId id="460" r:id="rId59"/>
    <p:sldId id="461" r:id="rId60"/>
    <p:sldId id="462" r:id="rId61"/>
    <p:sldId id="463" r:id="rId62"/>
    <p:sldId id="464" r:id="rId63"/>
    <p:sldId id="465" r:id="rId64"/>
    <p:sldId id="466" r:id="rId65"/>
    <p:sldId id="467" r:id="rId66"/>
    <p:sldId id="471" r:id="rId67"/>
    <p:sldId id="470" r:id="rId68"/>
    <p:sldId id="469" r:id="rId69"/>
    <p:sldId id="468" r:id="rId70"/>
    <p:sldId id="501" r:id="rId71"/>
    <p:sldId id="502" r:id="rId72"/>
    <p:sldId id="503" r:id="rId73"/>
    <p:sldId id="504" r:id="rId74"/>
    <p:sldId id="509" r:id="rId75"/>
    <p:sldId id="505" r:id="rId76"/>
    <p:sldId id="521" r:id="rId77"/>
    <p:sldId id="522" r:id="rId78"/>
    <p:sldId id="506" r:id="rId79"/>
    <p:sldId id="507" r:id="rId80"/>
    <p:sldId id="508" r:id="rId81"/>
    <p:sldId id="523" r:id="rId82"/>
    <p:sldId id="510" r:id="rId83"/>
    <p:sldId id="524" r:id="rId84"/>
    <p:sldId id="511" r:id="rId85"/>
    <p:sldId id="513" r:id="rId86"/>
    <p:sldId id="514" r:id="rId87"/>
    <p:sldId id="525" r:id="rId88"/>
    <p:sldId id="515" r:id="rId89"/>
    <p:sldId id="516" r:id="rId90"/>
    <p:sldId id="517" r:id="rId91"/>
    <p:sldId id="518" r:id="rId92"/>
    <p:sldId id="472" r:id="rId93"/>
    <p:sldId id="429" r:id="rId94"/>
    <p:sldId id="432" r:id="rId95"/>
    <p:sldId id="473" r:id="rId96"/>
    <p:sldId id="474" r:id="rId97"/>
    <p:sldId id="496" r:id="rId98"/>
    <p:sldId id="497" r:id="rId99"/>
    <p:sldId id="500" r:id="rId100"/>
    <p:sldId id="520" r:id="rId101"/>
    <p:sldId id="526" r:id="rId102"/>
    <p:sldId id="527" r:id="rId103"/>
    <p:sldId id="407" r:id="rId104"/>
    <p:sldId id="349" r:id="rId105"/>
  </p:sldIdLst>
  <p:sldSz cx="9144000" cy="5143500" type="screen16x9"/>
  <p:notesSz cx="6797675" cy="9926638"/>
  <p:defaultTextStyle>
    <a:defPPr>
      <a:defRPr lang="tr-T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E00"/>
    <a:srgbClr val="EC3A2D"/>
    <a:srgbClr val="000066"/>
    <a:srgbClr val="00FF00"/>
    <a:srgbClr val="CC02EE"/>
    <a:srgbClr val="8DDCF8"/>
    <a:srgbClr val="680000"/>
    <a:srgbClr val="A2BAC6"/>
    <a:srgbClr val="5E8598"/>
    <a:srgbClr val="DAE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4262" autoAdjust="0"/>
  </p:normalViewPr>
  <p:slideViewPr>
    <p:cSldViewPr>
      <p:cViewPr varScale="1">
        <p:scale>
          <a:sx n="138" d="100"/>
          <a:sy n="138" d="100"/>
        </p:scale>
        <p:origin x="1014" y="108"/>
      </p:cViewPr>
      <p:guideLst>
        <p:guide orient="horz" pos="1620"/>
        <p:guide pos="2880"/>
      </p:guideLst>
    </p:cSldViewPr>
  </p:slideViewPr>
  <p:outlineViewPr>
    <p:cViewPr>
      <p:scale>
        <a:sx n="33" d="100"/>
        <a:sy n="33" d="100"/>
      </p:scale>
      <p:origin x="0" y="196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414"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67D38-0A60-47AC-91C4-E491830BFD5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tr-TR"/>
        </a:p>
      </dgm:t>
    </dgm:pt>
    <dgm:pt modelId="{356EEE23-DC1A-4338-83CE-1E4C76A97750}">
      <dgm:prSet phldrT="[Text]" custT="1"/>
      <dgm:spPr>
        <a:solidFill>
          <a:schemeClr val="accent6">
            <a:lumMod val="50000"/>
          </a:schemeClr>
        </a:solidFill>
      </dgm:spPr>
      <dgm:t>
        <a:bodyPr/>
        <a:lstStyle/>
        <a:p>
          <a:r>
            <a:rPr lang="tr-TR" sz="1400" dirty="0">
              <a:solidFill>
                <a:schemeClr val="bg1"/>
              </a:solidFill>
            </a:rPr>
            <a:t>İFLAS VE KONKORDATO BELGESİ</a:t>
          </a:r>
        </a:p>
      </dgm:t>
    </dgm:pt>
    <dgm:pt modelId="{CBDE8227-FFA5-463B-BD6F-AC4537F9A03D}" type="parTrans" cxnId="{0F5A6F1F-0FEE-409C-A2C5-75FABAF86A36}">
      <dgm:prSet/>
      <dgm:spPr/>
      <dgm:t>
        <a:bodyPr/>
        <a:lstStyle/>
        <a:p>
          <a:endParaRPr lang="tr-TR"/>
        </a:p>
      </dgm:t>
    </dgm:pt>
    <dgm:pt modelId="{3D52824C-789A-4741-B9FF-F3F58ACC7444}" type="sibTrans" cxnId="{0F5A6F1F-0FEE-409C-A2C5-75FABAF86A36}">
      <dgm:prSet/>
      <dgm:spPr/>
      <dgm:t>
        <a:bodyPr/>
        <a:lstStyle/>
        <a:p>
          <a:endParaRPr lang="tr-TR"/>
        </a:p>
      </dgm:t>
    </dgm:pt>
    <dgm:pt modelId="{19E60001-C98C-4A93-B212-24E57B204314}">
      <dgm:prSet phldrT="[Text]" custT="1"/>
      <dgm:spPr>
        <a:solidFill>
          <a:schemeClr val="accent5">
            <a:lumMod val="75000"/>
          </a:schemeClr>
        </a:solidFill>
      </dgm:spPr>
      <dgm:t>
        <a:bodyPr/>
        <a:lstStyle/>
        <a:p>
          <a:r>
            <a:rPr lang="tr-TR" sz="1400" dirty="0">
              <a:solidFill>
                <a:schemeClr val="bg1"/>
              </a:solidFill>
            </a:rPr>
            <a:t>ORTAKLIK DURUM BELGESİ</a:t>
          </a:r>
        </a:p>
      </dgm:t>
    </dgm:pt>
    <dgm:pt modelId="{AC23DD74-17F5-4A3F-B249-B23C3DDF72FE}" type="parTrans" cxnId="{FA8C278C-D32B-4BC0-AA02-573A41AF72B5}">
      <dgm:prSet/>
      <dgm:spPr/>
      <dgm:t>
        <a:bodyPr/>
        <a:lstStyle/>
        <a:p>
          <a:endParaRPr lang="tr-TR"/>
        </a:p>
      </dgm:t>
    </dgm:pt>
    <dgm:pt modelId="{FE972136-6258-4DDE-84B2-11D3ACBF7D6C}" type="sibTrans" cxnId="{FA8C278C-D32B-4BC0-AA02-573A41AF72B5}">
      <dgm:prSet/>
      <dgm:spPr/>
      <dgm:t>
        <a:bodyPr/>
        <a:lstStyle/>
        <a:p>
          <a:endParaRPr lang="tr-TR"/>
        </a:p>
      </dgm:t>
    </dgm:pt>
    <dgm:pt modelId="{869B40AD-BB87-4790-B71B-AFC9903E9870}">
      <dgm:prSet phldrT="[Text]" custT="1"/>
      <dgm:spPr>
        <a:solidFill>
          <a:srgbClr val="00B050"/>
        </a:solidFill>
      </dgm:spPr>
      <dgm:t>
        <a:bodyPr/>
        <a:lstStyle/>
        <a:p>
          <a:r>
            <a:rPr lang="tr-TR" sz="1400" dirty="0">
              <a:solidFill>
                <a:schemeClr val="bg1"/>
              </a:solidFill>
            </a:rPr>
            <a:t>111. MADDE ( MERKEZ NAKLİ) BELGESİ</a:t>
          </a:r>
        </a:p>
      </dgm:t>
    </dgm:pt>
    <dgm:pt modelId="{D8B9B8BE-0006-4187-BB64-1A3A46E799DE}" type="parTrans" cxnId="{86EE6C34-CA08-47A0-81D8-3A7150484237}">
      <dgm:prSet/>
      <dgm:spPr/>
      <dgm:t>
        <a:bodyPr/>
        <a:lstStyle/>
        <a:p>
          <a:endParaRPr lang="tr-TR"/>
        </a:p>
      </dgm:t>
    </dgm:pt>
    <dgm:pt modelId="{067E90C0-8558-42AA-B0E8-F65809E5DBA4}" type="sibTrans" cxnId="{86EE6C34-CA08-47A0-81D8-3A7150484237}">
      <dgm:prSet/>
      <dgm:spPr/>
      <dgm:t>
        <a:bodyPr/>
        <a:lstStyle/>
        <a:p>
          <a:endParaRPr lang="tr-TR"/>
        </a:p>
      </dgm:t>
    </dgm:pt>
    <dgm:pt modelId="{303184A7-8809-49A9-B64B-E8FCF2CD044A}">
      <dgm:prSet phldrT="[Text]" custT="1"/>
      <dgm:spPr>
        <a:solidFill>
          <a:srgbClr val="00B0F0"/>
        </a:solidFill>
      </dgm:spPr>
      <dgm:t>
        <a:bodyPr/>
        <a:lstStyle/>
        <a:p>
          <a:r>
            <a:rPr lang="tr-TR" sz="1400" dirty="0">
              <a:solidFill>
                <a:schemeClr val="bg1"/>
              </a:solidFill>
            </a:rPr>
            <a:t>BAĞKUR EMEKLİLİK  BELGESİ</a:t>
          </a:r>
        </a:p>
      </dgm:t>
    </dgm:pt>
    <dgm:pt modelId="{76ECCFC9-8CAD-4747-8044-39D7976F2E37}" type="parTrans" cxnId="{58FF6275-8BF4-4128-B9F7-64921F10AC3B}">
      <dgm:prSet/>
      <dgm:spPr/>
      <dgm:t>
        <a:bodyPr/>
        <a:lstStyle/>
        <a:p>
          <a:endParaRPr lang="tr-TR"/>
        </a:p>
      </dgm:t>
    </dgm:pt>
    <dgm:pt modelId="{3B3D4DBB-559E-4167-AA0F-207E6CB5E699}" type="sibTrans" cxnId="{58FF6275-8BF4-4128-B9F7-64921F10AC3B}">
      <dgm:prSet/>
      <dgm:spPr/>
      <dgm:t>
        <a:bodyPr/>
        <a:lstStyle/>
        <a:p>
          <a:endParaRPr lang="tr-TR"/>
        </a:p>
      </dgm:t>
    </dgm:pt>
    <dgm:pt modelId="{71658590-F7A0-49D0-BBEF-C5EBE8CEC2AF}">
      <dgm:prSet phldrT="[Text]" custT="1"/>
      <dgm:spPr>
        <a:solidFill>
          <a:srgbClr val="002060"/>
        </a:solidFill>
      </dgm:spPr>
      <dgm:t>
        <a:bodyPr/>
        <a:lstStyle/>
        <a:p>
          <a:r>
            <a:rPr lang="tr-TR" sz="1400" dirty="0">
              <a:solidFill>
                <a:schemeClr val="bg1"/>
              </a:solidFill>
            </a:rPr>
            <a:t>SİCİL TASDİKNAMESİ</a:t>
          </a:r>
        </a:p>
      </dgm:t>
    </dgm:pt>
    <dgm:pt modelId="{87EC52A2-8A04-4A33-9245-D91C035ED8EE}" type="parTrans" cxnId="{FD9013CE-DEB7-478B-9F01-4DE3769EC131}">
      <dgm:prSet/>
      <dgm:spPr/>
      <dgm:t>
        <a:bodyPr/>
        <a:lstStyle/>
        <a:p>
          <a:endParaRPr lang="tr-TR"/>
        </a:p>
      </dgm:t>
    </dgm:pt>
    <dgm:pt modelId="{207FBA46-0B0D-4025-9087-81365CE4EA2E}" type="sibTrans" cxnId="{FD9013CE-DEB7-478B-9F01-4DE3769EC131}">
      <dgm:prSet/>
      <dgm:spPr/>
      <dgm:t>
        <a:bodyPr/>
        <a:lstStyle/>
        <a:p>
          <a:endParaRPr lang="tr-TR"/>
        </a:p>
      </dgm:t>
    </dgm:pt>
    <dgm:pt modelId="{D963FDD3-520A-49CA-9D92-C5BB8A404927}">
      <dgm:prSet phldrT="[Text]" custT="1"/>
      <dgm:spPr>
        <a:solidFill>
          <a:schemeClr val="accent5">
            <a:lumMod val="50000"/>
          </a:schemeClr>
        </a:solidFill>
      </dgm:spPr>
      <dgm:t>
        <a:bodyPr/>
        <a:lstStyle/>
        <a:p>
          <a:r>
            <a:rPr lang="tr-TR" sz="1400" dirty="0">
              <a:solidFill>
                <a:schemeClr val="bg1"/>
              </a:solidFill>
            </a:rPr>
            <a:t>TİCARET SİCİLİ BİLGİLERİ FORMU</a:t>
          </a:r>
        </a:p>
      </dgm:t>
    </dgm:pt>
    <dgm:pt modelId="{E70EE133-AB7F-42EA-AD7A-D58008C53023}" type="sibTrans" cxnId="{8A43EF8D-7C24-4800-85F9-42158DC3582B}">
      <dgm:prSet/>
      <dgm:spPr/>
      <dgm:t>
        <a:bodyPr/>
        <a:lstStyle/>
        <a:p>
          <a:endParaRPr lang="tr-TR"/>
        </a:p>
      </dgm:t>
    </dgm:pt>
    <dgm:pt modelId="{942C0E00-4BE6-4087-95C6-D8348BB4DE72}" type="parTrans" cxnId="{8A43EF8D-7C24-4800-85F9-42158DC3582B}">
      <dgm:prSet/>
      <dgm:spPr/>
      <dgm:t>
        <a:bodyPr/>
        <a:lstStyle/>
        <a:p>
          <a:endParaRPr lang="tr-TR"/>
        </a:p>
      </dgm:t>
    </dgm:pt>
    <dgm:pt modelId="{5F0E6F5B-516E-4D11-AE0F-E3799FEEAE2E}" type="pres">
      <dgm:prSet presAssocID="{90067D38-0A60-47AC-91C4-E491830BFD53}" presName="Name0" presStyleCnt="0">
        <dgm:presLayoutVars>
          <dgm:dir/>
          <dgm:resizeHandles/>
        </dgm:presLayoutVars>
      </dgm:prSet>
      <dgm:spPr/>
    </dgm:pt>
    <dgm:pt modelId="{21D1D26B-9562-4BBF-9CC2-2849909EAF90}" type="pres">
      <dgm:prSet presAssocID="{71658590-F7A0-49D0-BBEF-C5EBE8CEC2AF}" presName="compNode" presStyleCnt="0"/>
      <dgm:spPr/>
    </dgm:pt>
    <dgm:pt modelId="{0FC71EBA-CACA-4342-8E4C-83B44B5B6976}" type="pres">
      <dgm:prSet presAssocID="{71658590-F7A0-49D0-BBEF-C5EBE8CEC2AF}" presName="dummyConnPt" presStyleCnt="0"/>
      <dgm:spPr/>
    </dgm:pt>
    <dgm:pt modelId="{2BF6045A-C9F1-42A6-AB64-74CCC12B1488}" type="pres">
      <dgm:prSet presAssocID="{71658590-F7A0-49D0-BBEF-C5EBE8CEC2AF}" presName="node" presStyleLbl="node1" presStyleIdx="0" presStyleCnt="6" custLinFactNeighborX="1184" custLinFactNeighborY="-13761">
        <dgm:presLayoutVars>
          <dgm:bulletEnabled val="1"/>
        </dgm:presLayoutVars>
      </dgm:prSet>
      <dgm:spPr/>
    </dgm:pt>
    <dgm:pt modelId="{16EFB6E4-2115-4326-A1CC-A6BBC90D70ED}" type="pres">
      <dgm:prSet presAssocID="{207FBA46-0B0D-4025-9087-81365CE4EA2E}" presName="sibTrans" presStyleLbl="bgSibTrans2D1" presStyleIdx="0" presStyleCnt="5"/>
      <dgm:spPr/>
    </dgm:pt>
    <dgm:pt modelId="{3F39A3BD-EB65-4005-AAFA-DBA942CB44DD}" type="pres">
      <dgm:prSet presAssocID="{356EEE23-DC1A-4338-83CE-1E4C76A97750}" presName="compNode" presStyleCnt="0"/>
      <dgm:spPr/>
    </dgm:pt>
    <dgm:pt modelId="{C4BEB7BE-CE3D-43C8-A6D2-4FA724DBE526}" type="pres">
      <dgm:prSet presAssocID="{356EEE23-DC1A-4338-83CE-1E4C76A97750}" presName="dummyConnPt" presStyleCnt="0"/>
      <dgm:spPr/>
    </dgm:pt>
    <dgm:pt modelId="{FD5FF54D-F966-40A1-84E2-3FABA03AE1D7}" type="pres">
      <dgm:prSet presAssocID="{356EEE23-DC1A-4338-83CE-1E4C76A97750}" presName="node" presStyleLbl="node1" presStyleIdx="1" presStyleCnt="6" custLinFactNeighborX="-69339" custLinFactNeighborY="-12026">
        <dgm:presLayoutVars>
          <dgm:bulletEnabled val="1"/>
        </dgm:presLayoutVars>
      </dgm:prSet>
      <dgm:spPr/>
    </dgm:pt>
    <dgm:pt modelId="{BE2E9925-F5AC-4E3E-B779-EC77B67C0862}" type="pres">
      <dgm:prSet presAssocID="{3D52824C-789A-4741-B9FF-F3F58ACC7444}" presName="sibTrans" presStyleLbl="bgSibTrans2D1" presStyleIdx="1" presStyleCnt="5"/>
      <dgm:spPr/>
    </dgm:pt>
    <dgm:pt modelId="{E1CC7CFF-25C1-41B2-8C02-801F466627BC}" type="pres">
      <dgm:prSet presAssocID="{19E60001-C98C-4A93-B212-24E57B204314}" presName="compNode" presStyleCnt="0"/>
      <dgm:spPr/>
    </dgm:pt>
    <dgm:pt modelId="{AD382F3A-1F0C-4CC9-BEA2-73BD41B4B561}" type="pres">
      <dgm:prSet presAssocID="{19E60001-C98C-4A93-B212-24E57B204314}" presName="dummyConnPt" presStyleCnt="0"/>
      <dgm:spPr/>
    </dgm:pt>
    <dgm:pt modelId="{5B6C3675-59C7-48EE-95BD-5FD7AE432D42}" type="pres">
      <dgm:prSet presAssocID="{19E60001-C98C-4A93-B212-24E57B204314}" presName="node" presStyleLbl="node1" presStyleIdx="2" presStyleCnt="6">
        <dgm:presLayoutVars>
          <dgm:bulletEnabled val="1"/>
        </dgm:presLayoutVars>
      </dgm:prSet>
      <dgm:spPr/>
    </dgm:pt>
    <dgm:pt modelId="{0107CD16-3F88-422C-B814-14DC27DE349D}" type="pres">
      <dgm:prSet presAssocID="{FE972136-6258-4DDE-84B2-11D3ACBF7D6C}" presName="sibTrans" presStyleLbl="bgSibTrans2D1" presStyleIdx="2" presStyleCnt="5"/>
      <dgm:spPr/>
    </dgm:pt>
    <dgm:pt modelId="{4EBBD203-9732-4B8E-8B76-48EC940B6A20}" type="pres">
      <dgm:prSet presAssocID="{869B40AD-BB87-4790-B71B-AFC9903E9870}" presName="compNode" presStyleCnt="0"/>
      <dgm:spPr/>
    </dgm:pt>
    <dgm:pt modelId="{6D815929-047E-4650-B45F-E6D2C684B75F}" type="pres">
      <dgm:prSet presAssocID="{869B40AD-BB87-4790-B71B-AFC9903E9870}" presName="dummyConnPt" presStyleCnt="0"/>
      <dgm:spPr/>
    </dgm:pt>
    <dgm:pt modelId="{7CC91244-26B6-426E-9B6B-19BC60ED3225}" type="pres">
      <dgm:prSet presAssocID="{869B40AD-BB87-4790-B71B-AFC9903E9870}" presName="node" presStyleLbl="node1" presStyleIdx="3" presStyleCnt="6" custScaleX="108900">
        <dgm:presLayoutVars>
          <dgm:bulletEnabled val="1"/>
        </dgm:presLayoutVars>
      </dgm:prSet>
      <dgm:spPr/>
    </dgm:pt>
    <dgm:pt modelId="{5A481D9C-DB2F-4927-85E6-E782CCC63602}" type="pres">
      <dgm:prSet presAssocID="{067E90C0-8558-42AA-B0E8-F65809E5DBA4}" presName="sibTrans" presStyleLbl="bgSibTrans2D1" presStyleIdx="3" presStyleCnt="5"/>
      <dgm:spPr/>
    </dgm:pt>
    <dgm:pt modelId="{8975BA1A-5E6F-49FF-981F-382A80A64A67}" type="pres">
      <dgm:prSet presAssocID="{D963FDD3-520A-49CA-9D92-C5BB8A404927}" presName="compNode" presStyleCnt="0"/>
      <dgm:spPr/>
    </dgm:pt>
    <dgm:pt modelId="{E43F66C0-59B1-46E9-8D75-3CF52B43D384}" type="pres">
      <dgm:prSet presAssocID="{D963FDD3-520A-49CA-9D92-C5BB8A404927}" presName="dummyConnPt" presStyleCnt="0"/>
      <dgm:spPr/>
    </dgm:pt>
    <dgm:pt modelId="{69E77198-8FF5-4B69-BD56-238457D87D16}" type="pres">
      <dgm:prSet presAssocID="{D963FDD3-520A-49CA-9D92-C5BB8A404927}" presName="node" presStyleLbl="node1" presStyleIdx="4" presStyleCnt="6" custLinFactNeighborX="78399" custLinFactNeighborY="380">
        <dgm:presLayoutVars>
          <dgm:bulletEnabled val="1"/>
        </dgm:presLayoutVars>
      </dgm:prSet>
      <dgm:spPr/>
    </dgm:pt>
    <dgm:pt modelId="{B45D203C-667D-4CB2-800D-4811A312CC78}" type="pres">
      <dgm:prSet presAssocID="{E70EE133-AB7F-42EA-AD7A-D58008C53023}" presName="sibTrans" presStyleLbl="bgSibTrans2D1" presStyleIdx="4" presStyleCnt="5"/>
      <dgm:spPr/>
    </dgm:pt>
    <dgm:pt modelId="{D973000E-64C0-405E-A246-AF2E137FD61B}" type="pres">
      <dgm:prSet presAssocID="{303184A7-8809-49A9-B64B-E8FCF2CD044A}" presName="compNode" presStyleCnt="0"/>
      <dgm:spPr/>
    </dgm:pt>
    <dgm:pt modelId="{290922B9-991E-457B-91A6-E4F5C63AFBDD}" type="pres">
      <dgm:prSet presAssocID="{303184A7-8809-49A9-B64B-E8FCF2CD044A}" presName="dummyConnPt" presStyleCnt="0"/>
      <dgm:spPr/>
    </dgm:pt>
    <dgm:pt modelId="{0CDCCD76-4E90-4D95-A48C-F3BEB5A24A17}" type="pres">
      <dgm:prSet presAssocID="{303184A7-8809-49A9-B64B-E8FCF2CD044A}" presName="node" presStyleLbl="node1" presStyleIdx="5" presStyleCnt="6" custLinFactNeighborX="-3475" custLinFactNeighborY="-4074">
        <dgm:presLayoutVars>
          <dgm:bulletEnabled val="1"/>
        </dgm:presLayoutVars>
      </dgm:prSet>
      <dgm:spPr/>
    </dgm:pt>
  </dgm:ptLst>
  <dgm:cxnLst>
    <dgm:cxn modelId="{3FD05D16-6C30-448A-8718-DCB737339BD3}" type="presOf" srcId="{E70EE133-AB7F-42EA-AD7A-D58008C53023}" destId="{B45D203C-667D-4CB2-800D-4811A312CC78}" srcOrd="0" destOrd="0" presId="urn:microsoft.com/office/officeart/2005/8/layout/bProcess4"/>
    <dgm:cxn modelId="{6D480F1B-C0C5-4CEC-A3B4-05E6EA87C008}" type="presOf" srcId="{19E60001-C98C-4A93-B212-24E57B204314}" destId="{5B6C3675-59C7-48EE-95BD-5FD7AE432D42}" srcOrd="0" destOrd="0" presId="urn:microsoft.com/office/officeart/2005/8/layout/bProcess4"/>
    <dgm:cxn modelId="{0F5A6F1F-0FEE-409C-A2C5-75FABAF86A36}" srcId="{90067D38-0A60-47AC-91C4-E491830BFD53}" destId="{356EEE23-DC1A-4338-83CE-1E4C76A97750}" srcOrd="1" destOrd="0" parTransId="{CBDE8227-FFA5-463B-BD6F-AC4537F9A03D}" sibTransId="{3D52824C-789A-4741-B9FF-F3F58ACC7444}"/>
    <dgm:cxn modelId="{86EE6C34-CA08-47A0-81D8-3A7150484237}" srcId="{90067D38-0A60-47AC-91C4-E491830BFD53}" destId="{869B40AD-BB87-4790-B71B-AFC9903E9870}" srcOrd="3" destOrd="0" parTransId="{D8B9B8BE-0006-4187-BB64-1A3A46E799DE}" sibTransId="{067E90C0-8558-42AA-B0E8-F65809E5DBA4}"/>
    <dgm:cxn modelId="{99932D35-3AF7-4B1B-B1D7-2100353C1C6A}" type="presOf" srcId="{71658590-F7A0-49D0-BBEF-C5EBE8CEC2AF}" destId="{2BF6045A-C9F1-42A6-AB64-74CCC12B1488}" srcOrd="0" destOrd="0" presId="urn:microsoft.com/office/officeart/2005/8/layout/bProcess4"/>
    <dgm:cxn modelId="{F32A7940-9CC6-408E-8770-96AEEBC5FDAC}" type="presOf" srcId="{D963FDD3-520A-49CA-9D92-C5BB8A404927}" destId="{69E77198-8FF5-4B69-BD56-238457D87D16}" srcOrd="0" destOrd="0" presId="urn:microsoft.com/office/officeart/2005/8/layout/bProcess4"/>
    <dgm:cxn modelId="{26FAEC64-F4A2-4570-9FD7-B1B52AC74B97}" type="presOf" srcId="{869B40AD-BB87-4790-B71B-AFC9903E9870}" destId="{7CC91244-26B6-426E-9B6B-19BC60ED3225}" srcOrd="0" destOrd="0" presId="urn:microsoft.com/office/officeart/2005/8/layout/bProcess4"/>
    <dgm:cxn modelId="{58FF6275-8BF4-4128-B9F7-64921F10AC3B}" srcId="{90067D38-0A60-47AC-91C4-E491830BFD53}" destId="{303184A7-8809-49A9-B64B-E8FCF2CD044A}" srcOrd="5" destOrd="0" parTransId="{76ECCFC9-8CAD-4747-8044-39D7976F2E37}" sibTransId="{3B3D4DBB-559E-4167-AA0F-207E6CB5E699}"/>
    <dgm:cxn modelId="{5B764B7F-AD74-4854-AA72-571FCDF134DF}" type="presOf" srcId="{356EEE23-DC1A-4338-83CE-1E4C76A97750}" destId="{FD5FF54D-F966-40A1-84E2-3FABA03AE1D7}" srcOrd="0" destOrd="0" presId="urn:microsoft.com/office/officeart/2005/8/layout/bProcess4"/>
    <dgm:cxn modelId="{8E3C0187-21DD-4BF9-A805-9A5D6CF55E42}" type="presOf" srcId="{207FBA46-0B0D-4025-9087-81365CE4EA2E}" destId="{16EFB6E4-2115-4326-A1CC-A6BBC90D70ED}" srcOrd="0" destOrd="0" presId="urn:microsoft.com/office/officeart/2005/8/layout/bProcess4"/>
    <dgm:cxn modelId="{AD2C0D8C-A819-4EE2-9F5A-DD91BCD1924D}" type="presOf" srcId="{303184A7-8809-49A9-B64B-E8FCF2CD044A}" destId="{0CDCCD76-4E90-4D95-A48C-F3BEB5A24A17}" srcOrd="0" destOrd="0" presId="urn:microsoft.com/office/officeart/2005/8/layout/bProcess4"/>
    <dgm:cxn modelId="{FA8C278C-D32B-4BC0-AA02-573A41AF72B5}" srcId="{90067D38-0A60-47AC-91C4-E491830BFD53}" destId="{19E60001-C98C-4A93-B212-24E57B204314}" srcOrd="2" destOrd="0" parTransId="{AC23DD74-17F5-4A3F-B249-B23C3DDF72FE}" sibTransId="{FE972136-6258-4DDE-84B2-11D3ACBF7D6C}"/>
    <dgm:cxn modelId="{8A43EF8D-7C24-4800-85F9-42158DC3582B}" srcId="{90067D38-0A60-47AC-91C4-E491830BFD53}" destId="{D963FDD3-520A-49CA-9D92-C5BB8A404927}" srcOrd="4" destOrd="0" parTransId="{942C0E00-4BE6-4087-95C6-D8348BB4DE72}" sibTransId="{E70EE133-AB7F-42EA-AD7A-D58008C53023}"/>
    <dgm:cxn modelId="{9562F395-6694-40EE-BD46-29718BB901DF}" type="presOf" srcId="{3D52824C-789A-4741-B9FF-F3F58ACC7444}" destId="{BE2E9925-F5AC-4E3E-B779-EC77B67C0862}" srcOrd="0" destOrd="0" presId="urn:microsoft.com/office/officeart/2005/8/layout/bProcess4"/>
    <dgm:cxn modelId="{387799A0-4255-4B42-AF65-DD811EA50920}" type="presOf" srcId="{90067D38-0A60-47AC-91C4-E491830BFD53}" destId="{5F0E6F5B-516E-4D11-AE0F-E3799FEEAE2E}" srcOrd="0" destOrd="0" presId="urn:microsoft.com/office/officeart/2005/8/layout/bProcess4"/>
    <dgm:cxn modelId="{7B1D3CB7-5AEA-4ACE-9688-E777A2C7BB4F}" type="presOf" srcId="{FE972136-6258-4DDE-84B2-11D3ACBF7D6C}" destId="{0107CD16-3F88-422C-B814-14DC27DE349D}" srcOrd="0" destOrd="0" presId="urn:microsoft.com/office/officeart/2005/8/layout/bProcess4"/>
    <dgm:cxn modelId="{FD9013CE-DEB7-478B-9F01-4DE3769EC131}" srcId="{90067D38-0A60-47AC-91C4-E491830BFD53}" destId="{71658590-F7A0-49D0-BBEF-C5EBE8CEC2AF}" srcOrd="0" destOrd="0" parTransId="{87EC52A2-8A04-4A33-9245-D91C035ED8EE}" sibTransId="{207FBA46-0B0D-4025-9087-81365CE4EA2E}"/>
    <dgm:cxn modelId="{ADC9B4D7-50FE-4C69-A7AB-6760042F7E65}" type="presOf" srcId="{067E90C0-8558-42AA-B0E8-F65809E5DBA4}" destId="{5A481D9C-DB2F-4927-85E6-E782CCC63602}" srcOrd="0" destOrd="0" presId="urn:microsoft.com/office/officeart/2005/8/layout/bProcess4"/>
    <dgm:cxn modelId="{396C95F3-47E7-4D04-8267-3992A43638D0}" type="presParOf" srcId="{5F0E6F5B-516E-4D11-AE0F-E3799FEEAE2E}" destId="{21D1D26B-9562-4BBF-9CC2-2849909EAF90}" srcOrd="0" destOrd="0" presId="urn:microsoft.com/office/officeart/2005/8/layout/bProcess4"/>
    <dgm:cxn modelId="{227E0EBF-5C4A-4607-8101-3009501B3B21}" type="presParOf" srcId="{21D1D26B-9562-4BBF-9CC2-2849909EAF90}" destId="{0FC71EBA-CACA-4342-8E4C-83B44B5B6976}" srcOrd="0" destOrd="0" presId="urn:microsoft.com/office/officeart/2005/8/layout/bProcess4"/>
    <dgm:cxn modelId="{EEFE67AF-4534-482E-B3CB-CB353EB26ACC}" type="presParOf" srcId="{21D1D26B-9562-4BBF-9CC2-2849909EAF90}" destId="{2BF6045A-C9F1-42A6-AB64-74CCC12B1488}" srcOrd="1" destOrd="0" presId="urn:microsoft.com/office/officeart/2005/8/layout/bProcess4"/>
    <dgm:cxn modelId="{121F65A4-3EB9-4E4F-A2F0-66484B31CDB9}" type="presParOf" srcId="{5F0E6F5B-516E-4D11-AE0F-E3799FEEAE2E}" destId="{16EFB6E4-2115-4326-A1CC-A6BBC90D70ED}" srcOrd="1" destOrd="0" presId="urn:microsoft.com/office/officeart/2005/8/layout/bProcess4"/>
    <dgm:cxn modelId="{F32495F8-685C-4844-B246-5381C18C71AA}" type="presParOf" srcId="{5F0E6F5B-516E-4D11-AE0F-E3799FEEAE2E}" destId="{3F39A3BD-EB65-4005-AAFA-DBA942CB44DD}" srcOrd="2" destOrd="0" presId="urn:microsoft.com/office/officeart/2005/8/layout/bProcess4"/>
    <dgm:cxn modelId="{BFF6B830-8C7A-4C45-98A3-64DCE2125C8C}" type="presParOf" srcId="{3F39A3BD-EB65-4005-AAFA-DBA942CB44DD}" destId="{C4BEB7BE-CE3D-43C8-A6D2-4FA724DBE526}" srcOrd="0" destOrd="0" presId="urn:microsoft.com/office/officeart/2005/8/layout/bProcess4"/>
    <dgm:cxn modelId="{68CE154C-0356-4AFA-92D0-32C2B4648FD2}" type="presParOf" srcId="{3F39A3BD-EB65-4005-AAFA-DBA942CB44DD}" destId="{FD5FF54D-F966-40A1-84E2-3FABA03AE1D7}" srcOrd="1" destOrd="0" presId="urn:microsoft.com/office/officeart/2005/8/layout/bProcess4"/>
    <dgm:cxn modelId="{5F811241-97DD-49E2-BF45-6392CCD0CD84}" type="presParOf" srcId="{5F0E6F5B-516E-4D11-AE0F-E3799FEEAE2E}" destId="{BE2E9925-F5AC-4E3E-B779-EC77B67C0862}" srcOrd="3" destOrd="0" presId="urn:microsoft.com/office/officeart/2005/8/layout/bProcess4"/>
    <dgm:cxn modelId="{58A63994-5179-4642-A973-497D02077104}" type="presParOf" srcId="{5F0E6F5B-516E-4D11-AE0F-E3799FEEAE2E}" destId="{E1CC7CFF-25C1-41B2-8C02-801F466627BC}" srcOrd="4" destOrd="0" presId="urn:microsoft.com/office/officeart/2005/8/layout/bProcess4"/>
    <dgm:cxn modelId="{BBCAF8A0-CCB0-4CCB-9F3D-D9E815A93442}" type="presParOf" srcId="{E1CC7CFF-25C1-41B2-8C02-801F466627BC}" destId="{AD382F3A-1F0C-4CC9-BEA2-73BD41B4B561}" srcOrd="0" destOrd="0" presId="urn:microsoft.com/office/officeart/2005/8/layout/bProcess4"/>
    <dgm:cxn modelId="{056C8EEC-2F7B-4C86-B6E0-9B3A9C4B1CD8}" type="presParOf" srcId="{E1CC7CFF-25C1-41B2-8C02-801F466627BC}" destId="{5B6C3675-59C7-48EE-95BD-5FD7AE432D42}" srcOrd="1" destOrd="0" presId="urn:microsoft.com/office/officeart/2005/8/layout/bProcess4"/>
    <dgm:cxn modelId="{1DBA58BC-C153-4EEC-BC6B-BD6276EDEDFF}" type="presParOf" srcId="{5F0E6F5B-516E-4D11-AE0F-E3799FEEAE2E}" destId="{0107CD16-3F88-422C-B814-14DC27DE349D}" srcOrd="5" destOrd="0" presId="urn:microsoft.com/office/officeart/2005/8/layout/bProcess4"/>
    <dgm:cxn modelId="{CE1E0F4A-AAD6-4F74-9763-22E839ACDC27}" type="presParOf" srcId="{5F0E6F5B-516E-4D11-AE0F-E3799FEEAE2E}" destId="{4EBBD203-9732-4B8E-8B76-48EC940B6A20}" srcOrd="6" destOrd="0" presId="urn:microsoft.com/office/officeart/2005/8/layout/bProcess4"/>
    <dgm:cxn modelId="{10974602-376E-42E6-86DE-F12E42CBB036}" type="presParOf" srcId="{4EBBD203-9732-4B8E-8B76-48EC940B6A20}" destId="{6D815929-047E-4650-B45F-E6D2C684B75F}" srcOrd="0" destOrd="0" presId="urn:microsoft.com/office/officeart/2005/8/layout/bProcess4"/>
    <dgm:cxn modelId="{ADFE0B5A-C604-4CB9-BCEC-3EA24575736E}" type="presParOf" srcId="{4EBBD203-9732-4B8E-8B76-48EC940B6A20}" destId="{7CC91244-26B6-426E-9B6B-19BC60ED3225}" srcOrd="1" destOrd="0" presId="urn:microsoft.com/office/officeart/2005/8/layout/bProcess4"/>
    <dgm:cxn modelId="{3A3DAA98-705E-476D-A2EE-FBC2BB10DAEE}" type="presParOf" srcId="{5F0E6F5B-516E-4D11-AE0F-E3799FEEAE2E}" destId="{5A481D9C-DB2F-4927-85E6-E782CCC63602}" srcOrd="7" destOrd="0" presId="urn:microsoft.com/office/officeart/2005/8/layout/bProcess4"/>
    <dgm:cxn modelId="{28194B0F-FAFF-48C5-A416-48B3B07DED99}" type="presParOf" srcId="{5F0E6F5B-516E-4D11-AE0F-E3799FEEAE2E}" destId="{8975BA1A-5E6F-49FF-981F-382A80A64A67}" srcOrd="8" destOrd="0" presId="urn:microsoft.com/office/officeart/2005/8/layout/bProcess4"/>
    <dgm:cxn modelId="{1482199E-ACB2-43B9-9813-5B2D5A37DC62}" type="presParOf" srcId="{8975BA1A-5E6F-49FF-981F-382A80A64A67}" destId="{E43F66C0-59B1-46E9-8D75-3CF52B43D384}" srcOrd="0" destOrd="0" presId="urn:microsoft.com/office/officeart/2005/8/layout/bProcess4"/>
    <dgm:cxn modelId="{646DC17A-9653-4F7E-984B-799464A4C9E6}" type="presParOf" srcId="{8975BA1A-5E6F-49FF-981F-382A80A64A67}" destId="{69E77198-8FF5-4B69-BD56-238457D87D16}" srcOrd="1" destOrd="0" presId="urn:microsoft.com/office/officeart/2005/8/layout/bProcess4"/>
    <dgm:cxn modelId="{A2073D41-C017-4D30-BF24-BF5C98C438F5}" type="presParOf" srcId="{5F0E6F5B-516E-4D11-AE0F-E3799FEEAE2E}" destId="{B45D203C-667D-4CB2-800D-4811A312CC78}" srcOrd="9" destOrd="0" presId="urn:microsoft.com/office/officeart/2005/8/layout/bProcess4"/>
    <dgm:cxn modelId="{CBDAC936-C77B-4E43-99B5-CA4FCD82F4FB}" type="presParOf" srcId="{5F0E6F5B-516E-4D11-AE0F-E3799FEEAE2E}" destId="{D973000E-64C0-405E-A246-AF2E137FD61B}" srcOrd="10" destOrd="0" presId="urn:microsoft.com/office/officeart/2005/8/layout/bProcess4"/>
    <dgm:cxn modelId="{8081FDD7-C137-4A1B-A9C1-F9FE499663D8}" type="presParOf" srcId="{D973000E-64C0-405E-A246-AF2E137FD61B}" destId="{290922B9-991E-457B-91A6-E4F5C63AFBDD}" srcOrd="0" destOrd="0" presId="urn:microsoft.com/office/officeart/2005/8/layout/bProcess4"/>
    <dgm:cxn modelId="{40260809-8DF8-425C-95EF-21B814DC7AD6}" type="presParOf" srcId="{D973000E-64C0-405E-A246-AF2E137FD61B}" destId="{0CDCCD76-4E90-4D95-A48C-F3BEB5A24A1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FB6E4-2115-4326-A1CC-A6BBC90D70ED}">
      <dsp:nvSpPr>
        <dsp:cNvPr id="0" name=""/>
        <dsp:cNvSpPr/>
      </dsp:nvSpPr>
      <dsp:spPr>
        <a:xfrm rot="8178837">
          <a:off x="516592" y="853728"/>
          <a:ext cx="1886989" cy="1741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F6045A-C9F1-42A6-AB64-74CCC12B1488}">
      <dsp:nvSpPr>
        <dsp:cNvPr id="0" name=""/>
        <dsp:cNvSpPr/>
      </dsp:nvSpPr>
      <dsp:spPr>
        <a:xfrm>
          <a:off x="1751101" y="0"/>
          <a:ext cx="1934898" cy="116093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bg1"/>
              </a:solidFill>
            </a:rPr>
            <a:t>SİCİL TASDİKNAMESİ</a:t>
          </a:r>
        </a:p>
      </dsp:txBody>
      <dsp:txXfrm>
        <a:off x="1785104" y="34003"/>
        <a:ext cx="1866892" cy="1092933"/>
      </dsp:txXfrm>
    </dsp:sp>
    <dsp:sp modelId="{BE2E9925-F5AC-4E3E-B779-EC77B67C0862}">
      <dsp:nvSpPr>
        <dsp:cNvPr id="0" name=""/>
        <dsp:cNvSpPr/>
      </dsp:nvSpPr>
      <dsp:spPr>
        <a:xfrm rot="2992232">
          <a:off x="409002" y="2307220"/>
          <a:ext cx="2074978" cy="1741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5FF54D-F966-40A1-84E2-3FABA03AE1D7}">
      <dsp:nvSpPr>
        <dsp:cNvPr id="0" name=""/>
        <dsp:cNvSpPr/>
      </dsp:nvSpPr>
      <dsp:spPr>
        <a:xfrm>
          <a:off x="386552" y="1311915"/>
          <a:ext cx="1934898" cy="1160939"/>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bg1"/>
              </a:solidFill>
            </a:rPr>
            <a:t>İFLAS VE KONKORDATO BELGESİ</a:t>
          </a:r>
        </a:p>
      </dsp:txBody>
      <dsp:txXfrm>
        <a:off x="420555" y="1345918"/>
        <a:ext cx="1866892" cy="1092933"/>
      </dsp:txXfrm>
    </dsp:sp>
    <dsp:sp modelId="{0107CD16-3F88-422C-B814-14DC27DE349D}">
      <dsp:nvSpPr>
        <dsp:cNvPr id="0" name=""/>
        <dsp:cNvSpPr/>
      </dsp:nvSpPr>
      <dsp:spPr>
        <a:xfrm>
          <a:off x="2123732" y="3100474"/>
          <a:ext cx="2650576" cy="1741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6C3675-59C7-48EE-95BD-5FD7AE432D42}">
      <dsp:nvSpPr>
        <dsp:cNvPr id="0" name=""/>
        <dsp:cNvSpPr/>
      </dsp:nvSpPr>
      <dsp:spPr>
        <a:xfrm>
          <a:off x="1728192" y="2902704"/>
          <a:ext cx="1934898" cy="1160939"/>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bg1"/>
              </a:solidFill>
            </a:rPr>
            <a:t>ORTAKLIK DURUM BELGESİ</a:t>
          </a:r>
        </a:p>
      </dsp:txBody>
      <dsp:txXfrm>
        <a:off x="1762195" y="2936707"/>
        <a:ext cx="1866892" cy="1092933"/>
      </dsp:txXfrm>
    </dsp:sp>
    <dsp:sp modelId="{5A481D9C-DB2F-4927-85E6-E782CCC63602}">
      <dsp:nvSpPr>
        <dsp:cNvPr id="0" name=""/>
        <dsp:cNvSpPr/>
      </dsp:nvSpPr>
      <dsp:spPr>
        <a:xfrm rot="18981192">
          <a:off x="4494813" y="2379233"/>
          <a:ext cx="2089915" cy="1741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C91244-26B6-426E-9B6B-19BC60ED3225}">
      <dsp:nvSpPr>
        <dsp:cNvPr id="0" name=""/>
        <dsp:cNvSpPr/>
      </dsp:nvSpPr>
      <dsp:spPr>
        <a:xfrm>
          <a:off x="4301607" y="2902704"/>
          <a:ext cx="2107104" cy="116093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bg1"/>
              </a:solidFill>
            </a:rPr>
            <a:t>111. MADDE ( MERKEZ NAKLİ) BELGESİ</a:t>
          </a:r>
        </a:p>
      </dsp:txBody>
      <dsp:txXfrm>
        <a:off x="4335610" y="2936707"/>
        <a:ext cx="2039098" cy="1092933"/>
      </dsp:txXfrm>
    </dsp:sp>
    <dsp:sp modelId="{B45D203C-667D-4CB2-800D-4811A312CC78}">
      <dsp:nvSpPr>
        <dsp:cNvPr id="0" name=""/>
        <dsp:cNvSpPr/>
      </dsp:nvSpPr>
      <dsp:spPr>
        <a:xfrm rot="13344979">
          <a:off x="4430912" y="925741"/>
          <a:ext cx="2145818" cy="17414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E77198-8FF5-4B69-BD56-238457D87D16}">
      <dsp:nvSpPr>
        <dsp:cNvPr id="0" name=""/>
        <dsp:cNvSpPr/>
      </dsp:nvSpPr>
      <dsp:spPr>
        <a:xfrm>
          <a:off x="5904651" y="1455942"/>
          <a:ext cx="1934898" cy="1160939"/>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bg1"/>
              </a:solidFill>
            </a:rPr>
            <a:t>TİCARET SİCİLİ BİLGİLERİ FORMU</a:t>
          </a:r>
        </a:p>
      </dsp:txBody>
      <dsp:txXfrm>
        <a:off x="5938654" y="1489945"/>
        <a:ext cx="1866892" cy="1092933"/>
      </dsp:txXfrm>
    </dsp:sp>
    <dsp:sp modelId="{0CDCCD76-4E90-4D95-A48C-F3BEB5A24A17}">
      <dsp:nvSpPr>
        <dsp:cNvPr id="0" name=""/>
        <dsp:cNvSpPr/>
      </dsp:nvSpPr>
      <dsp:spPr>
        <a:xfrm>
          <a:off x="4320472" y="0"/>
          <a:ext cx="1934898" cy="116093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bg1"/>
              </a:solidFill>
            </a:rPr>
            <a:t>BAĞKUR EMEKLİLİK  BELGESİ</a:t>
          </a:r>
        </a:p>
      </dsp:txBody>
      <dsp:txXfrm>
        <a:off x="4354475" y="34003"/>
        <a:ext cx="1866892" cy="109293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3A85CEA-3115-4999-B701-58DB8F07072A}" type="datetimeFigureOut">
              <a:rPr lang="tr-TR"/>
              <a:pPr>
                <a:defRPr/>
              </a:pPr>
              <a:t>16.10.2025</a:t>
            </a:fld>
            <a:endParaRPr lang="tr-TR"/>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r-TR"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A87745F-81CD-4C41-B995-020CE71651D3}" type="slidenum">
              <a:rPr lang="tr-TR" altLang="tr-TR"/>
              <a:pPr/>
              <a:t>‹#›</a:t>
            </a:fld>
            <a:endParaRPr lang="tr-TR" altLang="tr-TR"/>
          </a:p>
        </p:txBody>
      </p:sp>
    </p:spTree>
    <p:extLst>
      <p:ext uri="{BB962C8B-B14F-4D97-AF65-F5344CB8AC3E}">
        <p14:creationId xmlns:p14="http://schemas.microsoft.com/office/powerpoint/2010/main" val="18944994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A87745F-81CD-4C41-B995-020CE71651D3}" type="slidenum">
              <a:rPr lang="tr-TR" altLang="tr-TR" smtClean="0"/>
              <a:pPr/>
              <a:t>36</a:t>
            </a:fld>
            <a:endParaRPr lang="tr-TR" altLang="tr-TR"/>
          </a:p>
        </p:txBody>
      </p:sp>
    </p:spTree>
    <p:extLst>
      <p:ext uri="{BB962C8B-B14F-4D97-AF65-F5344CB8AC3E}">
        <p14:creationId xmlns:p14="http://schemas.microsoft.com/office/powerpoint/2010/main" val="110072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A87745F-81CD-4C41-B995-020CE71651D3}" type="slidenum">
              <a:rPr lang="tr-TR" altLang="tr-TR" smtClean="0"/>
              <a:pPr/>
              <a:t>41</a:t>
            </a:fld>
            <a:endParaRPr lang="tr-TR" altLang="tr-TR"/>
          </a:p>
        </p:txBody>
      </p:sp>
    </p:spTree>
    <p:extLst>
      <p:ext uri="{BB962C8B-B14F-4D97-AF65-F5344CB8AC3E}">
        <p14:creationId xmlns:p14="http://schemas.microsoft.com/office/powerpoint/2010/main" val="815309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ikdörtgen 6"/>
          <p:cNvSpPr/>
          <p:nvPr userDrawn="1"/>
        </p:nvSpPr>
        <p:spPr>
          <a:xfrm>
            <a:off x="0" y="-20638"/>
            <a:ext cx="9144000" cy="3619501"/>
          </a:xfrm>
          <a:prstGeom prst="rect">
            <a:avLst/>
          </a:prstGeom>
          <a:solidFill>
            <a:srgbClr val="C11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dirty="0"/>
          </a:p>
        </p:txBody>
      </p:sp>
      <p:pic>
        <p:nvPicPr>
          <p:cNvPr id="3" name="Picture 9" descr="D:\işler güçler\BTSO\BTSO - Kurumsal Kimlik Onay\Baskılar\Türkçe\Power Point Sunum\PNG\AMBL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75025" y="449263"/>
            <a:ext cx="23209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D:\işler güçler\BTSO\BTSO - Kurumsal Kimlik Onay\Baskılar\Türkçe\Power Point Sunum\PNG\ORTAK-AKI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338" y="2859088"/>
            <a:ext cx="8112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D:\işler güçler\BTSO\BTSO - Kurumsal Kimlik Onay\Baskılar\Türkçe\Power Point Sunum\PNG\MOTT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72450" y="2859088"/>
            <a:ext cx="811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7"/>
          <p:cNvSpPr/>
          <p:nvPr userDrawn="1"/>
        </p:nvSpPr>
        <p:spPr>
          <a:xfrm>
            <a:off x="0" y="3598863"/>
            <a:ext cx="9144000" cy="609600"/>
          </a:xfrm>
          <a:prstGeom prst="rect">
            <a:avLst/>
          </a:prstGeom>
          <a:solidFill>
            <a:srgbClr val="9D15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Picture 8" descr="D:\işler güçler\BTSO\BTSO - Kurumsal Kimlik Onay\Baskılar\Türkçe\Power Point Sunum\PNG\LOGO.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3163" y="4403725"/>
            <a:ext cx="17176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98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tr-T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8BACEAD7-527D-4DBE-9D39-2C35817515E2}" type="datetimeFigureOut">
              <a:rPr lang="tr-TR"/>
              <a:pPr>
                <a:defRPr/>
              </a:pPr>
              <a:t>16.10.2025</a:t>
            </a:fld>
            <a:endParaRPr lang="tr-T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A82C7BC-E7D7-41DB-AB9F-9A272056EF66}" type="slidenum">
              <a:rPr lang="tr-TR" altLang="tr-TR"/>
              <a:pPr/>
              <a:t>‹#›</a:t>
            </a:fld>
            <a:endParaRPr lang="tr-TR" altLang="tr-TR"/>
          </a:p>
        </p:txBody>
      </p:sp>
    </p:spTree>
    <p:extLst>
      <p:ext uri="{BB962C8B-B14F-4D97-AF65-F5344CB8AC3E}">
        <p14:creationId xmlns:p14="http://schemas.microsoft.com/office/powerpoint/2010/main" val="169525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a:prstGeom prst="rect">
            <a:avLst/>
          </a:prstGeo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154783"/>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2255F818-B254-4F1B-AC6F-D63F09372024}" type="datetimeFigureOut">
              <a:rPr lang="tr-TR"/>
              <a:pPr>
                <a:defRPr/>
              </a:pPr>
              <a:t>16.10.2025</a:t>
            </a:fld>
            <a:endParaRPr lang="tr-T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3BD470A-CFC8-4127-BFDC-F9280196B8EF}" type="slidenum">
              <a:rPr lang="tr-TR" altLang="tr-TR"/>
              <a:pPr/>
              <a:t>‹#›</a:t>
            </a:fld>
            <a:endParaRPr lang="tr-TR" altLang="tr-TR"/>
          </a:p>
        </p:txBody>
      </p:sp>
    </p:spTree>
    <p:extLst>
      <p:ext uri="{BB962C8B-B14F-4D97-AF65-F5344CB8AC3E}">
        <p14:creationId xmlns:p14="http://schemas.microsoft.com/office/powerpoint/2010/main" val="3661538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97280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90" tIns="17145" rIns="34290" bIns="17145" anchor="ctr"/>
          <a:lstStyle/>
          <a:p>
            <a:pPr algn="ctr" defTabSz="685663" fontAlgn="auto">
              <a:spcBef>
                <a:spcPts val="0"/>
              </a:spcBef>
              <a:spcAft>
                <a:spcPts val="0"/>
              </a:spcAft>
              <a:defRPr/>
            </a:pPr>
            <a:endParaRPr lang="en-US" sz="1400">
              <a:solidFill>
                <a:prstClr val="white"/>
              </a:solidFill>
            </a:endParaRPr>
          </a:p>
        </p:txBody>
      </p:sp>
    </p:spTree>
    <p:extLst>
      <p:ext uri="{BB962C8B-B14F-4D97-AF65-F5344CB8AC3E}">
        <p14:creationId xmlns:p14="http://schemas.microsoft.com/office/powerpoint/2010/main" val="303393484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Rectangle 1"/>
          <p:cNvSpPr/>
          <p:nvPr userDrawn="1"/>
        </p:nvSpPr>
        <p:spPr>
          <a:xfrm>
            <a:off x="0" y="0"/>
            <a:ext cx="9144000" cy="51435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90" tIns="17145" rIns="34290" bIns="17145" anchor="ctr"/>
          <a:lstStyle/>
          <a:p>
            <a:pPr algn="ctr" defTabSz="685663" fontAlgn="auto">
              <a:spcBef>
                <a:spcPts val="0"/>
              </a:spcBef>
              <a:spcAft>
                <a:spcPts val="0"/>
              </a:spcAft>
              <a:defRPr/>
            </a:pPr>
            <a:endParaRPr lang="en-US" sz="1400">
              <a:solidFill>
                <a:prstClr val="white"/>
              </a:solidFill>
            </a:endParaRPr>
          </a:p>
        </p:txBody>
      </p:sp>
      <p:sp>
        <p:nvSpPr>
          <p:cNvPr id="4" name="Picture Placeholder 13"/>
          <p:cNvSpPr>
            <a:spLocks noGrp="1"/>
          </p:cNvSpPr>
          <p:nvPr>
            <p:ph type="pic" sz="quarter" idx="13"/>
          </p:nvPr>
        </p:nvSpPr>
        <p:spPr>
          <a:xfrm>
            <a:off x="2" y="0"/>
            <a:ext cx="9161149" cy="5143500"/>
          </a:xfrm>
          <a:prstGeom prst="rect">
            <a:avLst/>
          </a:prstGeom>
          <a:effectLst/>
        </p:spPr>
        <p:txBody>
          <a:bodyPr>
            <a:normAutofit/>
          </a:bodyPr>
          <a:lstStyle>
            <a:lvl1pPr marL="0" indent="0">
              <a:buNone/>
              <a:defRPr sz="16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224128609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ig Image Placeholder">
    <p:spTree>
      <p:nvGrpSpPr>
        <p:cNvPr id="1" name=""/>
        <p:cNvGrpSpPr/>
        <p:nvPr/>
      </p:nvGrpSpPr>
      <p:grpSpPr>
        <a:xfrm>
          <a:off x="0" y="0"/>
          <a:ext cx="0" cy="0"/>
          <a:chOff x="0" y="0"/>
          <a:chExt cx="0" cy="0"/>
        </a:xfrm>
      </p:grpSpPr>
      <p:sp>
        <p:nvSpPr>
          <p:cNvPr id="3" name="Rectangle 1"/>
          <p:cNvSpPr/>
          <p:nvPr userDrawn="1"/>
        </p:nvSpPr>
        <p:spPr>
          <a:xfrm>
            <a:off x="0" y="0"/>
            <a:ext cx="9144000" cy="51435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90" tIns="17145" rIns="34290" bIns="17145" anchor="ctr"/>
          <a:lstStyle/>
          <a:p>
            <a:pPr algn="ctr" defTabSz="685663" fontAlgn="auto">
              <a:spcBef>
                <a:spcPts val="0"/>
              </a:spcBef>
              <a:spcAft>
                <a:spcPts val="0"/>
              </a:spcAft>
              <a:defRPr/>
            </a:pPr>
            <a:endParaRPr lang="en-US" sz="1400">
              <a:solidFill>
                <a:prstClr val="white"/>
              </a:solidFill>
            </a:endParaRPr>
          </a:p>
        </p:txBody>
      </p:sp>
      <p:sp>
        <p:nvSpPr>
          <p:cNvPr id="4" name="Picture Placeholder 13"/>
          <p:cNvSpPr>
            <a:spLocks noGrp="1"/>
          </p:cNvSpPr>
          <p:nvPr>
            <p:ph type="pic" sz="quarter" idx="13"/>
          </p:nvPr>
        </p:nvSpPr>
        <p:spPr>
          <a:xfrm>
            <a:off x="3" y="0"/>
            <a:ext cx="5088305" cy="5143500"/>
          </a:xfrm>
          <a:prstGeom prst="rect">
            <a:avLst/>
          </a:prstGeom>
          <a:effectLst/>
        </p:spPr>
        <p:txBody>
          <a:bodyPr>
            <a:normAutofit/>
          </a:bodyPr>
          <a:lstStyle>
            <a:lvl1pPr marL="0" indent="0">
              <a:buNone/>
              <a:defRPr sz="16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310605665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r Clients Rectangle">
    <p:spTree>
      <p:nvGrpSpPr>
        <p:cNvPr id="1" name=""/>
        <p:cNvGrpSpPr/>
        <p:nvPr/>
      </p:nvGrpSpPr>
      <p:grpSpPr>
        <a:xfrm>
          <a:off x="0" y="0"/>
          <a:ext cx="0" cy="0"/>
          <a:chOff x="0" y="0"/>
          <a:chExt cx="0" cy="0"/>
        </a:xfrm>
      </p:grpSpPr>
      <p:sp>
        <p:nvSpPr>
          <p:cNvPr id="26" name="Picture Placeholder 2"/>
          <p:cNvSpPr>
            <a:spLocks noGrp="1"/>
          </p:cNvSpPr>
          <p:nvPr>
            <p:ph type="pic" sz="quarter" idx="13"/>
          </p:nvPr>
        </p:nvSpPr>
        <p:spPr>
          <a:xfrm>
            <a:off x="625231" y="1261507"/>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a:p>
        </p:txBody>
      </p:sp>
      <p:sp>
        <p:nvSpPr>
          <p:cNvPr id="27" name="Picture Placeholder 2"/>
          <p:cNvSpPr>
            <a:spLocks noGrp="1"/>
          </p:cNvSpPr>
          <p:nvPr>
            <p:ph type="pic" sz="quarter" idx="14"/>
          </p:nvPr>
        </p:nvSpPr>
        <p:spPr>
          <a:xfrm>
            <a:off x="2774313" y="1261507"/>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a:p>
        </p:txBody>
      </p:sp>
      <p:sp>
        <p:nvSpPr>
          <p:cNvPr id="28" name="Picture Placeholder 2"/>
          <p:cNvSpPr>
            <a:spLocks noGrp="1"/>
          </p:cNvSpPr>
          <p:nvPr>
            <p:ph type="pic" sz="quarter" idx="15"/>
          </p:nvPr>
        </p:nvSpPr>
        <p:spPr>
          <a:xfrm>
            <a:off x="4786570" y="1261507"/>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a:p>
        </p:txBody>
      </p:sp>
      <p:sp>
        <p:nvSpPr>
          <p:cNvPr id="29" name="Picture Placeholder 2"/>
          <p:cNvSpPr>
            <a:spLocks noGrp="1"/>
          </p:cNvSpPr>
          <p:nvPr>
            <p:ph type="pic" sz="quarter" idx="16"/>
          </p:nvPr>
        </p:nvSpPr>
        <p:spPr>
          <a:xfrm>
            <a:off x="6783596" y="1261507"/>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30" name="Picture Placeholder 2"/>
          <p:cNvSpPr>
            <a:spLocks noGrp="1"/>
          </p:cNvSpPr>
          <p:nvPr>
            <p:ph type="pic" sz="quarter" idx="17"/>
          </p:nvPr>
        </p:nvSpPr>
        <p:spPr>
          <a:xfrm>
            <a:off x="625231" y="2233897"/>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a:p>
        </p:txBody>
      </p:sp>
      <p:sp>
        <p:nvSpPr>
          <p:cNvPr id="31" name="Picture Placeholder 2"/>
          <p:cNvSpPr>
            <a:spLocks noGrp="1"/>
          </p:cNvSpPr>
          <p:nvPr>
            <p:ph type="pic" sz="quarter" idx="18"/>
          </p:nvPr>
        </p:nvSpPr>
        <p:spPr>
          <a:xfrm>
            <a:off x="2774313" y="2233897"/>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a:p>
        </p:txBody>
      </p:sp>
      <p:sp>
        <p:nvSpPr>
          <p:cNvPr id="32" name="Picture Placeholder 2"/>
          <p:cNvSpPr>
            <a:spLocks noGrp="1"/>
          </p:cNvSpPr>
          <p:nvPr>
            <p:ph type="pic" sz="quarter" idx="19"/>
          </p:nvPr>
        </p:nvSpPr>
        <p:spPr>
          <a:xfrm>
            <a:off x="4786570" y="2233897"/>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a:p>
        </p:txBody>
      </p:sp>
      <p:sp>
        <p:nvSpPr>
          <p:cNvPr id="33" name="Picture Placeholder 2"/>
          <p:cNvSpPr>
            <a:spLocks noGrp="1"/>
          </p:cNvSpPr>
          <p:nvPr>
            <p:ph type="pic" sz="quarter" idx="20"/>
          </p:nvPr>
        </p:nvSpPr>
        <p:spPr>
          <a:xfrm>
            <a:off x="6783596" y="2233897"/>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34" name="Picture Placeholder 2"/>
          <p:cNvSpPr>
            <a:spLocks noGrp="1"/>
          </p:cNvSpPr>
          <p:nvPr>
            <p:ph type="pic" sz="quarter" idx="21"/>
          </p:nvPr>
        </p:nvSpPr>
        <p:spPr>
          <a:xfrm>
            <a:off x="625231" y="3216211"/>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a:p>
        </p:txBody>
      </p:sp>
      <p:sp>
        <p:nvSpPr>
          <p:cNvPr id="35" name="Picture Placeholder 2"/>
          <p:cNvSpPr>
            <a:spLocks noGrp="1"/>
          </p:cNvSpPr>
          <p:nvPr>
            <p:ph type="pic" sz="quarter" idx="22"/>
          </p:nvPr>
        </p:nvSpPr>
        <p:spPr>
          <a:xfrm>
            <a:off x="2774313" y="3216211"/>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a:p>
        </p:txBody>
      </p:sp>
      <p:sp>
        <p:nvSpPr>
          <p:cNvPr id="36" name="Picture Placeholder 2"/>
          <p:cNvSpPr>
            <a:spLocks noGrp="1"/>
          </p:cNvSpPr>
          <p:nvPr>
            <p:ph type="pic" sz="quarter" idx="23"/>
          </p:nvPr>
        </p:nvSpPr>
        <p:spPr>
          <a:xfrm>
            <a:off x="4786570" y="3216211"/>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a:p>
        </p:txBody>
      </p:sp>
      <p:sp>
        <p:nvSpPr>
          <p:cNvPr id="37" name="Picture Placeholder 2"/>
          <p:cNvSpPr>
            <a:spLocks noGrp="1"/>
          </p:cNvSpPr>
          <p:nvPr>
            <p:ph type="pic" sz="quarter" idx="24"/>
          </p:nvPr>
        </p:nvSpPr>
        <p:spPr>
          <a:xfrm>
            <a:off x="6783596" y="3216211"/>
            <a:ext cx="1736752" cy="78386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Tree>
    <p:extLst>
      <p:ext uri="{BB962C8B-B14F-4D97-AF65-F5344CB8AC3E}">
        <p14:creationId xmlns:p14="http://schemas.microsoft.com/office/powerpoint/2010/main" val="14289232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Clients Square">
    <p:spTree>
      <p:nvGrpSpPr>
        <p:cNvPr id="1" name=""/>
        <p:cNvGrpSpPr/>
        <p:nvPr/>
      </p:nvGrpSpPr>
      <p:grpSpPr>
        <a:xfrm>
          <a:off x="0" y="0"/>
          <a:ext cx="0" cy="0"/>
          <a:chOff x="0" y="0"/>
          <a:chExt cx="0" cy="0"/>
        </a:xfrm>
      </p:grpSpPr>
      <p:sp>
        <p:nvSpPr>
          <p:cNvPr id="79" name="Picture Placeholder 2"/>
          <p:cNvSpPr>
            <a:spLocks noGrp="1"/>
          </p:cNvSpPr>
          <p:nvPr>
            <p:ph type="pic" sz="quarter" idx="13"/>
          </p:nvPr>
        </p:nvSpPr>
        <p:spPr>
          <a:xfrm>
            <a:off x="1163296" y="1140351"/>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80" name="Picture Placeholder 2"/>
          <p:cNvSpPr>
            <a:spLocks noGrp="1"/>
          </p:cNvSpPr>
          <p:nvPr>
            <p:ph type="pic" sz="quarter" idx="14"/>
          </p:nvPr>
        </p:nvSpPr>
        <p:spPr>
          <a:xfrm>
            <a:off x="2310486" y="1140351"/>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81" name="Picture Placeholder 2"/>
          <p:cNvSpPr>
            <a:spLocks noGrp="1"/>
          </p:cNvSpPr>
          <p:nvPr>
            <p:ph type="pic" sz="quarter" idx="15"/>
          </p:nvPr>
        </p:nvSpPr>
        <p:spPr>
          <a:xfrm>
            <a:off x="3457675" y="1140351"/>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82" name="Picture Placeholder 2"/>
          <p:cNvSpPr>
            <a:spLocks noGrp="1"/>
          </p:cNvSpPr>
          <p:nvPr>
            <p:ph type="pic" sz="quarter" idx="16"/>
          </p:nvPr>
        </p:nvSpPr>
        <p:spPr>
          <a:xfrm>
            <a:off x="4604866" y="1140351"/>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83" name="Picture Placeholder 2"/>
          <p:cNvSpPr>
            <a:spLocks noGrp="1"/>
          </p:cNvSpPr>
          <p:nvPr>
            <p:ph type="pic" sz="quarter" idx="17"/>
          </p:nvPr>
        </p:nvSpPr>
        <p:spPr>
          <a:xfrm>
            <a:off x="5752056" y="1140351"/>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84" name="Picture Placeholder 2"/>
          <p:cNvSpPr>
            <a:spLocks noGrp="1"/>
          </p:cNvSpPr>
          <p:nvPr>
            <p:ph type="pic" sz="quarter" idx="18"/>
          </p:nvPr>
        </p:nvSpPr>
        <p:spPr>
          <a:xfrm>
            <a:off x="6899246" y="1140351"/>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91" name="Picture Placeholder 2"/>
          <p:cNvSpPr>
            <a:spLocks noGrp="1"/>
          </p:cNvSpPr>
          <p:nvPr>
            <p:ph type="pic" sz="quarter" idx="19"/>
          </p:nvPr>
        </p:nvSpPr>
        <p:spPr>
          <a:xfrm>
            <a:off x="1163296" y="229023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92" name="Picture Placeholder 2"/>
          <p:cNvSpPr>
            <a:spLocks noGrp="1"/>
          </p:cNvSpPr>
          <p:nvPr>
            <p:ph type="pic" sz="quarter" idx="20"/>
          </p:nvPr>
        </p:nvSpPr>
        <p:spPr>
          <a:xfrm>
            <a:off x="2310486" y="229023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93" name="Picture Placeholder 2"/>
          <p:cNvSpPr>
            <a:spLocks noGrp="1"/>
          </p:cNvSpPr>
          <p:nvPr>
            <p:ph type="pic" sz="quarter" idx="21"/>
          </p:nvPr>
        </p:nvSpPr>
        <p:spPr>
          <a:xfrm>
            <a:off x="3457675" y="229023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94" name="Picture Placeholder 2"/>
          <p:cNvSpPr>
            <a:spLocks noGrp="1"/>
          </p:cNvSpPr>
          <p:nvPr>
            <p:ph type="pic" sz="quarter" idx="22"/>
          </p:nvPr>
        </p:nvSpPr>
        <p:spPr>
          <a:xfrm>
            <a:off x="4604866" y="229023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95" name="Picture Placeholder 2"/>
          <p:cNvSpPr>
            <a:spLocks noGrp="1"/>
          </p:cNvSpPr>
          <p:nvPr>
            <p:ph type="pic" sz="quarter" idx="23"/>
          </p:nvPr>
        </p:nvSpPr>
        <p:spPr>
          <a:xfrm>
            <a:off x="5752056" y="229023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96" name="Picture Placeholder 2"/>
          <p:cNvSpPr>
            <a:spLocks noGrp="1"/>
          </p:cNvSpPr>
          <p:nvPr>
            <p:ph type="pic" sz="quarter" idx="24"/>
          </p:nvPr>
        </p:nvSpPr>
        <p:spPr>
          <a:xfrm>
            <a:off x="6899246" y="229023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103" name="Picture Placeholder 2"/>
          <p:cNvSpPr>
            <a:spLocks noGrp="1"/>
          </p:cNvSpPr>
          <p:nvPr>
            <p:ph type="pic" sz="quarter" idx="25"/>
          </p:nvPr>
        </p:nvSpPr>
        <p:spPr>
          <a:xfrm>
            <a:off x="1163296" y="346746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104" name="Picture Placeholder 2"/>
          <p:cNvSpPr>
            <a:spLocks noGrp="1"/>
          </p:cNvSpPr>
          <p:nvPr>
            <p:ph type="pic" sz="quarter" idx="26"/>
          </p:nvPr>
        </p:nvSpPr>
        <p:spPr>
          <a:xfrm>
            <a:off x="2310486" y="346746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105" name="Picture Placeholder 2"/>
          <p:cNvSpPr>
            <a:spLocks noGrp="1"/>
          </p:cNvSpPr>
          <p:nvPr>
            <p:ph type="pic" sz="quarter" idx="27"/>
          </p:nvPr>
        </p:nvSpPr>
        <p:spPr>
          <a:xfrm>
            <a:off x="3457675" y="346746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106" name="Picture Placeholder 2"/>
          <p:cNvSpPr>
            <a:spLocks noGrp="1"/>
          </p:cNvSpPr>
          <p:nvPr>
            <p:ph type="pic" sz="quarter" idx="28"/>
          </p:nvPr>
        </p:nvSpPr>
        <p:spPr>
          <a:xfrm>
            <a:off x="4604866" y="346746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107" name="Picture Placeholder 2"/>
          <p:cNvSpPr>
            <a:spLocks noGrp="1"/>
          </p:cNvSpPr>
          <p:nvPr>
            <p:ph type="pic" sz="quarter" idx="29"/>
          </p:nvPr>
        </p:nvSpPr>
        <p:spPr>
          <a:xfrm>
            <a:off x="5752056" y="346746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
        <p:nvSpPr>
          <p:cNvPr id="108" name="Picture Placeholder 2"/>
          <p:cNvSpPr>
            <a:spLocks noGrp="1"/>
          </p:cNvSpPr>
          <p:nvPr>
            <p:ph type="pic" sz="quarter" idx="30"/>
          </p:nvPr>
        </p:nvSpPr>
        <p:spPr>
          <a:xfrm>
            <a:off x="6899246" y="3467466"/>
            <a:ext cx="1058832" cy="1058556"/>
          </a:xfrm>
          <a:prstGeom prst="rect">
            <a:avLst/>
          </a:prstGeom>
          <a:solidFill>
            <a:schemeClr val="bg1">
              <a:lumMod val="95000"/>
            </a:schemeClr>
          </a:solidFill>
        </p:spPr>
        <p:txBody>
          <a:bodyPr>
            <a:normAutofit/>
          </a:bodyPr>
          <a:lstStyle>
            <a:lvl1pPr marL="0" indent="0">
              <a:buNone/>
              <a:defRPr sz="1100">
                <a:latin typeface="Lato Light"/>
                <a:cs typeface="Lato Light"/>
              </a:defRPr>
            </a:lvl1pPr>
          </a:lstStyle>
          <a:p>
            <a:pPr lvl="0"/>
            <a:endParaRPr lang="en-US" noProof="0" dirty="0"/>
          </a:p>
        </p:txBody>
      </p:sp>
    </p:spTree>
    <p:extLst>
      <p:ext uri="{BB962C8B-B14F-4D97-AF65-F5344CB8AC3E}">
        <p14:creationId xmlns:p14="http://schemas.microsoft.com/office/powerpoint/2010/main" val="399746927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ortfolio One">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966223" y="1071516"/>
            <a:ext cx="1738058" cy="1736470"/>
          </a:xfrm>
          <a:prstGeom prst="rect">
            <a:avLst/>
          </a:prstGeom>
          <a:effectLst/>
        </p:spPr>
        <p:txBody>
          <a:bodyPr rtlCol="0">
            <a:normAutofit/>
          </a:bodyPr>
          <a:lstStyle>
            <a:lvl1pPr marL="0" indent="0">
              <a:buNone/>
              <a:defRPr sz="1100">
                <a:ln>
                  <a:noFill/>
                </a:ln>
                <a:solidFill>
                  <a:schemeClr val="tx1"/>
                </a:solidFill>
                <a:latin typeface="Lato Light"/>
                <a:cs typeface="Lato Light"/>
              </a:defRPr>
            </a:lvl1pPr>
          </a:lstStyle>
          <a:p>
            <a:pPr lvl="0"/>
            <a:endParaRPr lang="en-US" noProof="0" dirty="0"/>
          </a:p>
        </p:txBody>
      </p:sp>
      <p:sp>
        <p:nvSpPr>
          <p:cNvPr id="20" name="Picture Placeholder 13"/>
          <p:cNvSpPr>
            <a:spLocks noGrp="1"/>
          </p:cNvSpPr>
          <p:nvPr>
            <p:ph type="pic" sz="quarter" idx="15"/>
          </p:nvPr>
        </p:nvSpPr>
        <p:spPr>
          <a:xfrm>
            <a:off x="4548170" y="1075392"/>
            <a:ext cx="1738058" cy="1736470"/>
          </a:xfrm>
          <a:prstGeom prst="rect">
            <a:avLst/>
          </a:prstGeom>
          <a:effectLst/>
        </p:spPr>
        <p:txBody>
          <a:bodyPr rtlCol="0">
            <a:normAutofit/>
          </a:bodyPr>
          <a:lstStyle>
            <a:lvl1pPr marL="0" indent="0">
              <a:buNone/>
              <a:defRPr sz="1100">
                <a:ln>
                  <a:noFill/>
                </a:ln>
                <a:solidFill>
                  <a:schemeClr val="tx1"/>
                </a:solidFill>
                <a:latin typeface="Lato Light"/>
                <a:cs typeface="Lato Light"/>
              </a:defRPr>
            </a:lvl1pPr>
          </a:lstStyle>
          <a:p>
            <a:pPr lvl="0"/>
            <a:endParaRPr lang="en-US" noProof="0" dirty="0"/>
          </a:p>
        </p:txBody>
      </p:sp>
      <p:sp>
        <p:nvSpPr>
          <p:cNvPr id="26" name="Picture Placeholder 13"/>
          <p:cNvSpPr>
            <a:spLocks noGrp="1"/>
          </p:cNvSpPr>
          <p:nvPr>
            <p:ph type="pic" sz="quarter" idx="16"/>
          </p:nvPr>
        </p:nvSpPr>
        <p:spPr>
          <a:xfrm>
            <a:off x="6339143" y="1079213"/>
            <a:ext cx="1738058" cy="1736470"/>
          </a:xfrm>
          <a:prstGeom prst="rect">
            <a:avLst/>
          </a:prstGeom>
          <a:effectLst/>
        </p:spPr>
        <p:txBody>
          <a:bodyPr rtlCol="0">
            <a:normAutofit/>
          </a:bodyPr>
          <a:lstStyle>
            <a:lvl1pPr marL="0" indent="0">
              <a:buNone/>
              <a:defRPr sz="1100">
                <a:ln>
                  <a:noFill/>
                </a:ln>
                <a:solidFill>
                  <a:schemeClr val="tx1"/>
                </a:solidFill>
                <a:latin typeface="Lato Light"/>
                <a:cs typeface="Lato Light"/>
              </a:defRPr>
            </a:lvl1pPr>
          </a:lstStyle>
          <a:p>
            <a:pPr lvl="0"/>
            <a:endParaRPr lang="en-US" noProof="0" dirty="0"/>
          </a:p>
        </p:txBody>
      </p:sp>
      <p:sp>
        <p:nvSpPr>
          <p:cNvPr id="27" name="Picture Placeholder 13"/>
          <p:cNvSpPr>
            <a:spLocks noGrp="1"/>
          </p:cNvSpPr>
          <p:nvPr>
            <p:ph type="pic" sz="quarter" idx="17"/>
          </p:nvPr>
        </p:nvSpPr>
        <p:spPr>
          <a:xfrm>
            <a:off x="966223" y="2879181"/>
            <a:ext cx="1738058" cy="1736470"/>
          </a:xfrm>
          <a:prstGeom prst="rect">
            <a:avLst/>
          </a:prstGeom>
          <a:effectLst/>
        </p:spPr>
        <p:txBody>
          <a:bodyPr rtlCol="0">
            <a:normAutofit/>
          </a:bodyPr>
          <a:lstStyle>
            <a:lvl1pPr marL="0" indent="0">
              <a:buNone/>
              <a:defRPr sz="1100">
                <a:ln>
                  <a:noFill/>
                </a:ln>
                <a:solidFill>
                  <a:schemeClr val="tx1"/>
                </a:solidFill>
                <a:latin typeface="Lato Light"/>
                <a:cs typeface="Lato Light"/>
              </a:defRPr>
            </a:lvl1pPr>
          </a:lstStyle>
          <a:p>
            <a:pPr lvl="0"/>
            <a:endParaRPr lang="en-US" noProof="0" dirty="0"/>
          </a:p>
        </p:txBody>
      </p:sp>
      <p:sp>
        <p:nvSpPr>
          <p:cNvPr id="28" name="Picture Placeholder 13"/>
          <p:cNvSpPr>
            <a:spLocks noGrp="1"/>
          </p:cNvSpPr>
          <p:nvPr>
            <p:ph type="pic" sz="quarter" idx="18"/>
          </p:nvPr>
        </p:nvSpPr>
        <p:spPr>
          <a:xfrm>
            <a:off x="2757196" y="2879181"/>
            <a:ext cx="1738058" cy="1736470"/>
          </a:xfrm>
          <a:prstGeom prst="rect">
            <a:avLst/>
          </a:prstGeom>
          <a:effectLst/>
        </p:spPr>
        <p:txBody>
          <a:bodyPr rtlCol="0">
            <a:normAutofit/>
          </a:bodyPr>
          <a:lstStyle>
            <a:lvl1pPr marL="0" indent="0">
              <a:buNone/>
              <a:defRPr sz="1100">
                <a:ln>
                  <a:noFill/>
                </a:ln>
                <a:solidFill>
                  <a:schemeClr val="tx1"/>
                </a:solidFill>
                <a:latin typeface="Lato Light"/>
                <a:cs typeface="Lato Light"/>
              </a:defRPr>
            </a:lvl1pPr>
          </a:lstStyle>
          <a:p>
            <a:pPr lvl="0"/>
            <a:endParaRPr lang="en-US" noProof="0" dirty="0"/>
          </a:p>
        </p:txBody>
      </p:sp>
      <p:sp>
        <p:nvSpPr>
          <p:cNvPr id="29" name="Picture Placeholder 13"/>
          <p:cNvSpPr>
            <a:spLocks noGrp="1"/>
          </p:cNvSpPr>
          <p:nvPr>
            <p:ph type="pic" sz="quarter" idx="19"/>
          </p:nvPr>
        </p:nvSpPr>
        <p:spPr>
          <a:xfrm>
            <a:off x="4548170" y="2871483"/>
            <a:ext cx="1738058" cy="1736470"/>
          </a:xfrm>
          <a:prstGeom prst="rect">
            <a:avLst/>
          </a:prstGeom>
          <a:effectLst/>
        </p:spPr>
        <p:txBody>
          <a:bodyPr rtlCol="0">
            <a:normAutofit/>
          </a:bodyPr>
          <a:lstStyle>
            <a:lvl1pPr marL="0" indent="0">
              <a:buNone/>
              <a:defRPr sz="1100">
                <a:ln>
                  <a:noFill/>
                </a:ln>
                <a:solidFill>
                  <a:schemeClr val="tx1"/>
                </a:solidFill>
                <a:latin typeface="Lato Light"/>
                <a:cs typeface="Lato Light"/>
              </a:defRPr>
            </a:lvl1pPr>
          </a:lstStyle>
          <a:p>
            <a:pPr lvl="0"/>
            <a:endParaRPr lang="en-US" noProof="0" dirty="0"/>
          </a:p>
        </p:txBody>
      </p:sp>
      <p:sp>
        <p:nvSpPr>
          <p:cNvPr id="30" name="Picture Placeholder 13"/>
          <p:cNvSpPr>
            <a:spLocks noGrp="1"/>
          </p:cNvSpPr>
          <p:nvPr>
            <p:ph type="pic" sz="quarter" idx="20"/>
          </p:nvPr>
        </p:nvSpPr>
        <p:spPr>
          <a:xfrm>
            <a:off x="6339143" y="2871483"/>
            <a:ext cx="1738058" cy="1736470"/>
          </a:xfrm>
          <a:prstGeom prst="rect">
            <a:avLst/>
          </a:prstGeom>
          <a:effectLst/>
        </p:spPr>
        <p:txBody>
          <a:bodyPr rtlCol="0">
            <a:normAutofit/>
          </a:bodyPr>
          <a:lstStyle>
            <a:lvl1pPr marL="0" indent="0">
              <a:buNone/>
              <a:defRPr sz="1100">
                <a:ln>
                  <a:noFill/>
                </a:ln>
                <a:solidFill>
                  <a:schemeClr val="tx1"/>
                </a:solidFill>
                <a:latin typeface="Lato Light"/>
                <a:cs typeface="Lato Light"/>
              </a:defRPr>
            </a:lvl1pPr>
          </a:lstStyle>
          <a:p>
            <a:pPr lvl="0"/>
            <a:endParaRPr lang="en-US" noProof="0" dirty="0"/>
          </a:p>
        </p:txBody>
      </p:sp>
      <p:sp>
        <p:nvSpPr>
          <p:cNvPr id="32" name="Picture Placeholder 13"/>
          <p:cNvSpPr>
            <a:spLocks noGrp="1"/>
          </p:cNvSpPr>
          <p:nvPr>
            <p:ph type="pic" sz="quarter" idx="21"/>
          </p:nvPr>
        </p:nvSpPr>
        <p:spPr>
          <a:xfrm>
            <a:off x="2757196" y="1071516"/>
            <a:ext cx="1738058" cy="1736470"/>
          </a:xfrm>
          <a:prstGeom prst="rect">
            <a:avLst/>
          </a:prstGeom>
          <a:effectLst/>
        </p:spPr>
        <p:txBody>
          <a:bodyPr rtlCol="0">
            <a:normAutofit/>
          </a:bodyPr>
          <a:lstStyle>
            <a:lvl1pPr marL="0" indent="0">
              <a:buNone/>
              <a:defRPr sz="1100">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108091129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 y="0"/>
            <a:ext cx="5849969" cy="5143500"/>
          </a:xfrm>
          <a:prstGeom prst="rect">
            <a:avLst/>
          </a:prstGeom>
        </p:spPr>
        <p:txBody>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1016550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ikdörtgen 4"/>
          <p:cNvSpPr/>
          <p:nvPr userDrawn="1"/>
        </p:nvSpPr>
        <p:spPr>
          <a:xfrm>
            <a:off x="179388" y="128588"/>
            <a:ext cx="7632700" cy="355600"/>
          </a:xfrm>
          <a:prstGeom prst="rect">
            <a:avLst/>
          </a:prstGeom>
          <a:solidFill>
            <a:srgbClr val="9D15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 name="Dikdörtgen 6"/>
          <p:cNvSpPr/>
          <p:nvPr userDrawn="1"/>
        </p:nvSpPr>
        <p:spPr>
          <a:xfrm>
            <a:off x="0" y="128588"/>
            <a:ext cx="179388" cy="355600"/>
          </a:xfrm>
          <a:prstGeom prst="rect">
            <a:avLst/>
          </a:prstGeom>
          <a:solidFill>
            <a:srgbClr val="C11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 </a:t>
            </a:r>
          </a:p>
        </p:txBody>
      </p:sp>
      <p:sp>
        <p:nvSpPr>
          <p:cNvPr id="4" name="Başlık 1"/>
          <p:cNvSpPr txBox="1">
            <a:spLocks/>
          </p:cNvSpPr>
          <p:nvPr userDrawn="1"/>
        </p:nvSpPr>
        <p:spPr>
          <a:xfrm>
            <a:off x="250825" y="128588"/>
            <a:ext cx="7561263" cy="355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spc="150" dirty="0">
              <a:ln w="11430"/>
              <a:solidFill>
                <a:schemeClr val="bg1"/>
              </a:solidFill>
              <a:effectLst>
                <a:outerShdw blurRad="25400" algn="tl" rotWithShape="0">
                  <a:srgbClr val="000000">
                    <a:alpha val="43000"/>
                  </a:srgbClr>
                </a:outerShdw>
              </a:effectLst>
            </a:endParaRPr>
          </a:p>
        </p:txBody>
      </p:sp>
      <p:pic>
        <p:nvPicPr>
          <p:cNvPr id="5" name="Picture 2" descr="D:\işler güçler\BTSO\BTSO - Kurumsal Kimlik Onay\Baskılar\Türkçe\Power Point Sunum\PNG\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550" y="128588"/>
            <a:ext cx="973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238" y="4659313"/>
            <a:ext cx="5619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04250" y="4659313"/>
            <a:ext cx="4381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40200" y="4948238"/>
            <a:ext cx="773113" cy="12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78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6" name="그림 개체 틀 3"/>
          <p:cNvSpPr>
            <a:spLocks noGrp="1"/>
          </p:cNvSpPr>
          <p:nvPr>
            <p:ph type="pic" sz="quarter" idx="16"/>
          </p:nvPr>
        </p:nvSpPr>
        <p:spPr>
          <a:xfrm>
            <a:off x="692869" y="1661921"/>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
        <p:nvSpPr>
          <p:cNvPr id="28" name="그림 개체 틀 3"/>
          <p:cNvSpPr>
            <a:spLocks noGrp="1"/>
          </p:cNvSpPr>
          <p:nvPr>
            <p:ph type="pic" sz="quarter" idx="17"/>
          </p:nvPr>
        </p:nvSpPr>
        <p:spPr>
          <a:xfrm>
            <a:off x="692869" y="2993516"/>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
        <p:nvSpPr>
          <p:cNvPr id="29" name="그림 개체 틀 3"/>
          <p:cNvSpPr>
            <a:spLocks noGrp="1"/>
          </p:cNvSpPr>
          <p:nvPr>
            <p:ph type="pic" sz="quarter" idx="18"/>
          </p:nvPr>
        </p:nvSpPr>
        <p:spPr>
          <a:xfrm>
            <a:off x="4527634" y="1661921"/>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
        <p:nvSpPr>
          <p:cNvPr id="30" name="그림 개체 틀 3"/>
          <p:cNvSpPr>
            <a:spLocks noGrp="1"/>
          </p:cNvSpPr>
          <p:nvPr>
            <p:ph type="pic" sz="quarter" idx="19"/>
          </p:nvPr>
        </p:nvSpPr>
        <p:spPr>
          <a:xfrm>
            <a:off x="4527634" y="2993516"/>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85683592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r Team">
    <p:spTree>
      <p:nvGrpSpPr>
        <p:cNvPr id="1" name=""/>
        <p:cNvGrpSpPr/>
        <p:nvPr/>
      </p:nvGrpSpPr>
      <p:grpSpPr>
        <a:xfrm>
          <a:off x="0" y="0"/>
          <a:ext cx="0" cy="0"/>
          <a:chOff x="0" y="0"/>
          <a:chExt cx="0" cy="0"/>
        </a:xfrm>
      </p:grpSpPr>
      <p:sp>
        <p:nvSpPr>
          <p:cNvPr id="18" name="Rectangle 1"/>
          <p:cNvSpPr/>
          <p:nvPr userDrawn="1"/>
        </p:nvSpPr>
        <p:spPr>
          <a:xfrm>
            <a:off x="0" y="0"/>
            <a:ext cx="9144000" cy="5141913"/>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4290" tIns="17145" rIns="34290" bIns="17145" anchor="ctr"/>
          <a:lstStyle/>
          <a:p>
            <a:pPr algn="ctr" defTabSz="685663" fontAlgn="auto">
              <a:spcBef>
                <a:spcPts val="0"/>
              </a:spcBef>
              <a:spcAft>
                <a:spcPts val="0"/>
              </a:spcAft>
              <a:defRPr/>
            </a:pPr>
            <a:endParaRPr lang="en-US" sz="1400">
              <a:solidFill>
                <a:prstClr val="white"/>
              </a:solidFill>
            </a:endParaRPr>
          </a:p>
        </p:txBody>
      </p:sp>
      <p:sp>
        <p:nvSpPr>
          <p:cNvPr id="29" name="그림 개체 틀 3"/>
          <p:cNvSpPr>
            <a:spLocks noGrp="1"/>
          </p:cNvSpPr>
          <p:nvPr>
            <p:ph type="pic" sz="quarter" idx="18"/>
          </p:nvPr>
        </p:nvSpPr>
        <p:spPr>
          <a:xfrm>
            <a:off x="0" y="0"/>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30" name="그림 개체 틀 3"/>
          <p:cNvSpPr>
            <a:spLocks noGrp="1"/>
          </p:cNvSpPr>
          <p:nvPr>
            <p:ph type="pic" sz="quarter" idx="19"/>
          </p:nvPr>
        </p:nvSpPr>
        <p:spPr>
          <a:xfrm>
            <a:off x="0" y="3887091"/>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5" name="그림 개체 틀 3"/>
          <p:cNvSpPr>
            <a:spLocks noGrp="1"/>
          </p:cNvSpPr>
          <p:nvPr>
            <p:ph type="pic" sz="quarter" idx="24"/>
          </p:nvPr>
        </p:nvSpPr>
        <p:spPr>
          <a:xfrm>
            <a:off x="0" y="2591394"/>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7" name="그림 개체 틀 3"/>
          <p:cNvSpPr>
            <a:spLocks noGrp="1"/>
          </p:cNvSpPr>
          <p:nvPr>
            <p:ph type="pic" sz="quarter" idx="25"/>
          </p:nvPr>
        </p:nvSpPr>
        <p:spPr>
          <a:xfrm>
            <a:off x="1300210" y="0"/>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0" name="그림 개체 틀 3"/>
          <p:cNvSpPr>
            <a:spLocks noGrp="1"/>
          </p:cNvSpPr>
          <p:nvPr>
            <p:ph type="pic" sz="quarter" idx="16"/>
          </p:nvPr>
        </p:nvSpPr>
        <p:spPr>
          <a:xfrm>
            <a:off x="0" y="1295697"/>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1" name="그림 개체 틀 3"/>
          <p:cNvSpPr>
            <a:spLocks noGrp="1"/>
          </p:cNvSpPr>
          <p:nvPr>
            <p:ph type="pic" sz="quarter" idx="26"/>
          </p:nvPr>
        </p:nvSpPr>
        <p:spPr>
          <a:xfrm>
            <a:off x="1300210" y="1295697"/>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3" name="그림 개체 틀 3"/>
          <p:cNvSpPr>
            <a:spLocks noGrp="1"/>
          </p:cNvSpPr>
          <p:nvPr>
            <p:ph type="pic" sz="quarter" idx="27"/>
          </p:nvPr>
        </p:nvSpPr>
        <p:spPr>
          <a:xfrm>
            <a:off x="1300210" y="2591394"/>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4" name="그림 개체 틀 3"/>
          <p:cNvSpPr>
            <a:spLocks noGrp="1"/>
          </p:cNvSpPr>
          <p:nvPr>
            <p:ph type="pic" sz="quarter" idx="28"/>
          </p:nvPr>
        </p:nvSpPr>
        <p:spPr>
          <a:xfrm>
            <a:off x="2600421" y="0"/>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8" name="그림 개체 틀 3"/>
          <p:cNvSpPr>
            <a:spLocks noGrp="1"/>
          </p:cNvSpPr>
          <p:nvPr>
            <p:ph type="pic" sz="quarter" idx="29"/>
          </p:nvPr>
        </p:nvSpPr>
        <p:spPr>
          <a:xfrm>
            <a:off x="2600421" y="1295697"/>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31" name="그림 개체 틀 3"/>
          <p:cNvSpPr>
            <a:spLocks noGrp="1"/>
          </p:cNvSpPr>
          <p:nvPr>
            <p:ph type="pic" sz="quarter" idx="30"/>
          </p:nvPr>
        </p:nvSpPr>
        <p:spPr>
          <a:xfrm>
            <a:off x="3900631" y="0"/>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2" name="그림 개체 틀 3"/>
          <p:cNvSpPr>
            <a:spLocks noGrp="1"/>
          </p:cNvSpPr>
          <p:nvPr>
            <p:ph type="pic" sz="quarter" idx="31"/>
          </p:nvPr>
        </p:nvSpPr>
        <p:spPr>
          <a:xfrm>
            <a:off x="2600421" y="3888486"/>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3" name="그림 개체 틀 3"/>
          <p:cNvSpPr>
            <a:spLocks noGrp="1"/>
          </p:cNvSpPr>
          <p:nvPr>
            <p:ph type="pic" sz="quarter" idx="32"/>
          </p:nvPr>
        </p:nvSpPr>
        <p:spPr>
          <a:xfrm>
            <a:off x="3900631" y="1297092"/>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4" name="그림 개체 틀 3"/>
          <p:cNvSpPr>
            <a:spLocks noGrp="1"/>
          </p:cNvSpPr>
          <p:nvPr>
            <p:ph type="pic" sz="quarter" idx="33"/>
          </p:nvPr>
        </p:nvSpPr>
        <p:spPr>
          <a:xfrm>
            <a:off x="3900631" y="2592789"/>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5" name="그림 개체 틀 3"/>
          <p:cNvSpPr>
            <a:spLocks noGrp="1"/>
          </p:cNvSpPr>
          <p:nvPr>
            <p:ph type="pic" sz="quarter" idx="34"/>
          </p:nvPr>
        </p:nvSpPr>
        <p:spPr>
          <a:xfrm>
            <a:off x="2600421" y="2591394"/>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6" name="그림 개체 틀 3"/>
          <p:cNvSpPr>
            <a:spLocks noGrp="1"/>
          </p:cNvSpPr>
          <p:nvPr>
            <p:ph type="pic" sz="quarter" idx="35"/>
          </p:nvPr>
        </p:nvSpPr>
        <p:spPr>
          <a:xfrm>
            <a:off x="1300210" y="3887091"/>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7" name="그림 개체 틀 3"/>
          <p:cNvSpPr>
            <a:spLocks noGrp="1"/>
          </p:cNvSpPr>
          <p:nvPr>
            <p:ph type="pic" sz="quarter" idx="36"/>
          </p:nvPr>
        </p:nvSpPr>
        <p:spPr>
          <a:xfrm>
            <a:off x="3900631" y="3887091"/>
            <a:ext cx="1255014" cy="1255014"/>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7117" indent="-257117" algn="ctr">
              <a:buNone/>
              <a:defRPr lang="ko-KR" altLang="en-US" sz="80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42355472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mparisson">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2624789" y="1044903"/>
            <a:ext cx="473325" cy="473202"/>
          </a:xfrm>
          <a:prstGeom prst="rect">
            <a:avLst/>
          </a:prstGeom>
        </p:spPr>
        <p:txBody>
          <a:bodyPr>
            <a:normAutofit/>
          </a:bodyPr>
          <a:lstStyle>
            <a:lvl1pPr marL="0" indent="0">
              <a:buNone/>
              <a:defRPr sz="500">
                <a:latin typeface="Calibri Light"/>
                <a:cs typeface="Calibri Light"/>
              </a:defRPr>
            </a:lvl1pPr>
          </a:lstStyle>
          <a:p>
            <a:pPr lvl="0"/>
            <a:endParaRPr lang="en-US" noProof="0" dirty="0"/>
          </a:p>
        </p:txBody>
      </p:sp>
      <p:sp>
        <p:nvSpPr>
          <p:cNvPr id="14" name="Picture Placeholder 2"/>
          <p:cNvSpPr>
            <a:spLocks noGrp="1" noChangeAspect="1"/>
          </p:cNvSpPr>
          <p:nvPr>
            <p:ph type="pic" sz="quarter" idx="12"/>
          </p:nvPr>
        </p:nvSpPr>
        <p:spPr>
          <a:xfrm>
            <a:off x="3970605" y="1043175"/>
            <a:ext cx="473325" cy="473202"/>
          </a:xfrm>
          <a:prstGeom prst="rect">
            <a:avLst/>
          </a:prstGeom>
        </p:spPr>
        <p:txBody>
          <a:bodyPr>
            <a:normAutofit/>
          </a:bodyPr>
          <a:lstStyle>
            <a:lvl1pPr marL="0" indent="0">
              <a:buNone/>
              <a:defRPr sz="500">
                <a:latin typeface="Calibri Light"/>
                <a:cs typeface="Calibri Light"/>
              </a:defRPr>
            </a:lvl1pPr>
          </a:lstStyle>
          <a:p>
            <a:pPr lvl="0"/>
            <a:endParaRPr lang="en-US" noProof="0" dirty="0"/>
          </a:p>
        </p:txBody>
      </p:sp>
      <p:sp>
        <p:nvSpPr>
          <p:cNvPr id="18" name="Picture Placeholder 2"/>
          <p:cNvSpPr>
            <a:spLocks noGrp="1" noChangeAspect="1"/>
          </p:cNvSpPr>
          <p:nvPr>
            <p:ph type="pic" sz="quarter" idx="13"/>
          </p:nvPr>
        </p:nvSpPr>
        <p:spPr>
          <a:xfrm>
            <a:off x="5168196" y="1044903"/>
            <a:ext cx="473325" cy="473202"/>
          </a:xfrm>
          <a:prstGeom prst="rect">
            <a:avLst/>
          </a:prstGeom>
        </p:spPr>
        <p:txBody>
          <a:bodyPr>
            <a:normAutofit/>
          </a:bodyPr>
          <a:lstStyle>
            <a:lvl1pPr marL="0" indent="0">
              <a:buNone/>
              <a:defRPr sz="500">
                <a:latin typeface="Calibri Light"/>
                <a:cs typeface="Calibri Light"/>
              </a:defRPr>
            </a:lvl1pPr>
          </a:lstStyle>
          <a:p>
            <a:pPr lvl="0"/>
            <a:endParaRPr lang="en-US" noProof="0" dirty="0"/>
          </a:p>
        </p:txBody>
      </p:sp>
      <p:sp>
        <p:nvSpPr>
          <p:cNvPr id="19" name="Picture Placeholder 2"/>
          <p:cNvSpPr>
            <a:spLocks noGrp="1" noChangeAspect="1"/>
          </p:cNvSpPr>
          <p:nvPr>
            <p:ph type="pic" sz="quarter" idx="14"/>
          </p:nvPr>
        </p:nvSpPr>
        <p:spPr>
          <a:xfrm>
            <a:off x="6334883" y="1043175"/>
            <a:ext cx="473325" cy="473202"/>
          </a:xfrm>
          <a:prstGeom prst="rect">
            <a:avLst/>
          </a:prstGeom>
        </p:spPr>
        <p:txBody>
          <a:bodyPr>
            <a:normAutofit/>
          </a:bodyPr>
          <a:lstStyle>
            <a:lvl1pPr marL="0" indent="0">
              <a:buNone/>
              <a:defRPr sz="500">
                <a:latin typeface="Calibri Light"/>
                <a:cs typeface="Calibri Light"/>
              </a:defRPr>
            </a:lvl1pPr>
          </a:lstStyle>
          <a:p>
            <a:pPr lvl="0"/>
            <a:endParaRPr lang="en-US" noProof="0" dirty="0"/>
          </a:p>
        </p:txBody>
      </p:sp>
      <p:sp>
        <p:nvSpPr>
          <p:cNvPr id="20" name="Picture Placeholder 2"/>
          <p:cNvSpPr>
            <a:spLocks noGrp="1" noChangeAspect="1"/>
          </p:cNvSpPr>
          <p:nvPr>
            <p:ph type="pic" sz="quarter" idx="15"/>
          </p:nvPr>
        </p:nvSpPr>
        <p:spPr>
          <a:xfrm>
            <a:off x="7424670" y="1044903"/>
            <a:ext cx="473325" cy="473202"/>
          </a:xfrm>
          <a:prstGeom prst="rect">
            <a:avLst/>
          </a:prstGeom>
        </p:spPr>
        <p:txBody>
          <a:bodyPr>
            <a:normAutofit/>
          </a:bodyPr>
          <a:lstStyle>
            <a:lvl1pPr marL="0" indent="0">
              <a:buNone/>
              <a:defRPr sz="500">
                <a:latin typeface="Calibri Light"/>
                <a:cs typeface="Calibri Light"/>
              </a:defRPr>
            </a:lvl1pPr>
          </a:lstStyle>
          <a:p>
            <a:pPr lvl="0"/>
            <a:endParaRPr lang="en-US" noProof="0" dirty="0"/>
          </a:p>
        </p:txBody>
      </p:sp>
    </p:spTree>
    <p:extLst>
      <p:ext uri="{BB962C8B-B14F-4D97-AF65-F5344CB8AC3E}">
        <p14:creationId xmlns:p14="http://schemas.microsoft.com/office/powerpoint/2010/main" val="214374601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2" y="0"/>
            <a:ext cx="9152357" cy="5143500"/>
          </a:xfrm>
          <a:prstGeom prst="rect">
            <a:avLst/>
          </a:prstGeom>
        </p:spPr>
        <p:txBody>
          <a:bodyPr>
            <a:normAutofit/>
          </a:bodyPr>
          <a:lstStyle>
            <a:lvl1pPr marL="0" indent="0">
              <a:buNone/>
              <a:defRPr sz="1200">
                <a:latin typeface="Calibri Light"/>
                <a:cs typeface="Calibri Light"/>
              </a:defRPr>
            </a:lvl1pPr>
          </a:lstStyle>
          <a:p>
            <a:pPr lvl="0"/>
            <a:endParaRPr lang="id-ID" noProof="0" dirty="0"/>
          </a:p>
        </p:txBody>
      </p:sp>
    </p:spTree>
    <p:extLst>
      <p:ext uri="{BB962C8B-B14F-4D97-AF65-F5344CB8AC3E}">
        <p14:creationId xmlns:p14="http://schemas.microsoft.com/office/powerpoint/2010/main" val="427692916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Big Image Placeholder">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4363" y="3508375"/>
            <a:ext cx="1436687" cy="113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icture Placeholder 2"/>
          <p:cNvSpPr>
            <a:spLocks noGrp="1"/>
          </p:cNvSpPr>
          <p:nvPr>
            <p:ph type="pic" sz="quarter" idx="15"/>
          </p:nvPr>
        </p:nvSpPr>
        <p:spPr>
          <a:xfrm>
            <a:off x="578199" y="1123950"/>
            <a:ext cx="1940200" cy="3219450"/>
          </a:xfrm>
          <a:prstGeom prst="rect">
            <a:avLst/>
          </a:prstGeom>
        </p:spPr>
        <p:txBody>
          <a:bodyPr rtlCol="0">
            <a:normAutofit/>
          </a:bodyPr>
          <a:lstStyle>
            <a:lvl1pPr marL="0" indent="0">
              <a:buNone/>
              <a:defRPr sz="800">
                <a:solidFill>
                  <a:schemeClr val="tx1"/>
                </a:solidFill>
                <a:latin typeface="Lato Light"/>
                <a:cs typeface="Lato Light"/>
              </a:defRPr>
            </a:lvl1pPr>
          </a:lstStyle>
          <a:p>
            <a:pPr lvl="0"/>
            <a:endParaRPr lang="en-US" noProof="0" dirty="0"/>
          </a:p>
        </p:txBody>
      </p:sp>
      <p:sp>
        <p:nvSpPr>
          <p:cNvPr id="9" name="Picture Placeholder 2"/>
          <p:cNvSpPr>
            <a:spLocks noGrp="1"/>
          </p:cNvSpPr>
          <p:nvPr>
            <p:ph type="pic" sz="quarter" idx="16"/>
          </p:nvPr>
        </p:nvSpPr>
        <p:spPr>
          <a:xfrm>
            <a:off x="2595384" y="1123950"/>
            <a:ext cx="1940200" cy="3219450"/>
          </a:xfrm>
          <a:prstGeom prst="rect">
            <a:avLst/>
          </a:prstGeom>
        </p:spPr>
        <p:txBody>
          <a:bodyPr rtlCol="0">
            <a:normAutofit/>
          </a:bodyPr>
          <a:lstStyle>
            <a:lvl1pPr marL="0" indent="0">
              <a:buNone/>
              <a:defRPr sz="800">
                <a:solidFill>
                  <a:schemeClr val="tx1"/>
                </a:solidFill>
                <a:latin typeface="Lato Light"/>
                <a:cs typeface="Lato Light"/>
              </a:defRPr>
            </a:lvl1pPr>
          </a:lstStyle>
          <a:p>
            <a:pPr lvl="0"/>
            <a:endParaRPr lang="en-US" noProof="0" dirty="0"/>
          </a:p>
        </p:txBody>
      </p:sp>
      <p:sp>
        <p:nvSpPr>
          <p:cNvPr id="10" name="Picture Placeholder 2"/>
          <p:cNvSpPr>
            <a:spLocks noGrp="1"/>
          </p:cNvSpPr>
          <p:nvPr>
            <p:ph type="pic" sz="quarter" idx="17"/>
          </p:nvPr>
        </p:nvSpPr>
        <p:spPr>
          <a:xfrm>
            <a:off x="4614372" y="1123950"/>
            <a:ext cx="1940200" cy="3219450"/>
          </a:xfrm>
          <a:prstGeom prst="rect">
            <a:avLst/>
          </a:prstGeom>
        </p:spPr>
        <p:txBody>
          <a:bodyPr rtlCol="0">
            <a:normAutofit/>
          </a:bodyPr>
          <a:lstStyle>
            <a:lvl1pPr marL="0" indent="0">
              <a:buNone/>
              <a:defRPr sz="800">
                <a:solidFill>
                  <a:schemeClr val="tx1"/>
                </a:solidFill>
                <a:latin typeface="Lato Light"/>
                <a:cs typeface="Lato Light"/>
              </a:defRPr>
            </a:lvl1pPr>
          </a:lstStyle>
          <a:p>
            <a:pPr lvl="0"/>
            <a:endParaRPr lang="en-US" noProof="0" dirty="0"/>
          </a:p>
        </p:txBody>
      </p:sp>
      <p:sp>
        <p:nvSpPr>
          <p:cNvPr id="14" name="Picture Placeholder 2"/>
          <p:cNvSpPr>
            <a:spLocks noGrp="1"/>
          </p:cNvSpPr>
          <p:nvPr>
            <p:ph type="pic" sz="quarter" idx="18"/>
          </p:nvPr>
        </p:nvSpPr>
        <p:spPr>
          <a:xfrm>
            <a:off x="6631556" y="1123950"/>
            <a:ext cx="1940200" cy="3219450"/>
          </a:xfrm>
          <a:prstGeom prst="rect">
            <a:avLst/>
          </a:prstGeom>
        </p:spPr>
        <p:txBody>
          <a:bodyPr rtlCol="0">
            <a:normAutofit/>
          </a:bodyPr>
          <a:lstStyle>
            <a:lvl1pPr marL="0" indent="0">
              <a:buNone/>
              <a:defRPr sz="800">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331797887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Portfolio One">
    <p:spTree>
      <p:nvGrpSpPr>
        <p:cNvPr id="1" name=""/>
        <p:cNvGrpSpPr/>
        <p:nvPr/>
      </p:nvGrpSpPr>
      <p:grpSpPr>
        <a:xfrm>
          <a:off x="0" y="0"/>
          <a:ext cx="0" cy="0"/>
          <a:chOff x="0" y="0"/>
          <a:chExt cx="0" cy="0"/>
        </a:xfrm>
      </p:grpSpPr>
      <p:sp>
        <p:nvSpPr>
          <p:cNvPr id="24" name="Picture Placeholder 13"/>
          <p:cNvSpPr>
            <a:spLocks noGrp="1"/>
          </p:cNvSpPr>
          <p:nvPr>
            <p:ph type="pic" sz="quarter" idx="10"/>
          </p:nvPr>
        </p:nvSpPr>
        <p:spPr>
          <a:xfrm>
            <a:off x="727065" y="1205594"/>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25" name="Picture Placeholder 13"/>
          <p:cNvSpPr>
            <a:spLocks noGrp="1"/>
          </p:cNvSpPr>
          <p:nvPr>
            <p:ph type="pic" sz="quarter" idx="11"/>
          </p:nvPr>
        </p:nvSpPr>
        <p:spPr>
          <a:xfrm>
            <a:off x="2032137" y="1205594"/>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1" name="Picture Placeholder 13"/>
          <p:cNvSpPr>
            <a:spLocks noGrp="1"/>
          </p:cNvSpPr>
          <p:nvPr>
            <p:ph type="pic" sz="quarter" idx="12"/>
          </p:nvPr>
        </p:nvSpPr>
        <p:spPr>
          <a:xfrm>
            <a:off x="727065" y="2501852"/>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3" name="Picture Placeholder 13"/>
          <p:cNvSpPr>
            <a:spLocks noGrp="1"/>
          </p:cNvSpPr>
          <p:nvPr>
            <p:ph type="pic" sz="quarter" idx="13"/>
          </p:nvPr>
        </p:nvSpPr>
        <p:spPr>
          <a:xfrm>
            <a:off x="2032137" y="2501852"/>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8" name="Picture Placeholder 13"/>
          <p:cNvSpPr>
            <a:spLocks noGrp="1"/>
          </p:cNvSpPr>
          <p:nvPr>
            <p:ph type="pic" sz="quarter" idx="14"/>
          </p:nvPr>
        </p:nvSpPr>
        <p:spPr>
          <a:xfrm>
            <a:off x="5960477" y="1205594"/>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9" name="Picture Placeholder 13"/>
          <p:cNvSpPr>
            <a:spLocks noGrp="1"/>
          </p:cNvSpPr>
          <p:nvPr>
            <p:ph type="pic" sz="quarter" idx="15"/>
          </p:nvPr>
        </p:nvSpPr>
        <p:spPr>
          <a:xfrm>
            <a:off x="7275473" y="1205594"/>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40" name="Picture Placeholder 13"/>
          <p:cNvSpPr>
            <a:spLocks noGrp="1"/>
          </p:cNvSpPr>
          <p:nvPr>
            <p:ph type="pic" sz="quarter" idx="16"/>
          </p:nvPr>
        </p:nvSpPr>
        <p:spPr>
          <a:xfrm>
            <a:off x="5960477" y="2501852"/>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41" name="Picture Placeholder 13"/>
          <p:cNvSpPr>
            <a:spLocks noGrp="1"/>
          </p:cNvSpPr>
          <p:nvPr>
            <p:ph type="pic" sz="quarter" idx="17"/>
          </p:nvPr>
        </p:nvSpPr>
        <p:spPr>
          <a:xfrm>
            <a:off x="7275473" y="2501852"/>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0" name="Picture Placeholder 13"/>
          <p:cNvSpPr>
            <a:spLocks noGrp="1"/>
          </p:cNvSpPr>
          <p:nvPr>
            <p:ph type="pic" sz="quarter" idx="18"/>
          </p:nvPr>
        </p:nvSpPr>
        <p:spPr>
          <a:xfrm>
            <a:off x="3340462" y="1205594"/>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1" name="Picture Placeholder 13"/>
          <p:cNvSpPr>
            <a:spLocks noGrp="1"/>
          </p:cNvSpPr>
          <p:nvPr>
            <p:ph type="pic" sz="quarter" idx="19"/>
          </p:nvPr>
        </p:nvSpPr>
        <p:spPr>
          <a:xfrm>
            <a:off x="4655458" y="1205594"/>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2" name="Picture Placeholder 13"/>
          <p:cNvSpPr>
            <a:spLocks noGrp="1"/>
          </p:cNvSpPr>
          <p:nvPr>
            <p:ph type="pic" sz="quarter" idx="20"/>
          </p:nvPr>
        </p:nvSpPr>
        <p:spPr>
          <a:xfrm>
            <a:off x="3340462" y="2501852"/>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3" name="Picture Placeholder 13"/>
          <p:cNvSpPr>
            <a:spLocks noGrp="1"/>
          </p:cNvSpPr>
          <p:nvPr>
            <p:ph type="pic" sz="quarter" idx="21"/>
          </p:nvPr>
        </p:nvSpPr>
        <p:spPr>
          <a:xfrm>
            <a:off x="4655458" y="2501852"/>
            <a:ext cx="1187117" cy="1186033"/>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200293078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25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tr-TR"/>
          </a:p>
        </p:txBody>
      </p:sp>
      <p:sp>
        <p:nvSpPr>
          <p:cNvPr id="3" name="Content Placeholder 2"/>
          <p:cNvSpPr>
            <a:spLocks noGrp="1"/>
          </p:cNvSpPr>
          <p:nvPr>
            <p:ph sz="half" idx="1"/>
          </p:nvPr>
        </p:nvSpPr>
        <p:spPr>
          <a:xfrm>
            <a:off x="457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A9286980-2550-4381-B697-6BFBB3CAB04F}" type="datetimeFigureOut">
              <a:rPr lang="tr-TR"/>
              <a:pPr>
                <a:defRPr/>
              </a:pPr>
              <a:t>16.10.2025</a:t>
            </a:fld>
            <a:endParaRPr lang="tr-T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5A8572BF-0FB5-49C1-85A3-DFC01C5A68B7}" type="slidenum">
              <a:rPr lang="tr-TR" altLang="tr-TR"/>
              <a:pPr/>
              <a:t>‹#›</a:t>
            </a:fld>
            <a:endParaRPr lang="tr-TR" altLang="tr-TR"/>
          </a:p>
        </p:txBody>
      </p:sp>
    </p:spTree>
    <p:extLst>
      <p:ext uri="{BB962C8B-B14F-4D97-AF65-F5344CB8AC3E}">
        <p14:creationId xmlns:p14="http://schemas.microsoft.com/office/powerpoint/2010/main" val="138697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30"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F9FE7F37-21F4-4D35-8B29-30B68C003A15}" type="datetimeFigureOut">
              <a:rPr lang="tr-TR"/>
              <a:pPr>
                <a:defRPr/>
              </a:pPr>
              <a:t>16.10.2025</a:t>
            </a:fld>
            <a:endParaRPr lang="tr-TR"/>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9" name="Slide Number Placeholder 8"/>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384ADE1E-5253-43F6-8BDE-4D7EE5BA3FB7}" type="slidenum">
              <a:rPr lang="tr-TR" altLang="tr-TR"/>
              <a:pPr/>
              <a:t>‹#›</a:t>
            </a:fld>
            <a:endParaRPr lang="tr-TR" altLang="tr-TR"/>
          </a:p>
        </p:txBody>
      </p:sp>
    </p:spTree>
    <p:extLst>
      <p:ext uri="{BB962C8B-B14F-4D97-AF65-F5344CB8AC3E}">
        <p14:creationId xmlns:p14="http://schemas.microsoft.com/office/powerpoint/2010/main" val="271567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tr-TR"/>
          </a:p>
        </p:txBody>
      </p:sp>
      <p:sp>
        <p:nvSpPr>
          <p:cNvPr id="3" name="Date Placeholder 2"/>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BF5E90DD-B8EF-4DA3-8E54-C3AA1AFA074A}" type="datetimeFigureOut">
              <a:rPr lang="tr-TR"/>
              <a:pPr>
                <a:defRPr/>
              </a:pPr>
              <a:t>16.10.2025</a:t>
            </a:fld>
            <a:endParaRPr lang="tr-TR"/>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5" name="Slide Number Placeholder 4"/>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2E3EE4EB-6EA9-4BC6-9EAD-DBBAFE6A0740}" type="slidenum">
              <a:rPr lang="tr-TR" altLang="tr-TR"/>
              <a:pPr/>
              <a:t>‹#›</a:t>
            </a:fld>
            <a:endParaRPr lang="tr-TR" altLang="tr-TR"/>
          </a:p>
        </p:txBody>
      </p:sp>
    </p:spTree>
    <p:extLst>
      <p:ext uri="{BB962C8B-B14F-4D97-AF65-F5344CB8AC3E}">
        <p14:creationId xmlns:p14="http://schemas.microsoft.com/office/powerpoint/2010/main" val="41186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1A899B9A-B792-4C9E-9CFF-5E092F0FAC8B}" type="datetimeFigureOut">
              <a:rPr lang="tr-TR"/>
              <a:pPr>
                <a:defRPr/>
              </a:pPr>
              <a:t>16.10.2025</a:t>
            </a:fld>
            <a:endParaRPr lang="tr-TR"/>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4" name="Slide Number Placeholder 3"/>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525A948D-2853-4FA7-9265-EBD18A7C68A1}" type="slidenum">
              <a:rPr lang="tr-TR" altLang="tr-TR"/>
              <a:pPr/>
              <a:t>‹#›</a:t>
            </a:fld>
            <a:endParaRPr lang="tr-TR" altLang="tr-TR"/>
          </a:p>
        </p:txBody>
      </p:sp>
    </p:spTree>
    <p:extLst>
      <p:ext uri="{BB962C8B-B14F-4D97-AF65-F5344CB8AC3E}">
        <p14:creationId xmlns:p14="http://schemas.microsoft.com/office/powerpoint/2010/main" val="187158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a:prstGeom prst="rect">
            <a:avLst/>
          </a:prstGeo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04790"/>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5"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45399F25-6969-40CE-81C3-41052A08FF37}" type="datetimeFigureOut">
              <a:rPr lang="tr-TR"/>
              <a:pPr>
                <a:defRPr/>
              </a:pPr>
              <a:t>16.10.2025</a:t>
            </a:fld>
            <a:endParaRPr lang="tr-T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DD0E952F-9478-4DD9-836C-185206DB5A08}" type="slidenum">
              <a:rPr lang="tr-TR" altLang="tr-TR"/>
              <a:pPr/>
              <a:t>‹#›</a:t>
            </a:fld>
            <a:endParaRPr lang="tr-TR" altLang="tr-TR"/>
          </a:p>
        </p:txBody>
      </p:sp>
    </p:spTree>
    <p:extLst>
      <p:ext uri="{BB962C8B-B14F-4D97-AF65-F5344CB8AC3E}">
        <p14:creationId xmlns:p14="http://schemas.microsoft.com/office/powerpoint/2010/main" val="90385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4025505"/>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B1F734FB-83C5-48A7-9672-F3997A7A7F3D}" type="datetimeFigureOut">
              <a:rPr lang="tr-TR"/>
              <a:pPr>
                <a:defRPr/>
              </a:pPr>
              <a:t>16.10.2025</a:t>
            </a:fld>
            <a:endParaRPr lang="tr-T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B98D07B6-1702-4E7C-A958-9CB9ADA6AEA6}" type="slidenum">
              <a:rPr lang="tr-TR" altLang="tr-TR"/>
              <a:pPr/>
              <a:t>‹#›</a:t>
            </a:fld>
            <a:endParaRPr lang="tr-TR" altLang="tr-TR"/>
          </a:p>
        </p:txBody>
      </p:sp>
    </p:spTree>
    <p:extLst>
      <p:ext uri="{BB962C8B-B14F-4D97-AF65-F5344CB8AC3E}">
        <p14:creationId xmlns:p14="http://schemas.microsoft.com/office/powerpoint/2010/main" val="412332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1" r:id="rId1"/>
    <p:sldLayoutId id="2147483732" r:id="rId2"/>
    <p:sldLayoutId id="2147483719"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20" r:id="rId12"/>
    <p:sldLayoutId id="2147483741" r:id="rId13"/>
    <p:sldLayoutId id="2147483742" r:id="rId14"/>
    <p:sldLayoutId id="2147483743" r:id="rId15"/>
    <p:sldLayoutId id="2147483721" r:id="rId16"/>
    <p:sldLayoutId id="2147483722" r:id="rId17"/>
    <p:sldLayoutId id="2147483723" r:id="rId18"/>
    <p:sldLayoutId id="2147483724" r:id="rId19"/>
    <p:sldLayoutId id="2147483725" r:id="rId20"/>
    <p:sldLayoutId id="2147483744" r:id="rId21"/>
    <p:sldLayoutId id="2147483726" r:id="rId22"/>
    <p:sldLayoutId id="2147483727" r:id="rId23"/>
    <p:sldLayoutId id="2147483745" r:id="rId24"/>
    <p:sldLayoutId id="2147483730" r:id="rId2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3"/>
          <p:cNvSpPr txBox="1">
            <a:spLocks/>
          </p:cNvSpPr>
          <p:nvPr/>
        </p:nvSpPr>
        <p:spPr bwMode="auto">
          <a:xfrm>
            <a:off x="0" y="3630612"/>
            <a:ext cx="9144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tr-TR" altLang="tr-TR" sz="2800" b="1" dirty="0">
                <a:solidFill>
                  <a:schemeClr val="bg1"/>
                </a:solidFill>
              </a:rPr>
              <a:t>BURSA TİCARET SİCİLİ MÜDÜRLÜĞÜ</a:t>
            </a:r>
          </a:p>
        </p:txBody>
      </p:sp>
      <p:sp>
        <p:nvSpPr>
          <p:cNvPr id="16387" name="Başlık 3"/>
          <p:cNvSpPr txBox="1">
            <a:spLocks/>
          </p:cNvSpPr>
          <p:nvPr/>
        </p:nvSpPr>
        <p:spPr bwMode="auto">
          <a:xfrm>
            <a:off x="0" y="3271837"/>
            <a:ext cx="914400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tr-TR" altLang="tr-TR" sz="2000" b="1" dirty="0">
                <a:solidFill>
                  <a:schemeClr val="bg1"/>
                </a:solidFill>
                <a:latin typeface="+mj-lt"/>
              </a:rPr>
              <a:t>15 EKİM 2025</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2923266"/>
            <a:ext cx="792088" cy="69988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 Dilekçe ve Başvuruya Yetkililer </a:t>
            </a:r>
            <a:endParaRPr lang="en-US" b="1" spc="150" dirty="0">
              <a:ln w="11430"/>
              <a:solidFill>
                <a:schemeClr val="bg1"/>
              </a:solidFill>
              <a:latin typeface="+mj-lt"/>
            </a:endParaRPr>
          </a:p>
        </p:txBody>
      </p:sp>
      <p:sp>
        <p:nvSpPr>
          <p:cNvPr id="4" name="Rectangle 3"/>
          <p:cNvSpPr/>
          <p:nvPr/>
        </p:nvSpPr>
        <p:spPr>
          <a:xfrm>
            <a:off x="179388" y="499881"/>
            <a:ext cx="8641084" cy="2862322"/>
          </a:xfrm>
          <a:prstGeom prst="rect">
            <a:avLst/>
          </a:prstGeom>
        </p:spPr>
        <p:txBody>
          <a:bodyPr wrap="square">
            <a:spAutoFit/>
          </a:bodyPr>
          <a:lstStyle/>
          <a:p>
            <a:pPr marL="742950" lvl="1" indent="-285750">
              <a:buFont typeface="Wingdings" panose="05000000000000000000" pitchFamily="2" charset="2"/>
              <a:buChar char="v"/>
            </a:pPr>
            <a:endParaRPr lang="tr-TR" b="1" u="sng" dirty="0">
              <a:solidFill>
                <a:srgbClr val="FF0000"/>
              </a:solidFill>
            </a:endParaRPr>
          </a:p>
          <a:p>
            <a:pPr marL="742950" lvl="1" indent="-285750">
              <a:buFont typeface="Wingdings" panose="05000000000000000000" pitchFamily="2" charset="2"/>
              <a:buChar char="v"/>
            </a:pPr>
            <a:r>
              <a:rPr lang="tr-TR" b="1" u="sng" dirty="0">
                <a:solidFill>
                  <a:srgbClr val="FF0000"/>
                </a:solidFill>
              </a:rPr>
              <a:t>Limited Şirketler</a:t>
            </a:r>
            <a:r>
              <a:rPr lang="tr-TR" dirty="0">
                <a:solidFill>
                  <a:schemeClr val="accent1">
                    <a:lumMod val="75000"/>
                  </a:schemeClr>
                </a:solidFill>
              </a:rPr>
              <a:t>;</a:t>
            </a:r>
          </a:p>
          <a:p>
            <a:pPr lvl="1"/>
            <a:endParaRPr lang="tr-TR" dirty="0">
              <a:solidFill>
                <a:schemeClr val="accent1">
                  <a:lumMod val="75000"/>
                </a:schemeClr>
              </a:solidFill>
            </a:endParaRPr>
          </a:p>
          <a:p>
            <a:pPr marL="742950" lvl="1" indent="-285750">
              <a:buFont typeface="Wingdings" panose="05000000000000000000" pitchFamily="2" charset="2"/>
              <a:buChar char="§"/>
            </a:pPr>
            <a:r>
              <a:rPr lang="tr-TR" dirty="0">
                <a:solidFill>
                  <a:schemeClr val="accent1">
                    <a:lumMod val="75000"/>
                  </a:schemeClr>
                </a:solidFill>
              </a:rPr>
              <a:t>Şirket kuruluşlarında </a:t>
            </a:r>
            <a:r>
              <a:rPr lang="tr-TR" b="1" dirty="0">
                <a:solidFill>
                  <a:srgbClr val="FF0000"/>
                </a:solidFill>
              </a:rPr>
              <a:t>Müdürlerin TAMAMI</a:t>
            </a:r>
            <a:r>
              <a:rPr lang="tr-TR" dirty="0">
                <a:solidFill>
                  <a:schemeClr val="accent1">
                    <a:lumMod val="75000"/>
                  </a:schemeClr>
                </a:solidFill>
              </a:rPr>
              <a:t>,</a:t>
            </a:r>
          </a:p>
          <a:p>
            <a:pPr marL="742950" lvl="1" indent="-285750">
              <a:buFont typeface="Wingdings" panose="05000000000000000000" pitchFamily="2" charset="2"/>
              <a:buChar char="§"/>
            </a:pPr>
            <a:endParaRPr lang="tr-TR" dirty="0">
              <a:solidFill>
                <a:schemeClr val="accent1">
                  <a:lumMod val="75000"/>
                </a:schemeClr>
              </a:solidFill>
            </a:endParaRPr>
          </a:p>
          <a:p>
            <a:pPr marL="742950" lvl="1" indent="-285750">
              <a:buFont typeface="Wingdings" panose="05000000000000000000" pitchFamily="2" charset="2"/>
              <a:buChar char="§"/>
            </a:pPr>
            <a:r>
              <a:rPr lang="tr-TR" u="sng" dirty="0">
                <a:solidFill>
                  <a:schemeClr val="accent1">
                    <a:lumMod val="75000"/>
                  </a:schemeClr>
                </a:solidFill>
              </a:rPr>
              <a:t>Tasfiyeye girişte</a:t>
            </a:r>
            <a:r>
              <a:rPr lang="tr-TR" dirty="0">
                <a:solidFill>
                  <a:schemeClr val="accent1">
                    <a:lumMod val="75000"/>
                  </a:schemeClr>
                </a:solidFill>
              </a:rPr>
              <a:t>, birden fazla müdür varsa en az iki müdür,</a:t>
            </a:r>
          </a:p>
          <a:p>
            <a:pPr marL="742950" lvl="1" indent="-285750">
              <a:buFont typeface="Wingdings" panose="05000000000000000000" pitchFamily="2" charset="2"/>
              <a:buChar char="§"/>
            </a:pPr>
            <a:endParaRPr lang="tr-TR" dirty="0">
              <a:solidFill>
                <a:schemeClr val="accent1">
                  <a:lumMod val="75000"/>
                </a:schemeClr>
              </a:solidFill>
            </a:endParaRPr>
          </a:p>
          <a:p>
            <a:pPr marL="742950" lvl="1" indent="-285750">
              <a:buFont typeface="Wingdings" panose="05000000000000000000" pitchFamily="2" charset="2"/>
              <a:buChar char="§"/>
            </a:pPr>
            <a:r>
              <a:rPr lang="tr-TR" b="1" u="sng" dirty="0">
                <a:solidFill>
                  <a:schemeClr val="accent1">
                    <a:lumMod val="75000"/>
                  </a:schemeClr>
                </a:solidFill>
              </a:rPr>
              <a:t>Tasfiye sonu terkin, ek tasfiye ve tasfiyeden dönülmesinde</a:t>
            </a:r>
            <a:r>
              <a:rPr lang="tr-TR" dirty="0">
                <a:solidFill>
                  <a:schemeClr val="accent1">
                    <a:lumMod val="75000"/>
                  </a:schemeClr>
                </a:solidFill>
              </a:rPr>
              <a:t>, </a:t>
            </a:r>
            <a:r>
              <a:rPr lang="tr-TR" b="1" dirty="0">
                <a:solidFill>
                  <a:srgbClr val="FF0000"/>
                </a:solidFill>
              </a:rPr>
              <a:t>TASFİYE MEMURLARI</a:t>
            </a:r>
          </a:p>
          <a:p>
            <a:pPr lvl="1"/>
            <a:endParaRPr lang="tr-TR" b="1" dirty="0">
              <a:solidFill>
                <a:srgbClr val="FF0000"/>
              </a:solidFill>
            </a:endParaRPr>
          </a:p>
          <a:p>
            <a:pPr marL="742950" lvl="1" indent="-285750">
              <a:buFont typeface="Wingdings" panose="05000000000000000000" pitchFamily="2" charset="2"/>
              <a:buChar char="§"/>
            </a:pPr>
            <a:r>
              <a:rPr lang="tr-TR" dirty="0">
                <a:solidFill>
                  <a:schemeClr val="accent1">
                    <a:lumMod val="75000"/>
                  </a:schemeClr>
                </a:solidFill>
              </a:rPr>
              <a:t>Yukarıda </a:t>
            </a:r>
            <a:r>
              <a:rPr lang="tr-TR" b="1" dirty="0">
                <a:solidFill>
                  <a:schemeClr val="accent1">
                    <a:lumMod val="75000"/>
                  </a:schemeClr>
                </a:solidFill>
              </a:rPr>
              <a:t>sayılmayan diğer tescil </a:t>
            </a:r>
            <a:r>
              <a:rPr lang="tr-TR" dirty="0">
                <a:solidFill>
                  <a:schemeClr val="accent1">
                    <a:lumMod val="75000"/>
                  </a:schemeClr>
                </a:solidFill>
              </a:rPr>
              <a:t>taleplerinde </a:t>
            </a:r>
            <a:r>
              <a:rPr lang="tr-TR" b="1" dirty="0">
                <a:solidFill>
                  <a:srgbClr val="FF0000"/>
                </a:solidFill>
              </a:rPr>
              <a:t>müdürler </a:t>
            </a:r>
            <a:r>
              <a:rPr lang="tr-TR" dirty="0">
                <a:solidFill>
                  <a:schemeClr val="accent1">
                    <a:lumMod val="75000"/>
                  </a:schemeClr>
                </a:solidFill>
              </a:rPr>
              <a:t> yetkilidir.</a:t>
            </a:r>
          </a:p>
        </p:txBody>
      </p:sp>
    </p:spTree>
    <p:extLst>
      <p:ext uri="{BB962C8B-B14F-4D97-AF65-F5344CB8AC3E}">
        <p14:creationId xmlns:p14="http://schemas.microsoft.com/office/powerpoint/2010/main" val="18150593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3665BAD4-7B05-333C-B3FE-BCE9AD683DDD}"/>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sz="1800" b="1" dirty="0">
                <a:solidFill>
                  <a:schemeClr val="bg1"/>
                </a:solidFill>
                <a:latin typeface="+mn-lt"/>
              </a:rPr>
              <a:t> Sermaye Tespit Raporlarında Önem </a:t>
            </a:r>
            <a:r>
              <a:rPr lang="tr-TR" sz="1800" b="1" dirty="0" err="1">
                <a:solidFill>
                  <a:schemeClr val="bg1"/>
                </a:solidFill>
                <a:latin typeface="+mn-lt"/>
              </a:rPr>
              <a:t>Arzeden</a:t>
            </a:r>
            <a:r>
              <a:rPr lang="tr-TR" sz="1800" b="1" dirty="0">
                <a:solidFill>
                  <a:schemeClr val="bg1"/>
                </a:solidFill>
                <a:latin typeface="+mn-lt"/>
              </a:rPr>
              <a:t> Hususlar </a:t>
            </a:r>
          </a:p>
        </p:txBody>
      </p:sp>
      <p:sp>
        <p:nvSpPr>
          <p:cNvPr id="4" name="Metin kutusu 3">
            <a:extLst>
              <a:ext uri="{FF2B5EF4-FFF2-40B4-BE49-F238E27FC236}">
                <a16:creationId xmlns:a16="http://schemas.microsoft.com/office/drawing/2014/main" id="{56A709B0-3355-FEFA-886C-D2927BB4F065}"/>
              </a:ext>
            </a:extLst>
          </p:cNvPr>
          <p:cNvSpPr txBox="1"/>
          <p:nvPr/>
        </p:nvSpPr>
        <p:spPr>
          <a:xfrm>
            <a:off x="0" y="484188"/>
            <a:ext cx="9144000" cy="4204356"/>
          </a:xfrm>
          <a:prstGeom prst="rect">
            <a:avLst/>
          </a:prstGeom>
          <a:noFill/>
        </p:spPr>
        <p:txBody>
          <a:bodyPr wrap="square">
            <a:spAutoFit/>
          </a:bodyPr>
          <a:lstStyle/>
          <a:p>
            <a:pPr marL="342900" indent="-342900" algn="just">
              <a:lnSpc>
                <a:spcPct val="150000"/>
              </a:lnSpc>
              <a:buFont typeface="+mj-lt"/>
              <a:buAutoNum type="arabicParenR" startAt="4"/>
            </a:pPr>
            <a:r>
              <a:rPr lang="tr-TR" b="1" dirty="0"/>
              <a:t>Artırım, ortakların şirketten olan alacaklarından karşılanacak ise bu alacakların </a:t>
            </a:r>
            <a:r>
              <a:rPr lang="tr-TR" b="1" u="sng" dirty="0">
                <a:solidFill>
                  <a:srgbClr val="FF0000"/>
                </a:solidFill>
              </a:rPr>
              <a:t>şirkete nakit verilen borçlar</a:t>
            </a:r>
            <a:r>
              <a:rPr lang="tr-TR" b="1" dirty="0"/>
              <a:t> olduğu raporlarda açıkça ifade edilmelidir. Nakit alacaklar haricindeki </a:t>
            </a:r>
            <a:r>
              <a:rPr lang="tr-TR" b="1" dirty="0">
                <a:solidFill>
                  <a:srgbClr val="00B0F0"/>
                </a:solidFill>
              </a:rPr>
              <a:t>ticari borçlar ayni sermaye</a:t>
            </a:r>
            <a:r>
              <a:rPr lang="tr-TR" b="1" dirty="0"/>
              <a:t> konulması yöntemiyle sermaye artırımına konu olabilir.</a:t>
            </a:r>
          </a:p>
          <a:p>
            <a:pPr marL="342900" indent="-342900" algn="just">
              <a:lnSpc>
                <a:spcPct val="150000"/>
              </a:lnSpc>
              <a:buFont typeface="+mj-lt"/>
              <a:buAutoNum type="arabicParenR" startAt="4"/>
            </a:pPr>
            <a:r>
              <a:rPr lang="tr-TR" b="1" dirty="0"/>
              <a:t>Ortak alacaklarının sermayeye ilavesinde </a:t>
            </a:r>
            <a:r>
              <a:rPr lang="tr-TR" b="1" dirty="0">
                <a:solidFill>
                  <a:srgbClr val="FF0000"/>
                </a:solidFill>
              </a:rPr>
              <a:t>331 Ortaklara Borçlar Hesabı’nın </a:t>
            </a:r>
            <a:r>
              <a:rPr lang="tr-TR" b="1" dirty="0"/>
              <a:t>kullanılması gerekmektedir. Vadesi gelmemiş alacaklar TTK m 342’ye göre sermaye olamadıkları için bu kapsamda </a:t>
            </a:r>
            <a:r>
              <a:rPr lang="tr-TR" b="1" dirty="0">
                <a:solidFill>
                  <a:srgbClr val="00B0F0"/>
                </a:solidFill>
              </a:rPr>
              <a:t>431 Hesapları kullanılmamalıdır.</a:t>
            </a:r>
          </a:p>
          <a:p>
            <a:pPr marL="342900" indent="-342900" algn="just">
              <a:lnSpc>
                <a:spcPct val="150000"/>
              </a:lnSpc>
              <a:buFont typeface="+mj-lt"/>
              <a:buAutoNum type="arabicParenR" startAt="4"/>
            </a:pPr>
            <a:r>
              <a:rPr lang="tr-TR" b="1" dirty="0">
                <a:solidFill>
                  <a:srgbClr val="FF0000"/>
                </a:solidFill>
              </a:rPr>
              <a:t>Sermaye avanslarından </a:t>
            </a:r>
            <a:r>
              <a:rPr lang="tr-TR" b="1" dirty="0"/>
              <a:t>artırım yapıldığında, bunlar TTK kapsamında iç kaynak olmadığından, </a:t>
            </a:r>
            <a:r>
              <a:rPr lang="tr-TR" b="1" dirty="0">
                <a:solidFill>
                  <a:srgbClr val="FF0000"/>
                </a:solidFill>
              </a:rPr>
              <a:t>ortağın şirketten alacağı gibi değerlendirilmekte </a:t>
            </a:r>
            <a:r>
              <a:rPr lang="tr-TR" b="1" dirty="0"/>
              <a:t>ve şirkete </a:t>
            </a:r>
            <a:r>
              <a:rPr lang="tr-TR" b="1" dirty="0">
                <a:solidFill>
                  <a:srgbClr val="FF0000"/>
                </a:solidFill>
              </a:rPr>
              <a:t>nakit verilen borçlar olduğu tespit edilmelidir</a:t>
            </a:r>
            <a:r>
              <a:rPr lang="tr-TR" b="1" dirty="0"/>
              <a:t>. Ayrıca avanslar </a:t>
            </a:r>
            <a:r>
              <a:rPr lang="tr-TR" b="1" dirty="0">
                <a:solidFill>
                  <a:srgbClr val="00B0F0"/>
                </a:solidFill>
              </a:rPr>
              <a:t>iç kaynak sayılmadığından </a:t>
            </a:r>
            <a:r>
              <a:rPr lang="tr-TR" b="1" dirty="0"/>
              <a:t>Öz varlık hesaplamasında kullanılmamalıdır. </a:t>
            </a:r>
          </a:p>
        </p:txBody>
      </p:sp>
    </p:spTree>
    <p:extLst>
      <p:ext uri="{BB962C8B-B14F-4D97-AF65-F5344CB8AC3E}">
        <p14:creationId xmlns:p14="http://schemas.microsoft.com/office/powerpoint/2010/main" val="29234362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3665BAD4-7B05-333C-B3FE-BCE9AD683DDD}"/>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sz="1800" b="1" dirty="0">
                <a:solidFill>
                  <a:schemeClr val="bg1"/>
                </a:solidFill>
                <a:latin typeface="+mn-lt"/>
              </a:rPr>
              <a:t> Sermaye Tespit Raporlarında Önem </a:t>
            </a:r>
            <a:r>
              <a:rPr lang="tr-TR" sz="1800" b="1" dirty="0" err="1">
                <a:solidFill>
                  <a:schemeClr val="bg1"/>
                </a:solidFill>
                <a:latin typeface="+mn-lt"/>
              </a:rPr>
              <a:t>Arzeden</a:t>
            </a:r>
            <a:r>
              <a:rPr lang="tr-TR" sz="1800" b="1" dirty="0">
                <a:solidFill>
                  <a:schemeClr val="bg1"/>
                </a:solidFill>
                <a:latin typeface="+mn-lt"/>
              </a:rPr>
              <a:t> Hususlar </a:t>
            </a:r>
          </a:p>
        </p:txBody>
      </p:sp>
      <p:sp>
        <p:nvSpPr>
          <p:cNvPr id="4" name="Metin kutusu 3">
            <a:extLst>
              <a:ext uri="{FF2B5EF4-FFF2-40B4-BE49-F238E27FC236}">
                <a16:creationId xmlns:a16="http://schemas.microsoft.com/office/drawing/2014/main" id="{56A709B0-3355-FEFA-886C-D2927BB4F065}"/>
              </a:ext>
            </a:extLst>
          </p:cNvPr>
          <p:cNvSpPr txBox="1"/>
          <p:nvPr/>
        </p:nvSpPr>
        <p:spPr>
          <a:xfrm>
            <a:off x="0" y="309563"/>
            <a:ext cx="9144000" cy="4619854"/>
          </a:xfrm>
          <a:prstGeom prst="rect">
            <a:avLst/>
          </a:prstGeom>
          <a:noFill/>
        </p:spPr>
        <p:txBody>
          <a:bodyPr wrap="square">
            <a:spAutoFit/>
          </a:bodyPr>
          <a:lstStyle/>
          <a:p>
            <a:pPr marL="342900" indent="-342900" algn="just">
              <a:lnSpc>
                <a:spcPct val="150000"/>
              </a:lnSpc>
              <a:buFont typeface="+mj-lt"/>
              <a:buAutoNum type="arabicParenR" startAt="7"/>
            </a:pPr>
            <a:r>
              <a:rPr lang="tr-TR" b="1" dirty="0"/>
              <a:t>Anonim </a:t>
            </a:r>
            <a:r>
              <a:rPr lang="tr-TR" dirty="0"/>
              <a:t>şirketler bakımından</a:t>
            </a:r>
            <a:r>
              <a:rPr lang="tr-TR" b="1" dirty="0"/>
              <a:t>, TTK 462 </a:t>
            </a:r>
            <a:r>
              <a:rPr lang="tr-TR" dirty="0"/>
              <a:t>kapsamında</a:t>
            </a:r>
            <a:r>
              <a:rPr lang="tr-TR" b="1" dirty="0"/>
              <a:t> </a:t>
            </a:r>
            <a:r>
              <a:rPr lang="tr-TR" b="1" dirty="0">
                <a:solidFill>
                  <a:srgbClr val="FF0000"/>
                </a:solidFill>
              </a:rPr>
              <a:t>Bilançoda sermayeye eklenecek fonların </a:t>
            </a:r>
            <a:r>
              <a:rPr lang="tr-TR" dirty="0"/>
              <a:t>bulunup bulunmadığı tespit edilmeli,</a:t>
            </a:r>
          </a:p>
          <a:p>
            <a:pPr marL="342900" indent="-342900" algn="just">
              <a:lnSpc>
                <a:spcPct val="150000"/>
              </a:lnSpc>
              <a:buFont typeface="+mj-lt"/>
              <a:buAutoNum type="arabicParenR" startAt="7"/>
            </a:pPr>
            <a:r>
              <a:rPr lang="tr-TR" b="1" dirty="0"/>
              <a:t>Birleşme, Bölünme veya sermaye azaltımı </a:t>
            </a:r>
            <a:r>
              <a:rPr lang="tr-TR" dirty="0"/>
              <a:t>işleminden sonra, </a:t>
            </a:r>
            <a:r>
              <a:rPr lang="tr-TR" b="1" dirty="0">
                <a:solidFill>
                  <a:srgbClr val="FF0000"/>
                </a:solidFill>
              </a:rPr>
              <a:t>alacaklıların alacaklarının tehlikeye düşmediği</a:t>
            </a:r>
            <a:r>
              <a:rPr lang="tr-TR" b="1" dirty="0"/>
              <a:t>, şirket </a:t>
            </a:r>
            <a:r>
              <a:rPr lang="tr-TR" b="1" dirty="0">
                <a:solidFill>
                  <a:srgbClr val="00B0F0"/>
                </a:solidFill>
              </a:rPr>
              <a:t>öz varlığının borçlarını karşılayacak </a:t>
            </a:r>
            <a:r>
              <a:rPr lang="tr-TR" b="1" dirty="0"/>
              <a:t>miktarda </a:t>
            </a:r>
            <a:r>
              <a:rPr lang="tr-TR" dirty="0"/>
              <a:t>olduğunun tespiti yapılmalı. </a:t>
            </a:r>
            <a:r>
              <a:rPr lang="tr-TR" b="1" dirty="0"/>
              <a:t>Bu işlemler sonrasında oluşacak öz varlık miktarı Tablo şeklinde gösterilmelidir.</a:t>
            </a:r>
          </a:p>
          <a:p>
            <a:pPr marL="342900" indent="-342900" algn="just">
              <a:lnSpc>
                <a:spcPct val="150000"/>
              </a:lnSpc>
              <a:buFont typeface="+mj-lt"/>
              <a:buAutoNum type="arabicParenR" startAt="7"/>
            </a:pPr>
            <a:r>
              <a:rPr lang="tr-TR" dirty="0"/>
              <a:t>Sermaye tespitinde kullanılacak </a:t>
            </a:r>
            <a:r>
              <a:rPr lang="tr-TR" b="1" dirty="0"/>
              <a:t>bilançoların</a:t>
            </a:r>
            <a:r>
              <a:rPr lang="tr-TR" dirty="0"/>
              <a:t> üzerinden </a:t>
            </a:r>
            <a:r>
              <a:rPr lang="tr-TR" b="1" dirty="0">
                <a:solidFill>
                  <a:srgbClr val="FF0000"/>
                </a:solidFill>
              </a:rPr>
              <a:t>6 ay geçmesi </a:t>
            </a:r>
            <a:r>
              <a:rPr lang="tr-TR" b="1" dirty="0"/>
              <a:t>durumunda </a:t>
            </a:r>
            <a:r>
              <a:rPr lang="tr-TR" b="1" dirty="0">
                <a:solidFill>
                  <a:srgbClr val="00B0F0"/>
                </a:solidFill>
              </a:rPr>
              <a:t>ara bilanço</a:t>
            </a:r>
            <a:r>
              <a:rPr lang="tr-TR" b="1" dirty="0"/>
              <a:t> çıkarılmalıdır.      </a:t>
            </a:r>
          </a:p>
          <a:p>
            <a:pPr marL="342900" indent="-342900" algn="just">
              <a:lnSpc>
                <a:spcPct val="150000"/>
              </a:lnSpc>
              <a:buFont typeface="+mj-lt"/>
              <a:buAutoNum type="arabicParenR" startAt="7"/>
            </a:pPr>
            <a:r>
              <a:rPr lang="tr-TR" b="1" dirty="0"/>
              <a:t>Birleşme, bölünme ve tür değişikliği işlemlerinde, </a:t>
            </a:r>
            <a:r>
              <a:rPr lang="tr-TR" b="1" dirty="0">
                <a:solidFill>
                  <a:srgbClr val="00B0F0"/>
                </a:solidFill>
              </a:rPr>
              <a:t>devrolunan veya tür değiştiren </a:t>
            </a:r>
            <a:r>
              <a:rPr lang="tr-TR" b="1" dirty="0"/>
              <a:t>şirketin </a:t>
            </a:r>
            <a:r>
              <a:rPr lang="tr-TR" b="1" dirty="0">
                <a:solidFill>
                  <a:srgbClr val="FF0000"/>
                </a:solidFill>
              </a:rPr>
              <a:t>tapu, gemi, araç ve fikri mülkiyet sicillerinde kayıtlı malvarlıklarının listesi </a:t>
            </a:r>
            <a:r>
              <a:rPr lang="tr-TR" b="1" dirty="0"/>
              <a:t>ve gerçeğe uygun değerleri </a:t>
            </a:r>
            <a:r>
              <a:rPr lang="tr-TR" dirty="0"/>
              <a:t>tespit edilmeli. Sicillerde kayıtlı herhangi bir </a:t>
            </a:r>
            <a:r>
              <a:rPr lang="tr-TR" b="1" dirty="0">
                <a:solidFill>
                  <a:srgbClr val="FF0000"/>
                </a:solidFill>
              </a:rPr>
              <a:t>malvarlığının bulunmaması </a:t>
            </a:r>
            <a:r>
              <a:rPr lang="tr-TR" dirty="0"/>
              <a:t>durumunda bunların </a:t>
            </a:r>
            <a:r>
              <a:rPr lang="tr-TR" b="1" dirty="0">
                <a:solidFill>
                  <a:srgbClr val="FF0000"/>
                </a:solidFill>
              </a:rPr>
              <a:t>olmadığının tespiti yapılmalıdır</a:t>
            </a:r>
            <a:r>
              <a:rPr lang="tr-TR" b="1" dirty="0"/>
              <a:t>.  </a:t>
            </a:r>
          </a:p>
        </p:txBody>
      </p:sp>
    </p:spTree>
    <p:extLst>
      <p:ext uri="{BB962C8B-B14F-4D97-AF65-F5344CB8AC3E}">
        <p14:creationId xmlns:p14="http://schemas.microsoft.com/office/powerpoint/2010/main" val="33932710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3665BAD4-7B05-333C-B3FE-BCE9AD683DDD}"/>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sz="1800" b="1" dirty="0">
                <a:solidFill>
                  <a:schemeClr val="bg1"/>
                </a:solidFill>
                <a:latin typeface="+mn-lt"/>
              </a:rPr>
              <a:t> Sermaye Tespit Raporlarında Önem </a:t>
            </a:r>
            <a:r>
              <a:rPr lang="tr-TR" sz="1800" b="1" dirty="0" err="1">
                <a:solidFill>
                  <a:schemeClr val="bg1"/>
                </a:solidFill>
                <a:latin typeface="+mn-lt"/>
              </a:rPr>
              <a:t>Arzeden</a:t>
            </a:r>
            <a:r>
              <a:rPr lang="tr-TR" sz="1800" b="1" dirty="0">
                <a:solidFill>
                  <a:schemeClr val="bg1"/>
                </a:solidFill>
                <a:latin typeface="+mn-lt"/>
              </a:rPr>
              <a:t> Hususlar </a:t>
            </a:r>
          </a:p>
        </p:txBody>
      </p:sp>
      <p:sp>
        <p:nvSpPr>
          <p:cNvPr id="4" name="Metin kutusu 3">
            <a:extLst>
              <a:ext uri="{FF2B5EF4-FFF2-40B4-BE49-F238E27FC236}">
                <a16:creationId xmlns:a16="http://schemas.microsoft.com/office/drawing/2014/main" id="{56A709B0-3355-FEFA-886C-D2927BB4F065}"/>
              </a:ext>
            </a:extLst>
          </p:cNvPr>
          <p:cNvSpPr txBox="1"/>
          <p:nvPr/>
        </p:nvSpPr>
        <p:spPr>
          <a:xfrm>
            <a:off x="0" y="484188"/>
            <a:ext cx="9144000" cy="4204356"/>
          </a:xfrm>
          <a:prstGeom prst="rect">
            <a:avLst/>
          </a:prstGeom>
          <a:noFill/>
        </p:spPr>
        <p:txBody>
          <a:bodyPr wrap="square">
            <a:spAutoFit/>
          </a:bodyPr>
          <a:lstStyle/>
          <a:p>
            <a:pPr marL="342900" indent="-342900" algn="just">
              <a:lnSpc>
                <a:spcPct val="150000"/>
              </a:lnSpc>
              <a:buFont typeface="+mj-lt"/>
              <a:buAutoNum type="arabicParenR" startAt="11"/>
            </a:pPr>
            <a:r>
              <a:rPr lang="tr-TR" b="1" dirty="0"/>
              <a:t> </a:t>
            </a:r>
            <a:r>
              <a:rPr lang="tr-TR" b="1" dirty="0">
                <a:solidFill>
                  <a:srgbClr val="FF0000"/>
                </a:solidFill>
              </a:rPr>
              <a:t>Tam bölünme </a:t>
            </a:r>
            <a:r>
              <a:rPr lang="tr-TR" b="1" dirty="0"/>
              <a:t>sonucu </a:t>
            </a:r>
            <a:r>
              <a:rPr lang="tr-TR" b="1" dirty="0">
                <a:solidFill>
                  <a:srgbClr val="FF0000"/>
                </a:solidFill>
              </a:rPr>
              <a:t>bölünme dışında kalan malvarlığının olmadığına </a:t>
            </a:r>
            <a:r>
              <a:rPr lang="tr-TR" dirty="0"/>
              <a:t>ve bölünmede </a:t>
            </a:r>
            <a:r>
              <a:rPr lang="tr-TR" b="1" dirty="0"/>
              <a:t>oranların korunup korunmadığına </a:t>
            </a:r>
            <a:r>
              <a:rPr lang="tr-TR" dirty="0"/>
              <a:t>ilişkin tespit yapılmalı.</a:t>
            </a:r>
          </a:p>
          <a:p>
            <a:pPr marL="342900" indent="-342900" algn="just">
              <a:lnSpc>
                <a:spcPct val="150000"/>
              </a:lnSpc>
              <a:buFont typeface="+mj-lt"/>
              <a:buAutoNum type="arabicParenR" startAt="11"/>
            </a:pPr>
            <a:r>
              <a:rPr lang="tr-TR" b="1" dirty="0"/>
              <a:t> </a:t>
            </a:r>
            <a:r>
              <a:rPr lang="tr-TR" b="1" dirty="0">
                <a:solidFill>
                  <a:srgbClr val="FF0000"/>
                </a:solidFill>
              </a:rPr>
              <a:t>Kısmi bölünmede </a:t>
            </a:r>
            <a:r>
              <a:rPr lang="tr-TR" b="1" dirty="0"/>
              <a:t>ise kısmi bölünme sonucunda </a:t>
            </a:r>
            <a:r>
              <a:rPr lang="tr-TR" b="1" dirty="0">
                <a:solidFill>
                  <a:srgbClr val="FF0000"/>
                </a:solidFill>
              </a:rPr>
              <a:t>sermaye azaltımına gerek olup olmadığının</a:t>
            </a:r>
            <a:r>
              <a:rPr lang="tr-TR" b="1" dirty="0"/>
              <a:t> tespiti yapılmalı. </a:t>
            </a:r>
          </a:p>
          <a:p>
            <a:pPr marL="342900" indent="-342900" algn="just">
              <a:lnSpc>
                <a:spcPct val="150000"/>
              </a:lnSpc>
              <a:buFont typeface="+mj-lt"/>
              <a:buAutoNum type="arabicParenR" startAt="11"/>
            </a:pPr>
            <a:r>
              <a:rPr lang="tr-TR" b="1" dirty="0"/>
              <a:t>  </a:t>
            </a:r>
            <a:r>
              <a:rPr lang="tr-TR" b="1" dirty="0">
                <a:solidFill>
                  <a:srgbClr val="FF0000"/>
                </a:solidFill>
              </a:rPr>
              <a:t>Tam bölünmede</a:t>
            </a:r>
            <a:r>
              <a:rPr lang="tr-TR" b="1" dirty="0"/>
              <a:t>, bölünme ile devrolunan </a:t>
            </a:r>
            <a:r>
              <a:rPr lang="tr-TR" b="1" dirty="0">
                <a:solidFill>
                  <a:srgbClr val="FF0000"/>
                </a:solidFill>
              </a:rPr>
              <a:t>malvarlığı ve hakların hangi şirketlere devredileceği</a:t>
            </a:r>
            <a:r>
              <a:rPr lang="tr-TR" b="1" dirty="0"/>
              <a:t>, devralan şirketlerin ortaklık yapıları ve paylarının tablolar şeklinde tespiti yapılmalı. </a:t>
            </a:r>
          </a:p>
          <a:p>
            <a:pPr marL="342900" indent="-342900" algn="just">
              <a:lnSpc>
                <a:spcPct val="150000"/>
              </a:lnSpc>
              <a:buFont typeface="+mj-lt"/>
              <a:buAutoNum type="arabicParenR" startAt="11"/>
            </a:pPr>
            <a:r>
              <a:rPr lang="tr-TR" b="1" dirty="0"/>
              <a:t>Birleşme ve bölünme işlemlerinde devrolan ve devralan şirketlere ait </a:t>
            </a:r>
            <a:r>
              <a:rPr lang="tr-TR" b="1" dirty="0">
                <a:solidFill>
                  <a:srgbClr val="FF0000"/>
                </a:solidFill>
              </a:rPr>
              <a:t>raporlar tek bir rapor şeklinde olabileceği</a:t>
            </a:r>
            <a:r>
              <a:rPr lang="tr-TR" b="1" dirty="0"/>
              <a:t> gibi </a:t>
            </a:r>
            <a:r>
              <a:rPr lang="tr-TR" b="1" dirty="0">
                <a:solidFill>
                  <a:srgbClr val="FF0000"/>
                </a:solidFill>
              </a:rPr>
              <a:t>ayrı ayrı da düzenlenebilir</a:t>
            </a:r>
            <a:r>
              <a:rPr lang="tr-TR" b="1" dirty="0"/>
              <a:t>. </a:t>
            </a:r>
            <a:r>
              <a:rPr lang="tr-TR" b="1" dirty="0">
                <a:solidFill>
                  <a:srgbClr val="00B0F0"/>
                </a:solidFill>
              </a:rPr>
              <a:t>Ayrı düzenlenmesi durumunda</a:t>
            </a:r>
            <a:r>
              <a:rPr lang="tr-TR" b="1" dirty="0"/>
              <a:t> ticaret siciline </a:t>
            </a:r>
            <a:r>
              <a:rPr lang="tr-TR" b="1" dirty="0">
                <a:solidFill>
                  <a:srgbClr val="00B0F0"/>
                </a:solidFill>
              </a:rPr>
              <a:t>her bir şirket için iki rapor </a:t>
            </a:r>
            <a:r>
              <a:rPr lang="tr-TR" b="1" dirty="0"/>
              <a:t>sunulmalıdır.  </a:t>
            </a:r>
          </a:p>
        </p:txBody>
      </p:sp>
    </p:spTree>
    <p:extLst>
      <p:ext uri="{BB962C8B-B14F-4D97-AF65-F5344CB8AC3E}">
        <p14:creationId xmlns:p14="http://schemas.microsoft.com/office/powerpoint/2010/main" val="12670568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635646"/>
            <a:ext cx="4572000" cy="369332"/>
          </a:xfrm>
          <a:prstGeom prst="rect">
            <a:avLst/>
          </a:prstGeom>
        </p:spPr>
        <p:txBody>
          <a:bodyPr>
            <a:spAutoFit/>
          </a:bodyPr>
          <a:lstStyle/>
          <a:p>
            <a:pPr algn="just"/>
            <a:r>
              <a:rPr lang="tr-TR" b="1" dirty="0">
                <a:solidFill>
                  <a:schemeClr val="accent1">
                    <a:lumMod val="75000"/>
                  </a:schemeClr>
                </a:solidFill>
              </a:rPr>
              <a:t> </a:t>
            </a:r>
          </a:p>
        </p:txBody>
      </p:sp>
      <p:sp>
        <p:nvSpPr>
          <p:cNvPr id="4" name="Rectangle 3"/>
          <p:cNvSpPr/>
          <p:nvPr/>
        </p:nvSpPr>
        <p:spPr>
          <a:xfrm>
            <a:off x="1763688" y="1635646"/>
            <a:ext cx="5828002" cy="461665"/>
          </a:xfrm>
          <a:prstGeom prst="rect">
            <a:avLst/>
          </a:prstGeom>
        </p:spPr>
        <p:txBody>
          <a:bodyPr wrap="square">
            <a:spAutoFit/>
          </a:bodyPr>
          <a:lstStyle/>
          <a:p>
            <a:pPr algn="just"/>
            <a:r>
              <a:rPr lang="tr-TR" sz="2400" b="1" dirty="0">
                <a:solidFill>
                  <a:schemeClr val="accent1">
                    <a:lumMod val="75000"/>
                  </a:schemeClr>
                </a:solidFill>
              </a:rPr>
              <a:t>Sabırla Dinlediğiniz İçin Teşekkür Ederim. </a:t>
            </a:r>
          </a:p>
        </p:txBody>
      </p:sp>
      <p:pic>
        <p:nvPicPr>
          <p:cNvPr id="2" name="Picture 1"/>
          <p:cNvPicPr>
            <a:picLocks noChangeAspect="1"/>
          </p:cNvPicPr>
          <p:nvPr/>
        </p:nvPicPr>
        <p:blipFill rotWithShape="1">
          <a:blip r:embed="rId2"/>
          <a:srcRect l="22700" t="22610" r="22701" b="23008"/>
          <a:stretch/>
        </p:blipFill>
        <p:spPr>
          <a:xfrm>
            <a:off x="4387334" y="3681249"/>
            <a:ext cx="369332" cy="369332"/>
          </a:xfrm>
          <a:prstGeom prst="rect">
            <a:avLst/>
          </a:prstGeom>
        </p:spPr>
      </p:pic>
      <p:sp>
        <p:nvSpPr>
          <p:cNvPr id="5" name="Rectangle 4"/>
          <p:cNvSpPr/>
          <p:nvPr/>
        </p:nvSpPr>
        <p:spPr>
          <a:xfrm>
            <a:off x="4756666" y="3681249"/>
            <a:ext cx="3847782" cy="369332"/>
          </a:xfrm>
          <a:prstGeom prst="rect">
            <a:avLst/>
          </a:prstGeom>
        </p:spPr>
        <p:txBody>
          <a:bodyPr wrap="square">
            <a:spAutoFit/>
          </a:bodyPr>
          <a:lstStyle/>
          <a:p>
            <a:pPr algn="just"/>
            <a:r>
              <a:rPr lang="tr-TR" b="1" dirty="0"/>
              <a:t>LINKEDIN.COM/ HUSEYİNCAVUSOGLU </a:t>
            </a:r>
          </a:p>
        </p:txBody>
      </p:sp>
      <p:sp>
        <p:nvSpPr>
          <p:cNvPr id="6" name="Rectangle 3">
            <a:extLst>
              <a:ext uri="{FF2B5EF4-FFF2-40B4-BE49-F238E27FC236}">
                <a16:creationId xmlns:a16="http://schemas.microsoft.com/office/drawing/2014/main" id="{AA02DC90-1445-6642-880F-4EA95989BA04}"/>
              </a:ext>
            </a:extLst>
          </p:cNvPr>
          <p:cNvSpPr/>
          <p:nvPr/>
        </p:nvSpPr>
        <p:spPr>
          <a:xfrm>
            <a:off x="467544" y="2809238"/>
            <a:ext cx="3240360" cy="461665"/>
          </a:xfrm>
          <a:prstGeom prst="rect">
            <a:avLst/>
          </a:prstGeom>
        </p:spPr>
        <p:txBody>
          <a:bodyPr wrap="square">
            <a:spAutoFit/>
          </a:bodyPr>
          <a:lstStyle/>
          <a:p>
            <a:pPr algn="just"/>
            <a:r>
              <a:rPr lang="tr-TR" sz="2400" b="1" dirty="0">
                <a:solidFill>
                  <a:srgbClr val="00B0F0"/>
                </a:solidFill>
              </a:rPr>
              <a:t>Cep Tel: </a:t>
            </a:r>
            <a:r>
              <a:rPr lang="tr-TR" sz="2400" b="1" dirty="0"/>
              <a:t>0 537 474 7260   </a:t>
            </a:r>
          </a:p>
        </p:txBody>
      </p:sp>
    </p:spTree>
    <p:extLst>
      <p:ext uri="{BB962C8B-B14F-4D97-AF65-F5344CB8AC3E}">
        <p14:creationId xmlns:p14="http://schemas.microsoft.com/office/powerpoint/2010/main" val="572298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3"/>
          <p:cNvSpPr txBox="1">
            <a:spLocks/>
          </p:cNvSpPr>
          <p:nvPr/>
        </p:nvSpPr>
        <p:spPr bwMode="auto">
          <a:xfrm>
            <a:off x="0" y="3657600"/>
            <a:ext cx="9144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tr-TR" altLang="tr-TR" sz="2800" b="1" dirty="0">
                <a:solidFill>
                  <a:schemeClr val="bg1"/>
                </a:solidFill>
              </a:rPr>
              <a:t>BURSA TİCARET SİCİLİ MÜDÜRLÜĞÜ</a:t>
            </a:r>
          </a:p>
        </p:txBody>
      </p:sp>
      <p:sp>
        <p:nvSpPr>
          <p:cNvPr id="13" name="Başlık 3"/>
          <p:cNvSpPr txBox="1">
            <a:spLocks/>
          </p:cNvSpPr>
          <p:nvPr/>
        </p:nvSpPr>
        <p:spPr bwMode="auto">
          <a:xfrm>
            <a:off x="0" y="3271837"/>
            <a:ext cx="914400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tr-TR" altLang="tr-TR" sz="2000" b="1" dirty="0">
                <a:solidFill>
                  <a:schemeClr val="bg1"/>
                </a:solidFill>
                <a:latin typeface="+mj-lt"/>
              </a:rPr>
              <a:t>15 EKİM 2025</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 İnceleme Yükümlülüğü </a:t>
            </a:r>
            <a:endParaRPr lang="en-US" b="1" spc="150" dirty="0">
              <a:ln w="11430"/>
              <a:solidFill>
                <a:schemeClr val="bg1"/>
              </a:solidFill>
              <a:latin typeface="+mj-lt"/>
            </a:endParaRPr>
          </a:p>
        </p:txBody>
      </p:sp>
      <p:sp>
        <p:nvSpPr>
          <p:cNvPr id="4" name="Rectangle 3"/>
          <p:cNvSpPr/>
          <p:nvPr/>
        </p:nvSpPr>
        <p:spPr>
          <a:xfrm>
            <a:off x="179388" y="499881"/>
            <a:ext cx="8641084" cy="3970318"/>
          </a:xfrm>
          <a:prstGeom prst="rect">
            <a:avLst/>
          </a:prstGeom>
        </p:spPr>
        <p:txBody>
          <a:bodyPr wrap="square">
            <a:spAutoFit/>
          </a:bodyPr>
          <a:lstStyle/>
          <a:p>
            <a:pPr marL="285750" indent="-285750">
              <a:buFont typeface="Wingdings" panose="05000000000000000000" pitchFamily="2" charset="2"/>
              <a:buChar char="Ø"/>
            </a:pPr>
            <a:r>
              <a:rPr lang="tr-TR" b="1" u="sng" dirty="0"/>
              <a:t>Müdürlüğün İnceleme Görev ve Yetkisi;</a:t>
            </a:r>
          </a:p>
          <a:p>
            <a:pPr marL="742950" lvl="1" indent="-285750">
              <a:buFont typeface="Wingdings" panose="05000000000000000000" pitchFamily="2" charset="2"/>
              <a:buChar char="§"/>
            </a:pPr>
            <a:r>
              <a:rPr lang="tr-TR" b="1" u="sng" dirty="0">
                <a:solidFill>
                  <a:srgbClr val="FF0000"/>
                </a:solidFill>
              </a:rPr>
              <a:t>Müdür ve müdür yardımcıları ile tescil yetkilisi:</a:t>
            </a:r>
            <a:r>
              <a:rPr lang="tr-TR" b="1" u="sng" dirty="0"/>
              <a:t> </a:t>
            </a:r>
          </a:p>
          <a:p>
            <a:pPr marL="1200150" lvl="2" indent="-285750">
              <a:buFont typeface="Wingdings" panose="05000000000000000000" pitchFamily="2" charset="2"/>
              <a:buChar char="§"/>
            </a:pPr>
            <a:r>
              <a:rPr lang="tr-TR" dirty="0">
                <a:solidFill>
                  <a:schemeClr val="accent1">
                    <a:lumMod val="75000"/>
                  </a:schemeClr>
                </a:solidFill>
              </a:rPr>
              <a:t>Tescil için aranan </a:t>
            </a:r>
            <a:r>
              <a:rPr lang="tr-TR" b="1" dirty="0">
                <a:solidFill>
                  <a:srgbClr val="C00000"/>
                </a:solidFill>
              </a:rPr>
              <a:t>kanuni şartların </a:t>
            </a:r>
            <a:r>
              <a:rPr lang="tr-TR" dirty="0">
                <a:solidFill>
                  <a:schemeClr val="accent1">
                    <a:lumMod val="75000"/>
                  </a:schemeClr>
                </a:solidFill>
              </a:rPr>
              <a:t>var olup olmadığı,</a:t>
            </a:r>
          </a:p>
          <a:p>
            <a:pPr marL="1200150" lvl="2" indent="-285750">
              <a:buFont typeface="Wingdings" panose="05000000000000000000" pitchFamily="2" charset="2"/>
              <a:buChar char="§"/>
            </a:pPr>
            <a:r>
              <a:rPr lang="tr-TR" dirty="0">
                <a:solidFill>
                  <a:schemeClr val="accent1">
                    <a:lumMod val="75000"/>
                  </a:schemeClr>
                </a:solidFill>
              </a:rPr>
              <a:t>Tescil </a:t>
            </a:r>
            <a:r>
              <a:rPr lang="tr-TR" b="1" dirty="0">
                <a:solidFill>
                  <a:schemeClr val="accent1">
                    <a:lumMod val="75000"/>
                  </a:schemeClr>
                </a:solidFill>
              </a:rPr>
              <a:t>isteminin ilgililer </a:t>
            </a:r>
            <a:r>
              <a:rPr lang="tr-TR" dirty="0">
                <a:solidFill>
                  <a:schemeClr val="accent1">
                    <a:lumMod val="75000"/>
                  </a:schemeClr>
                </a:solidFill>
              </a:rPr>
              <a:t>tarafından yapılıp yapılmadığı,</a:t>
            </a:r>
          </a:p>
          <a:p>
            <a:pPr marL="1200150" lvl="2" indent="-285750">
              <a:buFont typeface="Wingdings" panose="05000000000000000000" pitchFamily="2" charset="2"/>
              <a:buChar char="§"/>
            </a:pPr>
            <a:r>
              <a:rPr lang="tr-TR" dirty="0">
                <a:solidFill>
                  <a:schemeClr val="accent1">
                    <a:lumMod val="75000"/>
                  </a:schemeClr>
                </a:solidFill>
              </a:rPr>
              <a:t>Tescil edilecek olgunun ve organ kararının, </a:t>
            </a:r>
            <a:r>
              <a:rPr lang="tr-TR" b="1" dirty="0">
                <a:solidFill>
                  <a:schemeClr val="accent1">
                    <a:lumMod val="75000"/>
                  </a:schemeClr>
                </a:solidFill>
              </a:rPr>
              <a:t>şirket sözleşmesi ve Kanunun </a:t>
            </a:r>
            <a:r>
              <a:rPr lang="tr-TR" b="1" dirty="0">
                <a:solidFill>
                  <a:srgbClr val="00B050"/>
                </a:solidFill>
              </a:rPr>
              <a:t>emredici hükümlerine </a:t>
            </a:r>
            <a:r>
              <a:rPr lang="tr-TR" dirty="0">
                <a:solidFill>
                  <a:schemeClr val="accent1">
                    <a:lumMod val="75000"/>
                  </a:schemeClr>
                </a:solidFill>
              </a:rPr>
              <a:t>aykırı olup olmadığı,</a:t>
            </a:r>
          </a:p>
          <a:p>
            <a:pPr marL="1200150" lvl="2" indent="-285750">
              <a:buFont typeface="Wingdings" panose="05000000000000000000" pitchFamily="2" charset="2"/>
              <a:buChar char="§"/>
            </a:pPr>
            <a:r>
              <a:rPr lang="tr-TR" dirty="0">
                <a:solidFill>
                  <a:schemeClr val="accent1">
                    <a:lumMod val="75000"/>
                  </a:schemeClr>
                </a:solidFill>
              </a:rPr>
              <a:t>Tescil edilecek olgunun </a:t>
            </a:r>
            <a:r>
              <a:rPr lang="tr-TR" b="1" dirty="0">
                <a:solidFill>
                  <a:schemeClr val="accent6"/>
                </a:solidFill>
              </a:rPr>
              <a:t>gerçeği tam olarak yansıtıp </a:t>
            </a:r>
            <a:r>
              <a:rPr lang="tr-TR" dirty="0">
                <a:solidFill>
                  <a:schemeClr val="accent1">
                    <a:lumMod val="75000"/>
                  </a:schemeClr>
                </a:solidFill>
              </a:rPr>
              <a:t>yansıtmadığı,</a:t>
            </a:r>
          </a:p>
          <a:p>
            <a:pPr marL="1200150" lvl="2" indent="-285750">
              <a:buFont typeface="Wingdings" panose="05000000000000000000" pitchFamily="2" charset="2"/>
              <a:buChar char="§"/>
            </a:pPr>
            <a:r>
              <a:rPr lang="tr-TR" dirty="0">
                <a:solidFill>
                  <a:schemeClr val="accent1">
                    <a:lumMod val="75000"/>
                  </a:schemeClr>
                </a:solidFill>
              </a:rPr>
              <a:t>Üçüncü kişilerde </a:t>
            </a:r>
            <a:r>
              <a:rPr lang="tr-TR" b="1" dirty="0">
                <a:solidFill>
                  <a:srgbClr val="FF0000"/>
                </a:solidFill>
              </a:rPr>
              <a:t>yanlış izlenim yaratacak </a:t>
            </a:r>
            <a:r>
              <a:rPr lang="tr-TR" dirty="0">
                <a:solidFill>
                  <a:schemeClr val="accent1">
                    <a:lumMod val="75000"/>
                  </a:schemeClr>
                </a:solidFill>
              </a:rPr>
              <a:t>nitelik taşımamaları, </a:t>
            </a:r>
          </a:p>
          <a:p>
            <a:pPr marL="1200150" lvl="2" indent="-285750">
              <a:buFont typeface="Wingdings" panose="05000000000000000000" pitchFamily="2" charset="2"/>
              <a:buChar char="§"/>
            </a:pPr>
            <a:r>
              <a:rPr lang="tr-TR" b="1" dirty="0"/>
              <a:t>Kamu düzenine </a:t>
            </a:r>
            <a:r>
              <a:rPr lang="tr-TR" dirty="0">
                <a:solidFill>
                  <a:schemeClr val="accent1">
                    <a:lumMod val="75000"/>
                  </a:schemeClr>
                </a:solidFill>
              </a:rPr>
              <a:t>aykırı olmamaları,</a:t>
            </a:r>
          </a:p>
          <a:p>
            <a:pPr marL="1200150" lvl="2" indent="-285750">
              <a:buFont typeface="Wingdings" panose="05000000000000000000" pitchFamily="2" charset="2"/>
              <a:buChar char="§"/>
            </a:pPr>
            <a:r>
              <a:rPr lang="tr-TR" dirty="0">
                <a:solidFill>
                  <a:schemeClr val="accent1">
                    <a:lumMod val="75000"/>
                  </a:schemeClr>
                </a:solidFill>
              </a:rPr>
              <a:t>Bakanlığın veya diğer resmi kurumların </a:t>
            </a:r>
            <a:r>
              <a:rPr lang="tr-TR" b="1" dirty="0">
                <a:solidFill>
                  <a:schemeClr val="accent1">
                    <a:lumMod val="75000"/>
                  </a:schemeClr>
                </a:solidFill>
              </a:rPr>
              <a:t>iznine ya da uygun görüşüne </a:t>
            </a:r>
            <a:r>
              <a:rPr lang="tr-TR" dirty="0">
                <a:solidFill>
                  <a:schemeClr val="accent1">
                    <a:lumMod val="75000"/>
                  </a:schemeClr>
                </a:solidFill>
              </a:rPr>
              <a:t>tabi olması halinde, iznin veya uygun görüşün alınıp alınmadığı, </a:t>
            </a:r>
          </a:p>
          <a:p>
            <a:pPr lvl="1"/>
            <a:r>
              <a:rPr lang="tr-TR" dirty="0">
                <a:solidFill>
                  <a:schemeClr val="accent1">
                    <a:lumMod val="75000"/>
                  </a:schemeClr>
                </a:solidFill>
              </a:rPr>
              <a:t> hususlarını dikkate alarak inceler.  </a:t>
            </a:r>
          </a:p>
          <a:p>
            <a:pPr lvl="1"/>
            <a:endParaRPr lang="tr-TR" dirty="0">
              <a:solidFill>
                <a:schemeClr val="accent1">
                  <a:lumMod val="75000"/>
                </a:schemeClr>
              </a:solidFill>
            </a:endParaRPr>
          </a:p>
          <a:p>
            <a:pPr lvl="1"/>
            <a:r>
              <a:rPr lang="tr-TR" dirty="0">
                <a:solidFill>
                  <a:schemeClr val="accent1">
                    <a:lumMod val="75000"/>
                  </a:schemeClr>
                </a:solidFill>
              </a:rPr>
              <a:t>Yukarıda sayılan şartların bazılarının </a:t>
            </a:r>
            <a:r>
              <a:rPr lang="tr-TR" b="1" dirty="0">
                <a:solidFill>
                  <a:schemeClr val="accent1">
                    <a:lumMod val="75000"/>
                  </a:schemeClr>
                </a:solidFill>
              </a:rPr>
              <a:t>eksik olması </a:t>
            </a:r>
            <a:r>
              <a:rPr lang="tr-TR" dirty="0">
                <a:solidFill>
                  <a:schemeClr val="accent1">
                    <a:lumMod val="75000"/>
                  </a:schemeClr>
                </a:solidFill>
              </a:rPr>
              <a:t>halinde </a:t>
            </a:r>
            <a:r>
              <a:rPr lang="tr-TR" b="1" dirty="0">
                <a:solidFill>
                  <a:schemeClr val="accent1">
                    <a:lumMod val="75000"/>
                  </a:schemeClr>
                </a:solidFill>
              </a:rPr>
              <a:t>tescil istemi reddedilir. </a:t>
            </a:r>
          </a:p>
        </p:txBody>
      </p:sp>
    </p:spTree>
    <p:extLst>
      <p:ext uri="{BB962C8B-B14F-4D97-AF65-F5344CB8AC3E}">
        <p14:creationId xmlns:p14="http://schemas.microsoft.com/office/powerpoint/2010/main" val="266653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down)">
                                      <p:cBhvr>
                                        <p:cTn id="28" dur="580">
                                          <p:stCondLst>
                                            <p:cond delay="0"/>
                                          </p:stCondLst>
                                        </p:cTn>
                                        <p:tgtEl>
                                          <p:spTgt spid="4">
                                            <p:txEl>
                                              <p:pRg st="5" end="5"/>
                                            </p:txEl>
                                          </p:spTgt>
                                        </p:tgtEl>
                                      </p:cBhvr>
                                    </p:animEffect>
                                    <p:anim calcmode="lin" valueType="num">
                                      <p:cBhvr>
                                        <p:cTn id="29"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xEl>
                                              <p:pRg st="5" end="5"/>
                                            </p:txEl>
                                          </p:spTgt>
                                        </p:tgtEl>
                                      </p:cBhvr>
                                      <p:to x="100000" y="60000"/>
                                    </p:animScale>
                                    <p:animScale>
                                      <p:cBhvr>
                                        <p:cTn id="35" dur="166" decel="50000">
                                          <p:stCondLst>
                                            <p:cond delay="676"/>
                                          </p:stCondLst>
                                        </p:cTn>
                                        <p:tgtEl>
                                          <p:spTgt spid="4">
                                            <p:txEl>
                                              <p:pRg st="5" end="5"/>
                                            </p:txEl>
                                          </p:spTgt>
                                        </p:tgtEl>
                                      </p:cBhvr>
                                      <p:to x="100000" y="100000"/>
                                    </p:animScale>
                                    <p:animScale>
                                      <p:cBhvr>
                                        <p:cTn id="36" dur="26">
                                          <p:stCondLst>
                                            <p:cond delay="1312"/>
                                          </p:stCondLst>
                                        </p:cTn>
                                        <p:tgtEl>
                                          <p:spTgt spid="4">
                                            <p:txEl>
                                              <p:pRg st="5" end="5"/>
                                            </p:txEl>
                                          </p:spTgt>
                                        </p:tgtEl>
                                      </p:cBhvr>
                                      <p:to x="100000" y="80000"/>
                                    </p:animScale>
                                    <p:animScale>
                                      <p:cBhvr>
                                        <p:cTn id="37" dur="166" decel="50000">
                                          <p:stCondLst>
                                            <p:cond delay="1338"/>
                                          </p:stCondLst>
                                        </p:cTn>
                                        <p:tgtEl>
                                          <p:spTgt spid="4">
                                            <p:txEl>
                                              <p:pRg st="5" end="5"/>
                                            </p:txEl>
                                          </p:spTgt>
                                        </p:tgtEl>
                                      </p:cBhvr>
                                      <p:to x="100000" y="100000"/>
                                    </p:animScale>
                                    <p:animScale>
                                      <p:cBhvr>
                                        <p:cTn id="38" dur="26">
                                          <p:stCondLst>
                                            <p:cond delay="1642"/>
                                          </p:stCondLst>
                                        </p:cTn>
                                        <p:tgtEl>
                                          <p:spTgt spid="4">
                                            <p:txEl>
                                              <p:pRg st="5" end="5"/>
                                            </p:txEl>
                                          </p:spTgt>
                                        </p:tgtEl>
                                      </p:cBhvr>
                                      <p:to x="100000" y="90000"/>
                                    </p:animScale>
                                    <p:animScale>
                                      <p:cBhvr>
                                        <p:cTn id="39" dur="166" decel="50000">
                                          <p:stCondLst>
                                            <p:cond delay="1668"/>
                                          </p:stCondLst>
                                        </p:cTn>
                                        <p:tgtEl>
                                          <p:spTgt spid="4">
                                            <p:txEl>
                                              <p:pRg st="5" end="5"/>
                                            </p:txEl>
                                          </p:spTgt>
                                        </p:tgtEl>
                                      </p:cBhvr>
                                      <p:to x="100000" y="100000"/>
                                    </p:animScale>
                                    <p:animScale>
                                      <p:cBhvr>
                                        <p:cTn id="40" dur="26">
                                          <p:stCondLst>
                                            <p:cond delay="1808"/>
                                          </p:stCondLst>
                                        </p:cTn>
                                        <p:tgtEl>
                                          <p:spTgt spid="4">
                                            <p:txEl>
                                              <p:pRg st="5" end="5"/>
                                            </p:txEl>
                                          </p:spTgt>
                                        </p:tgtEl>
                                      </p:cBhvr>
                                      <p:to x="100000" y="95000"/>
                                    </p:animScale>
                                    <p:animScale>
                                      <p:cBhvr>
                                        <p:cTn id="41" dur="166" decel="50000">
                                          <p:stCondLst>
                                            <p:cond delay="1834"/>
                                          </p:stCondLst>
                                        </p:cTn>
                                        <p:tgtEl>
                                          <p:spTgt spid="4">
                                            <p:txEl>
                                              <p:pRg st="5" end="5"/>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 calcmode="lin" valueType="num">
                                      <p:cBhvr additive="base">
                                        <p:cTn id="4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 calcmode="lin" valueType="num">
                                      <p:cBhvr>
                                        <p:cTn id="52"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3"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54"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55" dur="1000"/>
                                        <p:tgtEl>
                                          <p:spTgt spid="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 calcmode="lin" valueType="num">
                                      <p:cBhvr>
                                        <p:cTn id="60"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 Genel Kurul Toplantıları </a:t>
            </a:r>
            <a:endParaRPr lang="en-US" b="1" spc="150" dirty="0">
              <a:ln w="11430"/>
              <a:solidFill>
                <a:schemeClr val="bg1"/>
              </a:solidFill>
              <a:latin typeface="+mj-lt"/>
            </a:endParaRPr>
          </a:p>
        </p:txBody>
      </p:sp>
      <p:sp>
        <p:nvSpPr>
          <p:cNvPr id="4" name="Rectangle 3"/>
          <p:cNvSpPr/>
          <p:nvPr/>
        </p:nvSpPr>
        <p:spPr>
          <a:xfrm>
            <a:off x="179388" y="499881"/>
            <a:ext cx="8641084" cy="3693319"/>
          </a:xfrm>
          <a:prstGeom prst="rect">
            <a:avLst/>
          </a:prstGeom>
        </p:spPr>
        <p:txBody>
          <a:bodyPr wrap="square">
            <a:spAutoFit/>
          </a:bodyPr>
          <a:lstStyle/>
          <a:p>
            <a:pPr marL="285750" indent="-285750">
              <a:buFont typeface="Wingdings" panose="05000000000000000000" pitchFamily="2" charset="2"/>
              <a:buChar char="Ø"/>
            </a:pPr>
            <a:r>
              <a:rPr lang="tr-TR" b="1" dirty="0">
                <a:solidFill>
                  <a:schemeClr val="accent1">
                    <a:lumMod val="75000"/>
                  </a:schemeClr>
                </a:solidFill>
              </a:rPr>
              <a:t>Olağan / Olağanüstü Genel Kurul Toplantıları;</a:t>
            </a:r>
          </a:p>
          <a:p>
            <a:pPr marL="742950" lvl="1" indent="-285750">
              <a:buFont typeface="Wingdings" panose="05000000000000000000" pitchFamily="2" charset="2"/>
              <a:buChar char="§"/>
            </a:pPr>
            <a:r>
              <a:rPr lang="tr-TR" u="sng" dirty="0">
                <a:solidFill>
                  <a:srgbClr val="FF0000"/>
                </a:solidFill>
              </a:rPr>
              <a:t>Olağan Genel Kurul: </a:t>
            </a:r>
            <a:r>
              <a:rPr lang="tr-TR" dirty="0">
                <a:solidFill>
                  <a:schemeClr val="accent1">
                    <a:lumMod val="75000"/>
                  </a:schemeClr>
                </a:solidFill>
              </a:rPr>
              <a:t>Şirketler her faaliyet döneminin sona ermesinden itibaren 3 ay içerisinde olağan genel kurul toplantısı yapılır. Bu toplantıda, organların seçimi, finansal tablolara, faaliyet raporuna, yönetimin ibrasına, kâr dağıtımına ve gündemde yer alan diğer konulara dair kararlar alınır. </a:t>
            </a:r>
          </a:p>
          <a:p>
            <a:pPr marL="742950" lvl="1" indent="-285750">
              <a:buFont typeface="Wingdings" panose="05000000000000000000" pitchFamily="2" charset="2"/>
              <a:buChar char="§"/>
            </a:pPr>
            <a:r>
              <a:rPr lang="tr-TR" u="sng" dirty="0">
                <a:solidFill>
                  <a:srgbClr val="FF0000"/>
                </a:solidFill>
              </a:rPr>
              <a:t>Olağanüstü Genel Kurul:</a:t>
            </a:r>
            <a:r>
              <a:rPr lang="tr-TR" dirty="0">
                <a:solidFill>
                  <a:srgbClr val="FF0000"/>
                </a:solidFill>
              </a:rPr>
              <a:t> </a:t>
            </a:r>
            <a:r>
              <a:rPr lang="tr-TR" dirty="0">
                <a:solidFill>
                  <a:schemeClr val="accent1">
                    <a:lumMod val="75000"/>
                  </a:schemeClr>
                </a:solidFill>
              </a:rPr>
              <a:t>Şirket için gerekli hallerde her zaman olağanüstü genel kurul toplantısı yapılabilir. </a:t>
            </a:r>
          </a:p>
          <a:p>
            <a:pPr marL="742950" lvl="1" indent="-285750">
              <a:buFont typeface="Wingdings" panose="05000000000000000000" pitchFamily="2" charset="2"/>
              <a:buChar char="§"/>
            </a:pPr>
            <a:r>
              <a:rPr lang="tr-TR" u="sng" dirty="0">
                <a:solidFill>
                  <a:srgbClr val="FF0000"/>
                </a:solidFill>
              </a:rPr>
              <a:t>İmtiyazlı Pay Sahipleri Özel Kurulu:</a:t>
            </a:r>
            <a:r>
              <a:rPr lang="tr-TR" dirty="0">
                <a:solidFill>
                  <a:schemeClr val="accent1">
                    <a:lumMod val="75000"/>
                  </a:schemeClr>
                </a:solidFill>
              </a:rPr>
              <a:t> İmtiyazlı pay sahibi bulunan şirketlerde, genel kurul imtiyazlı pay sahiplerinin haklarını sınırlayacak esas sözleşme değişikliklerinde, bu kararın onaylanması için sadece imtiyazlı pay sahiplerinin katılacağı bir toplantı yapılır.  </a:t>
            </a:r>
          </a:p>
          <a:p>
            <a:pPr marL="285750" indent="-285750">
              <a:buFont typeface="Wingdings" panose="05000000000000000000" pitchFamily="2" charset="2"/>
              <a:buChar char="Ø"/>
            </a:pPr>
            <a:r>
              <a:rPr lang="tr-TR" u="sng" dirty="0">
                <a:solidFill>
                  <a:srgbClr val="FF0000"/>
                </a:solidFill>
              </a:rPr>
              <a:t>Çağrısız Genel Kurul Toplantısı;</a:t>
            </a:r>
            <a:r>
              <a:rPr lang="tr-TR" dirty="0">
                <a:solidFill>
                  <a:srgbClr val="FF0000"/>
                </a:solidFill>
              </a:rPr>
              <a:t> </a:t>
            </a:r>
            <a:r>
              <a:rPr lang="tr-TR" dirty="0">
                <a:solidFill>
                  <a:schemeClr val="accent1">
                    <a:lumMod val="75000"/>
                  </a:schemeClr>
                </a:solidFill>
              </a:rPr>
              <a:t>Bütün pay sahiplerinin veya temsilcilerinin katıldığı ve toplantı yapılmasına itiraz edilmediği takdirde genel kurul çağrısız toplanır.  </a:t>
            </a:r>
          </a:p>
        </p:txBody>
      </p:sp>
    </p:spTree>
    <p:extLst>
      <p:ext uri="{BB962C8B-B14F-4D97-AF65-F5344CB8AC3E}">
        <p14:creationId xmlns:p14="http://schemas.microsoft.com/office/powerpoint/2010/main" val="107342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388" y="499881"/>
            <a:ext cx="8641084" cy="3970318"/>
          </a:xfrm>
          <a:prstGeom prst="rect">
            <a:avLst/>
          </a:prstGeom>
        </p:spPr>
        <p:txBody>
          <a:bodyPr wrap="square">
            <a:spAutoFit/>
          </a:bodyPr>
          <a:lstStyle/>
          <a:p>
            <a:pPr marL="285750" indent="-285750">
              <a:buFont typeface="Wingdings" panose="05000000000000000000" pitchFamily="2" charset="2"/>
              <a:buChar char="Ø"/>
            </a:pPr>
            <a:r>
              <a:rPr lang="tr-TR" u="sng" dirty="0">
                <a:solidFill>
                  <a:srgbClr val="FF0000"/>
                </a:solidFill>
              </a:rPr>
              <a:t>Çağrılı Genel Kurul Toplantısı;</a:t>
            </a:r>
          </a:p>
          <a:p>
            <a:pPr marL="742950" lvl="1" indent="-285750">
              <a:buFont typeface="Wingdings" panose="05000000000000000000" pitchFamily="2" charset="2"/>
              <a:buChar char="§"/>
            </a:pPr>
            <a:r>
              <a:rPr lang="tr-TR" u="sng" dirty="0">
                <a:solidFill>
                  <a:srgbClr val="FF0000"/>
                </a:solidFill>
              </a:rPr>
              <a:t>Çağrıya Yetkili ve Görevli Olanlar: </a:t>
            </a:r>
          </a:p>
          <a:p>
            <a:pPr marL="1314450" lvl="2" indent="-400050">
              <a:buFont typeface="Wingdings" panose="05000000000000000000" pitchFamily="2" charset="2"/>
              <a:buChar char="v"/>
            </a:pPr>
            <a:r>
              <a:rPr lang="tr-TR" b="1" u="sng" dirty="0">
                <a:solidFill>
                  <a:schemeClr val="accent1">
                    <a:lumMod val="75000"/>
                  </a:schemeClr>
                </a:solidFill>
              </a:rPr>
              <a:t>Yönetim Kurulu </a:t>
            </a:r>
            <a:r>
              <a:rPr lang="tr-TR" dirty="0">
                <a:solidFill>
                  <a:schemeClr val="accent1">
                    <a:lumMod val="75000"/>
                  </a:schemeClr>
                </a:solidFill>
              </a:rPr>
              <a:t>( Görev süresi dolmuş olsa bile)</a:t>
            </a:r>
          </a:p>
          <a:p>
            <a:pPr marL="1314450" lvl="2" indent="-400050">
              <a:buFont typeface="Wingdings" panose="05000000000000000000" pitchFamily="2" charset="2"/>
              <a:buChar char="v"/>
            </a:pPr>
            <a:r>
              <a:rPr lang="tr-TR" b="1" u="sng" dirty="0">
                <a:solidFill>
                  <a:schemeClr val="accent1">
                    <a:lumMod val="75000"/>
                  </a:schemeClr>
                </a:solidFill>
              </a:rPr>
              <a:t>Mahkemeden izin alan Pay Sahibi</a:t>
            </a:r>
            <a:r>
              <a:rPr lang="tr-TR" b="1" dirty="0">
                <a:solidFill>
                  <a:schemeClr val="accent1">
                    <a:lumMod val="75000"/>
                  </a:schemeClr>
                </a:solidFill>
              </a:rPr>
              <a:t> </a:t>
            </a:r>
            <a:r>
              <a:rPr lang="tr-TR" dirty="0">
                <a:solidFill>
                  <a:schemeClr val="accent1">
                    <a:lumMod val="75000"/>
                  </a:schemeClr>
                </a:solidFill>
              </a:rPr>
              <a:t>( Yönetim kurulunun bulunmaması, toplantı nisabının oluşmaması halinde pay sahiplerinden herhangi biri mahkemeden izin alması halinde )</a:t>
            </a:r>
          </a:p>
          <a:p>
            <a:pPr marL="1314450" lvl="2" indent="-400050">
              <a:buFont typeface="Wingdings" panose="05000000000000000000" pitchFamily="2" charset="2"/>
              <a:buChar char="v"/>
            </a:pPr>
            <a:r>
              <a:rPr lang="tr-TR" b="1" u="sng" dirty="0">
                <a:solidFill>
                  <a:schemeClr val="accent1">
                    <a:lumMod val="75000"/>
                  </a:schemeClr>
                </a:solidFill>
              </a:rPr>
              <a:t>Azlık Pay Sahipleri </a:t>
            </a:r>
            <a:r>
              <a:rPr lang="tr-TR" dirty="0">
                <a:solidFill>
                  <a:schemeClr val="accent1">
                    <a:lumMod val="75000"/>
                  </a:schemeClr>
                </a:solidFill>
              </a:rPr>
              <a:t>( Azlığın istemi üzerine yönetim kurulu çağrıyı kabul ettiği takdirde, genel kurul en geç 45 gün içinde çağrılır; aksi halde </a:t>
            </a:r>
            <a:r>
              <a:rPr lang="tr-TR" dirty="0">
                <a:solidFill>
                  <a:srgbClr val="FF0000"/>
                </a:solidFill>
              </a:rPr>
              <a:t>çağrı, azlık tarafından </a:t>
            </a:r>
            <a:r>
              <a:rPr lang="tr-TR" dirty="0">
                <a:solidFill>
                  <a:schemeClr val="accent1">
                    <a:lumMod val="75000"/>
                  </a:schemeClr>
                </a:solidFill>
              </a:rPr>
              <a:t>yapılır.)</a:t>
            </a:r>
          </a:p>
          <a:p>
            <a:pPr marL="1314450" lvl="2" indent="-400050">
              <a:buFont typeface="Wingdings" panose="05000000000000000000" pitchFamily="2" charset="2"/>
              <a:buChar char="v"/>
            </a:pPr>
            <a:r>
              <a:rPr lang="tr-TR" b="1" u="sng" dirty="0">
                <a:solidFill>
                  <a:schemeClr val="accent1">
                    <a:lumMod val="75000"/>
                  </a:schemeClr>
                </a:solidFill>
              </a:rPr>
              <a:t>Mahkemenin İzni ile Çağrı Kayyımı </a:t>
            </a:r>
            <a:r>
              <a:rPr lang="tr-TR" dirty="0">
                <a:solidFill>
                  <a:schemeClr val="accent1">
                    <a:lumMod val="75000"/>
                  </a:schemeClr>
                </a:solidFill>
              </a:rPr>
              <a:t>(Azlık pay sahiplerinin çağrı talebinin reddedilmesi veya 7 iş gününde cevap verilmemesi halinde, azlık pay sahipleri, asliye ticaret mahkemesinden talep eder.)</a:t>
            </a:r>
          </a:p>
          <a:p>
            <a:pPr marL="1314450" lvl="2" indent="-400050">
              <a:buFont typeface="Wingdings" panose="05000000000000000000" pitchFamily="2" charset="2"/>
              <a:buChar char="v"/>
            </a:pPr>
            <a:r>
              <a:rPr lang="tr-TR" b="1" u="sng" dirty="0">
                <a:solidFill>
                  <a:schemeClr val="accent1">
                    <a:lumMod val="75000"/>
                  </a:schemeClr>
                </a:solidFill>
              </a:rPr>
              <a:t>Tasfiye Memurları</a:t>
            </a:r>
            <a:r>
              <a:rPr lang="tr-TR" u="sng" dirty="0">
                <a:solidFill>
                  <a:schemeClr val="accent1">
                    <a:lumMod val="75000"/>
                  </a:schemeClr>
                </a:solidFill>
              </a:rPr>
              <a:t> </a:t>
            </a:r>
            <a:r>
              <a:rPr lang="tr-TR" dirty="0">
                <a:solidFill>
                  <a:schemeClr val="accent1">
                    <a:lumMod val="75000"/>
                  </a:schemeClr>
                </a:solidFill>
              </a:rPr>
              <a:t>( Tasfiye halinde olan şirketlerde, tasfiye işleri ile ilgili konularda karar vermek üzere)</a:t>
            </a:r>
          </a:p>
        </p:txBody>
      </p:sp>
      <p:sp>
        <p:nvSpPr>
          <p:cNvPr id="6"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 Genel Kurul Toplantıları </a:t>
            </a:r>
            <a:endParaRPr lang="en-US" b="1" spc="150" dirty="0">
              <a:ln w="11430"/>
              <a:solidFill>
                <a:schemeClr val="bg1"/>
              </a:solidFill>
              <a:latin typeface="+mj-lt"/>
            </a:endParaRPr>
          </a:p>
        </p:txBody>
      </p:sp>
    </p:spTree>
    <p:extLst>
      <p:ext uri="{BB962C8B-B14F-4D97-AF65-F5344CB8AC3E}">
        <p14:creationId xmlns:p14="http://schemas.microsoft.com/office/powerpoint/2010/main" val="223649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p:cTn id="22"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25" dur="10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 calcmode="lin" valueType="num">
                                      <p:cBhvr>
                                        <p:cTn id="30"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388" y="499881"/>
            <a:ext cx="8641084" cy="3970318"/>
          </a:xfrm>
          <a:prstGeom prst="rect">
            <a:avLst/>
          </a:prstGeom>
        </p:spPr>
        <p:txBody>
          <a:bodyPr wrap="square">
            <a:spAutoFit/>
          </a:bodyPr>
          <a:lstStyle/>
          <a:p>
            <a:pPr marL="285750" indent="-285750">
              <a:buFont typeface="Wingdings" panose="05000000000000000000" pitchFamily="2" charset="2"/>
              <a:buChar char="Ø"/>
            </a:pPr>
            <a:r>
              <a:rPr lang="tr-TR" u="sng" dirty="0">
                <a:solidFill>
                  <a:srgbClr val="FF0000"/>
                </a:solidFill>
              </a:rPr>
              <a:t>Çağrılı Genel Kurul Toplantısı;</a:t>
            </a:r>
          </a:p>
          <a:p>
            <a:endParaRPr lang="tr-TR" u="sng" dirty="0">
              <a:solidFill>
                <a:srgbClr val="FF0000"/>
              </a:solidFill>
            </a:endParaRPr>
          </a:p>
          <a:p>
            <a:pPr marL="1314450" lvl="2" indent="-400050">
              <a:buFont typeface="Wingdings" panose="05000000000000000000" pitchFamily="2" charset="2"/>
              <a:buChar char="v"/>
            </a:pPr>
            <a:r>
              <a:rPr lang="tr-TR" b="1" u="sng" dirty="0">
                <a:solidFill>
                  <a:schemeClr val="accent1">
                    <a:lumMod val="75000"/>
                  </a:schemeClr>
                </a:solidFill>
              </a:rPr>
              <a:t>Yönetim Kayyımı </a:t>
            </a:r>
            <a:r>
              <a:rPr lang="tr-TR" dirty="0">
                <a:solidFill>
                  <a:schemeClr val="accent1">
                    <a:lumMod val="75000"/>
                  </a:schemeClr>
                </a:solidFill>
              </a:rPr>
              <a:t>( Şirket gerekli organlardan yoksun kalmış ve yönetici seçilememiş ise mahkeme tarafından atanan yönetim kayyımı genel kurulu toplantıya çağırabilir.)</a:t>
            </a:r>
          </a:p>
          <a:p>
            <a:pPr marL="1314450" lvl="2" indent="-400050">
              <a:buFont typeface="Wingdings" panose="05000000000000000000" pitchFamily="2" charset="2"/>
              <a:buChar char="v"/>
            </a:pPr>
            <a:r>
              <a:rPr lang="tr-TR" b="1" u="sng" dirty="0">
                <a:solidFill>
                  <a:schemeClr val="accent1">
                    <a:lumMod val="75000"/>
                  </a:schemeClr>
                </a:solidFill>
              </a:rPr>
              <a:t>Esas sözleşme ile belirlenen kişiler </a:t>
            </a:r>
            <a:r>
              <a:rPr lang="tr-TR" dirty="0">
                <a:solidFill>
                  <a:schemeClr val="accent1">
                    <a:lumMod val="75000"/>
                  </a:schemeClr>
                </a:solidFill>
              </a:rPr>
              <a:t>( TTK 339/2-h) </a:t>
            </a:r>
          </a:p>
          <a:p>
            <a:pPr marL="1314450" lvl="2" indent="-400050">
              <a:buFont typeface="Wingdings" panose="05000000000000000000" pitchFamily="2" charset="2"/>
              <a:buChar char="v"/>
            </a:pPr>
            <a:r>
              <a:rPr lang="tr-TR" b="1" u="sng" dirty="0">
                <a:solidFill>
                  <a:schemeClr val="accent1">
                    <a:lumMod val="75000"/>
                  </a:schemeClr>
                </a:solidFill>
              </a:rPr>
              <a:t>İflas İdaresi </a:t>
            </a:r>
            <a:r>
              <a:rPr lang="tr-TR" dirty="0">
                <a:solidFill>
                  <a:schemeClr val="accent1">
                    <a:lumMod val="75000"/>
                  </a:schemeClr>
                </a:solidFill>
              </a:rPr>
              <a:t>( İflas halinde olan şirketlerde )</a:t>
            </a:r>
          </a:p>
          <a:p>
            <a:pPr marL="1314450" lvl="2" indent="-400050">
              <a:buFont typeface="Wingdings" panose="05000000000000000000" pitchFamily="2" charset="2"/>
              <a:buChar char="v"/>
            </a:pPr>
            <a:endParaRPr lang="tr-TR" dirty="0">
              <a:solidFill>
                <a:schemeClr val="accent1">
                  <a:lumMod val="75000"/>
                </a:schemeClr>
              </a:solidFill>
            </a:endParaRPr>
          </a:p>
          <a:p>
            <a:pPr marL="857250" lvl="1" indent="-400050">
              <a:buFont typeface="Wingdings" panose="05000000000000000000" pitchFamily="2" charset="2"/>
              <a:buChar char="§"/>
            </a:pPr>
            <a:r>
              <a:rPr lang="tr-TR" u="sng" dirty="0">
                <a:solidFill>
                  <a:srgbClr val="FF0000"/>
                </a:solidFill>
              </a:rPr>
              <a:t>Çağrı İptal Edilebilir mi?  </a:t>
            </a:r>
          </a:p>
          <a:p>
            <a:pPr lvl="1"/>
            <a:endParaRPr lang="tr-TR" u="sng" dirty="0">
              <a:solidFill>
                <a:srgbClr val="FF0000"/>
              </a:solidFill>
            </a:endParaRPr>
          </a:p>
          <a:p>
            <a:pPr marL="1314450" lvl="2" indent="-400050">
              <a:buFont typeface="Wingdings" panose="05000000000000000000" pitchFamily="2" charset="2"/>
              <a:buChar char="§"/>
            </a:pPr>
            <a:r>
              <a:rPr lang="tr-TR" dirty="0">
                <a:solidFill>
                  <a:schemeClr val="accent1">
                    <a:lumMod val="75000"/>
                  </a:schemeClr>
                </a:solidFill>
              </a:rPr>
              <a:t>Kanunda bu yönde bir düzenleme olmadığından ilan edilmiş genel kurul çağrısı </a:t>
            </a:r>
            <a:r>
              <a:rPr lang="tr-TR" b="1" dirty="0">
                <a:solidFill>
                  <a:schemeClr val="accent1">
                    <a:lumMod val="75000"/>
                  </a:schemeClr>
                </a:solidFill>
              </a:rPr>
              <a:t>gündeme bağlılık</a:t>
            </a:r>
            <a:r>
              <a:rPr lang="tr-TR" dirty="0">
                <a:solidFill>
                  <a:schemeClr val="accent1">
                    <a:lumMod val="75000"/>
                  </a:schemeClr>
                </a:solidFill>
              </a:rPr>
              <a:t> ilkesi gereği </a:t>
            </a:r>
            <a:r>
              <a:rPr lang="tr-TR" b="1" u="sng" dirty="0">
                <a:solidFill>
                  <a:schemeClr val="accent1">
                    <a:lumMod val="75000"/>
                  </a:schemeClr>
                </a:solidFill>
              </a:rPr>
              <a:t>iptal edilememektedir. </a:t>
            </a:r>
          </a:p>
          <a:p>
            <a:pPr marL="1314450" lvl="2" indent="-400050">
              <a:buFont typeface="Wingdings" panose="05000000000000000000" pitchFamily="2" charset="2"/>
              <a:buChar char="§"/>
            </a:pPr>
            <a:r>
              <a:rPr lang="tr-TR" dirty="0">
                <a:solidFill>
                  <a:schemeClr val="accent1">
                    <a:lumMod val="75000"/>
                  </a:schemeClr>
                </a:solidFill>
              </a:rPr>
              <a:t>Usulünce çağrılmış genel kurul toplantısı ancak</a:t>
            </a:r>
            <a:r>
              <a:rPr lang="tr-TR" b="1" u="sng" dirty="0">
                <a:solidFill>
                  <a:schemeClr val="accent1">
                    <a:lumMod val="75000"/>
                  </a:schemeClr>
                </a:solidFill>
              </a:rPr>
              <a:t> gündeme geçilmeden önce </a:t>
            </a:r>
            <a:r>
              <a:rPr lang="tr-TR" dirty="0">
                <a:solidFill>
                  <a:schemeClr val="accent1">
                    <a:lumMod val="75000"/>
                  </a:schemeClr>
                </a:solidFill>
              </a:rPr>
              <a:t>ve </a:t>
            </a:r>
            <a:r>
              <a:rPr lang="tr-TR" b="1" u="sng" dirty="0">
                <a:solidFill>
                  <a:schemeClr val="accent1">
                    <a:lumMod val="75000"/>
                  </a:schemeClr>
                </a:solidFill>
              </a:rPr>
              <a:t>genel kurul kararı</a:t>
            </a:r>
            <a:r>
              <a:rPr lang="tr-TR" b="1" dirty="0">
                <a:solidFill>
                  <a:schemeClr val="accent1">
                    <a:lumMod val="75000"/>
                  </a:schemeClr>
                </a:solidFill>
              </a:rPr>
              <a:t> </a:t>
            </a:r>
            <a:r>
              <a:rPr lang="tr-TR" dirty="0">
                <a:solidFill>
                  <a:schemeClr val="accent1">
                    <a:lumMod val="75000"/>
                  </a:schemeClr>
                </a:solidFill>
              </a:rPr>
              <a:t>ile</a:t>
            </a:r>
            <a:r>
              <a:rPr lang="tr-TR" b="1" dirty="0">
                <a:solidFill>
                  <a:schemeClr val="accent1">
                    <a:lumMod val="75000"/>
                  </a:schemeClr>
                </a:solidFill>
              </a:rPr>
              <a:t> </a:t>
            </a:r>
            <a:r>
              <a:rPr lang="tr-TR" b="1" u="sng" dirty="0">
                <a:solidFill>
                  <a:schemeClr val="accent1">
                    <a:lumMod val="75000"/>
                  </a:schemeClr>
                </a:solidFill>
              </a:rPr>
              <a:t>ertelenebilir.</a:t>
            </a:r>
          </a:p>
        </p:txBody>
      </p:sp>
      <p:sp>
        <p:nvSpPr>
          <p:cNvPr id="6"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 Genel Kurul Toplantıları </a:t>
            </a:r>
            <a:endParaRPr lang="en-US" b="1" spc="150" dirty="0">
              <a:ln w="11430"/>
              <a:solidFill>
                <a:schemeClr val="bg1"/>
              </a:solidFill>
              <a:latin typeface="+mj-lt"/>
            </a:endParaRPr>
          </a:p>
        </p:txBody>
      </p:sp>
    </p:spTree>
    <p:extLst>
      <p:ext uri="{BB962C8B-B14F-4D97-AF65-F5344CB8AC3E}">
        <p14:creationId xmlns:p14="http://schemas.microsoft.com/office/powerpoint/2010/main" val="198024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388" y="499881"/>
            <a:ext cx="8641084" cy="4062651"/>
          </a:xfrm>
          <a:prstGeom prst="rect">
            <a:avLst/>
          </a:prstGeom>
        </p:spPr>
        <p:txBody>
          <a:bodyPr wrap="square">
            <a:spAutoFit/>
          </a:bodyPr>
          <a:lstStyle/>
          <a:p>
            <a:pPr marL="285750" indent="-285750">
              <a:buFont typeface="Wingdings" panose="05000000000000000000" pitchFamily="2" charset="2"/>
              <a:buChar char="Ø"/>
            </a:pPr>
            <a:r>
              <a:rPr lang="tr-TR" u="sng" dirty="0">
                <a:solidFill>
                  <a:srgbClr val="FF0000"/>
                </a:solidFill>
              </a:rPr>
              <a:t>Çağrılı Genel Kurul Toplantısı;</a:t>
            </a:r>
          </a:p>
          <a:p>
            <a:pPr marL="285750" lvl="0" indent="-285750" fontAlgn="auto">
              <a:spcBef>
                <a:spcPts val="1200"/>
              </a:spcBef>
              <a:spcAft>
                <a:spcPts val="0"/>
              </a:spcAft>
              <a:buFont typeface="Wingdings" panose="05000000000000000000" pitchFamily="2" charset="2"/>
              <a:buChar char="v"/>
              <a:defRPr/>
            </a:pPr>
            <a:r>
              <a:rPr lang="tr-TR" dirty="0">
                <a:solidFill>
                  <a:srgbClr val="FF0000"/>
                </a:solidFill>
              </a:rPr>
              <a:t>Çağrı ilanını yayınladıktan sonra; </a:t>
            </a:r>
          </a:p>
          <a:p>
            <a:pPr marL="742950" lvl="1" indent="-285750" fontAlgn="auto">
              <a:spcBef>
                <a:spcPts val="1200"/>
              </a:spcBef>
              <a:spcAft>
                <a:spcPts val="0"/>
              </a:spcAft>
              <a:buFont typeface="Wingdings" panose="05000000000000000000" pitchFamily="2" charset="2"/>
              <a:buChar char="§"/>
              <a:defRPr/>
            </a:pPr>
            <a:r>
              <a:rPr lang="tr-TR" dirty="0">
                <a:solidFill>
                  <a:srgbClr val="FF0000"/>
                </a:solidFill>
              </a:rPr>
              <a:t>Gündeme madde eklenmesi – çıkarılması mümkün mü?</a:t>
            </a:r>
          </a:p>
          <a:p>
            <a:pPr marL="1257300" lvl="2" indent="-342900">
              <a:spcBef>
                <a:spcPts val="1200"/>
              </a:spcBef>
              <a:buFont typeface="Wingdings" panose="05000000000000000000" pitchFamily="2" charset="2"/>
              <a:buChar char="§"/>
            </a:pPr>
            <a:r>
              <a:rPr lang="tr-TR" dirty="0">
                <a:solidFill>
                  <a:schemeClr val="accent1">
                    <a:lumMod val="75000"/>
                  </a:schemeClr>
                </a:solidFill>
              </a:rPr>
              <a:t>Gündeme bağlılık ilkesi kapsamında </a:t>
            </a:r>
            <a:r>
              <a:rPr lang="tr-TR" b="1" u="sng" dirty="0">
                <a:solidFill>
                  <a:schemeClr val="accent1">
                    <a:lumMod val="75000"/>
                  </a:schemeClr>
                </a:solidFill>
              </a:rPr>
              <a:t>gündemden madde çıkarılamıyor</a:t>
            </a:r>
            <a:r>
              <a:rPr lang="tr-TR" dirty="0">
                <a:solidFill>
                  <a:schemeClr val="accent1">
                    <a:lumMod val="75000"/>
                  </a:schemeClr>
                </a:solidFill>
              </a:rPr>
              <a:t>. </a:t>
            </a:r>
          </a:p>
          <a:p>
            <a:pPr marL="1200150" lvl="2" indent="-285750">
              <a:spcBef>
                <a:spcPts val="1200"/>
              </a:spcBef>
              <a:buFont typeface="Wingdings" panose="05000000000000000000" pitchFamily="2" charset="2"/>
              <a:buChar char="§"/>
            </a:pPr>
            <a:r>
              <a:rPr lang="tr-TR" dirty="0">
                <a:solidFill>
                  <a:schemeClr val="accent1">
                    <a:lumMod val="75000"/>
                  </a:schemeClr>
                </a:solidFill>
              </a:rPr>
              <a:t>Genel kurul çağrısı için hazırlanan Yönetim Kurulu kararında gündemin </a:t>
            </a:r>
            <a:r>
              <a:rPr lang="tr-TR" b="1" dirty="0">
                <a:solidFill>
                  <a:schemeClr val="accent1">
                    <a:lumMod val="75000"/>
                  </a:schemeClr>
                </a:solidFill>
              </a:rPr>
              <a:t>sehven eksik yazılması</a:t>
            </a:r>
            <a:r>
              <a:rPr lang="tr-TR" dirty="0">
                <a:solidFill>
                  <a:schemeClr val="accent1">
                    <a:lumMod val="75000"/>
                  </a:schemeClr>
                </a:solidFill>
              </a:rPr>
              <a:t> halinde, m.414’te öngörülen </a:t>
            </a:r>
            <a:r>
              <a:rPr lang="tr-TR" b="1" u="sng" dirty="0">
                <a:solidFill>
                  <a:srgbClr val="FF0000"/>
                </a:solidFill>
              </a:rPr>
              <a:t>süre içerisinde olması şartı ile </a:t>
            </a:r>
            <a:r>
              <a:rPr lang="tr-TR" dirty="0">
                <a:solidFill>
                  <a:schemeClr val="accent1">
                    <a:lumMod val="75000"/>
                  </a:schemeClr>
                </a:solidFill>
              </a:rPr>
              <a:t>önceki yönetim kurulu kararına atıfta bulunularak alınacak </a:t>
            </a:r>
            <a:r>
              <a:rPr lang="tr-TR" b="1" dirty="0">
                <a:solidFill>
                  <a:schemeClr val="accent1">
                    <a:lumMod val="75000"/>
                  </a:schemeClr>
                </a:solidFill>
              </a:rPr>
              <a:t>yeni yönetim kurulu kararı ile yeni bir toplantıya çağırı ilanının </a:t>
            </a:r>
            <a:r>
              <a:rPr lang="tr-TR" dirty="0">
                <a:solidFill>
                  <a:schemeClr val="accent1">
                    <a:lumMod val="75000"/>
                  </a:schemeClr>
                </a:solidFill>
              </a:rPr>
              <a:t>düzenlenmesi mümkündür.</a:t>
            </a:r>
          </a:p>
          <a:p>
            <a:pPr marL="1257300" lvl="2" indent="-342900">
              <a:spcBef>
                <a:spcPts val="1200"/>
              </a:spcBef>
              <a:buFont typeface="Wingdings" panose="05000000000000000000" pitchFamily="2" charset="2"/>
              <a:buChar char="§"/>
            </a:pPr>
            <a:r>
              <a:rPr lang="tr-TR" dirty="0">
                <a:solidFill>
                  <a:schemeClr val="accent1">
                    <a:lumMod val="75000"/>
                  </a:schemeClr>
                </a:solidFill>
              </a:rPr>
              <a:t>Karar içeriğine iadeli taahhütlü mektupla gönderileceğine ilişkin ibare yazılmalı,  </a:t>
            </a:r>
          </a:p>
          <a:p>
            <a:pPr marL="1257300" lvl="2" indent="-342900">
              <a:spcBef>
                <a:spcPts val="1200"/>
              </a:spcBef>
              <a:buFont typeface="Wingdings" panose="05000000000000000000" pitchFamily="2" charset="2"/>
              <a:buChar char="§"/>
            </a:pPr>
            <a:r>
              <a:rPr lang="tr-TR" dirty="0">
                <a:solidFill>
                  <a:schemeClr val="accent1">
                    <a:lumMod val="75000"/>
                  </a:schemeClr>
                </a:solidFill>
              </a:rPr>
              <a:t>Süre aşılmış ise gündeme madde eklenememektedir. </a:t>
            </a:r>
          </a:p>
        </p:txBody>
      </p:sp>
      <p:sp>
        <p:nvSpPr>
          <p:cNvPr id="6"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 Genel Kurul Toplantıları </a:t>
            </a:r>
            <a:endParaRPr lang="en-US" b="1" spc="150" dirty="0">
              <a:ln w="11430"/>
              <a:solidFill>
                <a:schemeClr val="bg1"/>
              </a:solidFill>
              <a:latin typeface="+mj-lt"/>
            </a:endParaRPr>
          </a:p>
        </p:txBody>
      </p:sp>
    </p:spTree>
    <p:extLst>
      <p:ext uri="{BB962C8B-B14F-4D97-AF65-F5344CB8AC3E}">
        <p14:creationId xmlns:p14="http://schemas.microsoft.com/office/powerpoint/2010/main" val="94056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388" y="499881"/>
            <a:ext cx="8641084" cy="2769989"/>
          </a:xfrm>
          <a:prstGeom prst="rect">
            <a:avLst/>
          </a:prstGeom>
        </p:spPr>
        <p:txBody>
          <a:bodyPr wrap="square">
            <a:spAutoFit/>
          </a:bodyPr>
          <a:lstStyle/>
          <a:p>
            <a:pPr marL="285750" indent="-285750">
              <a:buFont typeface="Wingdings" panose="05000000000000000000" pitchFamily="2" charset="2"/>
              <a:buChar char="Ø"/>
            </a:pPr>
            <a:r>
              <a:rPr lang="tr-TR" u="sng" dirty="0">
                <a:solidFill>
                  <a:srgbClr val="FF0000"/>
                </a:solidFill>
              </a:rPr>
              <a:t>Çağrılı Genel Kurul Toplantısı;</a:t>
            </a:r>
          </a:p>
          <a:p>
            <a:pPr marL="742950" lvl="1" indent="-285750" fontAlgn="auto">
              <a:spcBef>
                <a:spcPts val="1200"/>
              </a:spcBef>
              <a:spcAft>
                <a:spcPts val="0"/>
              </a:spcAft>
              <a:buFont typeface="Wingdings" panose="05000000000000000000" pitchFamily="2" charset="2"/>
              <a:buChar char="v"/>
              <a:defRPr/>
            </a:pPr>
            <a:r>
              <a:rPr lang="tr-TR" dirty="0">
                <a:solidFill>
                  <a:srgbClr val="FF0000"/>
                </a:solidFill>
              </a:rPr>
              <a:t>Çağrı ilanını yayınladıktan sonra; </a:t>
            </a:r>
          </a:p>
          <a:p>
            <a:pPr marL="857250" lvl="1" indent="-400050">
              <a:buFont typeface="Wingdings" panose="05000000000000000000" pitchFamily="2" charset="2"/>
              <a:buChar char="§"/>
            </a:pPr>
            <a:endParaRPr lang="tr-TR" u="sng" dirty="0">
              <a:solidFill>
                <a:srgbClr val="FF0000"/>
              </a:solidFill>
            </a:endParaRPr>
          </a:p>
          <a:p>
            <a:pPr marL="857250" lvl="1" indent="-400050">
              <a:buFont typeface="Wingdings" panose="05000000000000000000" pitchFamily="2" charset="2"/>
              <a:buChar char="§"/>
            </a:pPr>
            <a:r>
              <a:rPr lang="tr-TR" u="sng" dirty="0">
                <a:solidFill>
                  <a:srgbClr val="FF0000"/>
                </a:solidFill>
              </a:rPr>
              <a:t>Yeni bir çağrı ilanı yayınlanması mümkün mü?</a:t>
            </a:r>
          </a:p>
          <a:p>
            <a:pPr marL="1257300" lvl="2" indent="-342900">
              <a:spcBef>
                <a:spcPts val="1200"/>
              </a:spcBef>
              <a:buFont typeface="Wingdings" panose="05000000000000000000" pitchFamily="2" charset="2"/>
              <a:buChar char="§"/>
            </a:pPr>
            <a:r>
              <a:rPr lang="tr-TR" dirty="0">
                <a:solidFill>
                  <a:schemeClr val="accent1">
                    <a:lumMod val="75000"/>
                  </a:schemeClr>
                </a:solidFill>
              </a:rPr>
              <a:t>İlan edilen gündem maddesi ile aynı gündemli yeni bir çağrı ilanı yapılamaz. </a:t>
            </a:r>
          </a:p>
          <a:p>
            <a:pPr marL="1257300" lvl="2" indent="-342900">
              <a:spcBef>
                <a:spcPts val="1200"/>
              </a:spcBef>
              <a:buFont typeface="Wingdings" panose="05000000000000000000" pitchFamily="2" charset="2"/>
              <a:buChar char="§"/>
            </a:pPr>
            <a:r>
              <a:rPr lang="tr-TR" dirty="0">
                <a:solidFill>
                  <a:schemeClr val="accent1">
                    <a:lumMod val="75000"/>
                  </a:schemeClr>
                </a:solidFill>
              </a:rPr>
              <a:t> Ancak önceki toplantıdan tamamen farklı bir gündem ile toplantı çağrısı yapılabilir. </a:t>
            </a:r>
          </a:p>
          <a:p>
            <a:pPr marL="857250" lvl="1" indent="-400050">
              <a:buFont typeface="Wingdings" panose="05000000000000000000" pitchFamily="2" charset="2"/>
              <a:buChar char="v"/>
            </a:pPr>
            <a:endParaRPr lang="tr-TR" dirty="0">
              <a:solidFill>
                <a:schemeClr val="accent1">
                  <a:lumMod val="75000"/>
                </a:schemeClr>
              </a:solidFill>
            </a:endParaRPr>
          </a:p>
        </p:txBody>
      </p:sp>
      <p:sp>
        <p:nvSpPr>
          <p:cNvPr id="6"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 Genel Kurul Toplantıları </a:t>
            </a:r>
            <a:endParaRPr lang="en-US" b="1" spc="150" dirty="0">
              <a:ln w="11430"/>
              <a:solidFill>
                <a:schemeClr val="bg1"/>
              </a:solidFill>
              <a:latin typeface="+mj-lt"/>
            </a:endParaRPr>
          </a:p>
        </p:txBody>
      </p:sp>
    </p:spTree>
    <p:extLst>
      <p:ext uri="{BB962C8B-B14F-4D97-AF65-F5344CB8AC3E}">
        <p14:creationId xmlns:p14="http://schemas.microsoft.com/office/powerpoint/2010/main" val="199772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388" y="499881"/>
            <a:ext cx="8641084" cy="4154984"/>
          </a:xfrm>
          <a:prstGeom prst="rect">
            <a:avLst/>
          </a:prstGeom>
        </p:spPr>
        <p:txBody>
          <a:bodyPr wrap="square">
            <a:spAutoFit/>
          </a:bodyPr>
          <a:lstStyle/>
          <a:p>
            <a:pPr marL="285750" indent="-285750">
              <a:buFont typeface="Wingdings" panose="05000000000000000000" pitchFamily="2" charset="2"/>
              <a:buChar char="Ø"/>
            </a:pPr>
            <a:r>
              <a:rPr lang="tr-TR" u="sng" dirty="0">
                <a:solidFill>
                  <a:srgbClr val="FF0000"/>
                </a:solidFill>
              </a:rPr>
              <a:t>Çağrılı Genel Kurul Toplantısı;</a:t>
            </a:r>
          </a:p>
          <a:p>
            <a:endParaRPr lang="tr-TR" u="sng" dirty="0">
              <a:solidFill>
                <a:srgbClr val="FF0000"/>
              </a:solidFill>
            </a:endParaRPr>
          </a:p>
          <a:p>
            <a:pPr marL="857250" lvl="1" indent="-400050">
              <a:buFont typeface="Wingdings" panose="05000000000000000000" pitchFamily="2" charset="2"/>
              <a:buChar char="§"/>
            </a:pPr>
            <a:r>
              <a:rPr lang="tr-TR" u="sng" dirty="0">
                <a:solidFill>
                  <a:srgbClr val="FF0000"/>
                </a:solidFill>
              </a:rPr>
              <a:t>Çağrı Usulü:  </a:t>
            </a:r>
          </a:p>
          <a:p>
            <a:pPr marL="1314450" lvl="2" indent="-400050">
              <a:buFont typeface="Wingdings" panose="05000000000000000000" pitchFamily="2" charset="2"/>
              <a:buChar char="§"/>
            </a:pPr>
            <a:r>
              <a:rPr lang="tr-TR" dirty="0">
                <a:solidFill>
                  <a:schemeClr val="accent1">
                    <a:lumMod val="75000"/>
                  </a:schemeClr>
                </a:solidFill>
              </a:rPr>
              <a:t>Genel kurul toplantıya, esas sözleşmede gösterilen şekilde, şirketin internet sitesinde ve Türkiye Ticaret Sicili Gazetesinde yayımlanan ilanla çağrılır.</a:t>
            </a:r>
            <a:r>
              <a:rPr lang="tr-TR" b="1" dirty="0">
                <a:latin typeface="Microsoft YaHei UI Light" panose="020B0502040204020203" pitchFamily="34" charset="-122"/>
                <a:ea typeface="Microsoft YaHei UI Light" panose="020B0502040204020203" pitchFamily="34" charset="-122"/>
              </a:rPr>
              <a:t> </a:t>
            </a:r>
          </a:p>
          <a:p>
            <a:pPr marL="1200150" lvl="2" indent="-285750">
              <a:spcBef>
                <a:spcPts val="1200"/>
              </a:spcBef>
              <a:buFont typeface="Arial" panose="020B0604020202020204" pitchFamily="34" charset="0"/>
              <a:buChar char="•"/>
            </a:pPr>
            <a:r>
              <a:rPr lang="tr-TR" u="sng" dirty="0">
                <a:solidFill>
                  <a:srgbClr val="FF0000"/>
                </a:solidFill>
              </a:rPr>
              <a:t>Anonim Şirketler: </a:t>
            </a:r>
            <a:r>
              <a:rPr lang="tr-TR" dirty="0">
                <a:solidFill>
                  <a:schemeClr val="accent1">
                    <a:lumMod val="75000"/>
                  </a:schemeClr>
                </a:solidFill>
              </a:rPr>
              <a:t> Bu çağrı, ilan ve toplantı günleri hariç olmak üzere, toplantı tarihinden en az iki hafta önce yapılır.  </a:t>
            </a:r>
            <a:r>
              <a:rPr lang="tr-TR" b="1" u="sng" dirty="0">
                <a:solidFill>
                  <a:srgbClr val="FF0000"/>
                </a:solidFill>
              </a:rPr>
              <a:t>İlan ve toplantı arasında 14 gün </a:t>
            </a:r>
          </a:p>
          <a:p>
            <a:pPr marL="1200150" lvl="2" indent="-285750">
              <a:spcBef>
                <a:spcPts val="1200"/>
              </a:spcBef>
              <a:buFont typeface="Arial" panose="020B0604020202020204" pitchFamily="34" charset="0"/>
              <a:buChar char="•"/>
            </a:pPr>
            <a:r>
              <a:rPr lang="tr-TR" u="sng" dirty="0">
                <a:solidFill>
                  <a:srgbClr val="FF0000"/>
                </a:solidFill>
              </a:rPr>
              <a:t>Halka Açık Anonim Şirketler: </a:t>
            </a:r>
            <a:r>
              <a:rPr lang="tr-TR" dirty="0">
                <a:solidFill>
                  <a:schemeClr val="accent1">
                    <a:lumMod val="75000"/>
                  </a:schemeClr>
                </a:solidFill>
              </a:rPr>
              <a:t>Bu çağrı, ilan ve toplantı günleri hariç olmak üzere, toplantı tarihinden en az üç hafta önce yapılır. (SPK m.29) </a:t>
            </a:r>
            <a:r>
              <a:rPr lang="tr-TR" b="1" u="sng" dirty="0">
                <a:solidFill>
                  <a:srgbClr val="FF0000"/>
                </a:solidFill>
              </a:rPr>
              <a:t>İlan ve toplantı arasında 21 gün</a:t>
            </a:r>
            <a:r>
              <a:rPr lang="tr-TR" u="sng" dirty="0">
                <a:solidFill>
                  <a:srgbClr val="FF0000"/>
                </a:solidFill>
              </a:rPr>
              <a:t> </a:t>
            </a:r>
          </a:p>
          <a:p>
            <a:pPr marL="1200150" lvl="2" indent="-285750">
              <a:spcBef>
                <a:spcPts val="1200"/>
              </a:spcBef>
              <a:buFont typeface="Arial" panose="020B0604020202020204" pitchFamily="34" charset="0"/>
              <a:buChar char="•"/>
            </a:pPr>
            <a:r>
              <a:rPr lang="tr-TR" u="sng" dirty="0">
                <a:solidFill>
                  <a:srgbClr val="FF0000"/>
                </a:solidFill>
              </a:rPr>
              <a:t>Limited Şirketler: </a:t>
            </a:r>
            <a:r>
              <a:rPr lang="tr-TR" dirty="0">
                <a:solidFill>
                  <a:schemeClr val="accent1">
                    <a:lumMod val="75000"/>
                  </a:schemeClr>
                </a:solidFill>
              </a:rPr>
              <a:t>Genel kurul, toplantı gününden en az </a:t>
            </a:r>
            <a:r>
              <a:rPr lang="tr-TR" dirty="0" err="1">
                <a:solidFill>
                  <a:schemeClr val="accent1">
                    <a:lumMod val="75000"/>
                  </a:schemeClr>
                </a:solidFill>
              </a:rPr>
              <a:t>onbeş</a:t>
            </a:r>
            <a:r>
              <a:rPr lang="tr-TR" dirty="0">
                <a:solidFill>
                  <a:schemeClr val="accent1">
                    <a:lumMod val="75000"/>
                  </a:schemeClr>
                </a:solidFill>
              </a:rPr>
              <a:t> gün önce toplantıya çağrılır. </a:t>
            </a:r>
            <a:r>
              <a:rPr lang="tr-TR" b="1" u="sng" dirty="0">
                <a:solidFill>
                  <a:srgbClr val="FF0000"/>
                </a:solidFill>
              </a:rPr>
              <a:t>İlan ve toplantı arasında 14 gün,</a:t>
            </a:r>
            <a:r>
              <a:rPr lang="tr-TR" b="1" dirty="0">
                <a:solidFill>
                  <a:srgbClr val="FF0000"/>
                </a:solidFill>
              </a:rPr>
              <a:t> </a:t>
            </a:r>
            <a:r>
              <a:rPr lang="tr-TR" dirty="0">
                <a:solidFill>
                  <a:schemeClr val="accent1">
                    <a:lumMod val="75000"/>
                  </a:schemeClr>
                </a:solidFill>
              </a:rPr>
              <a:t>Şirket sözleşmesi bu süreyi uzatabilir veya on güne kadar kısaltabilir. </a:t>
            </a:r>
            <a:r>
              <a:rPr lang="tr-TR" b="1" u="sng" dirty="0">
                <a:solidFill>
                  <a:srgbClr val="FF0000"/>
                </a:solidFill>
              </a:rPr>
              <a:t>İlan ve toplantı arasında 9 gün </a:t>
            </a:r>
            <a:endParaRPr lang="tr-TR" dirty="0">
              <a:solidFill>
                <a:schemeClr val="accent1">
                  <a:lumMod val="75000"/>
                </a:schemeClr>
              </a:solidFill>
            </a:endParaRPr>
          </a:p>
        </p:txBody>
      </p:sp>
      <p:sp>
        <p:nvSpPr>
          <p:cNvPr id="6"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 Genel Kurul Toplantıları </a:t>
            </a:r>
            <a:endParaRPr lang="en-US" b="1" spc="150" dirty="0">
              <a:ln w="11430"/>
              <a:solidFill>
                <a:schemeClr val="bg1"/>
              </a:solidFill>
              <a:latin typeface="+mj-lt"/>
            </a:endParaRPr>
          </a:p>
        </p:txBody>
      </p:sp>
    </p:spTree>
    <p:extLst>
      <p:ext uri="{BB962C8B-B14F-4D97-AF65-F5344CB8AC3E}">
        <p14:creationId xmlns:p14="http://schemas.microsoft.com/office/powerpoint/2010/main" val="248188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a:t>
            </a:r>
            <a:endParaRPr lang="en-US" b="1" spc="150" dirty="0">
              <a:ln w="11430"/>
              <a:solidFill>
                <a:schemeClr val="bg1"/>
              </a:solidFill>
              <a:latin typeface="+mj-lt"/>
            </a:endParaRPr>
          </a:p>
        </p:txBody>
      </p:sp>
      <p:sp>
        <p:nvSpPr>
          <p:cNvPr id="4" name="Rectangle 3"/>
          <p:cNvSpPr/>
          <p:nvPr/>
        </p:nvSpPr>
        <p:spPr>
          <a:xfrm>
            <a:off x="179388" y="499881"/>
            <a:ext cx="8641084" cy="3970318"/>
          </a:xfrm>
          <a:prstGeom prst="rect">
            <a:avLst/>
          </a:prstGeom>
        </p:spPr>
        <p:txBody>
          <a:bodyPr wrap="square">
            <a:spAutoFit/>
          </a:bodyPr>
          <a:lstStyle/>
          <a:p>
            <a:pPr marL="285750" indent="-285750">
              <a:buFont typeface="Wingdings" panose="05000000000000000000" pitchFamily="2" charset="2"/>
              <a:buChar char="Ø"/>
            </a:pPr>
            <a:r>
              <a:rPr lang="tr-TR" dirty="0">
                <a:solidFill>
                  <a:srgbClr val="FF0000"/>
                </a:solidFill>
              </a:rPr>
              <a:t> </a:t>
            </a:r>
            <a:r>
              <a:rPr lang="tr-TR" b="1" dirty="0">
                <a:solidFill>
                  <a:srgbClr val="FF0000"/>
                </a:solidFill>
              </a:rPr>
              <a:t>Genel Kurul İç Yönergesi;</a:t>
            </a:r>
          </a:p>
          <a:p>
            <a:pPr marL="742950" lvl="1" indent="-285750">
              <a:buFont typeface="Wingdings" panose="05000000000000000000" pitchFamily="2" charset="2"/>
              <a:buChar char="§"/>
            </a:pPr>
            <a:r>
              <a:rPr lang="tr-TR" dirty="0">
                <a:solidFill>
                  <a:schemeClr val="accent1">
                    <a:lumMod val="75000"/>
                  </a:schemeClr>
                </a:solidFill>
              </a:rPr>
              <a:t>Anonim Şirketlerin kuruluşundan sonra yapılacak </a:t>
            </a:r>
            <a:r>
              <a:rPr lang="tr-TR" b="1" dirty="0">
                <a:solidFill>
                  <a:schemeClr val="accent1">
                    <a:lumMod val="75000"/>
                  </a:schemeClr>
                </a:solidFill>
              </a:rPr>
              <a:t>ilk genel kurul </a:t>
            </a:r>
            <a:r>
              <a:rPr lang="tr-TR" dirty="0">
                <a:solidFill>
                  <a:schemeClr val="accent1">
                    <a:lumMod val="75000"/>
                  </a:schemeClr>
                </a:solidFill>
              </a:rPr>
              <a:t>toplantısında </a:t>
            </a:r>
            <a:r>
              <a:rPr lang="tr-TR" b="1" dirty="0">
                <a:solidFill>
                  <a:schemeClr val="accent1">
                    <a:lumMod val="75000"/>
                  </a:schemeClr>
                </a:solidFill>
              </a:rPr>
              <a:t>Genel Kurul İç Yönergesi </a:t>
            </a:r>
            <a:r>
              <a:rPr lang="tr-TR" dirty="0">
                <a:solidFill>
                  <a:schemeClr val="accent1">
                    <a:lumMod val="75000"/>
                  </a:schemeClr>
                </a:solidFill>
              </a:rPr>
              <a:t>kabul edilerek tescil ve ilan ettirilmelidir. </a:t>
            </a:r>
          </a:p>
          <a:p>
            <a:pPr marL="285750" indent="-285750">
              <a:buFont typeface="Wingdings" panose="05000000000000000000" pitchFamily="2" charset="2"/>
              <a:buChar char="Ø"/>
            </a:pPr>
            <a:r>
              <a:rPr lang="tr-TR" b="1" dirty="0">
                <a:solidFill>
                  <a:srgbClr val="FF0000"/>
                </a:solidFill>
              </a:rPr>
              <a:t>Genel Kurul Toplantı Tutanağı: </a:t>
            </a:r>
          </a:p>
          <a:p>
            <a:pPr marL="742950" lvl="1" indent="-285750">
              <a:buFont typeface="Wingdings" panose="05000000000000000000" pitchFamily="2" charset="2"/>
              <a:buChar char="§"/>
            </a:pPr>
            <a:r>
              <a:rPr lang="tr-TR" dirty="0">
                <a:solidFill>
                  <a:schemeClr val="accent1">
                    <a:lumMod val="75000"/>
                  </a:schemeClr>
                </a:solidFill>
              </a:rPr>
              <a:t>Toplantı tutanağı, toplantı başkanlığınca ve Bakanlık temsilcisi katılmış ise Bakanlık temsilcisi tarafından imzalanması gerekmektedir. </a:t>
            </a:r>
            <a:r>
              <a:rPr lang="tr-TR" b="1" u="sng" dirty="0">
                <a:solidFill>
                  <a:srgbClr val="FF0000"/>
                </a:solidFill>
              </a:rPr>
              <a:t>Aksi halde toplantı geçersiz olur.  </a:t>
            </a:r>
          </a:p>
          <a:p>
            <a:pPr marL="742950" lvl="1" indent="-285750">
              <a:buFont typeface="Wingdings" panose="05000000000000000000" pitchFamily="2" charset="2"/>
              <a:buChar char="§"/>
            </a:pPr>
            <a:r>
              <a:rPr lang="tr-TR" b="1" dirty="0">
                <a:solidFill>
                  <a:schemeClr val="accent1">
                    <a:lumMod val="75000"/>
                  </a:schemeClr>
                </a:solidFill>
              </a:rPr>
              <a:t>Tek pay sahipli </a:t>
            </a:r>
            <a:r>
              <a:rPr lang="tr-TR" dirty="0">
                <a:solidFill>
                  <a:schemeClr val="accent1">
                    <a:lumMod val="75000"/>
                  </a:schemeClr>
                </a:solidFill>
              </a:rPr>
              <a:t>şirketlerde toplantı tutanağı, </a:t>
            </a:r>
            <a:r>
              <a:rPr lang="tr-TR" b="1" u="sng" dirty="0">
                <a:solidFill>
                  <a:schemeClr val="accent1">
                    <a:lumMod val="75000"/>
                  </a:schemeClr>
                </a:solidFill>
              </a:rPr>
              <a:t>tek pay sahibi veya temsilcisi tarafından imzalanmalıdır. </a:t>
            </a:r>
          </a:p>
          <a:p>
            <a:pPr marL="285750" indent="-285750">
              <a:buFont typeface="Wingdings" panose="05000000000000000000" pitchFamily="2" charset="2"/>
              <a:buChar char="Ø"/>
            </a:pPr>
            <a:r>
              <a:rPr lang="tr-TR" b="1" dirty="0">
                <a:solidFill>
                  <a:srgbClr val="FF0000"/>
                </a:solidFill>
              </a:rPr>
              <a:t>Hamiline Pay Sahipli Anonim Şirketler:</a:t>
            </a:r>
            <a:r>
              <a:rPr lang="tr-TR" dirty="0">
                <a:solidFill>
                  <a:schemeClr val="accent1">
                    <a:lumMod val="75000"/>
                  </a:schemeClr>
                </a:solidFill>
              </a:rPr>
              <a:t> Payları hamiline yazılı ve halka açık olmayan anonim şirketler, hamiline pay sahiplerini </a:t>
            </a:r>
            <a:r>
              <a:rPr lang="tr-TR" b="1" dirty="0">
                <a:solidFill>
                  <a:srgbClr val="FF0000"/>
                </a:solidFill>
              </a:rPr>
              <a:t>MKK</a:t>
            </a:r>
            <a:r>
              <a:rPr lang="tr-TR" dirty="0">
                <a:solidFill>
                  <a:schemeClr val="accent1">
                    <a:lumMod val="75000"/>
                  </a:schemeClr>
                </a:solidFill>
              </a:rPr>
              <a:t>’ ya bildirmek </a:t>
            </a:r>
            <a:r>
              <a:rPr lang="tr-TR" b="1" u="sng" dirty="0">
                <a:solidFill>
                  <a:schemeClr val="accent1">
                    <a:lumMod val="75000"/>
                  </a:schemeClr>
                </a:solidFill>
              </a:rPr>
              <a:t>zorundadırlar</a:t>
            </a:r>
            <a:r>
              <a:rPr lang="tr-TR" dirty="0">
                <a:solidFill>
                  <a:schemeClr val="accent1">
                    <a:lumMod val="75000"/>
                  </a:schemeClr>
                </a:solidFill>
              </a:rPr>
              <a:t>. Genel kurul toplantısına ait Hazır Bulunanlar Listesinin oluşturulabilmesi için, genel kurul toplantısından </a:t>
            </a:r>
            <a:r>
              <a:rPr lang="tr-TR" b="1" dirty="0"/>
              <a:t>önce</a:t>
            </a:r>
            <a:r>
              <a:rPr lang="tr-TR" dirty="0">
                <a:solidFill>
                  <a:schemeClr val="accent1">
                    <a:lumMod val="75000"/>
                  </a:schemeClr>
                </a:solidFill>
              </a:rPr>
              <a:t>, Hamiline Pay Kayıt Sistemi (</a:t>
            </a:r>
            <a:r>
              <a:rPr lang="tr-TR" b="1" dirty="0">
                <a:solidFill>
                  <a:srgbClr val="FF0000"/>
                </a:solidFill>
              </a:rPr>
              <a:t>HPKS</a:t>
            </a:r>
            <a:r>
              <a:rPr lang="tr-TR" dirty="0">
                <a:solidFill>
                  <a:schemeClr val="accent1">
                    <a:lumMod val="75000"/>
                  </a:schemeClr>
                </a:solidFill>
              </a:rPr>
              <a:t>)’</a:t>
            </a:r>
            <a:r>
              <a:rPr lang="tr-TR" dirty="0" err="1">
                <a:solidFill>
                  <a:schemeClr val="accent1">
                    <a:lumMod val="75000"/>
                  </a:schemeClr>
                </a:solidFill>
              </a:rPr>
              <a:t>nden</a:t>
            </a:r>
            <a:r>
              <a:rPr lang="tr-TR" dirty="0">
                <a:solidFill>
                  <a:schemeClr val="accent1">
                    <a:lumMod val="75000"/>
                  </a:schemeClr>
                </a:solidFill>
              </a:rPr>
              <a:t> </a:t>
            </a:r>
            <a:r>
              <a:rPr lang="tr-TR" b="1" dirty="0">
                <a:solidFill>
                  <a:srgbClr val="FF0000"/>
                </a:solidFill>
              </a:rPr>
              <a:t>Genel Kurula Katılabilecekler Listesinin</a:t>
            </a:r>
            <a:r>
              <a:rPr lang="tr-TR" dirty="0">
                <a:solidFill>
                  <a:schemeClr val="accent1">
                    <a:lumMod val="75000"/>
                  </a:schemeClr>
                </a:solidFill>
              </a:rPr>
              <a:t> alınması </a:t>
            </a:r>
            <a:r>
              <a:rPr lang="tr-TR" b="1" dirty="0"/>
              <a:t>zorunludur.</a:t>
            </a:r>
            <a:r>
              <a:rPr lang="tr-TR" dirty="0">
                <a:solidFill>
                  <a:schemeClr val="accent1">
                    <a:lumMod val="75000"/>
                  </a:schemeClr>
                </a:solidFill>
              </a:rPr>
              <a:t> Bu listenin, </a:t>
            </a:r>
            <a:r>
              <a:rPr lang="tr-TR" b="1" dirty="0">
                <a:solidFill>
                  <a:schemeClr val="accent1">
                    <a:lumMod val="75000"/>
                  </a:schemeClr>
                </a:solidFill>
              </a:rPr>
              <a:t>Hazır Bulunanlar Listesi ile birlikte</a:t>
            </a:r>
            <a:r>
              <a:rPr lang="tr-TR" dirty="0">
                <a:solidFill>
                  <a:schemeClr val="accent1">
                    <a:lumMod val="75000"/>
                  </a:schemeClr>
                </a:solidFill>
              </a:rPr>
              <a:t> Müdürlüğümüze </a:t>
            </a:r>
            <a:r>
              <a:rPr lang="tr-TR" b="1" dirty="0">
                <a:solidFill>
                  <a:srgbClr val="FF0000"/>
                </a:solidFill>
              </a:rPr>
              <a:t>sunulması gerekmektedir. </a:t>
            </a:r>
          </a:p>
        </p:txBody>
      </p:sp>
    </p:spTree>
    <p:extLst>
      <p:ext uri="{BB962C8B-B14F-4D97-AF65-F5344CB8AC3E}">
        <p14:creationId xmlns:p14="http://schemas.microsoft.com/office/powerpoint/2010/main" val="171644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506604"/>
            <a:ext cx="8641084" cy="4247317"/>
          </a:xfrm>
          <a:prstGeom prst="rect">
            <a:avLst/>
          </a:prstGeom>
        </p:spPr>
        <p:txBody>
          <a:bodyPr wrap="square">
            <a:spAutoFit/>
          </a:bodyPr>
          <a:lstStyle/>
          <a:p>
            <a:pPr marL="742950" lvl="1" indent="-285750">
              <a:buFont typeface="Wingdings" panose="05000000000000000000" pitchFamily="2" charset="2"/>
              <a:buChar char="Ø"/>
            </a:pPr>
            <a:r>
              <a:rPr lang="tr-TR" dirty="0">
                <a:solidFill>
                  <a:schemeClr val="accent1">
                    <a:lumMod val="75000"/>
                  </a:schemeClr>
                </a:solidFill>
              </a:rPr>
              <a:t>14.02.2025 tarih ve 32813 sayılı Resmi Gazete’ de yayınlanan Tebliğ kapsamında; </a:t>
            </a:r>
          </a:p>
          <a:p>
            <a:pPr marL="1200150" lvl="2" indent="-285750">
              <a:buFont typeface="Arial" panose="020B0604020202020204" pitchFamily="34" charset="0"/>
              <a:buChar char="•"/>
            </a:pPr>
            <a:r>
              <a:rPr lang="tr-TR" b="1" u="sng" dirty="0">
                <a:solidFill>
                  <a:srgbClr val="FF0000"/>
                </a:solidFill>
              </a:rPr>
              <a:t>01.07.2025 tarihinden itibaren</a:t>
            </a:r>
            <a:r>
              <a:rPr lang="tr-TR" b="1" dirty="0">
                <a:solidFill>
                  <a:schemeClr val="accent1">
                    <a:lumMod val="75000"/>
                  </a:schemeClr>
                </a:solidFill>
              </a:rPr>
              <a:t>: SPK’ ya tabi şirketler, Holdingler, bankalar, sigorta şirketleri, bağımsız denetim şirketleri gibi </a:t>
            </a:r>
            <a:r>
              <a:rPr lang="tr-TR" dirty="0">
                <a:solidFill>
                  <a:schemeClr val="accent1">
                    <a:lumMod val="75000"/>
                  </a:schemeClr>
                </a:solidFill>
              </a:rPr>
              <a:t>kuruluşu ve esas sözleşme değişikliği Ticaret Bakanlığı </a:t>
            </a:r>
            <a:r>
              <a:rPr lang="tr-TR" b="1" u="sng" dirty="0">
                <a:solidFill>
                  <a:srgbClr val="FF0000"/>
                </a:solidFill>
              </a:rPr>
              <a:t>iznine bağlı anonim şirketler</a:t>
            </a:r>
            <a:r>
              <a:rPr lang="tr-TR" dirty="0">
                <a:solidFill>
                  <a:schemeClr val="accent1">
                    <a:lumMod val="75000"/>
                  </a:schemeClr>
                </a:solidFill>
              </a:rPr>
              <a:t>  ile</a:t>
            </a:r>
            <a:endParaRPr lang="tr-TR" b="1" dirty="0">
              <a:solidFill>
                <a:schemeClr val="accent1">
                  <a:lumMod val="75000"/>
                </a:schemeClr>
              </a:solidFill>
            </a:endParaRPr>
          </a:p>
          <a:p>
            <a:pPr marL="1200150" lvl="2" indent="-285750">
              <a:buFont typeface="Arial" panose="020B0604020202020204" pitchFamily="34" charset="0"/>
              <a:buChar char="•"/>
            </a:pPr>
            <a:r>
              <a:rPr lang="tr-TR" b="1" dirty="0">
                <a:solidFill>
                  <a:srgbClr val="FF0000"/>
                </a:solidFill>
              </a:rPr>
              <a:t>01.01.2026 tarihinden itibaren: Yeni kurulacak tüm şirketlerin </a:t>
            </a:r>
            <a:r>
              <a:rPr lang="tr-TR" dirty="0">
                <a:solidFill>
                  <a:schemeClr val="accent1">
                    <a:lumMod val="75000"/>
                  </a:schemeClr>
                </a:solidFill>
              </a:rPr>
              <a:t>aşağıda sayılan defterleri Elektronik Ticari Defter Sistemi (ETDS) üzerinden e-defter olarak tutmaları zorunlu olacaktır. </a:t>
            </a:r>
          </a:p>
          <a:p>
            <a:pPr lvl="1"/>
            <a:r>
              <a:rPr lang="tr-TR" dirty="0">
                <a:solidFill>
                  <a:schemeClr val="accent1">
                    <a:lumMod val="75000"/>
                  </a:schemeClr>
                </a:solidFill>
              </a:rPr>
              <a:t>			- Genel kurul toplantı ve müzakere defteri,</a:t>
            </a:r>
          </a:p>
          <a:p>
            <a:pPr lvl="1"/>
            <a:r>
              <a:rPr lang="tr-TR" dirty="0">
                <a:solidFill>
                  <a:schemeClr val="accent1">
                    <a:lumMod val="75000"/>
                  </a:schemeClr>
                </a:solidFill>
              </a:rPr>
              <a:t>			- Ortaklar pay defteri,</a:t>
            </a:r>
          </a:p>
          <a:p>
            <a:pPr lvl="1" algn="just"/>
            <a:r>
              <a:rPr lang="tr-TR" b="1" dirty="0">
                <a:solidFill>
                  <a:schemeClr val="accent1">
                    <a:lumMod val="75000"/>
                  </a:schemeClr>
                </a:solidFill>
              </a:rPr>
              <a:t>	</a:t>
            </a:r>
            <a:r>
              <a:rPr lang="tr-TR" b="1" dirty="0">
                <a:solidFill>
                  <a:srgbClr val="FF0000"/>
                </a:solidFill>
              </a:rPr>
              <a:t>01.01.2026 tarihinden önce </a:t>
            </a:r>
            <a:r>
              <a:rPr lang="tr-TR" dirty="0">
                <a:solidFill>
                  <a:schemeClr val="accent1">
                    <a:lumMod val="75000"/>
                  </a:schemeClr>
                </a:solidFill>
              </a:rPr>
              <a:t>kurulan şirketler </a:t>
            </a:r>
            <a:r>
              <a:rPr lang="tr-TR" b="1" dirty="0">
                <a:solidFill>
                  <a:srgbClr val="FF0000"/>
                </a:solidFill>
              </a:rPr>
              <a:t>ihtiyari </a:t>
            </a:r>
            <a:r>
              <a:rPr lang="tr-TR" dirty="0">
                <a:solidFill>
                  <a:schemeClr val="accent1">
                    <a:lumMod val="75000"/>
                  </a:schemeClr>
                </a:solidFill>
              </a:rPr>
              <a:t>olarak bu Tebliğ kapsamındaki defterlerini elektronik ortamda tutabilir. </a:t>
            </a:r>
            <a:r>
              <a:rPr lang="tr-TR" b="1" dirty="0">
                <a:solidFill>
                  <a:schemeClr val="accent1">
                    <a:lumMod val="75000"/>
                  </a:schemeClr>
                </a:solidFill>
              </a:rPr>
              <a:t>Bu durumda defterlerin tamamı elektronik ortamda tutulur.</a:t>
            </a:r>
          </a:p>
          <a:p>
            <a:pPr lvl="1"/>
            <a:r>
              <a:rPr lang="tr-TR" dirty="0">
                <a:solidFill>
                  <a:schemeClr val="accent1">
                    <a:lumMod val="75000"/>
                  </a:schemeClr>
                </a:solidFill>
              </a:rPr>
              <a:t>Not: Hali hazırda yönetim kurulu karar defterini,</a:t>
            </a:r>
          </a:p>
          <a:p>
            <a:pPr lvl="1"/>
            <a:r>
              <a:rPr lang="tr-TR" dirty="0">
                <a:solidFill>
                  <a:schemeClr val="accent1">
                    <a:lumMod val="75000"/>
                  </a:schemeClr>
                </a:solidFill>
              </a:rPr>
              <a:t>- Müdürler kurulu karar defterleri</a:t>
            </a:r>
          </a:p>
          <a:p>
            <a:pPr lvl="1"/>
            <a:endParaRPr lang="tr-TR" b="1" dirty="0">
              <a:solidFill>
                <a:schemeClr val="accent1">
                  <a:lumMod val="75000"/>
                </a:schemeClr>
              </a:solidFill>
            </a:endParaRPr>
          </a:p>
        </p:txBody>
      </p:sp>
      <p:sp>
        <p:nvSpPr>
          <p:cNvPr id="3"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Şirketlerin Muhasebesiyle İlgili Olmayan Ticari Defterler</a:t>
            </a:r>
            <a:endParaRPr lang="en-US" b="1" spc="150" dirty="0">
              <a:ln w="11430"/>
              <a:solidFill>
                <a:schemeClr val="bg1"/>
              </a:solidFill>
              <a:latin typeface="+mj-lt"/>
            </a:endParaRPr>
          </a:p>
        </p:txBody>
      </p:sp>
    </p:spTree>
    <p:extLst>
      <p:ext uri="{BB962C8B-B14F-4D97-AF65-F5344CB8AC3E}">
        <p14:creationId xmlns:p14="http://schemas.microsoft.com/office/powerpoint/2010/main" val="159891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23478"/>
            <a:ext cx="7632848" cy="369332"/>
          </a:xfrm>
          <a:prstGeom prst="rect">
            <a:avLst/>
          </a:prstGeom>
        </p:spPr>
        <p:txBody>
          <a:bodyPr wrap="square">
            <a:spAutoFit/>
          </a:bodyPr>
          <a:lstStyle/>
          <a:p>
            <a:r>
              <a:rPr lang="tr-TR" b="1" dirty="0">
                <a:solidFill>
                  <a:schemeClr val="bg1"/>
                </a:solidFill>
                <a:latin typeface="+mj-lt"/>
                <a:cs typeface="Times New Roman" pitchFamily="18" charset="0"/>
              </a:rPr>
              <a:t>Ticaret Sicili Müdürlüğü</a:t>
            </a:r>
            <a:endParaRPr lang="tr-TR" b="1" dirty="0">
              <a:solidFill>
                <a:schemeClr val="bg1"/>
              </a:solidFill>
              <a:latin typeface="+mj-lt"/>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7" t="9548" r="1346" b="4792"/>
          <a:stretch/>
        </p:blipFill>
        <p:spPr bwMode="auto">
          <a:xfrm>
            <a:off x="179512" y="2738969"/>
            <a:ext cx="4320480" cy="19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a:spLocks noChangeArrowheads="1"/>
          </p:cNvSpPr>
          <p:nvPr/>
        </p:nvSpPr>
        <p:spPr bwMode="auto">
          <a:xfrm>
            <a:off x="172636" y="479481"/>
            <a:ext cx="87198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lnSpc>
                <a:spcPct val="150000"/>
              </a:lnSpc>
              <a:spcBef>
                <a:spcPct val="0"/>
              </a:spcBef>
              <a:spcAft>
                <a:spcPct val="0"/>
              </a:spcAft>
              <a:buFont typeface="Wingdings" panose="05000000000000000000" pitchFamily="2" charset="2"/>
              <a:buChar char="Ø"/>
              <a:defRPr/>
            </a:pPr>
            <a:r>
              <a:rPr lang="tr-TR" altLang="tr-TR" sz="1600" dirty="0">
                <a:solidFill>
                  <a:schemeClr val="accent1">
                    <a:lumMod val="75000"/>
                  </a:schemeClr>
                </a:solidFill>
              </a:rPr>
              <a:t>Ticaret sicili işlemleri;</a:t>
            </a:r>
          </a:p>
          <a:p>
            <a:pPr defTabSz="457200" fontAlgn="base">
              <a:lnSpc>
                <a:spcPct val="150000"/>
              </a:lnSpc>
              <a:spcBef>
                <a:spcPct val="0"/>
              </a:spcBef>
              <a:spcAft>
                <a:spcPct val="0"/>
              </a:spcAft>
              <a:buNone/>
              <a:defRPr/>
            </a:pPr>
            <a:r>
              <a:rPr lang="tr-TR" altLang="tr-TR" sz="1600" dirty="0">
                <a:solidFill>
                  <a:schemeClr val="accent1">
                    <a:lumMod val="75000"/>
                  </a:schemeClr>
                </a:solidFill>
              </a:rPr>
              <a:t>	- 6102 sayılı </a:t>
            </a:r>
            <a:r>
              <a:rPr lang="tr-TR" altLang="tr-TR" sz="1600" b="1" dirty="0">
                <a:solidFill>
                  <a:schemeClr val="accent1">
                    <a:lumMod val="75000"/>
                  </a:schemeClr>
                </a:solidFill>
              </a:rPr>
              <a:t>Türk Ticaret Kanununun 24 </a:t>
            </a:r>
            <a:r>
              <a:rPr lang="tr-TR" altLang="tr-TR" sz="1600" dirty="0">
                <a:solidFill>
                  <a:schemeClr val="accent1">
                    <a:lumMod val="75000"/>
                  </a:schemeClr>
                </a:solidFill>
              </a:rPr>
              <a:t>üncü maddesi,</a:t>
            </a:r>
          </a:p>
          <a:p>
            <a:pPr defTabSz="457200" fontAlgn="base">
              <a:lnSpc>
                <a:spcPct val="150000"/>
              </a:lnSpc>
              <a:spcBef>
                <a:spcPct val="0"/>
              </a:spcBef>
              <a:spcAft>
                <a:spcPct val="0"/>
              </a:spcAft>
              <a:buNone/>
              <a:defRPr/>
            </a:pPr>
            <a:r>
              <a:rPr lang="tr-TR" altLang="tr-TR" sz="1600" dirty="0">
                <a:solidFill>
                  <a:schemeClr val="accent1">
                    <a:lumMod val="75000"/>
                  </a:schemeClr>
                </a:solidFill>
              </a:rPr>
              <a:t>	- 1 sayılı Cumhurbaşkanlığı Kararnamesinin 446 </a:t>
            </a:r>
            <a:r>
              <a:rPr lang="tr-TR" altLang="tr-TR" sz="1600" dirty="0" err="1">
                <a:solidFill>
                  <a:schemeClr val="accent1">
                    <a:lumMod val="75000"/>
                  </a:schemeClr>
                </a:solidFill>
              </a:rPr>
              <a:t>ncı</a:t>
            </a:r>
            <a:r>
              <a:rPr lang="tr-TR" altLang="tr-TR" sz="1600" dirty="0">
                <a:solidFill>
                  <a:schemeClr val="accent1">
                    <a:lumMod val="75000"/>
                  </a:schemeClr>
                </a:solidFill>
              </a:rPr>
              <a:t> maddesi,</a:t>
            </a:r>
          </a:p>
          <a:p>
            <a:pPr defTabSz="457200" fontAlgn="base">
              <a:lnSpc>
                <a:spcPct val="150000"/>
              </a:lnSpc>
              <a:spcBef>
                <a:spcPct val="0"/>
              </a:spcBef>
              <a:spcAft>
                <a:spcPct val="0"/>
              </a:spcAft>
              <a:buNone/>
              <a:defRPr/>
            </a:pPr>
            <a:r>
              <a:rPr lang="tr-TR" altLang="tr-TR" sz="1600" dirty="0">
                <a:solidFill>
                  <a:schemeClr val="accent1">
                    <a:lumMod val="75000"/>
                  </a:schemeClr>
                </a:solidFill>
              </a:rPr>
              <a:t>	- </a:t>
            </a:r>
            <a:r>
              <a:rPr lang="tr-TR" altLang="tr-TR" sz="1600" b="1" dirty="0">
                <a:solidFill>
                  <a:schemeClr val="accent1">
                    <a:lumMod val="75000"/>
                  </a:schemeClr>
                </a:solidFill>
              </a:rPr>
              <a:t>Ticaret Sicili Yönetmeliğinin 13 üncü </a:t>
            </a:r>
            <a:r>
              <a:rPr lang="tr-TR" altLang="tr-TR" sz="1600" dirty="0">
                <a:solidFill>
                  <a:schemeClr val="accent1">
                    <a:lumMod val="75000"/>
                  </a:schemeClr>
                </a:solidFill>
              </a:rPr>
              <a:t>maddesi,</a:t>
            </a:r>
          </a:p>
          <a:p>
            <a:pPr defTabSz="457200" fontAlgn="base">
              <a:lnSpc>
                <a:spcPct val="150000"/>
              </a:lnSpc>
              <a:spcBef>
                <a:spcPct val="0"/>
              </a:spcBef>
              <a:spcAft>
                <a:spcPct val="0"/>
              </a:spcAft>
              <a:buNone/>
              <a:defRPr/>
            </a:pPr>
            <a:r>
              <a:rPr lang="tr-TR" altLang="tr-TR" sz="1600" dirty="0">
                <a:solidFill>
                  <a:schemeClr val="accent1">
                    <a:lumMod val="75000"/>
                  </a:schemeClr>
                </a:solidFill>
              </a:rPr>
              <a:t>uyarınca Merkezi Sicil Kayıt Sistemi </a:t>
            </a:r>
            <a:r>
              <a:rPr lang="tr-TR" altLang="tr-TR" sz="1600" dirty="0">
                <a:solidFill>
                  <a:srgbClr val="FF0000"/>
                </a:solidFill>
              </a:rPr>
              <a:t>(MERSİS) </a:t>
            </a:r>
            <a:r>
              <a:rPr lang="tr-TR" altLang="tr-TR" sz="1600" dirty="0">
                <a:solidFill>
                  <a:schemeClr val="accent1">
                    <a:lumMod val="75000"/>
                  </a:schemeClr>
                </a:solidFill>
              </a:rPr>
              <a:t>üzerinden gerçekleştirilmekte ve buna ilişkin kayıtlar elektronik sistemde tutulmaktadır. </a:t>
            </a:r>
          </a:p>
        </p:txBody>
      </p:sp>
      <p:pic>
        <p:nvPicPr>
          <p:cNvPr id="6" name="Resim 11">
            <a:extLst>
              <a:ext uri="{FF2B5EF4-FFF2-40B4-BE49-F238E27FC236}">
                <a16:creationId xmlns:a16="http://schemas.microsoft.com/office/drawing/2014/main" id="{C7599A1C-7A34-4DED-AE45-8886D95E9E3D}"/>
              </a:ext>
            </a:extLst>
          </p:cNvPr>
          <p:cNvPicPr>
            <a:picLocks noChangeAspect="1"/>
          </p:cNvPicPr>
          <p:nvPr/>
        </p:nvPicPr>
        <p:blipFill>
          <a:blip r:embed="rId3"/>
          <a:stretch>
            <a:fillRect/>
          </a:stretch>
        </p:blipFill>
        <p:spPr>
          <a:xfrm>
            <a:off x="4572000" y="2738969"/>
            <a:ext cx="4320480" cy="1901533"/>
          </a:xfrm>
          <a:prstGeom prst="rect">
            <a:avLst/>
          </a:prstGeom>
        </p:spPr>
      </p:pic>
    </p:spTree>
    <p:extLst>
      <p:ext uri="{BB962C8B-B14F-4D97-AF65-F5344CB8AC3E}">
        <p14:creationId xmlns:p14="http://schemas.microsoft.com/office/powerpoint/2010/main" val="1186493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6DC8434-69AD-2F7A-5505-04006968253F}"/>
              </a:ext>
            </a:extLst>
          </p:cNvPr>
          <p:cNvSpPr txBox="1"/>
          <p:nvPr/>
        </p:nvSpPr>
        <p:spPr>
          <a:xfrm>
            <a:off x="0" y="484188"/>
            <a:ext cx="9144000" cy="3416320"/>
          </a:xfrm>
          <a:prstGeom prst="rect">
            <a:avLst/>
          </a:prstGeom>
          <a:noFill/>
        </p:spPr>
        <p:txBody>
          <a:bodyPr wrap="square" rtlCol="0">
            <a:spAutoFit/>
          </a:bodyPr>
          <a:lstStyle/>
          <a:p>
            <a:pPr algn="ctr"/>
            <a:endParaRPr lang="tr-TR" sz="5400" b="1" dirty="0">
              <a:latin typeface="+mn-lt"/>
              <a:ea typeface="Calibri" panose="020F0502020204030204" pitchFamily="34" charset="0"/>
              <a:cs typeface="Calibri" panose="020F0502020204030204" pitchFamily="34" charset="0"/>
            </a:endParaRPr>
          </a:p>
          <a:p>
            <a:pPr algn="ctr"/>
            <a:r>
              <a:rPr lang="tr-TR" sz="5400" b="1" dirty="0">
                <a:latin typeface="+mn-lt"/>
                <a:ea typeface="Calibri" panose="020F0502020204030204" pitchFamily="34" charset="0"/>
                <a:cs typeface="Calibri" panose="020F0502020204030204" pitchFamily="34" charset="0"/>
              </a:rPr>
              <a:t>TÜR DEĞİŞİKLİĞİ </a:t>
            </a:r>
          </a:p>
          <a:p>
            <a:pPr algn="ctr"/>
            <a:r>
              <a:rPr lang="tr-TR" sz="5400" b="1" dirty="0">
                <a:latin typeface="+mn-lt"/>
                <a:ea typeface="Calibri" panose="020F0502020204030204" pitchFamily="34" charset="0"/>
                <a:cs typeface="Calibri" panose="020F0502020204030204" pitchFamily="34" charset="0"/>
              </a:rPr>
              <a:t>HAZIRLIK VE UYGULAMA</a:t>
            </a:r>
          </a:p>
          <a:p>
            <a:pPr algn="ctr"/>
            <a:endParaRPr lang="tr-TR" sz="5400" b="1" dirty="0">
              <a:latin typeface="+mn-lt"/>
              <a:ea typeface="Calibri" panose="020F0502020204030204" pitchFamily="34" charset="0"/>
              <a:cs typeface="Calibri" panose="020F0502020204030204" pitchFamily="34" charset="0"/>
            </a:endParaRPr>
          </a:p>
        </p:txBody>
      </p:sp>
      <p:sp>
        <p:nvSpPr>
          <p:cNvPr id="4" name="Başlık 1">
            <a:extLst>
              <a:ext uri="{FF2B5EF4-FFF2-40B4-BE49-F238E27FC236}">
                <a16:creationId xmlns:a16="http://schemas.microsoft.com/office/drawing/2014/main" id="{63D9133F-CCB9-ED77-6ECB-230349080383}"/>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TÜR DEĞİŞİKLİĞİ</a:t>
            </a:r>
            <a:endParaRPr lang="en-US" b="1" spc="150" dirty="0">
              <a:ln w="11430"/>
              <a:solidFill>
                <a:schemeClr val="bg1"/>
              </a:solidFill>
              <a:latin typeface="+mj-lt"/>
            </a:endParaRPr>
          </a:p>
        </p:txBody>
      </p:sp>
    </p:spTree>
    <p:extLst>
      <p:ext uri="{BB962C8B-B14F-4D97-AF65-F5344CB8AC3E}">
        <p14:creationId xmlns:p14="http://schemas.microsoft.com/office/powerpoint/2010/main" val="3542602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B58E282-F235-B821-B28B-D241C3EC3877}"/>
              </a:ext>
            </a:extLst>
          </p:cNvPr>
          <p:cNvSpPr txBox="1"/>
          <p:nvPr/>
        </p:nvSpPr>
        <p:spPr>
          <a:xfrm>
            <a:off x="0" y="484188"/>
            <a:ext cx="9143999" cy="2062103"/>
          </a:xfrm>
          <a:prstGeom prst="rect">
            <a:avLst/>
          </a:prstGeom>
          <a:noFill/>
        </p:spPr>
        <p:txBody>
          <a:bodyPr wrap="square">
            <a:spAutoFit/>
          </a:bodyPr>
          <a:lstStyle/>
          <a:p>
            <a:r>
              <a:rPr lang="tr-TR" sz="2000" b="1" dirty="0">
                <a:solidFill>
                  <a:srgbClr val="FF0000"/>
                </a:solidFill>
                <a:latin typeface="+mn-lt"/>
              </a:rPr>
              <a:t>Tanım:</a:t>
            </a:r>
          </a:p>
          <a:p>
            <a:r>
              <a:rPr lang="tr-TR" b="1" dirty="0"/>
              <a:t>Tür değiştirme</a:t>
            </a:r>
            <a:r>
              <a:rPr lang="tr-TR" dirty="0"/>
              <a:t>, işletmenin veya şirketin hukuki şeklinin (türünün) değiştirilmesine yönelik bir </a:t>
            </a:r>
            <a:r>
              <a:rPr lang="tr-TR" b="1" dirty="0">
                <a:solidFill>
                  <a:schemeClr val="tx2"/>
                </a:solidFill>
              </a:rPr>
              <a:t>yapısal değişikliktir. </a:t>
            </a:r>
          </a:p>
          <a:p>
            <a:pPr marL="742950" lvl="1" indent="-285750">
              <a:buFont typeface="Wingdings" panose="05000000000000000000" pitchFamily="2" charset="2"/>
              <a:buChar char="Ø"/>
            </a:pPr>
            <a:r>
              <a:rPr lang="tr-TR" dirty="0"/>
              <a:t>6102 sayılı TTK sisteminde “</a:t>
            </a:r>
            <a:r>
              <a:rPr lang="tr-TR" b="1" dirty="0">
                <a:solidFill>
                  <a:srgbClr val="FF0000"/>
                </a:solidFill>
              </a:rPr>
              <a:t>şekil/biçim değiştirici tür değiştirme</a:t>
            </a:r>
            <a:r>
              <a:rPr lang="tr-TR" dirty="0"/>
              <a:t>” kabul edilmiş olup, bu durumda şirket ekonomik ayniyetini ve bağımsızlığını koruyarak yalnızca </a:t>
            </a:r>
            <a:r>
              <a:rPr lang="tr-TR" b="1" dirty="0"/>
              <a:t>hukuki kılıfını değiştirmektedir. </a:t>
            </a:r>
          </a:p>
          <a:p>
            <a:pPr marL="1200150" lvl="2" indent="-285750">
              <a:buFont typeface="Wingdings" panose="05000000000000000000" pitchFamily="2" charset="2"/>
              <a:buChar char="Ø"/>
            </a:pPr>
            <a:r>
              <a:rPr lang="tr-TR" dirty="0"/>
              <a:t>Bu bağlamda </a:t>
            </a:r>
            <a:r>
              <a:rPr lang="tr-TR" b="1" dirty="0">
                <a:solidFill>
                  <a:srgbClr val="0070C0"/>
                </a:solidFill>
              </a:rPr>
              <a:t>yeni türe dönüştürülen şirket, eskisinin devamı niteliğindedir</a:t>
            </a:r>
          </a:p>
        </p:txBody>
      </p:sp>
      <p:sp>
        <p:nvSpPr>
          <p:cNvPr id="6" name="Başlık 1">
            <a:extLst>
              <a:ext uri="{FF2B5EF4-FFF2-40B4-BE49-F238E27FC236}">
                <a16:creationId xmlns:a16="http://schemas.microsoft.com/office/drawing/2014/main" id="{AFC62998-E391-74DC-FA63-AE2526A25F7D}"/>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TÜR DEĞİŞİKLİĞİ</a:t>
            </a:r>
            <a:endParaRPr lang="en-US" b="1" spc="150" dirty="0">
              <a:ln w="11430"/>
              <a:solidFill>
                <a:schemeClr val="bg1"/>
              </a:solidFill>
              <a:latin typeface="+mj-lt"/>
            </a:endParaRPr>
          </a:p>
        </p:txBody>
      </p:sp>
      <p:sp>
        <p:nvSpPr>
          <p:cNvPr id="8" name="Metin kutusu 7">
            <a:extLst>
              <a:ext uri="{FF2B5EF4-FFF2-40B4-BE49-F238E27FC236}">
                <a16:creationId xmlns:a16="http://schemas.microsoft.com/office/drawing/2014/main" id="{322A33C1-EF34-F815-8BAB-84684041FE4E}"/>
              </a:ext>
            </a:extLst>
          </p:cNvPr>
          <p:cNvSpPr txBox="1"/>
          <p:nvPr/>
        </p:nvSpPr>
        <p:spPr>
          <a:xfrm>
            <a:off x="0" y="2407668"/>
            <a:ext cx="9143998" cy="2585323"/>
          </a:xfrm>
          <a:prstGeom prst="rect">
            <a:avLst/>
          </a:prstGeom>
          <a:noFill/>
        </p:spPr>
        <p:txBody>
          <a:bodyPr wrap="square">
            <a:spAutoFit/>
          </a:bodyPr>
          <a:lstStyle/>
          <a:p>
            <a:r>
              <a:rPr lang="tr-TR" sz="1800" b="1" i="1" u="sng" strike="noStrike" baseline="0" dirty="0">
                <a:solidFill>
                  <a:srgbClr val="000000"/>
                </a:solidFill>
                <a:latin typeface="+mn-lt"/>
              </a:rPr>
              <a:t>Geçerli Tür Değiştirmeler TTK 181 Sayılmıştır</a:t>
            </a:r>
            <a:r>
              <a:rPr lang="tr-TR" sz="1800" b="1" i="1" u="none" strike="noStrike" baseline="0" dirty="0">
                <a:solidFill>
                  <a:srgbClr val="000000"/>
                </a:solidFill>
                <a:latin typeface="+mn-lt"/>
              </a:rPr>
              <a:t>.</a:t>
            </a:r>
            <a:r>
              <a:rPr lang="tr-TR" sz="1800" b="1" i="0" u="none" strike="noStrike" baseline="0" dirty="0">
                <a:solidFill>
                  <a:srgbClr val="000000"/>
                </a:solidFill>
                <a:latin typeface="+mn-lt"/>
              </a:rPr>
              <a:t> </a:t>
            </a:r>
          </a:p>
          <a:p>
            <a:pPr marL="800100" lvl="1" indent="-342900">
              <a:buAutoNum type="alphaLcParenR"/>
            </a:pPr>
            <a:r>
              <a:rPr lang="tr-TR" b="1" i="0" u="none" strike="noStrike" baseline="0" dirty="0">
                <a:solidFill>
                  <a:srgbClr val="000000"/>
                </a:solidFill>
                <a:latin typeface="+mn-lt"/>
              </a:rPr>
              <a:t>Bir sermaye şirketi;</a:t>
            </a:r>
          </a:p>
          <a:p>
            <a:pPr lvl="2"/>
            <a:r>
              <a:rPr lang="tr-TR" b="0" i="0" u="none" strike="noStrike" baseline="0" dirty="0">
                <a:solidFill>
                  <a:srgbClr val="000000"/>
                </a:solidFill>
                <a:latin typeface="+mn-lt"/>
              </a:rPr>
              <a:t>1. Başka türde bir sermaye şirketine; 2. Bir kooperatife; </a:t>
            </a:r>
          </a:p>
          <a:p>
            <a:pPr lvl="3"/>
            <a:r>
              <a:rPr lang="tr-TR" b="1" i="0" u="none" strike="noStrike" baseline="0" dirty="0">
                <a:solidFill>
                  <a:srgbClr val="000000"/>
                </a:solidFill>
                <a:latin typeface="+mn-lt"/>
              </a:rPr>
              <a:t>b) Bir kollektif şirket;</a:t>
            </a:r>
          </a:p>
          <a:p>
            <a:pPr lvl="4"/>
            <a:r>
              <a:rPr lang="tr-TR" b="0" i="0" u="none" strike="noStrike" baseline="0" dirty="0">
                <a:solidFill>
                  <a:srgbClr val="000000"/>
                </a:solidFill>
                <a:latin typeface="+mn-lt"/>
              </a:rPr>
              <a:t>1. Bir sermaye şirketine; 2. Bir kooperatife; 3. Bir komandit şirkete; </a:t>
            </a:r>
          </a:p>
          <a:p>
            <a:r>
              <a:rPr lang="tr-TR" sz="1800" b="1" i="0" u="none" strike="noStrike" baseline="0" dirty="0">
                <a:solidFill>
                  <a:srgbClr val="000000"/>
                </a:solidFill>
                <a:latin typeface="+mn-lt"/>
              </a:rPr>
              <a:t>c) Bir komandit şirket;</a:t>
            </a:r>
          </a:p>
          <a:p>
            <a:r>
              <a:rPr lang="tr-TR" sz="1800" b="0" i="0" u="none" strike="noStrike" baseline="0" dirty="0">
                <a:solidFill>
                  <a:srgbClr val="000000"/>
                </a:solidFill>
                <a:latin typeface="+mn-lt"/>
              </a:rPr>
              <a:t>1. Bir sermaye şirketine; 2. Bir kooperatife; 3. Bir kollektif şirkete; </a:t>
            </a:r>
          </a:p>
          <a:p>
            <a:pPr lvl="3"/>
            <a:r>
              <a:rPr lang="tr-TR" b="1" i="0" u="none" strike="noStrike" baseline="0" dirty="0">
                <a:solidFill>
                  <a:srgbClr val="000000"/>
                </a:solidFill>
                <a:latin typeface="+mn-lt"/>
              </a:rPr>
              <a:t>d) Bir kooperatif, </a:t>
            </a:r>
            <a:r>
              <a:rPr lang="tr-TR" b="0" i="0" u="none" strike="noStrike" baseline="0" dirty="0">
                <a:solidFill>
                  <a:srgbClr val="000000"/>
                </a:solidFill>
                <a:latin typeface="+mn-lt"/>
              </a:rPr>
              <a:t>bir sermaye şirketine dönüşebilir. </a:t>
            </a:r>
          </a:p>
          <a:p>
            <a:pPr lvl="2"/>
            <a:r>
              <a:rPr lang="tr-TR" b="1" dirty="0">
                <a:solidFill>
                  <a:srgbClr val="000000"/>
                </a:solidFill>
                <a:latin typeface="+mn-lt"/>
              </a:rPr>
              <a:t>Not:</a:t>
            </a:r>
            <a:r>
              <a:rPr lang="tr-TR" dirty="0">
                <a:solidFill>
                  <a:srgbClr val="000000"/>
                </a:solidFill>
                <a:latin typeface="+mn-lt"/>
              </a:rPr>
              <a:t> </a:t>
            </a:r>
            <a:r>
              <a:rPr lang="tr-TR" b="1" u="sng" dirty="0">
                <a:solidFill>
                  <a:schemeClr val="tx2"/>
                </a:solidFill>
                <a:latin typeface="+mn-lt"/>
              </a:rPr>
              <a:t>Sermaye Şirketleri </a:t>
            </a:r>
            <a:r>
              <a:rPr lang="tr-TR" u="sng" dirty="0">
                <a:solidFill>
                  <a:srgbClr val="000000"/>
                </a:solidFill>
                <a:latin typeface="+mn-lt"/>
              </a:rPr>
              <a:t>Kollektif ve Komandit Şirketlere </a:t>
            </a:r>
            <a:r>
              <a:rPr lang="tr-TR" b="1" dirty="0">
                <a:solidFill>
                  <a:srgbClr val="FF0000"/>
                </a:solidFill>
                <a:latin typeface="+mn-lt"/>
              </a:rPr>
              <a:t>dönüşemezler.</a:t>
            </a:r>
          </a:p>
        </p:txBody>
      </p:sp>
    </p:spTree>
    <p:extLst>
      <p:ext uri="{BB962C8B-B14F-4D97-AF65-F5344CB8AC3E}">
        <p14:creationId xmlns:p14="http://schemas.microsoft.com/office/powerpoint/2010/main" val="9558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B58E282-F235-B821-B28B-D241C3EC3877}"/>
              </a:ext>
            </a:extLst>
          </p:cNvPr>
          <p:cNvSpPr txBox="1"/>
          <p:nvPr/>
        </p:nvSpPr>
        <p:spPr>
          <a:xfrm>
            <a:off x="0" y="484188"/>
            <a:ext cx="9143999" cy="4739759"/>
          </a:xfrm>
          <a:prstGeom prst="rect">
            <a:avLst/>
          </a:prstGeom>
          <a:noFill/>
        </p:spPr>
        <p:txBody>
          <a:bodyPr wrap="square">
            <a:spAutoFit/>
          </a:bodyPr>
          <a:lstStyle/>
          <a:p>
            <a:r>
              <a:rPr lang="tr-TR" sz="2000" b="1" dirty="0">
                <a:solidFill>
                  <a:srgbClr val="FF0000"/>
                </a:solidFill>
                <a:latin typeface="+mn-lt"/>
              </a:rPr>
              <a:t>Ticari İşletmeler Yönünden Tür Değişikliği;</a:t>
            </a:r>
          </a:p>
          <a:p>
            <a:pPr lvl="1"/>
            <a:r>
              <a:rPr lang="tr-TR" dirty="0"/>
              <a:t>1-Bir </a:t>
            </a:r>
            <a:r>
              <a:rPr lang="tr-TR" b="1" dirty="0">
                <a:solidFill>
                  <a:srgbClr val="FF0000"/>
                </a:solidFill>
              </a:rPr>
              <a:t>ticari işletme </a:t>
            </a:r>
            <a:r>
              <a:rPr lang="tr-TR" dirty="0"/>
              <a:t>bir </a:t>
            </a:r>
            <a:r>
              <a:rPr lang="tr-TR" b="1" dirty="0">
                <a:solidFill>
                  <a:srgbClr val="00B0F0"/>
                </a:solidFill>
              </a:rPr>
              <a:t>ticaret şirketine </a:t>
            </a:r>
            <a:r>
              <a:rPr lang="tr-TR" dirty="0"/>
              <a:t>dönüşebilir.</a:t>
            </a:r>
          </a:p>
          <a:p>
            <a:pPr lvl="2"/>
            <a:r>
              <a:rPr lang="tr-TR" dirty="0"/>
              <a:t>2-Bir </a:t>
            </a:r>
            <a:r>
              <a:rPr lang="tr-TR" b="1" u="sng" dirty="0">
                <a:solidFill>
                  <a:srgbClr val="00B0F0"/>
                </a:solidFill>
              </a:rPr>
              <a:t>ticaret şirketi </a:t>
            </a:r>
            <a:r>
              <a:rPr lang="tr-TR" dirty="0"/>
              <a:t>bir </a:t>
            </a:r>
            <a:r>
              <a:rPr lang="tr-TR" b="1" u="sng" dirty="0">
                <a:solidFill>
                  <a:srgbClr val="FF0000"/>
                </a:solidFill>
              </a:rPr>
              <a:t>ticari işletmeye </a:t>
            </a:r>
            <a:r>
              <a:rPr lang="tr-TR" dirty="0"/>
              <a:t>dönüşebilir. </a:t>
            </a:r>
          </a:p>
          <a:p>
            <a:pPr lvl="1"/>
            <a:r>
              <a:rPr lang="tr-TR" dirty="0"/>
              <a:t>3- </a:t>
            </a:r>
            <a:r>
              <a:rPr lang="tr-TR" b="1" dirty="0">
                <a:solidFill>
                  <a:srgbClr val="FF0000"/>
                </a:solidFill>
              </a:rPr>
              <a:t>İki veya daha fazla ticaret şirketinin </a:t>
            </a:r>
            <a:r>
              <a:rPr lang="tr-TR" dirty="0"/>
              <a:t>oluşturduğu </a:t>
            </a:r>
            <a:r>
              <a:rPr lang="tr-TR" b="1" dirty="0">
                <a:solidFill>
                  <a:srgbClr val="FF0000"/>
                </a:solidFill>
              </a:rPr>
              <a:t>İş Ortaklığı </a:t>
            </a:r>
            <a:r>
              <a:rPr lang="tr-TR" dirty="0"/>
              <a:t>ticari işletmesi, ticaret siciline tescil edildiğinden dolayı </a:t>
            </a:r>
            <a:r>
              <a:rPr lang="tr-TR" b="1" dirty="0">
                <a:solidFill>
                  <a:srgbClr val="FF0000"/>
                </a:solidFill>
              </a:rPr>
              <a:t>tür değiştirebilir.</a:t>
            </a:r>
            <a:r>
              <a:rPr lang="tr-TR" dirty="0"/>
              <a:t> </a:t>
            </a:r>
          </a:p>
          <a:p>
            <a:r>
              <a:rPr lang="tr-TR" b="1" u="sng" dirty="0">
                <a:solidFill>
                  <a:srgbClr val="FF0000"/>
                </a:solidFill>
              </a:rPr>
              <a:t>Not:</a:t>
            </a:r>
            <a:r>
              <a:rPr lang="tr-TR" dirty="0"/>
              <a:t> Adi ortaklıklar ticaret siciline kayıtlı olmadıklarından dolayı tür değiştiremezler. Konuyla ilgili Yargıtay 11. HD 23.06.2020 tarih ve 2019-5391/3123 sayılı kararı şu şekildedir:</a:t>
            </a:r>
          </a:p>
          <a:p>
            <a:r>
              <a:rPr lang="tr-TR" sz="1200" i="1" dirty="0"/>
              <a:t>“...İlk derece mahkemesi[</a:t>
            </a:r>
            <a:r>
              <a:rPr lang="tr-TR" sz="1200" i="1" dirty="0" err="1"/>
              <a:t>nce</a:t>
            </a:r>
            <a:r>
              <a:rPr lang="tr-TR" sz="1200" i="1" dirty="0"/>
              <a:t>] (...) 6102 sayılı TTK’nın ‘Geçerli Tür Değiştirmeler’ başlıklı 181. ve devamı maddeleri ile Ticaret Sicil Yönetmeliğinin 134. maddesinde tür değiştirme usul ve şartlarının ne şekilde yapılacağının açıkça düzenlendiği, bu kapsamda ancak ticaret siciline tescil edilmiş ticari işletmelerin tür değişikliği yapmalarının mümkün bulunduğu, dava dilekçesinde gösterildiği şekilde bir </a:t>
            </a:r>
            <a:r>
              <a:rPr lang="tr-TR" sz="1200" b="1" i="1" dirty="0">
                <a:solidFill>
                  <a:srgbClr val="FF0000"/>
                </a:solidFill>
              </a:rPr>
              <a:t>adi ortaklığın ise ticaret sicilde kayıtlı olmadığı gerekçesiyle davanın reddine karar </a:t>
            </a:r>
            <a:r>
              <a:rPr lang="tr-TR" sz="1200" b="1" i="1" dirty="0" err="1">
                <a:solidFill>
                  <a:srgbClr val="FF0000"/>
                </a:solidFill>
              </a:rPr>
              <a:t>verilm</a:t>
            </a:r>
            <a:r>
              <a:rPr lang="tr-TR" sz="1200" b="1" i="1" dirty="0">
                <a:solidFill>
                  <a:srgbClr val="FF0000"/>
                </a:solidFill>
              </a:rPr>
              <a:t>[esi yerindedir</a:t>
            </a:r>
            <a:r>
              <a:rPr lang="tr-TR" sz="1200" i="1" dirty="0"/>
              <a:t>]...”.</a:t>
            </a:r>
          </a:p>
          <a:p>
            <a:pPr lvl="1"/>
            <a:r>
              <a:rPr lang="tr-TR" b="1" dirty="0">
                <a:solidFill>
                  <a:srgbClr val="0070C0"/>
                </a:solidFill>
              </a:rPr>
              <a:t>1- </a:t>
            </a:r>
            <a:r>
              <a:rPr lang="tr-TR" b="1" u="sng" dirty="0">
                <a:solidFill>
                  <a:srgbClr val="0070C0"/>
                </a:solidFill>
              </a:rPr>
              <a:t>Ticari işletmenin ticaret şirketine dönüşmesi:</a:t>
            </a:r>
            <a:r>
              <a:rPr lang="tr-TR" b="1" dirty="0">
                <a:solidFill>
                  <a:srgbClr val="0070C0"/>
                </a:solidFill>
              </a:rPr>
              <a:t>  </a:t>
            </a:r>
            <a:r>
              <a:rPr lang="tr-TR" dirty="0"/>
              <a:t>Ticari işletmeler, ticari faaliyetlerini</a:t>
            </a:r>
            <a:r>
              <a:rPr lang="tr-TR" b="1" dirty="0"/>
              <a:t> büyütmek</a:t>
            </a:r>
            <a:r>
              <a:rPr lang="tr-TR" dirty="0"/>
              <a:t>, </a:t>
            </a:r>
            <a:r>
              <a:rPr lang="tr-TR" b="1" dirty="0"/>
              <a:t>kurumsallaştırmak</a:t>
            </a:r>
            <a:r>
              <a:rPr lang="tr-TR" dirty="0"/>
              <a:t> ve </a:t>
            </a:r>
            <a:r>
              <a:rPr lang="tr-TR" b="1" dirty="0"/>
              <a:t>tüzel kişilik </a:t>
            </a:r>
            <a:r>
              <a:rPr lang="tr-TR" dirty="0"/>
              <a:t>çatısı altında yürütmek  amacıyla  bir </a:t>
            </a:r>
            <a:r>
              <a:rPr lang="tr-TR" u="sng" dirty="0"/>
              <a:t>ticaret şirketine </a:t>
            </a:r>
            <a:r>
              <a:rPr lang="tr-TR" dirty="0"/>
              <a:t>dönüşebilirler. </a:t>
            </a:r>
            <a:r>
              <a:rPr lang="tr-TR" b="1" dirty="0">
                <a:solidFill>
                  <a:schemeClr val="tx2"/>
                </a:solidFill>
              </a:rPr>
              <a:t> </a:t>
            </a:r>
          </a:p>
          <a:p>
            <a:pPr marL="1200150" lvl="2" indent="-285750">
              <a:buFont typeface="Wingdings" panose="05000000000000000000" pitchFamily="2" charset="2"/>
              <a:buChar char="Ø"/>
            </a:pPr>
            <a:r>
              <a:rPr lang="tr-TR" b="1" dirty="0">
                <a:solidFill>
                  <a:srgbClr val="00B0F0"/>
                </a:solidFill>
              </a:rPr>
              <a:t>Yeni türün </a:t>
            </a:r>
            <a:r>
              <a:rPr lang="tr-TR" dirty="0"/>
              <a:t>tescili için </a:t>
            </a:r>
            <a:r>
              <a:rPr lang="tr-TR" b="1" dirty="0"/>
              <a:t>zorunlu olan olguların tescili ile </a:t>
            </a:r>
            <a:r>
              <a:rPr lang="tr-TR" dirty="0"/>
              <a:t>birlikte ticari işletmenin kayıtları üzerinde gerekli değişiklikler yapılır. </a:t>
            </a:r>
          </a:p>
          <a:p>
            <a:pPr marL="1657350" lvl="3" indent="-285750">
              <a:buFont typeface="Wingdings" panose="05000000000000000000" pitchFamily="2" charset="2"/>
              <a:buChar char="Ø"/>
            </a:pPr>
            <a:r>
              <a:rPr lang="tr-TR" sz="1700" b="1" dirty="0">
                <a:solidFill>
                  <a:srgbClr val="FF0000"/>
                </a:solidFill>
                <a:highlight>
                  <a:srgbClr val="FFFF00"/>
                </a:highlight>
              </a:rPr>
              <a:t>Tescil, eski türün sicil kaydı üzerinden yapılır. Ticaret sicili numarası değişmez</a:t>
            </a:r>
            <a:r>
              <a:rPr lang="tr-TR" sz="1700" b="1" dirty="0"/>
              <a:t>. </a:t>
            </a:r>
          </a:p>
          <a:p>
            <a:pPr marL="1200150" lvl="2" indent="-285750">
              <a:buFont typeface="Wingdings" panose="05000000000000000000" pitchFamily="2" charset="2"/>
              <a:buChar char="Ø"/>
            </a:pPr>
            <a:r>
              <a:rPr lang="tr-TR" sz="1700" dirty="0"/>
              <a:t>Bu bağlamda </a:t>
            </a:r>
            <a:r>
              <a:rPr lang="tr-TR" sz="1700" b="1" dirty="0"/>
              <a:t>yeni türe dönüştürülen şirket, eskisinin devamı niteliğindedir.</a:t>
            </a:r>
          </a:p>
        </p:txBody>
      </p:sp>
      <p:sp>
        <p:nvSpPr>
          <p:cNvPr id="6" name="Başlık 1">
            <a:extLst>
              <a:ext uri="{FF2B5EF4-FFF2-40B4-BE49-F238E27FC236}">
                <a16:creationId xmlns:a16="http://schemas.microsoft.com/office/drawing/2014/main" id="{AFC62998-E391-74DC-FA63-AE2526A25F7D}"/>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TÜR DEĞİŞİKLİĞİ</a:t>
            </a:r>
            <a:endParaRPr lang="en-US" b="1" spc="150" dirty="0">
              <a:ln w="11430"/>
              <a:solidFill>
                <a:schemeClr val="bg1"/>
              </a:solidFill>
              <a:latin typeface="+mj-lt"/>
            </a:endParaRPr>
          </a:p>
        </p:txBody>
      </p:sp>
    </p:spTree>
    <p:extLst>
      <p:ext uri="{BB962C8B-B14F-4D97-AF65-F5344CB8AC3E}">
        <p14:creationId xmlns:p14="http://schemas.microsoft.com/office/powerpoint/2010/main" val="239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B58E282-F235-B821-B28B-D241C3EC3877}"/>
              </a:ext>
            </a:extLst>
          </p:cNvPr>
          <p:cNvSpPr txBox="1"/>
          <p:nvPr/>
        </p:nvSpPr>
        <p:spPr>
          <a:xfrm>
            <a:off x="0" y="484188"/>
            <a:ext cx="9143999" cy="4555093"/>
          </a:xfrm>
          <a:prstGeom prst="rect">
            <a:avLst/>
          </a:prstGeom>
          <a:noFill/>
        </p:spPr>
        <p:txBody>
          <a:bodyPr wrap="square">
            <a:spAutoFit/>
          </a:bodyPr>
          <a:lstStyle/>
          <a:p>
            <a:r>
              <a:rPr lang="tr-TR" sz="2000" b="1" dirty="0">
                <a:solidFill>
                  <a:srgbClr val="FF0000"/>
                </a:solidFill>
                <a:latin typeface="+mn-lt"/>
              </a:rPr>
              <a:t>Ticari İşletmeler Yönünden Tür Değişikliği;</a:t>
            </a:r>
          </a:p>
          <a:p>
            <a:r>
              <a:rPr lang="tr-TR" b="1" dirty="0">
                <a:solidFill>
                  <a:srgbClr val="0070C0"/>
                </a:solidFill>
              </a:rPr>
              <a:t>	2- </a:t>
            </a:r>
            <a:r>
              <a:rPr lang="tr-TR" b="1" u="sng" dirty="0">
                <a:solidFill>
                  <a:srgbClr val="0070C0"/>
                </a:solidFill>
              </a:rPr>
              <a:t>Ticari işletmenin ticaret şirketine dönüşmesi:</a:t>
            </a:r>
            <a:endParaRPr lang="tr-TR" b="1" dirty="0"/>
          </a:p>
          <a:p>
            <a:pPr marL="285750" indent="-285750">
              <a:buFont typeface="Arial" panose="020B0604020202020204" pitchFamily="34" charset="0"/>
              <a:buChar char="•"/>
            </a:pPr>
            <a:r>
              <a:rPr lang="tr-TR" b="1" dirty="0">
                <a:solidFill>
                  <a:srgbClr val="FF0000"/>
                </a:solidFill>
              </a:rPr>
              <a:t>Bir ticaret şirketi </a:t>
            </a:r>
            <a:r>
              <a:rPr lang="tr-TR" dirty="0"/>
              <a:t>TTK 194/3 ve TSY 134 maddeleri uyarınca </a:t>
            </a:r>
            <a:r>
              <a:rPr lang="tr-TR" b="1" dirty="0">
                <a:solidFill>
                  <a:srgbClr val="FF0000"/>
                </a:solidFill>
              </a:rPr>
              <a:t>bir ticari işletmeye</a:t>
            </a:r>
            <a:r>
              <a:rPr lang="tr-TR" dirty="0"/>
              <a:t> dönüşebilir.</a:t>
            </a:r>
          </a:p>
          <a:p>
            <a:pPr marL="742950" lvl="1" indent="-285750">
              <a:buFont typeface="Arial" panose="020B0604020202020204" pitchFamily="34" charset="0"/>
              <a:buChar char="•"/>
            </a:pPr>
            <a:r>
              <a:rPr lang="tr-TR" b="1" dirty="0"/>
              <a:t>Her ticaret şirketi</a:t>
            </a:r>
            <a:r>
              <a:rPr lang="tr-TR" dirty="0"/>
              <a:t>, tabi olduğu sorumluluk sistemi ne olursa olsun bir </a:t>
            </a:r>
            <a:r>
              <a:rPr lang="tr-TR" b="1" dirty="0"/>
              <a:t>ticari işletmeye dönüşebilir.</a:t>
            </a:r>
          </a:p>
          <a:p>
            <a:pPr marL="1200150" lvl="2" indent="-285750">
              <a:buFont typeface="Arial" panose="020B0604020202020204" pitchFamily="34" charset="0"/>
              <a:buChar char="•"/>
            </a:pPr>
            <a:r>
              <a:rPr lang="tr-TR" b="1" dirty="0">
                <a:solidFill>
                  <a:schemeClr val="tx2"/>
                </a:solidFill>
              </a:rPr>
              <a:t>Ticari işletmeye dönüşecek ticaret şirketi tek ortaklı olmalıdır. </a:t>
            </a:r>
          </a:p>
          <a:p>
            <a:pPr marL="2114550" lvl="4" indent="-285750">
              <a:buFont typeface="Arial" panose="020B0604020202020204" pitchFamily="34" charset="0"/>
              <a:buChar char="•"/>
            </a:pPr>
            <a:r>
              <a:rPr lang="tr-TR" b="1" dirty="0"/>
              <a:t>Ticari işletme, dönüşen şirketin devamıdır. </a:t>
            </a:r>
          </a:p>
          <a:p>
            <a:pPr lvl="4"/>
            <a:endParaRPr lang="tr-TR" b="1" dirty="0"/>
          </a:p>
          <a:p>
            <a:pPr marL="285750" indent="-285750">
              <a:buFont typeface="Arial" panose="020B0604020202020204" pitchFamily="34" charset="0"/>
              <a:buChar char="•"/>
            </a:pPr>
            <a:r>
              <a:rPr lang="tr-TR" dirty="0"/>
              <a:t>Bununla birlikte TSY m. 134/4 çerçevesinde </a:t>
            </a:r>
            <a:r>
              <a:rPr lang="tr-TR" dirty="0">
                <a:highlight>
                  <a:srgbClr val="FFFF00"/>
                </a:highlight>
              </a:rPr>
              <a:t>bazı ticaret şirketlerinin ticari işletmeye dönüşmesine izin verilmemiştir.</a:t>
            </a:r>
            <a:r>
              <a:rPr lang="tr-TR" dirty="0"/>
              <a:t> Buna göre;</a:t>
            </a:r>
          </a:p>
          <a:p>
            <a:endParaRPr lang="tr-TR" dirty="0"/>
          </a:p>
          <a:p>
            <a:pPr marL="857250" lvl="1" indent="-400050">
              <a:buAutoNum type="romanLcParenBoth"/>
            </a:pPr>
            <a:r>
              <a:rPr lang="tr-TR" dirty="0"/>
              <a:t>TTK m. 376 çerçevesinde </a:t>
            </a:r>
            <a:r>
              <a:rPr lang="tr-TR" b="1" u="sng" dirty="0">
                <a:solidFill>
                  <a:srgbClr val="FF0000"/>
                </a:solidFill>
              </a:rPr>
              <a:t>sermayesini kaybetmiş veya borca batık</a:t>
            </a:r>
            <a:r>
              <a:rPr lang="tr-TR" dirty="0"/>
              <a:t> durumunda olan </a:t>
            </a:r>
            <a:r>
              <a:rPr lang="tr-TR" dirty="0">
                <a:solidFill>
                  <a:srgbClr val="00B0F0"/>
                </a:solidFill>
              </a:rPr>
              <a:t>şirketler</a:t>
            </a:r>
            <a:r>
              <a:rPr lang="tr-TR" dirty="0"/>
              <a:t>,</a:t>
            </a:r>
          </a:p>
          <a:p>
            <a:pPr lvl="1"/>
            <a:endParaRPr lang="tr-TR" dirty="0"/>
          </a:p>
          <a:p>
            <a:pPr lvl="2"/>
            <a:r>
              <a:rPr lang="tr-TR" dirty="0"/>
              <a:t>(ii) </a:t>
            </a:r>
            <a:r>
              <a:rPr lang="tr-TR" dirty="0">
                <a:solidFill>
                  <a:srgbClr val="FF0000"/>
                </a:solidFill>
                <a:highlight>
                  <a:srgbClr val="FFFF00"/>
                </a:highlight>
              </a:rPr>
              <a:t>Tasfiye hâlindeki</a:t>
            </a:r>
            <a:r>
              <a:rPr lang="tr-TR" dirty="0"/>
              <a:t> ticaret şirketleri </a:t>
            </a:r>
            <a:r>
              <a:rPr lang="tr-TR" b="1" u="sng" dirty="0">
                <a:solidFill>
                  <a:srgbClr val="FF0000"/>
                </a:solidFill>
              </a:rPr>
              <a:t>ticari işletmeye dönüşemezler. </a:t>
            </a:r>
          </a:p>
          <a:p>
            <a:pPr lvl="1"/>
            <a:r>
              <a:rPr lang="tr-TR" b="1" dirty="0"/>
              <a:t>  </a:t>
            </a:r>
          </a:p>
        </p:txBody>
      </p:sp>
      <p:sp>
        <p:nvSpPr>
          <p:cNvPr id="6" name="Başlık 1">
            <a:extLst>
              <a:ext uri="{FF2B5EF4-FFF2-40B4-BE49-F238E27FC236}">
                <a16:creationId xmlns:a16="http://schemas.microsoft.com/office/drawing/2014/main" id="{AFC62998-E391-74DC-FA63-AE2526A25F7D}"/>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TÜR DEĞİŞİKLİĞİ</a:t>
            </a:r>
            <a:endParaRPr lang="en-US" b="1" spc="150" dirty="0">
              <a:ln w="11430"/>
              <a:solidFill>
                <a:schemeClr val="bg1"/>
              </a:solidFill>
              <a:latin typeface="+mj-lt"/>
            </a:endParaRPr>
          </a:p>
        </p:txBody>
      </p:sp>
    </p:spTree>
    <p:extLst>
      <p:ext uri="{BB962C8B-B14F-4D97-AF65-F5344CB8AC3E}">
        <p14:creationId xmlns:p14="http://schemas.microsoft.com/office/powerpoint/2010/main" val="37208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D7A2F82E-79A8-D4F8-C230-538C3FEA8A56}"/>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1-Şirket Sözleşmesinin ve Tür Değiştirme Planının Hazırlanması </a:t>
            </a:r>
            <a:endParaRPr lang="en-US" b="1" spc="150" dirty="0">
              <a:ln w="11430"/>
              <a:solidFill>
                <a:schemeClr val="bg1"/>
              </a:solidFill>
              <a:latin typeface="+mj-lt"/>
            </a:endParaRPr>
          </a:p>
        </p:txBody>
      </p:sp>
      <p:sp>
        <p:nvSpPr>
          <p:cNvPr id="8" name="Dikdörtgen 7">
            <a:extLst>
              <a:ext uri="{FF2B5EF4-FFF2-40B4-BE49-F238E27FC236}">
                <a16:creationId xmlns:a16="http://schemas.microsoft.com/office/drawing/2014/main" id="{212F9756-A088-28D5-AC9F-43D730F60536}"/>
              </a:ext>
            </a:extLst>
          </p:cNvPr>
          <p:cNvSpPr/>
          <p:nvPr/>
        </p:nvSpPr>
        <p:spPr>
          <a:xfrm>
            <a:off x="0" y="484188"/>
            <a:ext cx="9108504" cy="3416320"/>
          </a:xfrm>
          <a:prstGeom prst="rect">
            <a:avLst/>
          </a:prstGeom>
        </p:spPr>
        <p:txBody>
          <a:bodyPr wrap="square">
            <a:spAutoFit/>
          </a:bodyPr>
          <a:lstStyle/>
          <a:p>
            <a:pPr marL="342900" indent="-342900" algn="just">
              <a:buFont typeface="Arial" panose="020B0604020202020204" pitchFamily="34" charset="0"/>
              <a:buChar char="•"/>
            </a:pPr>
            <a:endParaRPr lang="tr-TR" dirty="0"/>
          </a:p>
          <a:p>
            <a:pPr marL="342900" indent="-342900" algn="just">
              <a:buFont typeface="Arial" panose="020B0604020202020204" pitchFamily="34" charset="0"/>
              <a:buChar char="•"/>
            </a:pPr>
            <a:r>
              <a:rPr lang="tr-TR" dirty="0"/>
              <a:t>Öncelikle </a:t>
            </a:r>
            <a:r>
              <a:rPr lang="tr-TR" dirty="0" err="1"/>
              <a:t>MERSİS’in</a:t>
            </a:r>
            <a:r>
              <a:rPr lang="tr-TR" dirty="0"/>
              <a:t> </a:t>
            </a:r>
            <a:r>
              <a:rPr lang="tr-TR" b="1" dirty="0"/>
              <a:t>(https://mersis.ticaret.gov.tr/) </a:t>
            </a:r>
            <a:r>
              <a:rPr lang="tr-TR" dirty="0"/>
              <a:t>yapı değişikliği bölümünden, </a:t>
            </a:r>
            <a:r>
              <a:rPr lang="tr-TR" b="1" dirty="0"/>
              <a:t>şirketin esas sözleşmesi </a:t>
            </a:r>
            <a:r>
              <a:rPr lang="tr-TR" dirty="0"/>
              <a:t>hazırlanır. </a:t>
            </a:r>
          </a:p>
          <a:p>
            <a:endParaRPr lang="tr-TR" dirty="0"/>
          </a:p>
          <a:p>
            <a:pPr marL="342900" indent="-342900" algn="just">
              <a:buFont typeface="Arial" panose="020B0604020202020204" pitchFamily="34" charset="0"/>
              <a:buChar char="•"/>
            </a:pPr>
            <a:r>
              <a:rPr lang="tr-TR" b="1" dirty="0">
                <a:solidFill>
                  <a:srgbClr val="FF0000"/>
                </a:solidFill>
              </a:rPr>
              <a:t>Tür</a:t>
            </a:r>
            <a:r>
              <a:rPr lang="tr-TR" dirty="0">
                <a:solidFill>
                  <a:srgbClr val="FF0000"/>
                </a:solidFill>
              </a:rPr>
              <a:t> </a:t>
            </a:r>
            <a:r>
              <a:rPr lang="tr-TR" b="1" dirty="0">
                <a:solidFill>
                  <a:srgbClr val="FF0000"/>
                </a:solidFill>
              </a:rPr>
              <a:t>değiştirme planı</a:t>
            </a:r>
            <a:r>
              <a:rPr lang="tr-TR" b="1" dirty="0"/>
              <a:t>, işletme sahibi / </a:t>
            </a:r>
            <a:r>
              <a:rPr lang="tr-TR" dirty="0"/>
              <a:t>şirketin </a:t>
            </a:r>
            <a:r>
              <a:rPr lang="tr-TR" b="1" dirty="0">
                <a:solidFill>
                  <a:srgbClr val="00B0F0"/>
                </a:solidFill>
              </a:rPr>
              <a:t>yönetim organı </a:t>
            </a:r>
            <a:r>
              <a:rPr lang="tr-TR" dirty="0"/>
              <a:t>tarafından hazırlanarak imzalanır.</a:t>
            </a:r>
          </a:p>
          <a:p>
            <a:pPr algn="just"/>
            <a:endParaRPr lang="tr-TR" dirty="0"/>
          </a:p>
          <a:p>
            <a:pPr marL="342900" indent="-342900" algn="just">
              <a:buFont typeface="Arial" panose="020B0604020202020204" pitchFamily="34" charset="0"/>
              <a:buChar char="•"/>
            </a:pPr>
            <a:endParaRPr lang="tr-TR" dirty="0"/>
          </a:p>
          <a:p>
            <a:pPr marL="285750" indent="-285750" algn="just">
              <a:buFont typeface="Wingdings" panose="05000000000000000000" pitchFamily="2" charset="2"/>
              <a:buChar char="Ø"/>
            </a:pPr>
            <a:r>
              <a:rPr lang="tr-TR" b="1" dirty="0">
                <a:solidFill>
                  <a:srgbClr val="FF0000"/>
                </a:solidFill>
              </a:rPr>
              <a:t>Not:</a:t>
            </a:r>
            <a:r>
              <a:rPr lang="tr-TR" b="1" dirty="0"/>
              <a:t> Şirketin esas sözleşmesi hazırlanırken unvanı, ortaklık yapısı, sermayesi</a:t>
            </a:r>
            <a:r>
              <a:rPr lang="tr-TR" dirty="0"/>
              <a:t> </a:t>
            </a:r>
            <a:r>
              <a:rPr lang="tr-TR" b="1" dirty="0"/>
              <a:t>vb. değişiklik gösterebilir. </a:t>
            </a:r>
          </a:p>
          <a:p>
            <a:pPr algn="just"/>
            <a:endParaRPr lang="tr-TR" dirty="0"/>
          </a:p>
          <a:p>
            <a:pPr marL="342900" indent="-342900" algn="just">
              <a:buFont typeface="Arial" panose="020B0604020202020204" pitchFamily="34" charset="0"/>
              <a:buChar char="•"/>
            </a:pPr>
            <a:endParaRPr lang="tr-TR" dirty="0"/>
          </a:p>
        </p:txBody>
      </p:sp>
    </p:spTree>
    <p:extLst>
      <p:ext uri="{BB962C8B-B14F-4D97-AF65-F5344CB8AC3E}">
        <p14:creationId xmlns:p14="http://schemas.microsoft.com/office/powerpoint/2010/main" val="3125171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1-Tür Değiştirme Planı </a:t>
            </a:r>
            <a:endParaRPr lang="en-US" b="1" spc="150" dirty="0">
              <a:ln w="11430"/>
              <a:solidFill>
                <a:schemeClr val="bg1"/>
              </a:solidFill>
              <a:latin typeface="+mj-lt"/>
            </a:endParaRP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3693319"/>
          </a:xfrm>
          <a:prstGeom prst="rect">
            <a:avLst/>
          </a:prstGeom>
          <a:noFill/>
        </p:spPr>
        <p:txBody>
          <a:bodyPr wrap="square">
            <a:spAutoFit/>
          </a:bodyPr>
          <a:lstStyle/>
          <a:p>
            <a:endParaRPr lang="tr-TR" b="0" i="0" u="none" strike="noStrike" baseline="0" dirty="0">
              <a:solidFill>
                <a:srgbClr val="000000"/>
              </a:solidFill>
              <a:latin typeface="+mn-lt"/>
            </a:endParaRPr>
          </a:p>
          <a:p>
            <a:pPr marL="285750" indent="-285750">
              <a:buFont typeface="Arial" panose="020B0604020202020204" pitchFamily="34" charset="0"/>
              <a:buChar char="•"/>
            </a:pPr>
            <a:r>
              <a:rPr lang="tr-TR" b="0" i="0" u="none" strike="noStrike" baseline="0" dirty="0">
                <a:solidFill>
                  <a:srgbClr val="000000"/>
                </a:solidFill>
                <a:latin typeface="+mn-lt"/>
              </a:rPr>
              <a:t>Plan </a:t>
            </a:r>
            <a:r>
              <a:rPr lang="tr-TR" b="1" i="0" u="none" strike="noStrike" baseline="0" dirty="0">
                <a:solidFill>
                  <a:srgbClr val="000000"/>
                </a:solidFill>
                <a:latin typeface="+mn-lt"/>
              </a:rPr>
              <a:t>yazılı şekle </a:t>
            </a:r>
            <a:r>
              <a:rPr lang="tr-TR" b="0" i="0" u="none" strike="noStrike" baseline="0" dirty="0">
                <a:solidFill>
                  <a:srgbClr val="000000"/>
                </a:solidFill>
                <a:latin typeface="+mn-lt"/>
              </a:rPr>
              <a:t>ve TTK m. 189/1 uyarınca </a:t>
            </a:r>
            <a:r>
              <a:rPr lang="tr-TR" b="1" i="0" u="none" strike="noStrike" baseline="0" dirty="0">
                <a:solidFill>
                  <a:srgbClr val="FF0000"/>
                </a:solidFill>
                <a:latin typeface="+mn-lt"/>
              </a:rPr>
              <a:t>genel kurulun onayına tabidir. </a:t>
            </a:r>
          </a:p>
          <a:p>
            <a:endParaRPr lang="tr-TR" sz="1800" b="0" i="0" u="none" strike="noStrike" baseline="0" dirty="0">
              <a:solidFill>
                <a:srgbClr val="000000"/>
              </a:solidFill>
              <a:latin typeface="+mn-lt"/>
            </a:endParaRPr>
          </a:p>
          <a:p>
            <a:pPr lvl="1"/>
            <a:r>
              <a:rPr lang="tr-TR" b="1" i="0" u="sng" strike="noStrike" baseline="0" dirty="0">
                <a:solidFill>
                  <a:srgbClr val="000000"/>
                </a:solidFill>
                <a:latin typeface="+mn-lt"/>
              </a:rPr>
              <a:t>Tür değiştirme planı içeriğinde</a:t>
            </a:r>
            <a:r>
              <a:rPr lang="tr-TR" b="0" i="0" u="none" strike="noStrike" baseline="0" dirty="0">
                <a:solidFill>
                  <a:srgbClr val="000000"/>
                </a:solidFill>
                <a:latin typeface="+mn-lt"/>
              </a:rPr>
              <a:t>; </a:t>
            </a:r>
          </a:p>
          <a:p>
            <a:endParaRPr lang="tr-TR" sz="1800" b="0" i="0" u="none" strike="noStrike" baseline="0" dirty="0">
              <a:solidFill>
                <a:srgbClr val="000000"/>
              </a:solidFill>
              <a:latin typeface="+mn-lt"/>
            </a:endParaRPr>
          </a:p>
          <a:p>
            <a:pPr marL="1314450" lvl="2" indent="-400050">
              <a:buAutoNum type="romanLcParenBoth"/>
            </a:pPr>
            <a:r>
              <a:rPr lang="tr-TR" b="0" i="0" u="none" strike="noStrike" baseline="0" dirty="0">
                <a:solidFill>
                  <a:srgbClr val="000000"/>
                </a:solidFill>
                <a:latin typeface="+mn-lt"/>
              </a:rPr>
              <a:t>Şirketin tür değiştirmeden </a:t>
            </a:r>
            <a:r>
              <a:rPr lang="tr-TR" b="1" i="0" u="none" strike="noStrike" baseline="0" dirty="0">
                <a:solidFill>
                  <a:srgbClr val="000000"/>
                </a:solidFill>
                <a:latin typeface="+mn-lt"/>
              </a:rPr>
              <a:t>önceki ve sonraki ticaret unvanı</a:t>
            </a:r>
            <a:r>
              <a:rPr lang="tr-TR" b="0" i="0" u="none" strike="noStrike" baseline="0" dirty="0">
                <a:solidFill>
                  <a:srgbClr val="000000"/>
                </a:solidFill>
                <a:latin typeface="+mn-lt"/>
              </a:rPr>
              <a:t>, </a:t>
            </a:r>
            <a:r>
              <a:rPr lang="tr-TR" b="1" i="0" u="none" strike="noStrike" baseline="0" dirty="0">
                <a:solidFill>
                  <a:srgbClr val="000000"/>
                </a:solidFill>
                <a:latin typeface="+mn-lt"/>
              </a:rPr>
              <a:t>merkezi</a:t>
            </a:r>
            <a:r>
              <a:rPr lang="tr-TR" b="0" i="0" u="none" strike="noStrike" baseline="0" dirty="0">
                <a:solidFill>
                  <a:srgbClr val="000000"/>
                </a:solidFill>
                <a:latin typeface="+mn-lt"/>
              </a:rPr>
              <a:t> ve </a:t>
            </a:r>
            <a:r>
              <a:rPr lang="tr-TR" b="1" i="0" u="none" strike="noStrike" baseline="0" dirty="0">
                <a:solidFill>
                  <a:srgbClr val="000000"/>
                </a:solidFill>
                <a:latin typeface="+mn-lt"/>
              </a:rPr>
              <a:t>yeni türe</a:t>
            </a:r>
            <a:r>
              <a:rPr lang="tr-TR" b="0" i="0" u="none" strike="noStrike" baseline="0" dirty="0">
                <a:solidFill>
                  <a:srgbClr val="000000"/>
                </a:solidFill>
                <a:latin typeface="+mn-lt"/>
              </a:rPr>
              <a:t> ilişkin ibare, </a:t>
            </a:r>
          </a:p>
          <a:p>
            <a:endParaRPr lang="tr-TR" sz="1800" b="0" i="0" u="none" strike="noStrike" baseline="0" dirty="0">
              <a:solidFill>
                <a:srgbClr val="000000"/>
              </a:solidFill>
              <a:latin typeface="+mn-lt"/>
            </a:endParaRPr>
          </a:p>
          <a:p>
            <a:pPr lvl="3"/>
            <a:r>
              <a:rPr lang="tr-TR" b="0" i="0" u="none" strike="noStrike" baseline="0" dirty="0">
                <a:solidFill>
                  <a:srgbClr val="000000"/>
                </a:solidFill>
                <a:latin typeface="+mn-lt"/>
              </a:rPr>
              <a:t>(ii) </a:t>
            </a:r>
            <a:r>
              <a:rPr lang="tr-TR" b="1" i="0" u="none" strike="noStrike" baseline="0" dirty="0">
                <a:solidFill>
                  <a:srgbClr val="FF0000"/>
                </a:solidFill>
                <a:latin typeface="+mn-lt"/>
              </a:rPr>
              <a:t>Yeni türün şirket sözleşmesi</a:t>
            </a:r>
            <a:r>
              <a:rPr lang="tr-TR" b="0" i="0" u="none" strike="noStrike" baseline="0" dirty="0">
                <a:solidFill>
                  <a:srgbClr val="000000"/>
                </a:solidFill>
                <a:latin typeface="+mn-lt"/>
              </a:rPr>
              <a:t>, </a:t>
            </a:r>
          </a:p>
          <a:p>
            <a:endParaRPr lang="tr-TR" sz="1800" b="0" i="0" u="none" strike="noStrike" baseline="0" dirty="0">
              <a:solidFill>
                <a:srgbClr val="000000"/>
              </a:solidFill>
              <a:latin typeface="+mn-lt"/>
            </a:endParaRPr>
          </a:p>
          <a:p>
            <a:pPr lvl="4"/>
            <a:r>
              <a:rPr lang="tr-TR" b="0" i="0" u="none" strike="noStrike" baseline="0" dirty="0">
                <a:solidFill>
                  <a:srgbClr val="000000"/>
                </a:solidFill>
                <a:latin typeface="+mn-lt"/>
              </a:rPr>
              <a:t>(iii) Ortakların tür değiştirmeden sonra sahip olacakları payların sayısı, cinsi ve tutarı veya tür değiştirmeden sonra </a:t>
            </a:r>
            <a:r>
              <a:rPr lang="tr-TR" b="1" i="0" u="none" strike="noStrike" baseline="0" dirty="0">
                <a:solidFill>
                  <a:srgbClr val="FF0000"/>
                </a:solidFill>
                <a:latin typeface="+mn-lt"/>
              </a:rPr>
              <a:t>ortakların paylarına ilişkin açıklamaları </a:t>
            </a:r>
            <a:r>
              <a:rPr lang="tr-TR" b="0" i="0" u="none" strike="noStrike" baseline="0" dirty="0">
                <a:solidFill>
                  <a:srgbClr val="000000"/>
                </a:solidFill>
                <a:latin typeface="+mn-lt"/>
              </a:rPr>
              <a:t>yer almalıdır. </a:t>
            </a:r>
            <a:endParaRPr lang="tr-TR" dirty="0">
              <a:latin typeface="+mn-lt"/>
            </a:endParaRPr>
          </a:p>
        </p:txBody>
      </p:sp>
    </p:spTree>
    <p:extLst>
      <p:ext uri="{BB962C8B-B14F-4D97-AF65-F5344CB8AC3E}">
        <p14:creationId xmlns:p14="http://schemas.microsoft.com/office/powerpoint/2010/main" val="36216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sz="1800" b="1" dirty="0">
                <a:solidFill>
                  <a:schemeClr val="bg1"/>
                </a:solidFill>
                <a:latin typeface="+mn-lt"/>
              </a:rPr>
              <a:t>2. Tür Değiştirme Raporunun Hazırlanması</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5532"/>
            <a:ext cx="9144000" cy="337335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1800" b="1" dirty="0">
                <a:latin typeface="+mn-lt"/>
              </a:rPr>
              <a:t>Tür değiştirme raporu, </a:t>
            </a:r>
            <a:r>
              <a:rPr lang="tr-TR" dirty="0">
                <a:latin typeface="+mn-lt"/>
              </a:rPr>
              <a:t>işletme sahibi / </a:t>
            </a:r>
            <a:r>
              <a:rPr lang="tr-TR" sz="1800" dirty="0">
                <a:latin typeface="+mn-lt"/>
              </a:rPr>
              <a:t>şirketin </a:t>
            </a:r>
            <a:r>
              <a:rPr lang="tr-TR" dirty="0">
                <a:latin typeface="+mn-lt"/>
              </a:rPr>
              <a:t>yönetim organınca </a:t>
            </a:r>
            <a:r>
              <a:rPr lang="tr-TR" sz="1800" dirty="0">
                <a:latin typeface="+mn-lt"/>
              </a:rPr>
              <a:t>hazırlanır ve imzalanır.</a:t>
            </a:r>
          </a:p>
          <a:p>
            <a:pPr marL="800100" lvl="1" indent="-342900" algn="just">
              <a:lnSpc>
                <a:spcPct val="150000"/>
              </a:lnSpc>
              <a:buFont typeface="Arial" panose="020B0604020202020204" pitchFamily="34" charset="0"/>
              <a:buChar char="•"/>
            </a:pPr>
            <a:r>
              <a:rPr lang="tr-TR" b="1" dirty="0">
                <a:solidFill>
                  <a:srgbClr val="FF0000"/>
                </a:solidFill>
                <a:latin typeface="+mn-lt"/>
              </a:rPr>
              <a:t>Tüm ortakların onaylaması hâlinde</a:t>
            </a:r>
            <a:r>
              <a:rPr lang="tr-TR" dirty="0">
                <a:latin typeface="+mn-lt"/>
              </a:rPr>
              <a:t>, </a:t>
            </a:r>
            <a:r>
              <a:rPr lang="tr-TR" b="1" dirty="0">
                <a:latin typeface="+mn-lt"/>
              </a:rPr>
              <a:t>küçük ve orta ölçekli şirketler tür değiştirme raporunun düzenlenmesinden</a:t>
            </a:r>
            <a:r>
              <a:rPr lang="tr-TR" b="1" dirty="0">
                <a:solidFill>
                  <a:srgbClr val="00B0F0"/>
                </a:solidFill>
                <a:latin typeface="+mn-lt"/>
              </a:rPr>
              <a:t> </a:t>
            </a:r>
            <a:r>
              <a:rPr lang="tr-TR" b="1" u="sng" dirty="0">
                <a:solidFill>
                  <a:srgbClr val="FF0000"/>
                </a:solidFill>
                <a:latin typeface="+mn-lt"/>
              </a:rPr>
              <a:t>vazgeçebilirler.</a:t>
            </a:r>
            <a:r>
              <a:rPr lang="tr-TR" dirty="0">
                <a:latin typeface="+mn-lt"/>
              </a:rPr>
              <a:t> </a:t>
            </a:r>
          </a:p>
          <a:p>
            <a:pPr algn="just">
              <a:lnSpc>
                <a:spcPct val="150000"/>
              </a:lnSpc>
            </a:pPr>
            <a:endParaRPr lang="tr-TR" sz="1800" dirty="0">
              <a:latin typeface="+mn-lt"/>
            </a:endParaRPr>
          </a:p>
          <a:p>
            <a:pPr marL="285750" indent="-285750" algn="just">
              <a:lnSpc>
                <a:spcPct val="150000"/>
              </a:lnSpc>
              <a:buFont typeface="Wingdings" panose="05000000000000000000" pitchFamily="2" charset="2"/>
              <a:buChar char="Ø"/>
            </a:pPr>
            <a:r>
              <a:rPr lang="tr-TR" sz="1800" b="1" dirty="0">
                <a:solidFill>
                  <a:srgbClr val="FF0000"/>
                </a:solidFill>
                <a:latin typeface="+mn-lt"/>
              </a:rPr>
              <a:t>Not:</a:t>
            </a:r>
            <a:r>
              <a:rPr lang="tr-TR" sz="1800" b="1" dirty="0">
                <a:latin typeface="+mn-lt"/>
              </a:rPr>
              <a:t> </a:t>
            </a:r>
            <a:r>
              <a:rPr lang="tr-TR" sz="1800" dirty="0">
                <a:latin typeface="+mn-lt"/>
              </a:rPr>
              <a:t>Küçük ve orta ölçekli şirketlerce tür değiştirme raporunun düzenlenmesinden vazgeçildiğinin </a:t>
            </a:r>
            <a:r>
              <a:rPr lang="tr-TR" sz="1800" b="1" dirty="0">
                <a:solidFill>
                  <a:srgbClr val="00B0F0"/>
                </a:solidFill>
                <a:latin typeface="+mn-lt"/>
              </a:rPr>
              <a:t>genel kurul kararında belirtilmemesi </a:t>
            </a:r>
            <a:r>
              <a:rPr lang="tr-TR" sz="1800" dirty="0">
                <a:latin typeface="+mn-lt"/>
              </a:rPr>
              <a:t>halinde tüm ortaklar tarafından vazgeçildiğine ilişkin </a:t>
            </a:r>
            <a:r>
              <a:rPr lang="tr-TR" sz="1800" b="1" dirty="0">
                <a:solidFill>
                  <a:srgbClr val="00B0F0"/>
                </a:solidFill>
                <a:latin typeface="+mn-lt"/>
              </a:rPr>
              <a:t>imzalı belge/belgeler </a:t>
            </a:r>
            <a:r>
              <a:rPr lang="tr-TR" sz="1800" dirty="0">
                <a:latin typeface="+mn-lt"/>
              </a:rPr>
              <a:t>ilgili ticaret sicili müdürlüğüne sunulur.</a:t>
            </a:r>
          </a:p>
          <a:p>
            <a:pPr algn="just">
              <a:lnSpc>
                <a:spcPct val="150000"/>
              </a:lnSpc>
            </a:pPr>
            <a:endParaRPr lang="tr-TR" sz="1800" dirty="0">
              <a:latin typeface="+mn-lt"/>
            </a:endParaRPr>
          </a:p>
        </p:txBody>
      </p:sp>
    </p:spTree>
    <p:extLst>
      <p:ext uri="{BB962C8B-B14F-4D97-AF65-F5344CB8AC3E}">
        <p14:creationId xmlns:p14="http://schemas.microsoft.com/office/powerpoint/2010/main" val="33160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sz="1800" b="1" dirty="0">
                <a:solidFill>
                  <a:schemeClr val="bg1"/>
                </a:solidFill>
                <a:latin typeface="+mn-lt"/>
              </a:rPr>
              <a:t>2. Tür Değiştirme Raporu </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4247317"/>
          </a:xfrm>
          <a:prstGeom prst="rect">
            <a:avLst/>
          </a:prstGeom>
          <a:noFill/>
        </p:spPr>
        <p:txBody>
          <a:bodyPr wrap="square">
            <a:spAutoFit/>
          </a:bodyPr>
          <a:lstStyle/>
          <a:p>
            <a:pPr lvl="1"/>
            <a:r>
              <a:rPr lang="tr-TR" b="1" i="0" u="none" strike="noStrike" baseline="0" dirty="0">
                <a:solidFill>
                  <a:srgbClr val="000000"/>
                </a:solidFill>
                <a:latin typeface="+mn-lt"/>
              </a:rPr>
              <a:t>Tür değiştirm</a:t>
            </a:r>
            <a:r>
              <a:rPr lang="tr-TR" b="1" dirty="0">
                <a:solidFill>
                  <a:srgbClr val="000000"/>
                </a:solidFill>
                <a:latin typeface="+mn-lt"/>
              </a:rPr>
              <a:t>e Raporunun içeriğinde </a:t>
            </a:r>
            <a:r>
              <a:rPr lang="tr-TR" dirty="0">
                <a:solidFill>
                  <a:srgbClr val="000000"/>
                </a:solidFill>
                <a:latin typeface="+mn-lt"/>
              </a:rPr>
              <a:t>aşağıdaki hususlar yer almalıdır;</a:t>
            </a:r>
          </a:p>
          <a:p>
            <a:endParaRPr lang="tr-TR" sz="1800" b="0" i="0" u="none" strike="noStrike" baseline="0" dirty="0">
              <a:solidFill>
                <a:srgbClr val="000000"/>
              </a:solidFill>
              <a:latin typeface="+mn-lt"/>
            </a:endParaRPr>
          </a:p>
          <a:p>
            <a:pPr marL="285750" indent="-285750">
              <a:buFont typeface="Wingdings" panose="05000000000000000000" pitchFamily="2" charset="2"/>
              <a:buChar char="ü"/>
            </a:pPr>
            <a:r>
              <a:rPr lang="tr-TR" sz="1800" b="0" i="0" u="none" strike="noStrike" baseline="0" dirty="0">
                <a:solidFill>
                  <a:srgbClr val="000000"/>
                </a:solidFill>
                <a:latin typeface="+mn-lt"/>
              </a:rPr>
              <a:t> Tür değiştirmenin </a:t>
            </a:r>
            <a:r>
              <a:rPr lang="tr-TR" sz="1800" b="1" i="0" u="none" strike="noStrike" baseline="0" dirty="0">
                <a:solidFill>
                  <a:srgbClr val="FF0000"/>
                </a:solidFill>
                <a:latin typeface="+mn-lt"/>
              </a:rPr>
              <a:t>amacı ve sonuçları</a:t>
            </a:r>
            <a:r>
              <a:rPr lang="tr-TR" sz="1800" b="0" i="0" u="none" strike="noStrike" baseline="0" dirty="0">
                <a:solidFill>
                  <a:srgbClr val="000000"/>
                </a:solidFill>
                <a:latin typeface="+mn-lt"/>
              </a:rPr>
              <a:t>, </a:t>
            </a:r>
          </a:p>
          <a:p>
            <a:endParaRPr lang="tr-TR" sz="1800" b="0" i="0" u="none" strike="noStrike" baseline="0" dirty="0">
              <a:solidFill>
                <a:srgbClr val="000000"/>
              </a:solidFill>
              <a:latin typeface="+mn-lt"/>
            </a:endParaRPr>
          </a:p>
          <a:p>
            <a:pPr marL="285750" indent="-285750">
              <a:buFont typeface="Wingdings" panose="05000000000000000000" pitchFamily="2" charset="2"/>
              <a:buChar char="ü"/>
            </a:pPr>
            <a:r>
              <a:rPr lang="tr-TR" sz="1800" b="0" i="0" u="none" strike="noStrike" baseline="0" dirty="0">
                <a:solidFill>
                  <a:srgbClr val="000000"/>
                </a:solidFill>
                <a:latin typeface="+mn-lt"/>
              </a:rPr>
              <a:t>Yeni türe ilişkin </a:t>
            </a:r>
            <a:r>
              <a:rPr lang="tr-TR" sz="1800" b="1" i="0" u="none" strike="noStrike" baseline="0" dirty="0">
                <a:solidFill>
                  <a:srgbClr val="000000"/>
                </a:solidFill>
                <a:latin typeface="+mn-lt"/>
              </a:rPr>
              <a:t>kuruluş hükümlerinin </a:t>
            </a:r>
            <a:r>
              <a:rPr lang="tr-TR" sz="1800" b="0" i="0" u="none" strike="noStrike" baseline="0" dirty="0">
                <a:solidFill>
                  <a:srgbClr val="000000"/>
                </a:solidFill>
                <a:latin typeface="+mn-lt"/>
              </a:rPr>
              <a:t>yerine getirilmiş bulunduğu, </a:t>
            </a:r>
          </a:p>
          <a:p>
            <a:endParaRPr lang="tr-TR" sz="1800" b="0" i="0" u="none" strike="noStrike" baseline="0" dirty="0">
              <a:solidFill>
                <a:srgbClr val="000000"/>
              </a:solidFill>
              <a:latin typeface="+mn-lt"/>
            </a:endParaRPr>
          </a:p>
          <a:p>
            <a:pPr marL="285750" indent="-285750">
              <a:buFont typeface="Wingdings" panose="05000000000000000000" pitchFamily="2" charset="2"/>
              <a:buChar char="ü"/>
            </a:pPr>
            <a:r>
              <a:rPr lang="tr-TR" sz="1800" b="1" i="0" u="none" strike="noStrike" baseline="0" dirty="0">
                <a:solidFill>
                  <a:srgbClr val="00B0F0"/>
                </a:solidFill>
                <a:latin typeface="+mn-lt"/>
              </a:rPr>
              <a:t>Yeni </a:t>
            </a:r>
            <a:r>
              <a:rPr lang="tr-TR" sz="1800" b="1" i="0" u="sng" strike="noStrike" baseline="0" dirty="0">
                <a:solidFill>
                  <a:srgbClr val="00B0F0"/>
                </a:solidFill>
                <a:latin typeface="+mn-lt"/>
              </a:rPr>
              <a:t>şirket sözleşmesi</a:t>
            </a:r>
            <a:r>
              <a:rPr lang="tr-TR" sz="1800" b="0" i="0" u="none" strike="noStrike" baseline="0" dirty="0">
                <a:solidFill>
                  <a:srgbClr val="00B0F0"/>
                </a:solidFill>
                <a:latin typeface="+mn-lt"/>
              </a:rPr>
              <a:t>, </a:t>
            </a:r>
          </a:p>
          <a:p>
            <a:endParaRPr lang="tr-TR" sz="1800" b="0" i="0" u="none" strike="noStrike" baseline="0" dirty="0">
              <a:solidFill>
                <a:srgbClr val="00B0F0"/>
              </a:solidFill>
              <a:latin typeface="+mn-lt"/>
            </a:endParaRPr>
          </a:p>
          <a:p>
            <a:pPr marL="285750" indent="-285750">
              <a:buFont typeface="Wingdings" panose="05000000000000000000" pitchFamily="2" charset="2"/>
              <a:buChar char="ü"/>
            </a:pPr>
            <a:r>
              <a:rPr lang="tr-TR" sz="1800" b="0" i="0" u="none" strike="noStrike" baseline="0" dirty="0">
                <a:solidFill>
                  <a:srgbClr val="000000"/>
                </a:solidFill>
                <a:latin typeface="+mn-lt"/>
              </a:rPr>
              <a:t>Tür değiştirmeden sonra ortakların sahip olacakları paylara dair </a:t>
            </a:r>
            <a:r>
              <a:rPr lang="tr-TR" sz="1800" b="1" i="0" u="none" strike="noStrike" baseline="0" dirty="0">
                <a:solidFill>
                  <a:srgbClr val="FF0000"/>
                </a:solidFill>
                <a:latin typeface="+mn-lt"/>
              </a:rPr>
              <a:t>değişim oranı</a:t>
            </a:r>
            <a:r>
              <a:rPr lang="tr-TR" sz="1800" b="0" i="0" u="none" strike="noStrike" baseline="0" dirty="0">
                <a:solidFill>
                  <a:srgbClr val="000000"/>
                </a:solidFill>
                <a:latin typeface="+mn-lt"/>
              </a:rPr>
              <a:t>, </a:t>
            </a:r>
          </a:p>
          <a:p>
            <a:endParaRPr lang="tr-TR" sz="1800" b="0" i="0" u="none" strike="noStrike" baseline="0" dirty="0">
              <a:solidFill>
                <a:srgbClr val="000000"/>
              </a:solidFill>
              <a:latin typeface="+mn-lt"/>
            </a:endParaRPr>
          </a:p>
          <a:p>
            <a:pPr marL="285750" indent="-285750">
              <a:buFont typeface="Wingdings" panose="05000000000000000000" pitchFamily="2" charset="2"/>
              <a:buChar char="ü"/>
            </a:pPr>
            <a:r>
              <a:rPr lang="tr-TR" sz="1800" b="0" i="0" u="none" strike="noStrike" baseline="0" dirty="0">
                <a:solidFill>
                  <a:srgbClr val="000000"/>
                </a:solidFill>
                <a:latin typeface="+mn-lt"/>
              </a:rPr>
              <a:t>Varsa ortaklar ile ilgili olarak tür değiştirmeden kaynaklanan </a:t>
            </a:r>
            <a:r>
              <a:rPr lang="tr-TR" sz="1800" b="1" i="0" u="none" strike="noStrike" baseline="0" dirty="0">
                <a:solidFill>
                  <a:srgbClr val="FF0000"/>
                </a:solidFill>
                <a:latin typeface="+mn-lt"/>
              </a:rPr>
              <a:t>ek ödeme </a:t>
            </a:r>
            <a:r>
              <a:rPr lang="tr-TR" sz="1800" b="0" i="0" u="none" strike="noStrike" baseline="0" dirty="0">
                <a:solidFill>
                  <a:srgbClr val="000000"/>
                </a:solidFill>
                <a:latin typeface="+mn-lt"/>
              </a:rPr>
              <a:t>ile diğer </a:t>
            </a:r>
            <a:r>
              <a:rPr lang="tr-TR" sz="1800" b="1" i="0" u="none" strike="noStrike" baseline="0" dirty="0">
                <a:solidFill>
                  <a:srgbClr val="FF0000"/>
                </a:solidFill>
                <a:latin typeface="+mn-lt"/>
              </a:rPr>
              <a:t>kişisel</a:t>
            </a:r>
            <a:r>
              <a:rPr lang="tr-TR" sz="1800" b="0" i="0" u="none" strike="noStrike" baseline="0" dirty="0">
                <a:solidFill>
                  <a:srgbClr val="FF0000"/>
                </a:solidFill>
                <a:latin typeface="+mn-lt"/>
              </a:rPr>
              <a:t> </a:t>
            </a:r>
            <a:r>
              <a:rPr lang="tr-TR" sz="1800" b="1" i="0" u="none" strike="noStrike" baseline="0" dirty="0">
                <a:solidFill>
                  <a:srgbClr val="FF0000"/>
                </a:solidFill>
                <a:latin typeface="+mn-lt"/>
              </a:rPr>
              <a:t>edim yükümlülükleri ve kişisel sorumluluklar</a:t>
            </a:r>
            <a:r>
              <a:rPr lang="tr-TR" sz="1800" b="0" i="0" u="none" strike="noStrike" baseline="0" dirty="0">
                <a:solidFill>
                  <a:srgbClr val="000000"/>
                </a:solidFill>
                <a:latin typeface="+mn-lt"/>
              </a:rPr>
              <a:t>, </a:t>
            </a:r>
          </a:p>
          <a:p>
            <a:endParaRPr lang="tr-TR" sz="1800" b="0" i="0" u="none" strike="noStrike" baseline="0" dirty="0">
              <a:solidFill>
                <a:srgbClr val="000000"/>
              </a:solidFill>
              <a:latin typeface="+mn-lt"/>
            </a:endParaRPr>
          </a:p>
          <a:p>
            <a:pPr marL="285750" indent="-285750">
              <a:buFont typeface="Wingdings" panose="05000000000000000000" pitchFamily="2" charset="2"/>
              <a:buChar char="ü"/>
            </a:pPr>
            <a:r>
              <a:rPr lang="tr-TR" sz="1800" b="0" i="0" u="none" strike="noStrike" baseline="0" dirty="0">
                <a:solidFill>
                  <a:srgbClr val="000000"/>
                </a:solidFill>
                <a:latin typeface="+mn-lt"/>
              </a:rPr>
              <a:t>Ortaklar için </a:t>
            </a:r>
            <a:r>
              <a:rPr lang="tr-TR" sz="1800" b="1" i="0" u="none" strike="noStrike" baseline="0" dirty="0">
                <a:solidFill>
                  <a:srgbClr val="FF0000"/>
                </a:solidFill>
                <a:latin typeface="+mn-lt"/>
              </a:rPr>
              <a:t>yeni tür dolayısıyla doğan yükümlülükler </a:t>
            </a:r>
            <a:r>
              <a:rPr lang="tr-TR" sz="1800" b="0" i="0" u="none" strike="noStrike" baseline="0" dirty="0">
                <a:solidFill>
                  <a:srgbClr val="000000"/>
                </a:solidFill>
                <a:latin typeface="+mn-lt"/>
              </a:rPr>
              <a:t>hukuki ve ekonomik yönden açıklanır ve gerekçeleri yer almalıdır. </a:t>
            </a:r>
          </a:p>
        </p:txBody>
      </p:sp>
    </p:spTree>
    <p:extLst>
      <p:ext uri="{BB962C8B-B14F-4D97-AF65-F5344CB8AC3E}">
        <p14:creationId xmlns:p14="http://schemas.microsoft.com/office/powerpoint/2010/main" val="64757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b="1" dirty="0">
                <a:solidFill>
                  <a:schemeClr val="bg1"/>
                </a:solidFill>
                <a:latin typeface="+mn-lt"/>
              </a:rPr>
              <a:t>3-</a:t>
            </a:r>
            <a:r>
              <a:rPr lang="tr-TR" sz="1800" b="1" dirty="0">
                <a:solidFill>
                  <a:schemeClr val="bg1"/>
                </a:solidFill>
                <a:latin typeface="+mn-lt"/>
              </a:rPr>
              <a:t> Bilançonun Hazırlanması</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355481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1800" dirty="0"/>
              <a:t>Denetime tabi şirketlerde </a:t>
            </a:r>
            <a:r>
              <a:rPr lang="tr-TR" sz="1800" b="1" dirty="0"/>
              <a:t>denetçi</a:t>
            </a:r>
            <a:r>
              <a:rPr lang="tr-TR" sz="1800" dirty="0"/>
              <a:t> tarafından diğer şirketlerde ise yönetim organı tarafından </a:t>
            </a:r>
            <a:r>
              <a:rPr lang="tr-TR" sz="1800" b="1" dirty="0"/>
              <a:t>onaylanmış</a:t>
            </a:r>
            <a:r>
              <a:rPr lang="tr-TR" sz="1800" dirty="0"/>
              <a:t> son bilanço ve gerektiğinde ara bilanço hazırlanmalıdır.</a:t>
            </a:r>
          </a:p>
          <a:p>
            <a:pPr marL="342900" indent="-342900" algn="just">
              <a:lnSpc>
                <a:spcPct val="150000"/>
              </a:lnSpc>
              <a:buFont typeface="Arial" panose="020B0604020202020204" pitchFamily="34" charset="0"/>
              <a:buChar char="•"/>
            </a:pPr>
            <a:endParaRPr lang="tr-TR" sz="1800" dirty="0"/>
          </a:p>
          <a:p>
            <a:pPr marL="285750" indent="-285750" algn="just">
              <a:buFont typeface="Arial" panose="020B0604020202020204" pitchFamily="34" charset="0"/>
              <a:buChar char="•"/>
            </a:pPr>
            <a:r>
              <a:rPr lang="tr-TR" sz="1800" b="0" i="0" u="none" strike="noStrike" baseline="0" dirty="0">
                <a:solidFill>
                  <a:srgbClr val="000000"/>
                </a:solidFill>
                <a:latin typeface="+mn-lt"/>
              </a:rPr>
              <a:t>Tür değiştirme sürecinde </a:t>
            </a:r>
            <a:r>
              <a:rPr lang="tr-TR" sz="1800" b="1" i="0" u="none" strike="noStrike" baseline="0" dirty="0">
                <a:solidFill>
                  <a:srgbClr val="FF0000"/>
                </a:solidFill>
                <a:latin typeface="+mn-lt"/>
              </a:rPr>
              <a:t>aşağıda belirtilen hâllerden </a:t>
            </a:r>
            <a:r>
              <a:rPr lang="tr-TR" sz="1800" b="0" i="0" u="none" strike="noStrike" baseline="0" dirty="0">
                <a:solidFill>
                  <a:srgbClr val="000000"/>
                </a:solidFill>
                <a:latin typeface="+mn-lt"/>
              </a:rPr>
              <a:t>biri söz konusu ise </a:t>
            </a:r>
            <a:r>
              <a:rPr lang="tr-TR" sz="1800" b="1" i="0" u="none" strike="noStrike" baseline="0" dirty="0">
                <a:solidFill>
                  <a:srgbClr val="000000"/>
                </a:solidFill>
                <a:latin typeface="+mn-lt"/>
              </a:rPr>
              <a:t>ara bilanço </a:t>
            </a:r>
            <a:r>
              <a:rPr lang="tr-TR" sz="1800" b="0" i="0" u="none" strike="noStrike" baseline="0" dirty="0">
                <a:solidFill>
                  <a:srgbClr val="000000"/>
                </a:solidFill>
                <a:latin typeface="+mn-lt"/>
              </a:rPr>
              <a:t>düzenlenmesi </a:t>
            </a:r>
            <a:r>
              <a:rPr lang="tr-TR" sz="1800" b="1" i="0" u="none" strike="noStrike" baseline="0" dirty="0">
                <a:solidFill>
                  <a:srgbClr val="000000"/>
                </a:solidFill>
                <a:latin typeface="+mn-lt"/>
              </a:rPr>
              <a:t>zorunludur:</a:t>
            </a:r>
            <a:r>
              <a:rPr lang="tr-TR" sz="1800" b="0" i="0" u="none" strike="noStrike" baseline="0" dirty="0">
                <a:solidFill>
                  <a:srgbClr val="000000"/>
                </a:solidFill>
                <a:latin typeface="+mn-lt"/>
              </a:rPr>
              <a:t> </a:t>
            </a:r>
          </a:p>
          <a:p>
            <a:pPr marL="285750" indent="-285750" algn="just">
              <a:buFont typeface="Arial" panose="020B0604020202020204" pitchFamily="34" charset="0"/>
              <a:buChar char="•"/>
            </a:pPr>
            <a:endParaRPr lang="tr-TR" sz="1800" b="0" i="0" u="none" strike="noStrike" baseline="0" dirty="0">
              <a:solidFill>
                <a:srgbClr val="000000"/>
              </a:solidFill>
              <a:latin typeface="+mn-lt"/>
            </a:endParaRPr>
          </a:p>
          <a:p>
            <a:pPr marL="742950" lvl="1" indent="-285750" algn="just">
              <a:buFont typeface="Wingdings" panose="05000000000000000000" pitchFamily="2" charset="2"/>
              <a:buChar char="Ø"/>
            </a:pPr>
            <a:r>
              <a:rPr lang="tr-TR" dirty="0">
                <a:latin typeface="+mn-lt"/>
              </a:rPr>
              <a:t>Bilanço tarihi ile tür değiştirme raporunun düzenlendiği tarih arasında </a:t>
            </a:r>
            <a:r>
              <a:rPr lang="tr-TR" b="1" dirty="0">
                <a:solidFill>
                  <a:srgbClr val="00B0F0"/>
                </a:solidFill>
                <a:latin typeface="+mn-lt"/>
              </a:rPr>
              <a:t>6 aydan fazla zaman geçmişse</a:t>
            </a:r>
            <a:r>
              <a:rPr lang="tr-TR" dirty="0">
                <a:solidFill>
                  <a:srgbClr val="00B0F0"/>
                </a:solidFill>
                <a:latin typeface="+mn-lt"/>
              </a:rPr>
              <a:t> </a:t>
            </a:r>
            <a:r>
              <a:rPr lang="tr-TR" dirty="0">
                <a:latin typeface="+mn-lt"/>
              </a:rPr>
              <a:t>veya </a:t>
            </a:r>
          </a:p>
          <a:p>
            <a:pPr algn="just"/>
            <a:endParaRPr lang="tr-TR" b="1" dirty="0">
              <a:solidFill>
                <a:srgbClr val="00B0F0"/>
              </a:solidFill>
              <a:latin typeface="+mn-lt"/>
            </a:endParaRPr>
          </a:p>
          <a:p>
            <a:pPr marL="742950" lvl="1" indent="-285750" algn="just">
              <a:buFont typeface="Wingdings" panose="05000000000000000000" pitchFamily="2" charset="2"/>
              <a:buChar char="Ø"/>
            </a:pPr>
            <a:r>
              <a:rPr lang="tr-TR" b="1" dirty="0">
                <a:solidFill>
                  <a:srgbClr val="00B0F0"/>
                </a:solidFill>
                <a:latin typeface="+mn-lt"/>
              </a:rPr>
              <a:t>Son bilançonun çıkarıldığı tarihten itibaren şirketin mal varlığında önemli değişiklikler meydana gelmiş ise </a:t>
            </a:r>
            <a:r>
              <a:rPr lang="tr-TR" dirty="0">
                <a:latin typeface="+mn-lt"/>
              </a:rPr>
              <a:t>ara bilanço hazırlanmalıdır.</a:t>
            </a:r>
          </a:p>
        </p:txBody>
      </p:sp>
    </p:spTree>
    <p:extLst>
      <p:ext uri="{BB962C8B-B14F-4D97-AF65-F5344CB8AC3E}">
        <p14:creationId xmlns:p14="http://schemas.microsoft.com/office/powerpoint/2010/main" val="34035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b="1" dirty="0">
                <a:solidFill>
                  <a:schemeClr val="bg1"/>
                </a:solidFill>
                <a:latin typeface="+mn-lt"/>
              </a:rPr>
              <a:t>4-</a:t>
            </a:r>
            <a:r>
              <a:rPr lang="tr-TR" sz="1800" b="1" dirty="0">
                <a:solidFill>
                  <a:schemeClr val="bg1"/>
                </a:solidFill>
                <a:latin typeface="+mn-lt"/>
              </a:rPr>
              <a:t> İnceleme Hakkı</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4204356"/>
          </a:xfrm>
          <a:prstGeom prst="rect">
            <a:avLst/>
          </a:prstGeom>
          <a:noFill/>
        </p:spPr>
        <p:txBody>
          <a:bodyPr wrap="square">
            <a:spAutoFit/>
          </a:bodyPr>
          <a:lstStyle/>
          <a:p>
            <a:pPr algn="just">
              <a:lnSpc>
                <a:spcPct val="150000"/>
              </a:lnSpc>
            </a:pPr>
            <a:endParaRPr lang="tr-TR" sz="1800" dirty="0"/>
          </a:p>
          <a:p>
            <a:pPr marL="342900" indent="-342900" algn="just">
              <a:lnSpc>
                <a:spcPct val="150000"/>
              </a:lnSpc>
              <a:buFont typeface="Arial" panose="020B0604020202020204" pitchFamily="34" charset="0"/>
              <a:buChar char="•"/>
            </a:pPr>
            <a:r>
              <a:rPr lang="tr-TR" sz="1800" u="sng" dirty="0"/>
              <a:t>Şirket; </a:t>
            </a:r>
          </a:p>
          <a:p>
            <a:pPr marL="800100" lvl="1" indent="-342900" algn="just">
              <a:lnSpc>
                <a:spcPct val="150000"/>
              </a:lnSpc>
              <a:buFont typeface="Wingdings" panose="05000000000000000000" pitchFamily="2" charset="2"/>
              <a:buChar char="ü"/>
            </a:pPr>
            <a:r>
              <a:rPr lang="tr-TR" b="1" dirty="0"/>
              <a:t>tür değiştirme planını</a:t>
            </a:r>
            <a:r>
              <a:rPr lang="tr-TR" dirty="0"/>
              <a:t>, </a:t>
            </a:r>
          </a:p>
          <a:p>
            <a:pPr marL="800100" lvl="1" indent="-342900" algn="just">
              <a:lnSpc>
                <a:spcPct val="150000"/>
              </a:lnSpc>
              <a:buFont typeface="Wingdings" panose="05000000000000000000" pitchFamily="2" charset="2"/>
              <a:buChar char="ü"/>
            </a:pPr>
            <a:r>
              <a:rPr lang="tr-TR" dirty="0"/>
              <a:t>tür değiştirme raporunu,</a:t>
            </a:r>
          </a:p>
          <a:p>
            <a:pPr marL="800100" lvl="1" indent="-342900" algn="just">
              <a:lnSpc>
                <a:spcPct val="150000"/>
              </a:lnSpc>
              <a:buFont typeface="Wingdings" panose="05000000000000000000" pitchFamily="2" charset="2"/>
              <a:buChar char="ü"/>
            </a:pPr>
            <a:r>
              <a:rPr lang="tr-TR" b="1" dirty="0"/>
              <a:t>son üç yılın finansal tablolarını</a:t>
            </a:r>
            <a:r>
              <a:rPr lang="tr-TR" dirty="0"/>
              <a:t>, varsa </a:t>
            </a:r>
            <a:r>
              <a:rPr lang="tr-TR" b="1" dirty="0"/>
              <a:t>ara bilançoyu</a:t>
            </a:r>
            <a:r>
              <a:rPr lang="tr-TR" dirty="0"/>
              <a:t>, </a:t>
            </a:r>
          </a:p>
          <a:p>
            <a:pPr algn="just">
              <a:lnSpc>
                <a:spcPct val="150000"/>
              </a:lnSpc>
            </a:pPr>
            <a:r>
              <a:rPr lang="tr-TR" dirty="0"/>
              <a:t>	</a:t>
            </a:r>
            <a:r>
              <a:rPr lang="tr-TR" sz="1800" dirty="0"/>
              <a:t>genel kurulda karar alınmasından </a:t>
            </a:r>
            <a:r>
              <a:rPr lang="tr-TR" sz="1800" b="1" dirty="0">
                <a:solidFill>
                  <a:srgbClr val="FF0000"/>
                </a:solidFill>
              </a:rPr>
              <a:t>otuz gün </a:t>
            </a:r>
            <a:r>
              <a:rPr lang="tr-TR" sz="1800" dirty="0"/>
              <a:t>önce merkezinde ve halka açık anonim şirketlerde Sermaye Piyasası Kurulunun istediği yerlerde </a:t>
            </a:r>
            <a:r>
              <a:rPr lang="tr-TR" sz="1800" b="1" dirty="0"/>
              <a:t>ortakların incelemesine </a:t>
            </a:r>
            <a:r>
              <a:rPr lang="tr-TR" sz="1800" dirty="0"/>
              <a:t>sunar.</a:t>
            </a:r>
          </a:p>
          <a:p>
            <a:pPr marL="342900" indent="-342900" algn="just">
              <a:lnSpc>
                <a:spcPct val="150000"/>
              </a:lnSpc>
              <a:buFont typeface="Arial" panose="020B0604020202020204" pitchFamily="34" charset="0"/>
              <a:buChar char="•"/>
            </a:pPr>
            <a:r>
              <a:rPr lang="tr-TR" sz="1800" dirty="0"/>
              <a:t>İsteyen ortaklara anılan belgelerin kopyaları bedelsiz verilir. Şirket, ortakları uygun bir şekilde inceleme haklarının bulunduğu hususunda </a:t>
            </a:r>
            <a:r>
              <a:rPr lang="tr-TR" sz="1800" b="1" dirty="0"/>
              <a:t>bilgilendirir.</a:t>
            </a:r>
          </a:p>
          <a:p>
            <a:pPr marL="342900" indent="-342900" algn="just">
              <a:lnSpc>
                <a:spcPct val="150000"/>
              </a:lnSpc>
              <a:buFont typeface="Arial" panose="020B0604020202020204" pitchFamily="34" charset="0"/>
              <a:buChar char="•"/>
            </a:pPr>
            <a:endParaRPr lang="tr-TR" sz="1800" dirty="0"/>
          </a:p>
        </p:txBody>
      </p:sp>
    </p:spTree>
    <p:extLst>
      <p:ext uri="{BB962C8B-B14F-4D97-AF65-F5344CB8AC3E}">
        <p14:creationId xmlns:p14="http://schemas.microsoft.com/office/powerpoint/2010/main" val="273878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23478"/>
            <a:ext cx="7632848" cy="369332"/>
          </a:xfrm>
          <a:prstGeom prst="rect">
            <a:avLst/>
          </a:prstGeom>
        </p:spPr>
        <p:txBody>
          <a:bodyPr wrap="square">
            <a:spAutoFit/>
          </a:bodyPr>
          <a:lstStyle/>
          <a:p>
            <a:r>
              <a:rPr lang="tr-TR" b="1" dirty="0">
                <a:solidFill>
                  <a:schemeClr val="bg1"/>
                </a:solidFill>
                <a:latin typeface="+mj-lt"/>
                <a:cs typeface="Times New Roman" pitchFamily="18" charset="0"/>
              </a:rPr>
              <a:t>Ticaret Sicili Müdürlüğü</a:t>
            </a:r>
            <a:endParaRPr lang="tr-TR" b="1" dirty="0">
              <a:solidFill>
                <a:schemeClr val="bg1"/>
              </a:solidFill>
              <a:latin typeface="+mj-lt"/>
            </a:endParaRPr>
          </a:p>
        </p:txBody>
      </p:sp>
      <p:sp>
        <p:nvSpPr>
          <p:cNvPr id="3" name="Rectangle 2"/>
          <p:cNvSpPr/>
          <p:nvPr/>
        </p:nvSpPr>
        <p:spPr>
          <a:xfrm>
            <a:off x="179512" y="725091"/>
            <a:ext cx="8712968" cy="3785652"/>
          </a:xfrm>
          <a:prstGeom prst="rect">
            <a:avLst/>
          </a:prstGeom>
        </p:spPr>
        <p:txBody>
          <a:bodyPr wrap="square">
            <a:spAutoFit/>
          </a:bodyPr>
          <a:lstStyle/>
          <a:p>
            <a:pPr marL="285750" indent="-285750" algn="just">
              <a:buFont typeface="Wingdings" panose="05000000000000000000" pitchFamily="2" charset="2"/>
              <a:buChar char="Ø"/>
            </a:pPr>
            <a:r>
              <a:rPr lang="tr-TR" sz="1600" b="1" dirty="0">
                <a:solidFill>
                  <a:schemeClr val="accent1">
                    <a:lumMod val="75000"/>
                  </a:schemeClr>
                </a:solidFill>
              </a:rPr>
              <a:t>Müdürlük; </a:t>
            </a:r>
            <a:r>
              <a:rPr lang="tr-TR" sz="1600" dirty="0">
                <a:solidFill>
                  <a:schemeClr val="accent1">
                    <a:lumMod val="75000"/>
                  </a:schemeClr>
                </a:solidFill>
              </a:rPr>
              <a:t>müdür, müdür yardımcıları, tescil yetkilisi ve diğer personelden oluşur. Hali hazırda 1 Müdür yardımcısı, 3 tescil yetkilisi ve 14 memur görev yapmaktadır.</a:t>
            </a:r>
          </a:p>
          <a:p>
            <a:pPr algn="just"/>
            <a:endParaRPr lang="tr-TR" sz="1600" b="1" dirty="0">
              <a:solidFill>
                <a:schemeClr val="accent1">
                  <a:lumMod val="75000"/>
                </a:schemeClr>
              </a:solidFill>
            </a:endParaRPr>
          </a:p>
          <a:p>
            <a:pPr marL="285750" indent="-285750" algn="just">
              <a:buFont typeface="Wingdings" panose="05000000000000000000" pitchFamily="2" charset="2"/>
              <a:buChar char="Ø"/>
            </a:pPr>
            <a:r>
              <a:rPr lang="tr-TR" sz="1600" b="1" dirty="0">
                <a:solidFill>
                  <a:schemeClr val="accent1">
                    <a:lumMod val="75000"/>
                  </a:schemeClr>
                </a:solidFill>
              </a:rPr>
              <a:t>Müdür ve müdür yardımcıları, </a:t>
            </a:r>
            <a:r>
              <a:rPr lang="tr-TR" sz="1600" dirty="0">
                <a:solidFill>
                  <a:schemeClr val="accent1">
                    <a:lumMod val="75000"/>
                  </a:schemeClr>
                </a:solidFill>
              </a:rPr>
              <a:t>ilgili oda yönetim kurulunun teklifi üzerine</a:t>
            </a:r>
            <a:r>
              <a:rPr lang="tr-TR" sz="1600" b="1" dirty="0">
                <a:solidFill>
                  <a:schemeClr val="accent1">
                    <a:lumMod val="75000"/>
                  </a:schemeClr>
                </a:solidFill>
              </a:rPr>
              <a:t> </a:t>
            </a:r>
            <a:r>
              <a:rPr lang="tr-TR" sz="1600" b="1" dirty="0">
                <a:solidFill>
                  <a:srgbClr val="FF0000"/>
                </a:solidFill>
              </a:rPr>
              <a:t>Ticaret Bakanlığınca </a:t>
            </a:r>
            <a:r>
              <a:rPr lang="tr-TR" sz="1600" b="1" dirty="0">
                <a:solidFill>
                  <a:schemeClr val="accent1">
                    <a:lumMod val="75000"/>
                  </a:schemeClr>
                </a:solidFill>
              </a:rPr>
              <a:t>atanır.</a:t>
            </a:r>
          </a:p>
          <a:p>
            <a:pPr algn="just"/>
            <a:endParaRPr lang="tr-TR" sz="1600" b="1" dirty="0">
              <a:solidFill>
                <a:schemeClr val="accent1">
                  <a:lumMod val="75000"/>
                </a:schemeClr>
              </a:solidFill>
            </a:endParaRPr>
          </a:p>
          <a:p>
            <a:pPr marL="285750" indent="-285750" algn="just">
              <a:buFont typeface="Wingdings" panose="05000000000000000000" pitchFamily="2" charset="2"/>
              <a:buChar char="Ø"/>
            </a:pPr>
            <a:r>
              <a:rPr lang="tr-TR" sz="1600" dirty="0">
                <a:solidFill>
                  <a:schemeClr val="accent1">
                    <a:lumMod val="75000"/>
                  </a:schemeClr>
                </a:solidFill>
              </a:rPr>
              <a:t>Müdür ile müdür yardımcılarının görevlerinden alınmalarında da atanmalarındaki usul uygulanır.</a:t>
            </a:r>
          </a:p>
          <a:p>
            <a:pPr marL="285750" indent="-285750" algn="just">
              <a:buFont typeface="Wingdings" panose="05000000000000000000" pitchFamily="2" charset="2"/>
              <a:buChar char="Ø"/>
            </a:pPr>
            <a:endParaRPr lang="tr-TR" sz="1600" dirty="0">
              <a:solidFill>
                <a:schemeClr val="accent1">
                  <a:lumMod val="75000"/>
                </a:schemeClr>
              </a:solidFill>
            </a:endParaRPr>
          </a:p>
          <a:p>
            <a:pPr marL="285750" indent="-285750" algn="just">
              <a:buFont typeface="Wingdings" panose="05000000000000000000" pitchFamily="2" charset="2"/>
              <a:buChar char="Ø"/>
            </a:pPr>
            <a:r>
              <a:rPr lang="tr-TR" sz="1600" dirty="0">
                <a:solidFill>
                  <a:schemeClr val="accent1">
                    <a:lumMod val="75000"/>
                  </a:schemeClr>
                </a:solidFill>
              </a:rPr>
              <a:t>Bakanlık, müdürlüklerin faaliyetlerini her zaman denetlemeye ve gerekli tedbirleri almaya yetkilidir.</a:t>
            </a:r>
          </a:p>
          <a:p>
            <a:pPr marL="285750" indent="-285750" algn="just">
              <a:buFont typeface="Wingdings" panose="05000000000000000000" pitchFamily="2" charset="2"/>
              <a:buChar char="Ø"/>
            </a:pPr>
            <a:endParaRPr lang="tr-TR" sz="1600" b="1" dirty="0">
              <a:solidFill>
                <a:schemeClr val="accent1">
                  <a:lumMod val="75000"/>
                </a:schemeClr>
              </a:solidFill>
            </a:endParaRPr>
          </a:p>
          <a:p>
            <a:pPr marL="285750" indent="-285750" algn="just">
              <a:buFont typeface="Wingdings" panose="05000000000000000000" pitchFamily="2" charset="2"/>
              <a:buChar char="Ø"/>
            </a:pPr>
            <a:r>
              <a:rPr lang="tr-TR" sz="1600" b="1" dirty="0">
                <a:solidFill>
                  <a:schemeClr val="accent1">
                    <a:lumMod val="75000"/>
                  </a:schemeClr>
                </a:solidFill>
              </a:rPr>
              <a:t>Bakanlık, </a:t>
            </a:r>
            <a:r>
              <a:rPr lang="tr-TR" sz="1600" dirty="0">
                <a:solidFill>
                  <a:schemeClr val="accent1">
                    <a:lumMod val="75000"/>
                  </a:schemeClr>
                </a:solidFill>
              </a:rPr>
              <a:t>müdürlük personelinin </a:t>
            </a:r>
            <a:r>
              <a:rPr lang="tr-TR" sz="1600" b="1" dirty="0">
                <a:solidFill>
                  <a:schemeClr val="accent1">
                    <a:lumMod val="75000"/>
                  </a:schemeClr>
                </a:solidFill>
              </a:rPr>
              <a:t>mesleki bilgi ve görgülerinin artırılmasını </a:t>
            </a:r>
            <a:r>
              <a:rPr lang="tr-TR" sz="1600" dirty="0">
                <a:solidFill>
                  <a:schemeClr val="accent1">
                    <a:lumMod val="75000"/>
                  </a:schemeClr>
                </a:solidFill>
              </a:rPr>
              <a:t>sağlamak ve hizmette </a:t>
            </a:r>
            <a:r>
              <a:rPr lang="tr-TR" sz="1600" b="1" dirty="0">
                <a:solidFill>
                  <a:schemeClr val="accent1">
                    <a:lumMod val="75000"/>
                  </a:schemeClr>
                </a:solidFill>
              </a:rPr>
              <a:t>verimliliği artırmak</a:t>
            </a:r>
            <a:r>
              <a:rPr lang="tr-TR" sz="1600" dirty="0">
                <a:solidFill>
                  <a:schemeClr val="accent1">
                    <a:lumMod val="75000"/>
                  </a:schemeClr>
                </a:solidFill>
              </a:rPr>
              <a:t> amacıyla her türlü tedbiri alır, bu hususta TOBB ve odalar ile gerekli işbirliği sağlanır. </a:t>
            </a:r>
            <a:r>
              <a:rPr lang="tr-TR" sz="1600" b="1" dirty="0">
                <a:solidFill>
                  <a:schemeClr val="accent1">
                    <a:lumMod val="75000"/>
                  </a:schemeClr>
                </a:solidFill>
              </a:rPr>
              <a:t>Bu kapsamda </a:t>
            </a:r>
            <a:r>
              <a:rPr lang="tr-TR" sz="1600" b="1" dirty="0">
                <a:solidFill>
                  <a:srgbClr val="FF0000"/>
                </a:solidFill>
              </a:rPr>
              <a:t>Sicil Akademi olarak adlandırılan TOBB-TİSUM </a:t>
            </a:r>
            <a:r>
              <a:rPr lang="tr-TR" sz="1600" b="1" dirty="0">
                <a:solidFill>
                  <a:schemeClr val="accent1">
                    <a:lumMod val="75000"/>
                  </a:schemeClr>
                </a:solidFill>
              </a:rPr>
              <a:t>(Ticaret Sicili Uygulama Merkezi) kurulmuştur. </a:t>
            </a:r>
          </a:p>
          <a:p>
            <a:endParaRPr lang="tr-TR" sz="1600" dirty="0">
              <a:latin typeface="+mn-lt"/>
              <a:cs typeface="Times New Roman" pitchFamily="18" charset="0"/>
            </a:endParaRPr>
          </a:p>
        </p:txBody>
      </p:sp>
    </p:spTree>
    <p:extLst>
      <p:ext uri="{BB962C8B-B14F-4D97-AF65-F5344CB8AC3E}">
        <p14:creationId xmlns:p14="http://schemas.microsoft.com/office/powerpoint/2010/main" val="347172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b="1" dirty="0">
                <a:solidFill>
                  <a:schemeClr val="bg1"/>
                </a:solidFill>
                <a:latin typeface="+mn-lt"/>
              </a:rPr>
              <a:t>4-</a:t>
            </a:r>
            <a:r>
              <a:rPr lang="tr-TR" sz="1800" b="1" dirty="0">
                <a:solidFill>
                  <a:schemeClr val="bg1"/>
                </a:solidFill>
                <a:latin typeface="+mn-lt"/>
              </a:rPr>
              <a:t> İnceleme Hakkı</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3373359"/>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tr-TR" sz="1800" dirty="0"/>
          </a:p>
          <a:p>
            <a:pPr marL="342900" indent="-342900" algn="just">
              <a:lnSpc>
                <a:spcPct val="150000"/>
              </a:lnSpc>
              <a:buFont typeface="Arial" panose="020B0604020202020204" pitchFamily="34" charset="0"/>
              <a:buChar char="•"/>
            </a:pPr>
            <a:r>
              <a:rPr lang="tr-TR" sz="1800" b="1" dirty="0">
                <a:solidFill>
                  <a:srgbClr val="00B0F0"/>
                </a:solidFill>
              </a:rPr>
              <a:t>Not_1: </a:t>
            </a:r>
            <a:r>
              <a:rPr lang="tr-TR" sz="1800" dirty="0"/>
              <a:t>İnceleme hakkından </a:t>
            </a:r>
            <a:r>
              <a:rPr lang="tr-TR" sz="1800" b="1" dirty="0">
                <a:solidFill>
                  <a:srgbClr val="FF0000"/>
                </a:solidFill>
              </a:rPr>
              <a:t>vazgeçilemez.</a:t>
            </a:r>
            <a:r>
              <a:rPr lang="tr-TR" sz="1800" dirty="0"/>
              <a:t> İnceleme hakkının Türkiye Ticaret Sicili Gazetesi’nde </a:t>
            </a:r>
            <a:r>
              <a:rPr lang="tr-TR" sz="1800" b="1" u="sng" dirty="0">
                <a:solidFill>
                  <a:srgbClr val="FF0000"/>
                </a:solidFill>
              </a:rPr>
              <a:t>ilanına gerek yoktur. </a:t>
            </a:r>
          </a:p>
          <a:p>
            <a:pPr marL="342900" indent="-342900" algn="just">
              <a:lnSpc>
                <a:spcPct val="150000"/>
              </a:lnSpc>
              <a:buFont typeface="Arial" panose="020B0604020202020204" pitchFamily="34" charset="0"/>
              <a:buChar char="•"/>
            </a:pPr>
            <a:endParaRPr lang="tr-TR" sz="1800" b="1" dirty="0"/>
          </a:p>
          <a:p>
            <a:pPr marL="342900" indent="-342900" algn="just">
              <a:lnSpc>
                <a:spcPct val="150000"/>
              </a:lnSpc>
              <a:buFont typeface="Arial" panose="020B0604020202020204" pitchFamily="34" charset="0"/>
              <a:buChar char="•"/>
            </a:pPr>
            <a:r>
              <a:rPr lang="tr-TR" sz="1800" b="1" dirty="0">
                <a:solidFill>
                  <a:srgbClr val="00B0F0"/>
                </a:solidFill>
              </a:rPr>
              <a:t>Not_2: </a:t>
            </a:r>
            <a:r>
              <a:rPr lang="tr-TR" sz="1800" dirty="0"/>
              <a:t>Tür değişikliği tescil başvurusunda, inceleme hakkı hususuna ilişkin </a:t>
            </a:r>
            <a:r>
              <a:rPr lang="tr-TR" sz="1800" b="1" dirty="0">
                <a:solidFill>
                  <a:srgbClr val="FF0000"/>
                </a:solidFill>
              </a:rPr>
              <a:t>belgelerin</a:t>
            </a:r>
            <a:r>
              <a:rPr lang="tr-TR" sz="1800" dirty="0"/>
              <a:t> ticaret sicili müdürlüğüne </a:t>
            </a:r>
            <a:r>
              <a:rPr lang="tr-TR" sz="1800" b="1" dirty="0">
                <a:solidFill>
                  <a:srgbClr val="FF0000"/>
                </a:solidFill>
              </a:rPr>
              <a:t>ibrazına gerek yoktur.</a:t>
            </a:r>
          </a:p>
          <a:p>
            <a:pPr marL="342900" indent="-342900" algn="just">
              <a:lnSpc>
                <a:spcPct val="150000"/>
              </a:lnSpc>
              <a:buFont typeface="Arial" panose="020B0604020202020204" pitchFamily="34" charset="0"/>
              <a:buChar char="•"/>
            </a:pPr>
            <a:endParaRPr lang="tr-TR" sz="1800" dirty="0"/>
          </a:p>
          <a:p>
            <a:pPr marL="342900" indent="-342900" algn="just">
              <a:lnSpc>
                <a:spcPct val="150000"/>
              </a:lnSpc>
              <a:buFont typeface="Arial" panose="020B0604020202020204" pitchFamily="34" charset="0"/>
              <a:buChar char="•"/>
            </a:pPr>
            <a:endParaRPr lang="tr-TR" sz="1800" dirty="0"/>
          </a:p>
        </p:txBody>
      </p:sp>
    </p:spTree>
    <p:extLst>
      <p:ext uri="{BB962C8B-B14F-4D97-AF65-F5344CB8AC3E}">
        <p14:creationId xmlns:p14="http://schemas.microsoft.com/office/powerpoint/2010/main" val="1631864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b="1" dirty="0">
                <a:solidFill>
                  <a:schemeClr val="bg1"/>
                </a:solidFill>
                <a:latin typeface="+mn-lt"/>
              </a:rPr>
              <a:t>5-</a:t>
            </a:r>
            <a:r>
              <a:rPr lang="tr-TR" sz="1800" b="1" dirty="0">
                <a:solidFill>
                  <a:schemeClr val="bg1"/>
                </a:solidFill>
                <a:latin typeface="+mn-lt"/>
              </a:rPr>
              <a:t> Mali Müşavir / Denetçi Raporunun Hazırlanması</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337335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1800" dirty="0">
                <a:latin typeface="+mn-lt"/>
              </a:rPr>
              <a:t>Tür değişikliği yapan şirketin </a:t>
            </a:r>
            <a:r>
              <a:rPr lang="tr-TR" sz="1800" b="1" dirty="0">
                <a:latin typeface="+mn-lt"/>
              </a:rPr>
              <a:t>sermayesinin ödenip ödenmediğinin</a:t>
            </a:r>
            <a:r>
              <a:rPr lang="tr-TR" sz="1800" dirty="0">
                <a:latin typeface="+mn-lt"/>
              </a:rPr>
              <a:t>, </a:t>
            </a:r>
            <a:r>
              <a:rPr lang="tr-TR" sz="1800" b="1" dirty="0">
                <a:latin typeface="+mn-lt"/>
              </a:rPr>
              <a:t>karşılıksız kalıp kalmadığının</a:t>
            </a:r>
            <a:r>
              <a:rPr lang="tr-TR" sz="1800" dirty="0">
                <a:latin typeface="+mn-lt"/>
              </a:rPr>
              <a:t>, şirket/ </a:t>
            </a:r>
            <a:r>
              <a:rPr lang="tr-TR" sz="1800" dirty="0" err="1">
                <a:latin typeface="+mn-lt"/>
              </a:rPr>
              <a:t>ilşletmenin</a:t>
            </a:r>
            <a:r>
              <a:rPr lang="tr-TR" sz="1800" dirty="0">
                <a:latin typeface="+mn-lt"/>
              </a:rPr>
              <a:t> </a:t>
            </a:r>
            <a:r>
              <a:rPr lang="tr-TR" sz="1800" b="1" dirty="0">
                <a:latin typeface="+mn-lt"/>
              </a:rPr>
              <a:t>özvarlığının tespitinin </a:t>
            </a:r>
            <a:r>
              <a:rPr lang="tr-TR" sz="1800" dirty="0">
                <a:latin typeface="+mn-lt"/>
              </a:rPr>
              <a:t>ve işletmenin/şirketin </a:t>
            </a:r>
            <a:r>
              <a:rPr lang="tr-TR" sz="1800" b="1" dirty="0">
                <a:latin typeface="+mn-lt"/>
              </a:rPr>
              <a:t>tapu, gemi ve fikri mülkiyet sicilleri ile benzeri sicillerde kayıtlı malvarlığının </a:t>
            </a:r>
            <a:r>
              <a:rPr lang="tr-TR" sz="1800" dirty="0">
                <a:latin typeface="+mn-lt"/>
              </a:rPr>
              <a:t>bulunması halinde bunların </a:t>
            </a:r>
            <a:r>
              <a:rPr lang="tr-TR" sz="1800" b="1" dirty="0">
                <a:solidFill>
                  <a:srgbClr val="00B0F0"/>
                </a:solidFill>
                <a:latin typeface="+mn-lt"/>
              </a:rPr>
              <a:t>gerçeğe uygun değerlerinin tespitinin </a:t>
            </a:r>
            <a:r>
              <a:rPr lang="tr-TR" sz="1800" dirty="0">
                <a:latin typeface="+mn-lt"/>
              </a:rPr>
              <a:t>yapıldığı </a:t>
            </a:r>
            <a:r>
              <a:rPr lang="tr-TR" sz="1800" b="1" dirty="0">
                <a:latin typeface="+mn-lt"/>
              </a:rPr>
              <a:t>YMM</a:t>
            </a:r>
            <a:r>
              <a:rPr lang="tr-TR" sz="1800" dirty="0">
                <a:latin typeface="+mn-lt"/>
              </a:rPr>
              <a:t> veya SMMM raporu ya da tür değiştiren </a:t>
            </a:r>
            <a:r>
              <a:rPr lang="tr-TR" sz="1800" b="1" dirty="0">
                <a:solidFill>
                  <a:srgbClr val="00B0F0"/>
                </a:solidFill>
                <a:latin typeface="+mn-lt"/>
              </a:rPr>
              <a:t>şirket denetime tabi ise</a:t>
            </a:r>
            <a:r>
              <a:rPr lang="tr-TR" sz="1800" b="1" dirty="0">
                <a:latin typeface="+mn-lt"/>
              </a:rPr>
              <a:t> </a:t>
            </a:r>
            <a:r>
              <a:rPr lang="tr-TR" sz="1800" dirty="0">
                <a:latin typeface="+mn-lt"/>
              </a:rPr>
              <a:t>denetçinin bu tespitlere ilişkin raporu hazırlanır.</a:t>
            </a:r>
          </a:p>
          <a:p>
            <a:pPr algn="just">
              <a:lnSpc>
                <a:spcPct val="150000"/>
              </a:lnSpc>
            </a:pPr>
            <a:endParaRPr lang="tr-TR" sz="1800" dirty="0">
              <a:latin typeface="+mn-lt"/>
            </a:endParaRPr>
          </a:p>
          <a:p>
            <a:pPr marL="342900" indent="-342900" algn="just">
              <a:lnSpc>
                <a:spcPct val="150000"/>
              </a:lnSpc>
              <a:buFont typeface="Wingdings" panose="05000000000000000000" pitchFamily="2" charset="2"/>
              <a:buChar char="Ø"/>
            </a:pPr>
            <a:r>
              <a:rPr lang="tr-TR" sz="1800" dirty="0">
                <a:effectLst/>
                <a:latin typeface="+mn-lt"/>
                <a:ea typeface="Calibri" panose="020F0502020204030204" pitchFamily="34" charset="0"/>
                <a:cs typeface="Times New Roman" panose="02020603050405020304" pitchFamily="18" charset="0"/>
              </a:rPr>
              <a:t>Mali müşavir raporundan, sermaye ile kanuni yedek akçeler toplamının </a:t>
            </a:r>
            <a:r>
              <a:rPr lang="tr-TR" sz="1800" b="1" dirty="0">
                <a:solidFill>
                  <a:srgbClr val="FF0000"/>
                </a:solidFill>
                <a:effectLst/>
                <a:latin typeface="+mn-lt"/>
                <a:ea typeface="Calibri" panose="020F0502020204030204" pitchFamily="34" charset="0"/>
                <a:cs typeface="Times New Roman" panose="02020603050405020304" pitchFamily="18" charset="0"/>
              </a:rPr>
              <a:t>en az yarısının zarar sebebiyle karşılıksız </a:t>
            </a:r>
            <a:r>
              <a:rPr lang="tr-TR" sz="1800" dirty="0">
                <a:effectLst/>
                <a:latin typeface="+mn-lt"/>
                <a:ea typeface="Calibri" panose="020F0502020204030204" pitchFamily="34" charset="0"/>
                <a:cs typeface="Times New Roman" panose="02020603050405020304" pitchFamily="18" charset="0"/>
              </a:rPr>
              <a:t>kaldığı anlaşılan ve </a:t>
            </a:r>
            <a:r>
              <a:rPr lang="tr-TR" sz="1800" b="1" dirty="0">
                <a:effectLst/>
                <a:latin typeface="+mn-lt"/>
                <a:ea typeface="Calibri" panose="020F0502020204030204" pitchFamily="34" charset="0"/>
                <a:cs typeface="Times New Roman" panose="02020603050405020304" pitchFamily="18" charset="0"/>
              </a:rPr>
              <a:t>tasfiye halinde</a:t>
            </a:r>
            <a:r>
              <a:rPr lang="tr-TR" sz="1800" dirty="0">
                <a:effectLst/>
                <a:latin typeface="+mn-lt"/>
                <a:ea typeface="Calibri" panose="020F0502020204030204" pitchFamily="34" charset="0"/>
                <a:cs typeface="Times New Roman" panose="02020603050405020304" pitchFamily="18" charset="0"/>
              </a:rPr>
              <a:t> olan şirketler </a:t>
            </a:r>
            <a:r>
              <a:rPr lang="tr-TR" sz="1800" b="1" dirty="0">
                <a:solidFill>
                  <a:srgbClr val="FF0000"/>
                </a:solidFill>
                <a:effectLst/>
                <a:latin typeface="+mn-lt"/>
                <a:ea typeface="Calibri" panose="020F0502020204030204" pitchFamily="34" charset="0"/>
                <a:cs typeface="Times New Roman" panose="02020603050405020304" pitchFamily="18" charset="0"/>
              </a:rPr>
              <a:t>tür değişikliği yapamaz</a:t>
            </a:r>
            <a:r>
              <a:rPr lang="tr-TR" sz="1800" dirty="0">
                <a:effectLst/>
                <a:latin typeface="+mn-lt"/>
                <a:ea typeface="Calibri" panose="020F0502020204030204" pitchFamily="34" charset="0"/>
                <a:cs typeface="Times New Roman" panose="02020603050405020304" pitchFamily="18" charset="0"/>
              </a:rPr>
              <a:t>.</a:t>
            </a:r>
            <a:endParaRPr lang="tr-TR" sz="1800" dirty="0">
              <a:latin typeface="+mn-lt"/>
            </a:endParaRPr>
          </a:p>
        </p:txBody>
      </p:sp>
    </p:spTree>
    <p:extLst>
      <p:ext uri="{BB962C8B-B14F-4D97-AF65-F5344CB8AC3E}">
        <p14:creationId xmlns:p14="http://schemas.microsoft.com/office/powerpoint/2010/main" val="3173474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b="1" dirty="0">
                <a:solidFill>
                  <a:schemeClr val="bg1"/>
                </a:solidFill>
                <a:latin typeface="+mn-lt"/>
              </a:rPr>
              <a:t>6-</a:t>
            </a:r>
            <a:r>
              <a:rPr lang="tr-TR" sz="1800" b="1" dirty="0">
                <a:solidFill>
                  <a:schemeClr val="bg1"/>
                </a:solidFill>
                <a:latin typeface="+mn-lt"/>
              </a:rPr>
              <a:t> Mal ve Haklara İlişkin Beyan </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3211777"/>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tr-TR" sz="1800" dirty="0"/>
          </a:p>
          <a:p>
            <a:pPr marL="342900" indent="-342900" algn="just">
              <a:lnSpc>
                <a:spcPct val="150000"/>
              </a:lnSpc>
              <a:buFont typeface="Arial" panose="020B0604020202020204" pitchFamily="34" charset="0"/>
              <a:buChar char="•"/>
            </a:pPr>
            <a:r>
              <a:rPr lang="tr-TR" sz="1800" dirty="0"/>
              <a:t>Tür değiştiren </a:t>
            </a:r>
            <a:r>
              <a:rPr lang="tr-TR" sz="1800" b="1" dirty="0"/>
              <a:t>işletmenin/şirketin </a:t>
            </a:r>
            <a:r>
              <a:rPr lang="tr-TR" sz="1800" dirty="0"/>
              <a:t>tapu, gemi ve fikri mülkiyet sicilleri ile benzeri sicillerde kayıtlı bulunan </a:t>
            </a:r>
            <a:r>
              <a:rPr lang="tr-TR" sz="1800" b="1" dirty="0">
                <a:solidFill>
                  <a:srgbClr val="FF0000"/>
                </a:solidFill>
              </a:rPr>
              <a:t>mal ve haklarının listesini </a:t>
            </a:r>
            <a:r>
              <a:rPr lang="tr-TR" sz="1800" dirty="0"/>
              <a:t>ve kayıtlara ilişkin bilgileri içeren </a:t>
            </a:r>
            <a:r>
              <a:rPr lang="tr-TR" sz="1800" b="1" dirty="0">
                <a:solidFill>
                  <a:srgbClr val="00A1DA"/>
                </a:solidFill>
              </a:rPr>
              <a:t>beyan hazırlanır.</a:t>
            </a:r>
            <a:r>
              <a:rPr lang="tr-TR" sz="1800" b="1" dirty="0">
                <a:solidFill>
                  <a:srgbClr val="FF0000"/>
                </a:solidFill>
              </a:rPr>
              <a:t> </a:t>
            </a:r>
            <a:r>
              <a:rPr lang="tr-TR" sz="1800" dirty="0"/>
              <a:t>Bunların bulunmaması halinde de </a:t>
            </a:r>
            <a:r>
              <a:rPr lang="tr-TR" sz="1800" b="1" dirty="0"/>
              <a:t>bulunmadığına</a:t>
            </a:r>
            <a:r>
              <a:rPr lang="tr-TR" sz="1800" dirty="0"/>
              <a:t> dair beyan hazırlanır.</a:t>
            </a:r>
          </a:p>
          <a:p>
            <a:pPr marL="342900" indent="-342900" algn="just">
              <a:lnSpc>
                <a:spcPct val="150000"/>
              </a:lnSpc>
              <a:buFont typeface="Arial" panose="020B0604020202020204" pitchFamily="34" charset="0"/>
              <a:buChar char="•"/>
            </a:pPr>
            <a:endParaRPr lang="tr-TR" sz="1100" dirty="0"/>
          </a:p>
          <a:p>
            <a:pPr lvl="1" algn="just">
              <a:lnSpc>
                <a:spcPct val="150000"/>
              </a:lnSpc>
            </a:pPr>
            <a:r>
              <a:rPr lang="tr-TR" dirty="0">
                <a:solidFill>
                  <a:srgbClr val="FF0000"/>
                </a:solidFill>
              </a:rPr>
              <a:t>Not:</a:t>
            </a:r>
            <a:r>
              <a:rPr lang="tr-TR" dirty="0"/>
              <a:t> Beyanda belirtilen mal ve haklara ilişkin bilgileri doğrulayan ilgili sicil kayıtlarını gösteren belgelerin </a:t>
            </a:r>
            <a:r>
              <a:rPr lang="tr-TR" b="1" dirty="0"/>
              <a:t>(tapu, ruhsat vb.) </a:t>
            </a:r>
            <a:r>
              <a:rPr lang="tr-TR" dirty="0"/>
              <a:t>örnekleri beyana eklenir</a:t>
            </a:r>
          </a:p>
          <a:p>
            <a:pPr marL="342900" indent="-342900" algn="just">
              <a:lnSpc>
                <a:spcPct val="150000"/>
              </a:lnSpc>
              <a:buFont typeface="Arial" panose="020B0604020202020204" pitchFamily="34" charset="0"/>
              <a:buChar char="•"/>
            </a:pPr>
            <a:endParaRPr lang="tr-TR" sz="1800" dirty="0"/>
          </a:p>
        </p:txBody>
      </p:sp>
    </p:spTree>
    <p:extLst>
      <p:ext uri="{BB962C8B-B14F-4D97-AF65-F5344CB8AC3E}">
        <p14:creationId xmlns:p14="http://schemas.microsoft.com/office/powerpoint/2010/main" val="885458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b="1" dirty="0">
                <a:solidFill>
                  <a:schemeClr val="bg1"/>
                </a:solidFill>
                <a:latin typeface="+mn-lt"/>
              </a:rPr>
              <a:t>7-</a:t>
            </a:r>
            <a:r>
              <a:rPr lang="tr-TR" sz="1800" b="1" dirty="0">
                <a:solidFill>
                  <a:schemeClr val="bg1"/>
                </a:solidFill>
                <a:latin typeface="+mn-lt"/>
              </a:rPr>
              <a:t> İzne Tabi Şirketlerde İzin Alınması – Genel Kurul Onayı</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1711366"/>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tr-TR" sz="1800" dirty="0"/>
          </a:p>
          <a:p>
            <a:pPr marL="342900" indent="-342900" algn="just">
              <a:lnSpc>
                <a:spcPct val="150000"/>
              </a:lnSpc>
              <a:buFont typeface="Arial" panose="020B0604020202020204" pitchFamily="34" charset="0"/>
              <a:buChar char="•"/>
            </a:pPr>
            <a:r>
              <a:rPr lang="tr-TR" sz="1800" dirty="0"/>
              <a:t>Tür değişikliği </a:t>
            </a:r>
            <a:r>
              <a:rPr lang="tr-TR" dirty="0"/>
              <a:t>ya da yeni</a:t>
            </a:r>
            <a:r>
              <a:rPr lang="tr-TR" sz="1800" dirty="0"/>
              <a:t> kurulacak şirketin kuruluşunun </a:t>
            </a:r>
            <a:r>
              <a:rPr lang="tr-TR" sz="1800" b="1" dirty="0">
                <a:solidFill>
                  <a:srgbClr val="FF0000"/>
                </a:solidFill>
              </a:rPr>
              <a:t>Ticaret Bakanlığı </a:t>
            </a:r>
            <a:r>
              <a:rPr lang="tr-TR" sz="1800" b="1" dirty="0"/>
              <a:t>veya diğer resmi kurumların (SPK, BDDK, EPDK) iznine veya uygun görüşüne tabi olması halinde </a:t>
            </a:r>
            <a:r>
              <a:rPr lang="tr-TR" sz="1800" dirty="0"/>
              <a:t>bu izin veya uygun görüş yazısı alınır.</a:t>
            </a:r>
            <a:endParaRPr lang="tr-TR" sz="1800" b="1" dirty="0"/>
          </a:p>
        </p:txBody>
      </p:sp>
      <p:sp>
        <p:nvSpPr>
          <p:cNvPr id="9" name="Metin kutusu 8">
            <a:extLst>
              <a:ext uri="{FF2B5EF4-FFF2-40B4-BE49-F238E27FC236}">
                <a16:creationId xmlns:a16="http://schemas.microsoft.com/office/drawing/2014/main" id="{602DAEBF-3021-A7F4-634D-D94ED610DF86}"/>
              </a:ext>
            </a:extLst>
          </p:cNvPr>
          <p:cNvSpPr txBox="1"/>
          <p:nvPr/>
        </p:nvSpPr>
        <p:spPr>
          <a:xfrm>
            <a:off x="0" y="2508808"/>
            <a:ext cx="9144000" cy="1477328"/>
          </a:xfrm>
          <a:prstGeom prst="rect">
            <a:avLst/>
          </a:prstGeom>
          <a:noFill/>
        </p:spPr>
        <p:txBody>
          <a:bodyPr wrap="square">
            <a:spAutoFit/>
          </a:bodyPr>
          <a:lstStyle/>
          <a:p>
            <a:pPr marL="285750" indent="-285750">
              <a:buFont typeface="Wingdings" panose="05000000000000000000" pitchFamily="2" charset="2"/>
              <a:buChar char="Ø"/>
            </a:pPr>
            <a:r>
              <a:rPr lang="tr-TR" dirty="0"/>
              <a:t>Tür değiştirme planı ile şirketin esas sözleşmesi </a:t>
            </a:r>
            <a:r>
              <a:rPr lang="tr-TR" b="1" dirty="0"/>
              <a:t>genel kurulun onayına</a:t>
            </a:r>
            <a:r>
              <a:rPr lang="tr-TR" dirty="0"/>
              <a:t> sunulur.</a:t>
            </a:r>
          </a:p>
          <a:p>
            <a:endParaRPr lang="tr-TR" dirty="0"/>
          </a:p>
          <a:p>
            <a:pPr marL="285750" indent="-285750">
              <a:buFont typeface="Arial" panose="020B0604020202020204" pitchFamily="34" charset="0"/>
              <a:buChar char="•"/>
            </a:pPr>
            <a:r>
              <a:rPr lang="tr-TR" sz="1800" dirty="0">
                <a:effectLst/>
                <a:latin typeface="+mn-lt"/>
                <a:ea typeface="Calibri" panose="020F0502020204030204" pitchFamily="34" charset="0"/>
                <a:cs typeface="Calibri" panose="020F0502020204030204" pitchFamily="34" charset="0"/>
              </a:rPr>
              <a:t>Tür değişikliği işleminde sermayenin nakdi olarak taahhüt edilmek suretiyle arttırılması halinde anonim şirketlerde </a:t>
            </a:r>
            <a:r>
              <a:rPr lang="tr-TR" sz="1800" b="1" dirty="0">
                <a:solidFill>
                  <a:srgbClr val="FF0000"/>
                </a:solidFill>
                <a:effectLst/>
                <a:latin typeface="+mn-lt"/>
                <a:ea typeface="Calibri" panose="020F0502020204030204" pitchFamily="34" charset="0"/>
                <a:cs typeface="Calibri" panose="020F0502020204030204" pitchFamily="34" charset="0"/>
              </a:rPr>
              <a:t>nakit taahhüt </a:t>
            </a:r>
            <a:r>
              <a:rPr lang="tr-TR" sz="1800" dirty="0">
                <a:effectLst/>
                <a:latin typeface="+mn-lt"/>
                <a:ea typeface="Calibri" panose="020F0502020204030204" pitchFamily="34" charset="0"/>
                <a:cs typeface="Calibri" panose="020F0502020204030204" pitchFamily="34" charset="0"/>
              </a:rPr>
              <a:t>edilen tutarın en az %25’inin tescilden önce ödendiğine ve </a:t>
            </a:r>
            <a:r>
              <a:rPr lang="tr-TR" sz="1800" b="1" dirty="0">
                <a:solidFill>
                  <a:srgbClr val="FF0000"/>
                </a:solidFill>
                <a:effectLst/>
                <a:latin typeface="+mn-lt"/>
                <a:ea typeface="Calibri" panose="020F0502020204030204" pitchFamily="34" charset="0"/>
                <a:cs typeface="Calibri" panose="020F0502020204030204" pitchFamily="34" charset="0"/>
              </a:rPr>
              <a:t>bloke</a:t>
            </a:r>
            <a:r>
              <a:rPr lang="tr-TR" sz="1800" dirty="0">
                <a:effectLst/>
                <a:latin typeface="+mn-lt"/>
                <a:ea typeface="Calibri" panose="020F0502020204030204" pitchFamily="34" charset="0"/>
                <a:cs typeface="Calibri" panose="020F0502020204030204" pitchFamily="34" charset="0"/>
              </a:rPr>
              <a:t> edildiğine dair banka mektubu ticaret sicili müdürlüğüne verilir.</a:t>
            </a:r>
            <a:endParaRPr lang="tr-TR"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668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b="1" dirty="0">
                <a:solidFill>
                  <a:schemeClr val="bg1"/>
                </a:solidFill>
                <a:latin typeface="+mn-lt"/>
              </a:rPr>
              <a:t>8-</a:t>
            </a:r>
            <a:r>
              <a:rPr lang="tr-TR" sz="1800" b="1" dirty="0">
                <a:solidFill>
                  <a:schemeClr val="bg1"/>
                </a:solidFill>
                <a:latin typeface="+mn-lt"/>
              </a:rPr>
              <a:t> Tescil İçin Ticaret Sicili Müdürlüğüne </a:t>
            </a:r>
            <a:r>
              <a:rPr lang="tr-TR" sz="2000" b="1" dirty="0">
                <a:solidFill>
                  <a:schemeClr val="bg1"/>
                </a:solidFill>
                <a:latin typeface="+mn-lt"/>
              </a:rPr>
              <a:t>Başvurulması </a:t>
            </a:r>
            <a:endParaRPr lang="tr-TR" sz="1800" b="1" dirty="0">
              <a:solidFill>
                <a:schemeClr val="bg1"/>
              </a:solidFill>
              <a:latin typeface="+mn-lt"/>
            </a:endParaRP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4619854"/>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tr-TR" sz="1800" dirty="0"/>
          </a:p>
          <a:p>
            <a:pPr marL="342900" indent="-342900" algn="just">
              <a:lnSpc>
                <a:spcPct val="150000"/>
              </a:lnSpc>
              <a:buFont typeface="Arial" panose="020B0604020202020204" pitchFamily="34" charset="0"/>
              <a:buChar char="•"/>
            </a:pPr>
            <a:r>
              <a:rPr lang="tr-TR" sz="1800" dirty="0"/>
              <a:t>Şirket esas sözleşmesi ile belirlenen yönetim kurulu veya temsile yetkilendirilen üye ya da üyeleri, TSY-24 maddesinde yer alan bilgileri ihtiva edecek şekilde </a:t>
            </a:r>
            <a:r>
              <a:rPr lang="tr-TR" sz="1800" b="1" dirty="0">
                <a:solidFill>
                  <a:srgbClr val="FF0000"/>
                </a:solidFill>
              </a:rPr>
              <a:t>düzenlenmiş bir dilekçe ve ekinde yer alacak gerekli belgelerle birlikte</a:t>
            </a:r>
            <a:r>
              <a:rPr lang="tr-TR" sz="1800" dirty="0">
                <a:solidFill>
                  <a:srgbClr val="00A1DA"/>
                </a:solidFill>
              </a:rPr>
              <a:t> </a:t>
            </a:r>
            <a:r>
              <a:rPr lang="tr-TR" sz="1800" dirty="0"/>
              <a:t>ticaret sicili müdürlüğüne başvurur.</a:t>
            </a:r>
          </a:p>
          <a:p>
            <a:pPr marL="342900" indent="-342900" algn="just">
              <a:lnSpc>
                <a:spcPct val="150000"/>
              </a:lnSpc>
              <a:buFont typeface="Arial" panose="020B0604020202020204" pitchFamily="34" charset="0"/>
              <a:buChar char="•"/>
            </a:pPr>
            <a:r>
              <a:rPr lang="tr-TR" sz="1800" dirty="0"/>
              <a:t>Bu dilekçede söz konusu bilgilerin yer almaması halinde ayrıca taahhütname verilir.</a:t>
            </a:r>
          </a:p>
          <a:p>
            <a:pPr marL="742950" lvl="1" indent="-285750" algn="just">
              <a:lnSpc>
                <a:spcPct val="150000"/>
              </a:lnSpc>
              <a:buFont typeface="Wingdings" panose="05000000000000000000" pitchFamily="2" charset="2"/>
              <a:buChar char="Ø"/>
            </a:pPr>
            <a:r>
              <a:rPr lang="tr-TR" b="1" u="sng" dirty="0"/>
              <a:t>Taahhütnamede yer alması gereken bilgiler:</a:t>
            </a:r>
          </a:p>
          <a:p>
            <a:pPr marL="800100" lvl="1" indent="-342900" algn="just">
              <a:lnSpc>
                <a:spcPct val="150000"/>
              </a:lnSpc>
              <a:buFont typeface="Arial" panose="020B0604020202020204" pitchFamily="34" charset="0"/>
              <a:buChar char="•"/>
            </a:pPr>
            <a:r>
              <a:rPr lang="tr-TR" dirty="0"/>
              <a:t>Şirketin unvanı, sermayesi, merkezi, işletmenin açılış tarihi, faaliyet konusu, NACE kodu yazılır. Taahhütnamenin altına;  </a:t>
            </a:r>
            <a:r>
              <a:rPr lang="tr-TR" b="1" dirty="0"/>
              <a:t>verilen bilgilerin doğru olduğu, </a:t>
            </a:r>
            <a:r>
              <a:rPr lang="tr-TR" b="1" dirty="0">
                <a:solidFill>
                  <a:srgbClr val="FF0000"/>
                </a:solidFill>
              </a:rPr>
              <a:t>aksinin</a:t>
            </a:r>
            <a:r>
              <a:rPr lang="tr-TR" b="1" dirty="0"/>
              <a:t> tespit edilmesi durumunda </a:t>
            </a:r>
            <a:r>
              <a:rPr lang="tr-TR" b="1" dirty="0">
                <a:solidFill>
                  <a:srgbClr val="FF0000"/>
                </a:solidFill>
              </a:rPr>
              <a:t>sorumluluğun</a:t>
            </a:r>
            <a:r>
              <a:rPr lang="tr-TR" b="1" dirty="0"/>
              <a:t> taahhütnameyi </a:t>
            </a:r>
            <a:r>
              <a:rPr lang="tr-TR" b="1" dirty="0">
                <a:solidFill>
                  <a:srgbClr val="FF0000"/>
                </a:solidFill>
              </a:rPr>
              <a:t>imzalayan</a:t>
            </a:r>
            <a:r>
              <a:rPr lang="tr-TR" b="1" dirty="0"/>
              <a:t> kişi ya da kişilere ait olduğu yazılarak imzalanır. </a:t>
            </a:r>
          </a:p>
          <a:p>
            <a:pPr marL="342900" indent="-342900" algn="just">
              <a:lnSpc>
                <a:spcPct val="150000"/>
              </a:lnSpc>
              <a:buFont typeface="Arial" panose="020B0604020202020204" pitchFamily="34" charset="0"/>
              <a:buChar char="•"/>
            </a:pPr>
            <a:endParaRPr lang="tr-TR" sz="1800" dirty="0"/>
          </a:p>
        </p:txBody>
      </p:sp>
    </p:spTree>
    <p:extLst>
      <p:ext uri="{BB962C8B-B14F-4D97-AF65-F5344CB8AC3E}">
        <p14:creationId xmlns:p14="http://schemas.microsoft.com/office/powerpoint/2010/main" val="3013427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b="1" dirty="0">
                <a:solidFill>
                  <a:schemeClr val="bg1"/>
                </a:solidFill>
                <a:latin typeface="+mn-lt"/>
              </a:rPr>
              <a:t>9-</a:t>
            </a:r>
            <a:r>
              <a:rPr lang="tr-TR" sz="1800" b="1" dirty="0">
                <a:solidFill>
                  <a:schemeClr val="bg1"/>
                </a:solidFill>
                <a:latin typeface="+mn-lt"/>
              </a:rPr>
              <a:t> Bildirim</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420435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1800" dirty="0"/>
              <a:t>Tür değişikliğinde; tür değiştiren işletmenin/ şirket malvarlığına dâhil olan </a:t>
            </a:r>
            <a:r>
              <a:rPr lang="tr-TR" sz="1800" b="1" dirty="0"/>
              <a:t>tapu, gemi ve fikri mülkiyet sicilleri ile benzeri sicillerde kayıtlı bulunan </a:t>
            </a:r>
            <a:r>
              <a:rPr lang="tr-TR" sz="1800" dirty="0"/>
              <a:t>mal ve haklar, ticaret sicili müdürlüğü tarafından </a:t>
            </a:r>
            <a:r>
              <a:rPr lang="tr-TR" sz="1800" b="1" dirty="0"/>
              <a:t>yeni türün tescili ile eş zamanlı olarak</a:t>
            </a:r>
            <a:r>
              <a:rPr lang="tr-TR" sz="1800" dirty="0"/>
              <a:t>, Şirketlerde Yapı Değişikliği ve Ayni Sermaye Konulmasında Siciller Arası İşbirliğine İlişkin Tebliğ’e uygun olarak </a:t>
            </a:r>
            <a:r>
              <a:rPr lang="tr-TR" sz="1800" b="1" dirty="0"/>
              <a:t>ilgili sicillere bildirilir. </a:t>
            </a:r>
          </a:p>
          <a:p>
            <a:pPr marL="342900" indent="-342900" algn="just">
              <a:lnSpc>
                <a:spcPct val="150000"/>
              </a:lnSpc>
              <a:buFont typeface="Arial" panose="020B0604020202020204" pitchFamily="34" charset="0"/>
              <a:buChar char="•"/>
            </a:pPr>
            <a:endParaRPr lang="tr-TR" b="1" dirty="0">
              <a:solidFill>
                <a:srgbClr val="FF0000"/>
              </a:solidFill>
            </a:endParaRPr>
          </a:p>
          <a:p>
            <a:pPr marL="342900" indent="-342900" algn="just">
              <a:lnSpc>
                <a:spcPct val="150000"/>
              </a:lnSpc>
              <a:buFont typeface="Arial" panose="020B0604020202020204" pitchFamily="34" charset="0"/>
              <a:buChar char="•"/>
            </a:pPr>
            <a:r>
              <a:rPr lang="tr-TR" sz="1800" dirty="0"/>
              <a:t>Bildirime, yeni hak sahibi şirketin </a:t>
            </a:r>
            <a:r>
              <a:rPr lang="tr-TR" sz="1800" b="1" dirty="0"/>
              <a:t>şirket sözleşmesi ile değerlemeye ilişkin raporların birer örneği eklenir. </a:t>
            </a:r>
          </a:p>
          <a:p>
            <a:pPr marL="342900" indent="-342900" algn="just">
              <a:lnSpc>
                <a:spcPct val="150000"/>
              </a:lnSpc>
              <a:buFont typeface="Arial" panose="020B0604020202020204" pitchFamily="34" charset="0"/>
              <a:buChar char="•"/>
            </a:pPr>
            <a:r>
              <a:rPr lang="tr-TR" b="1" dirty="0"/>
              <a:t>İlgili sicillerdeki değişiklikler için işletmenin/şirketin yetkilileri tarafından başvuru yapılmalıdır. </a:t>
            </a:r>
            <a:endParaRPr lang="tr-TR" sz="1800" b="1" dirty="0"/>
          </a:p>
        </p:txBody>
      </p:sp>
    </p:spTree>
    <p:extLst>
      <p:ext uri="{BB962C8B-B14F-4D97-AF65-F5344CB8AC3E}">
        <p14:creationId xmlns:p14="http://schemas.microsoft.com/office/powerpoint/2010/main" val="2672394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b="1" dirty="0">
                <a:solidFill>
                  <a:schemeClr val="bg1"/>
                </a:solidFill>
                <a:latin typeface="+mn-lt"/>
              </a:rPr>
              <a:t>11-</a:t>
            </a:r>
            <a:r>
              <a:rPr lang="tr-TR" sz="1800" b="1" dirty="0">
                <a:solidFill>
                  <a:schemeClr val="bg1"/>
                </a:solidFill>
                <a:latin typeface="+mn-lt"/>
              </a:rPr>
              <a:t> Sıkça Sorulan Sorular</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3585597"/>
          </a:xfrm>
          <a:prstGeom prst="rect">
            <a:avLst/>
          </a:prstGeom>
          <a:noFill/>
        </p:spPr>
        <p:txBody>
          <a:bodyPr wrap="square">
            <a:spAutoFit/>
          </a:bodyPr>
          <a:lstStyle/>
          <a:p>
            <a:pPr>
              <a:defRPr/>
            </a:pPr>
            <a:r>
              <a:rPr lang="tr-TR" sz="1800" b="1" dirty="0">
                <a:solidFill>
                  <a:srgbClr val="FF0000"/>
                </a:solidFill>
                <a:latin typeface="+mn-lt"/>
              </a:rPr>
              <a:t>1. Sermayenin tamamı ödenmemişken tür değişikliği yapabilir mi?</a:t>
            </a:r>
          </a:p>
          <a:p>
            <a:pPr algn="just">
              <a:defRPr/>
            </a:pPr>
            <a:endParaRPr lang="tr-TR" sz="1050" b="1" dirty="0">
              <a:latin typeface="+mn-lt"/>
            </a:endParaRPr>
          </a:p>
          <a:p>
            <a:pPr lvl="1" algn="just">
              <a:defRPr/>
            </a:pPr>
            <a:r>
              <a:rPr lang="tr-TR" dirty="0">
                <a:latin typeface="+mn-lt"/>
              </a:rPr>
              <a:t>- </a:t>
            </a:r>
            <a:r>
              <a:rPr lang="tr-TR" b="1" dirty="0">
                <a:latin typeface="+mn-lt"/>
              </a:rPr>
              <a:t>Taahhüt süresi dolmadığı </a:t>
            </a:r>
            <a:r>
              <a:rPr lang="tr-TR" dirty="0">
                <a:latin typeface="+mn-lt"/>
              </a:rPr>
              <a:t>ve yeni türe ilişkin </a:t>
            </a:r>
            <a:r>
              <a:rPr lang="tr-TR" b="1" dirty="0">
                <a:latin typeface="+mn-lt"/>
              </a:rPr>
              <a:t>asgari sermaye şartı</a:t>
            </a:r>
            <a:r>
              <a:rPr lang="tr-TR" dirty="0">
                <a:latin typeface="+mn-lt"/>
              </a:rPr>
              <a:t> sağlandığı sürece yapılabilir. </a:t>
            </a:r>
          </a:p>
          <a:p>
            <a:pPr>
              <a:defRPr/>
            </a:pPr>
            <a:endParaRPr lang="tr-TR" sz="800" b="1" dirty="0">
              <a:solidFill>
                <a:srgbClr val="00A1DA"/>
              </a:solidFill>
              <a:latin typeface="+mn-lt"/>
            </a:endParaRPr>
          </a:p>
          <a:p>
            <a:pPr>
              <a:defRPr/>
            </a:pPr>
            <a:r>
              <a:rPr lang="tr-TR" sz="1800" b="1" dirty="0">
                <a:solidFill>
                  <a:srgbClr val="FF0000"/>
                </a:solidFill>
                <a:latin typeface="+mn-lt"/>
              </a:rPr>
              <a:t>2. Tür değişikliğinde ortak sayısında değişiklik mümkün müdür?</a:t>
            </a:r>
          </a:p>
          <a:p>
            <a:pPr>
              <a:defRPr/>
            </a:pPr>
            <a:endParaRPr lang="tr-TR" sz="1050" b="1" dirty="0">
              <a:latin typeface="+mn-lt"/>
            </a:endParaRPr>
          </a:p>
          <a:p>
            <a:pPr marL="742950" lvl="1" indent="-285750" algn="just">
              <a:buFontTx/>
              <a:buChar char="-"/>
              <a:defRPr/>
            </a:pPr>
            <a:r>
              <a:rPr lang="tr-TR" dirty="0">
                <a:latin typeface="+mn-lt"/>
              </a:rPr>
              <a:t>Tür değişikliği yapılırken o</a:t>
            </a:r>
            <a:r>
              <a:rPr lang="tr-TR" dirty="0"/>
              <a:t>rtaklık yapısı </a:t>
            </a:r>
            <a:r>
              <a:rPr lang="tr-TR" u="sng" dirty="0"/>
              <a:t>mevcut ortaklar korunarak </a:t>
            </a:r>
            <a:r>
              <a:rPr lang="tr-TR" dirty="0"/>
              <a:t>yeni ortak/ortaklar alınması suretiyle değişebilir.</a:t>
            </a:r>
          </a:p>
          <a:p>
            <a:pPr lvl="1" algn="just"/>
            <a:r>
              <a:rPr lang="tr-TR" dirty="0"/>
              <a:t>-  Şirkete yeni bir ortağın alınması halinde, </a:t>
            </a:r>
            <a:r>
              <a:rPr lang="tr-TR" b="1" dirty="0"/>
              <a:t>yeni ortak nakdi ya da ayni sermaye taahhüdünde bulunur.</a:t>
            </a:r>
          </a:p>
          <a:p>
            <a:pPr marL="742950" lvl="1" indent="-285750" algn="just">
              <a:buFontTx/>
              <a:buChar char="-"/>
              <a:defRPr/>
            </a:pPr>
            <a:endParaRPr lang="tr-TR" dirty="0">
              <a:latin typeface="+mn-lt"/>
            </a:endParaRPr>
          </a:p>
          <a:p>
            <a:pPr>
              <a:defRPr/>
            </a:pPr>
            <a:r>
              <a:rPr lang="tr-TR" b="1" dirty="0">
                <a:solidFill>
                  <a:srgbClr val="FF0000"/>
                </a:solidFill>
                <a:latin typeface="+mn-lt"/>
              </a:rPr>
              <a:t>3. Şirketin borca batık olması halinde tür değişikliği yapabilir mi?</a:t>
            </a:r>
          </a:p>
          <a:p>
            <a:pPr lvl="1">
              <a:defRPr/>
            </a:pPr>
            <a:r>
              <a:rPr lang="tr-TR" b="1" dirty="0">
                <a:latin typeface="+mn-lt"/>
              </a:rPr>
              <a:t>-</a:t>
            </a:r>
            <a:r>
              <a:rPr lang="tr-TR" dirty="0">
                <a:latin typeface="+mn-lt"/>
              </a:rPr>
              <a:t> Şirketin borca batıklık durumunun ortadan kaldırılması halinde yapılabilir.</a:t>
            </a:r>
            <a:endParaRPr lang="tr-TR" b="1" dirty="0">
              <a:latin typeface="+mn-lt"/>
            </a:endParaRPr>
          </a:p>
        </p:txBody>
      </p:sp>
    </p:spTree>
    <p:extLst>
      <p:ext uri="{BB962C8B-B14F-4D97-AF65-F5344CB8AC3E}">
        <p14:creationId xmlns:p14="http://schemas.microsoft.com/office/powerpoint/2010/main" val="3743052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b="1" dirty="0">
                <a:solidFill>
                  <a:schemeClr val="bg1"/>
                </a:solidFill>
                <a:latin typeface="+mn-lt"/>
              </a:rPr>
              <a:t>12-</a:t>
            </a:r>
            <a:r>
              <a:rPr lang="tr-TR" sz="1800" b="1" dirty="0">
                <a:solidFill>
                  <a:schemeClr val="bg1"/>
                </a:solidFill>
                <a:latin typeface="+mn-lt"/>
              </a:rPr>
              <a:t> Dikkat Edilmesi Gereken Hususlar </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4247317"/>
          </a:xfrm>
          <a:prstGeom prst="rect">
            <a:avLst/>
          </a:prstGeom>
          <a:noFill/>
        </p:spPr>
        <p:txBody>
          <a:bodyPr wrap="square">
            <a:spAutoFit/>
          </a:bodyPr>
          <a:lstStyle/>
          <a:p>
            <a:pPr algn="just">
              <a:defRPr/>
            </a:pPr>
            <a:r>
              <a:rPr lang="tr-TR" sz="1800" b="1" dirty="0">
                <a:solidFill>
                  <a:srgbClr val="FF0000"/>
                </a:solidFill>
                <a:latin typeface="+mn-lt"/>
                <a:ea typeface="Calibri" panose="020F0502020204030204" pitchFamily="34" charset="0"/>
                <a:cs typeface="Calibri" panose="020F0502020204030204" pitchFamily="34" charset="0"/>
              </a:rPr>
              <a:t>1- Sermaye</a:t>
            </a:r>
          </a:p>
          <a:p>
            <a:pPr algn="just">
              <a:defRPr/>
            </a:pPr>
            <a:r>
              <a:rPr lang="tr-TR" sz="1800" dirty="0">
                <a:latin typeface="+mn-lt"/>
                <a:ea typeface="Calibri" panose="020F0502020204030204" pitchFamily="34" charset="0"/>
                <a:cs typeface="Calibri" panose="020F0502020204030204" pitchFamily="34" charset="0"/>
              </a:rPr>
              <a:t>Tür değişikliği tescilli sermaye/</a:t>
            </a:r>
            <a:r>
              <a:rPr lang="tr-TR" sz="1800" dirty="0" err="1">
                <a:latin typeface="+mn-lt"/>
                <a:ea typeface="Calibri" panose="020F0502020204030204" pitchFamily="34" charset="0"/>
                <a:cs typeface="Calibri" panose="020F0502020204030204" pitchFamily="34" charset="0"/>
              </a:rPr>
              <a:t>özvarlık</a:t>
            </a:r>
            <a:r>
              <a:rPr lang="tr-TR" sz="1800" dirty="0">
                <a:latin typeface="+mn-lt"/>
                <a:ea typeface="Calibri" panose="020F0502020204030204" pitchFamily="34" charset="0"/>
                <a:cs typeface="Calibri" panose="020F0502020204030204" pitchFamily="34" charset="0"/>
              </a:rPr>
              <a:t> üzerinden yapılmalıdır. Sermaye açıklamasında, sermayenin tür değiştiren işletmenin/şirketin </a:t>
            </a:r>
            <a:r>
              <a:rPr lang="tr-TR" sz="1800" b="1" dirty="0">
                <a:solidFill>
                  <a:srgbClr val="FF0000"/>
                </a:solidFill>
                <a:latin typeface="+mn-lt"/>
                <a:ea typeface="Calibri" panose="020F0502020204030204" pitchFamily="34" charset="0"/>
                <a:cs typeface="Calibri" panose="020F0502020204030204" pitchFamily="34" charset="0"/>
              </a:rPr>
              <a:t>sermayesinden/özvarlığından </a:t>
            </a:r>
            <a:r>
              <a:rPr lang="tr-TR" sz="1800" dirty="0">
                <a:latin typeface="+mn-lt"/>
                <a:ea typeface="Calibri" panose="020F0502020204030204" pitchFamily="34" charset="0"/>
                <a:cs typeface="Calibri" panose="020F0502020204030204" pitchFamily="34" charset="0"/>
              </a:rPr>
              <a:t>karşılandığı açıkça yazılmalıdır. </a:t>
            </a:r>
          </a:p>
          <a:p>
            <a:pPr marL="285750" indent="-285750" algn="just">
              <a:buFont typeface="Arial" panose="020B0604020202020204" pitchFamily="34" charset="0"/>
              <a:buChar char="•"/>
              <a:defRPr/>
            </a:pPr>
            <a:r>
              <a:rPr lang="tr-TR" sz="1800" dirty="0">
                <a:latin typeface="+mn-lt"/>
                <a:ea typeface="Calibri" panose="020F0502020204030204" pitchFamily="34" charset="0"/>
                <a:cs typeface="Calibri" panose="020F0502020204030204" pitchFamily="34" charset="0"/>
              </a:rPr>
              <a:t>Tür değişikliğinde </a:t>
            </a:r>
            <a:r>
              <a:rPr lang="tr-TR" sz="1800" b="1" dirty="0">
                <a:solidFill>
                  <a:srgbClr val="00A1DA"/>
                </a:solidFill>
                <a:latin typeface="+mn-lt"/>
                <a:ea typeface="Calibri" panose="020F0502020204030204" pitchFamily="34" charset="0"/>
                <a:cs typeface="Calibri" panose="020F0502020204030204" pitchFamily="34" charset="0"/>
              </a:rPr>
              <a:t>ayni sermaye ile ortak olunması halinde </a:t>
            </a:r>
            <a:r>
              <a:rPr lang="tr-TR" sz="1800" b="1" dirty="0">
                <a:latin typeface="+mn-lt"/>
                <a:ea typeface="Calibri" panose="020F0502020204030204" pitchFamily="34" charset="0"/>
                <a:cs typeface="Calibri" panose="020F0502020204030204" pitchFamily="34" charset="0"/>
              </a:rPr>
              <a:t>mahkeme kararı </a:t>
            </a:r>
            <a:r>
              <a:rPr lang="tr-TR" sz="1800" dirty="0">
                <a:latin typeface="+mn-lt"/>
                <a:ea typeface="Calibri" panose="020F0502020204030204" pitchFamily="34" charset="0"/>
                <a:cs typeface="Calibri" panose="020F0502020204030204" pitchFamily="34" charset="0"/>
              </a:rPr>
              <a:t>ve bilir kişi raporunun ibraz edilmesi gereklidir. Ayni sermaye üzerinde herhangi bir kısıtlamanın olmadığına dair ilgili sicilden yazı alınması gerekir. İlgili sicile ayni sermayeye ilişkin </a:t>
            </a:r>
            <a:r>
              <a:rPr lang="tr-TR" sz="1800" b="1" dirty="0">
                <a:latin typeface="+mn-lt"/>
                <a:ea typeface="Calibri" panose="020F0502020204030204" pitchFamily="34" charset="0"/>
                <a:cs typeface="Calibri" panose="020F0502020204030204" pitchFamily="34" charset="0"/>
              </a:rPr>
              <a:t>şerh verildiğini gösteren belge </a:t>
            </a:r>
            <a:r>
              <a:rPr lang="tr-TR" sz="1800" dirty="0">
                <a:latin typeface="+mn-lt"/>
                <a:ea typeface="Calibri" panose="020F0502020204030204" pitchFamily="34" charset="0"/>
                <a:cs typeface="Calibri" panose="020F0502020204030204" pitchFamily="34" charset="0"/>
              </a:rPr>
              <a:t>verilmelidir.</a:t>
            </a:r>
          </a:p>
          <a:p>
            <a:pPr algn="just">
              <a:defRPr/>
            </a:pPr>
            <a:endParaRPr lang="tr-TR" sz="1800" dirty="0">
              <a:latin typeface="+mn-lt"/>
              <a:ea typeface="Calibri" panose="020F0502020204030204" pitchFamily="34" charset="0"/>
              <a:cs typeface="Calibri" panose="020F0502020204030204" pitchFamily="34" charset="0"/>
            </a:endParaRPr>
          </a:p>
          <a:p>
            <a:pPr algn="just">
              <a:defRPr/>
            </a:pPr>
            <a:r>
              <a:rPr lang="tr-TR" sz="1800" b="1" dirty="0">
                <a:solidFill>
                  <a:srgbClr val="FF0000"/>
                </a:solidFill>
                <a:latin typeface="+mn-lt"/>
                <a:ea typeface="Calibri" panose="020F0502020204030204" pitchFamily="34" charset="0"/>
                <a:cs typeface="Calibri" panose="020F0502020204030204" pitchFamily="34" charset="0"/>
              </a:rPr>
              <a:t>2- </a:t>
            </a:r>
            <a:r>
              <a:rPr lang="tr-TR" sz="1800" b="1" dirty="0" err="1">
                <a:solidFill>
                  <a:srgbClr val="FF0000"/>
                </a:solidFill>
                <a:latin typeface="+mn-lt"/>
                <a:ea typeface="Calibri" panose="020F0502020204030204" pitchFamily="34" charset="0"/>
                <a:cs typeface="Calibri" panose="020F0502020204030204" pitchFamily="34" charset="0"/>
              </a:rPr>
              <a:t>Özvarlık</a:t>
            </a:r>
            <a:r>
              <a:rPr lang="tr-TR" sz="1800" b="1" dirty="0">
                <a:solidFill>
                  <a:srgbClr val="FF0000"/>
                </a:solidFill>
                <a:latin typeface="+mn-lt"/>
                <a:ea typeface="Calibri" panose="020F0502020204030204" pitchFamily="34" charset="0"/>
                <a:cs typeface="Calibri" panose="020F0502020204030204" pitchFamily="34" charset="0"/>
              </a:rPr>
              <a:t> tespit</a:t>
            </a:r>
          </a:p>
          <a:p>
            <a:pPr marL="285750" indent="-285750" algn="just">
              <a:buFont typeface="Arial" panose="020B0604020202020204" pitchFamily="34" charset="0"/>
              <a:buChar char="•"/>
              <a:defRPr/>
            </a:pPr>
            <a:r>
              <a:rPr lang="tr-TR" sz="1800" dirty="0">
                <a:latin typeface="+mn-lt"/>
                <a:ea typeface="Calibri" panose="020F0502020204030204" pitchFamily="34" charset="0"/>
                <a:cs typeface="Calibri" panose="020F0502020204030204" pitchFamily="34" charset="0"/>
              </a:rPr>
              <a:t>Mali müşavir raporlarındaki </a:t>
            </a:r>
            <a:r>
              <a:rPr lang="tr-TR" sz="1800" dirty="0" err="1">
                <a:latin typeface="+mn-lt"/>
                <a:ea typeface="Calibri" panose="020F0502020204030204" pitchFamily="34" charset="0"/>
                <a:cs typeface="Calibri" panose="020F0502020204030204" pitchFamily="34" charset="0"/>
              </a:rPr>
              <a:t>özvarlık</a:t>
            </a:r>
            <a:r>
              <a:rPr lang="tr-TR" sz="1800" dirty="0">
                <a:latin typeface="+mn-lt"/>
                <a:ea typeface="Calibri" panose="020F0502020204030204" pitchFamily="34" charset="0"/>
                <a:cs typeface="Calibri" panose="020F0502020204030204" pitchFamily="34" charset="0"/>
              </a:rPr>
              <a:t> tespiti bölümünde veya raporun inceleme kısmında mutlaka bilanço ve defterlere uygun </a:t>
            </a:r>
            <a:r>
              <a:rPr lang="tr-TR" sz="1800" b="1" dirty="0">
                <a:solidFill>
                  <a:srgbClr val="00B0F0"/>
                </a:solidFill>
                <a:latin typeface="+mn-lt"/>
                <a:ea typeface="Calibri" panose="020F0502020204030204" pitchFamily="34" charset="0"/>
                <a:cs typeface="Calibri" panose="020F0502020204030204" pitchFamily="34" charset="0"/>
              </a:rPr>
              <a:t>özvarlığın hesaplanma tablosuna </a:t>
            </a:r>
            <a:r>
              <a:rPr lang="tr-TR" sz="1800" dirty="0">
                <a:latin typeface="+mn-lt"/>
                <a:ea typeface="Calibri" panose="020F0502020204030204" pitchFamily="34" charset="0"/>
                <a:cs typeface="Calibri" panose="020F0502020204030204" pitchFamily="34" charset="0"/>
              </a:rPr>
              <a:t>yer verilmeli ve Türk Ticaret Kanununun 376 </a:t>
            </a:r>
            <a:r>
              <a:rPr lang="tr-TR" sz="1800" dirty="0" err="1">
                <a:latin typeface="+mn-lt"/>
                <a:ea typeface="Calibri" panose="020F0502020204030204" pitchFamily="34" charset="0"/>
                <a:cs typeface="Calibri" panose="020F0502020204030204" pitchFamily="34" charset="0"/>
              </a:rPr>
              <a:t>ncı</a:t>
            </a:r>
            <a:r>
              <a:rPr lang="tr-TR" sz="1800" dirty="0">
                <a:latin typeface="+mn-lt"/>
                <a:ea typeface="Calibri" panose="020F0502020204030204" pitchFamily="34" charset="0"/>
                <a:cs typeface="Calibri" panose="020F0502020204030204" pitchFamily="34" charset="0"/>
              </a:rPr>
              <a:t> maddesine göre </a:t>
            </a:r>
            <a:r>
              <a:rPr lang="tr-TR" sz="1800" b="1" dirty="0">
                <a:solidFill>
                  <a:srgbClr val="FF0000"/>
                </a:solidFill>
                <a:latin typeface="+mn-lt"/>
                <a:ea typeface="Calibri" panose="020F0502020204030204" pitchFamily="34" charset="0"/>
                <a:cs typeface="Calibri" panose="020F0502020204030204" pitchFamily="34" charset="0"/>
              </a:rPr>
              <a:t>sermayenin korunup korunmadığı</a:t>
            </a:r>
            <a:r>
              <a:rPr lang="tr-TR" sz="1800" dirty="0">
                <a:latin typeface="+mn-lt"/>
                <a:ea typeface="Calibri" panose="020F0502020204030204" pitchFamily="34" charset="0"/>
                <a:cs typeface="Calibri" panose="020F0502020204030204" pitchFamily="34" charset="0"/>
              </a:rPr>
              <a:t> raporda belirtilmelidir.</a:t>
            </a:r>
          </a:p>
          <a:p>
            <a:pPr algn="just">
              <a:defRPr/>
            </a:pPr>
            <a:endParaRPr lang="tr-TR" sz="1800"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7957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b="1" dirty="0">
                <a:solidFill>
                  <a:schemeClr val="bg1"/>
                </a:solidFill>
                <a:latin typeface="+mn-lt"/>
              </a:rPr>
              <a:t>12-</a:t>
            </a:r>
            <a:r>
              <a:rPr lang="tr-TR" sz="1800" b="1" dirty="0">
                <a:solidFill>
                  <a:schemeClr val="bg1"/>
                </a:solidFill>
                <a:latin typeface="+mn-lt"/>
              </a:rPr>
              <a:t> Dikkat Edilmesi Gereken Hususlar  </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1295868"/>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tr-TR" sz="1800" dirty="0"/>
          </a:p>
          <a:p>
            <a:pPr marL="342900" indent="-342900" algn="just">
              <a:lnSpc>
                <a:spcPct val="150000"/>
              </a:lnSpc>
              <a:buFont typeface="Arial" panose="020B0604020202020204" pitchFamily="34" charset="0"/>
              <a:buChar char="•"/>
            </a:pPr>
            <a:endParaRPr lang="tr-TR" sz="1800" dirty="0"/>
          </a:p>
          <a:p>
            <a:pPr marL="342900" indent="-342900" algn="just">
              <a:lnSpc>
                <a:spcPct val="150000"/>
              </a:lnSpc>
              <a:buFont typeface="Arial" panose="020B0604020202020204" pitchFamily="34" charset="0"/>
              <a:buChar char="•"/>
            </a:pPr>
            <a:endParaRPr lang="tr-TR" sz="1800" dirty="0"/>
          </a:p>
        </p:txBody>
      </p:sp>
      <p:sp>
        <p:nvSpPr>
          <p:cNvPr id="5" name="Metin kutusu 4">
            <a:extLst>
              <a:ext uri="{FF2B5EF4-FFF2-40B4-BE49-F238E27FC236}">
                <a16:creationId xmlns:a16="http://schemas.microsoft.com/office/drawing/2014/main" id="{168BF032-272F-03DD-F333-F12A18C86398}"/>
              </a:ext>
            </a:extLst>
          </p:cNvPr>
          <p:cNvSpPr txBox="1"/>
          <p:nvPr/>
        </p:nvSpPr>
        <p:spPr>
          <a:xfrm>
            <a:off x="0" y="484188"/>
            <a:ext cx="9144000" cy="4247317"/>
          </a:xfrm>
          <a:prstGeom prst="rect">
            <a:avLst/>
          </a:prstGeom>
          <a:noFill/>
        </p:spPr>
        <p:txBody>
          <a:bodyPr wrap="square">
            <a:spAutoFit/>
          </a:bodyPr>
          <a:lstStyle/>
          <a:p>
            <a:pPr algn="just">
              <a:defRPr/>
            </a:pPr>
            <a:r>
              <a:rPr lang="tr-TR" sz="1800" b="1" dirty="0">
                <a:solidFill>
                  <a:srgbClr val="FF0000"/>
                </a:solidFill>
                <a:latin typeface="+mn-lt"/>
                <a:ea typeface="Calibri" panose="020F0502020204030204" pitchFamily="34" charset="0"/>
                <a:cs typeface="Calibri" panose="020F0502020204030204" pitchFamily="34" charset="0"/>
              </a:rPr>
              <a:t>3-</a:t>
            </a:r>
            <a:r>
              <a:rPr lang="tr-TR" sz="1800" b="1" dirty="0">
                <a:latin typeface="+mn-lt"/>
                <a:ea typeface="Calibri" panose="020F0502020204030204" pitchFamily="34" charset="0"/>
                <a:cs typeface="Calibri" panose="020F0502020204030204" pitchFamily="34" charset="0"/>
              </a:rPr>
              <a:t> </a:t>
            </a:r>
            <a:r>
              <a:rPr lang="tr-TR" sz="1800" b="1" dirty="0">
                <a:solidFill>
                  <a:srgbClr val="FF0000"/>
                </a:solidFill>
                <a:latin typeface="+mn-lt"/>
                <a:ea typeface="Calibri" panose="020F0502020204030204" pitchFamily="34" charset="0"/>
                <a:cs typeface="Calibri" panose="020F0502020204030204" pitchFamily="34" charset="0"/>
              </a:rPr>
              <a:t>Tür Değişikliğinde Yeni Ortak Alınması</a:t>
            </a:r>
          </a:p>
          <a:p>
            <a:pPr algn="just">
              <a:lnSpc>
                <a:spcPct val="150000"/>
              </a:lnSpc>
              <a:defRPr/>
            </a:pPr>
            <a:r>
              <a:rPr lang="tr-TR" sz="1800" b="1" dirty="0">
                <a:solidFill>
                  <a:srgbClr val="00B0F0"/>
                </a:solidFill>
                <a:latin typeface="+mn-lt"/>
                <a:ea typeface="Calibri" panose="020F0502020204030204" pitchFamily="34" charset="0"/>
                <a:cs typeface="Calibri" panose="020F0502020204030204" pitchFamily="34" charset="0"/>
              </a:rPr>
              <a:t>Yeni ortağın dış tüzel kişi olması </a:t>
            </a:r>
            <a:r>
              <a:rPr lang="tr-TR" sz="1800" dirty="0">
                <a:latin typeface="+mn-lt"/>
                <a:ea typeface="Calibri" panose="020F0502020204030204" pitchFamily="34" charset="0"/>
                <a:cs typeface="Calibri" panose="020F0502020204030204" pitchFamily="34" charset="0"/>
              </a:rPr>
              <a:t>durumunda ilgili sicil müdürlüğü tarafından </a:t>
            </a:r>
            <a:r>
              <a:rPr lang="tr-TR" sz="1800" dirty="0" err="1">
                <a:latin typeface="+mn-lt"/>
                <a:ea typeface="Calibri" panose="020F0502020204030204" pitchFamily="34" charset="0"/>
                <a:cs typeface="Calibri" panose="020F0502020204030204" pitchFamily="34" charset="0"/>
              </a:rPr>
              <a:t>MERSİS’te</a:t>
            </a:r>
            <a:r>
              <a:rPr lang="tr-TR" sz="1800" dirty="0">
                <a:latin typeface="+mn-lt"/>
                <a:ea typeface="Calibri" panose="020F0502020204030204" pitchFamily="34" charset="0"/>
                <a:cs typeface="Calibri" panose="020F0502020204030204" pitchFamily="34" charset="0"/>
              </a:rPr>
              <a:t> </a:t>
            </a:r>
            <a:r>
              <a:rPr lang="tr-TR" sz="1800" b="1" dirty="0">
                <a:latin typeface="+mn-lt"/>
                <a:ea typeface="Calibri" panose="020F0502020204030204" pitchFamily="34" charset="0"/>
                <a:cs typeface="Calibri" panose="020F0502020204030204" pitchFamily="34" charset="0"/>
              </a:rPr>
              <a:t>dış tüzel kişinin kaydının yapılarak </a:t>
            </a:r>
            <a:r>
              <a:rPr lang="tr-TR" sz="1800" dirty="0">
                <a:latin typeface="+mn-lt"/>
                <a:ea typeface="Calibri" panose="020F0502020204030204" pitchFamily="34" charset="0"/>
                <a:cs typeface="Calibri" panose="020F0502020204030204" pitchFamily="34" charset="0"/>
              </a:rPr>
              <a:t>MERSİS numarasının oluşturulması gerekir. </a:t>
            </a:r>
          </a:p>
          <a:p>
            <a:pPr algn="just">
              <a:lnSpc>
                <a:spcPct val="150000"/>
              </a:lnSpc>
              <a:defRPr/>
            </a:pPr>
            <a:r>
              <a:rPr lang="tr-TR" sz="1800" b="1" dirty="0">
                <a:solidFill>
                  <a:srgbClr val="00B0F0"/>
                </a:solidFill>
                <a:latin typeface="Candara" panose="020E0502030303020204" pitchFamily="34" charset="0"/>
              </a:rPr>
              <a:t>Yeni ortağın tüzel kişi olması durumunda </a:t>
            </a:r>
            <a:r>
              <a:rPr lang="tr-TR" sz="1800" dirty="0">
                <a:latin typeface="Candara" panose="020E0502030303020204" pitchFamily="34" charset="0"/>
              </a:rPr>
              <a:t>tüzel kişi adına hareket edecek gerçek kişinin belirlenmesine ilişkin </a:t>
            </a:r>
            <a:r>
              <a:rPr lang="tr-TR" sz="1800" b="1" dirty="0">
                <a:latin typeface="Candara" panose="020E0502030303020204" pitchFamily="34" charset="0"/>
              </a:rPr>
              <a:t>noter onaylı yetkili organ kararının </a:t>
            </a:r>
            <a:r>
              <a:rPr lang="tr-TR" sz="1800" dirty="0">
                <a:latin typeface="Candara" panose="020E0502030303020204" pitchFamily="34" charset="0"/>
              </a:rPr>
              <a:t>alınması gerekir</a:t>
            </a:r>
            <a:endParaRPr lang="tr-TR" sz="1800" dirty="0">
              <a:latin typeface="+mn-lt"/>
              <a:ea typeface="Calibri" panose="020F0502020204030204" pitchFamily="34" charset="0"/>
              <a:cs typeface="Calibri" panose="020F0502020204030204" pitchFamily="34" charset="0"/>
            </a:endParaRPr>
          </a:p>
          <a:p>
            <a:pPr algn="just">
              <a:defRPr/>
            </a:pPr>
            <a:r>
              <a:rPr lang="tr-TR" b="1" dirty="0">
                <a:solidFill>
                  <a:srgbClr val="FF0000"/>
                </a:solidFill>
                <a:latin typeface="+mn-lt"/>
                <a:ea typeface="Calibri" panose="020F0502020204030204" pitchFamily="34" charset="0"/>
                <a:cs typeface="Calibri" panose="020F0502020204030204" pitchFamily="34" charset="0"/>
              </a:rPr>
              <a:t>4-</a:t>
            </a:r>
            <a:r>
              <a:rPr lang="tr-TR" sz="1800" b="1" dirty="0">
                <a:solidFill>
                  <a:srgbClr val="FF0000"/>
                </a:solidFill>
                <a:latin typeface="+mn-lt"/>
                <a:ea typeface="Calibri" panose="020F0502020204030204" pitchFamily="34" charset="0"/>
                <a:cs typeface="Calibri" panose="020F0502020204030204" pitchFamily="34" charset="0"/>
              </a:rPr>
              <a:t>Diğer Hususlar</a:t>
            </a:r>
          </a:p>
          <a:p>
            <a:pPr marL="285750" indent="-285750" algn="just">
              <a:buFont typeface="Wingdings" panose="05000000000000000000" pitchFamily="2" charset="2"/>
              <a:buChar char="Ø"/>
              <a:defRPr/>
            </a:pPr>
            <a:r>
              <a:rPr lang="tr-TR" sz="1800" b="1" dirty="0">
                <a:latin typeface="+mn-lt"/>
                <a:ea typeface="Calibri" panose="020F0502020204030204" pitchFamily="34" charset="0"/>
                <a:cs typeface="Calibri" panose="020F0502020204030204" pitchFamily="34" charset="0"/>
              </a:rPr>
              <a:t>Tasfiye halinde </a:t>
            </a:r>
            <a:r>
              <a:rPr lang="tr-TR" sz="1800" dirty="0">
                <a:latin typeface="+mn-lt"/>
                <a:ea typeface="Calibri" panose="020F0502020204030204" pitchFamily="34" charset="0"/>
                <a:cs typeface="Calibri" panose="020F0502020204030204" pitchFamily="34" charset="0"/>
              </a:rPr>
              <a:t>ya da </a:t>
            </a:r>
            <a:r>
              <a:rPr lang="tr-TR" sz="1800" b="1" dirty="0">
                <a:solidFill>
                  <a:srgbClr val="00A1DA"/>
                </a:solidFill>
                <a:latin typeface="+mn-lt"/>
                <a:ea typeface="Calibri" panose="020F0502020204030204" pitchFamily="34" charset="0"/>
                <a:cs typeface="Calibri" panose="020F0502020204030204" pitchFamily="34" charset="0"/>
              </a:rPr>
              <a:t>borca batık durumda </a:t>
            </a:r>
            <a:r>
              <a:rPr lang="tr-TR" sz="1800" dirty="0">
                <a:latin typeface="+mn-lt"/>
                <a:ea typeface="Calibri" panose="020F0502020204030204" pitchFamily="34" charset="0"/>
                <a:cs typeface="Calibri" panose="020F0502020204030204" pitchFamily="34" charset="0"/>
              </a:rPr>
              <a:t>bulunan şirketler tür değişikliği </a:t>
            </a:r>
            <a:r>
              <a:rPr lang="tr-TR" sz="1800" b="1" dirty="0">
                <a:solidFill>
                  <a:srgbClr val="FF0000"/>
                </a:solidFill>
                <a:latin typeface="+mn-lt"/>
                <a:ea typeface="Calibri" panose="020F0502020204030204" pitchFamily="34" charset="0"/>
                <a:cs typeface="Calibri" panose="020F0502020204030204" pitchFamily="34" charset="0"/>
              </a:rPr>
              <a:t>yapamaz.</a:t>
            </a:r>
          </a:p>
          <a:p>
            <a:pPr marL="285750" indent="-285750" algn="just">
              <a:buFont typeface="Wingdings" panose="05000000000000000000" pitchFamily="2" charset="2"/>
              <a:buChar char="Ø"/>
              <a:defRPr/>
            </a:pPr>
            <a:r>
              <a:rPr lang="tr-TR" sz="1800" dirty="0">
                <a:latin typeface="+mn-lt"/>
                <a:ea typeface="Calibri" panose="020F0502020204030204" pitchFamily="34" charset="0"/>
                <a:cs typeface="Calibri" panose="020F0502020204030204" pitchFamily="34" charset="0"/>
              </a:rPr>
              <a:t>Genel kurul kararında tür değişikliği planı, şirket sözleşmesinin ve varsa tür değişikliği raporunun </a:t>
            </a:r>
            <a:r>
              <a:rPr lang="tr-TR" sz="1800" b="1" dirty="0">
                <a:solidFill>
                  <a:srgbClr val="00A1DA"/>
                </a:solidFill>
                <a:latin typeface="+mn-lt"/>
                <a:ea typeface="Calibri" panose="020F0502020204030204" pitchFamily="34" charset="0"/>
                <a:cs typeface="Calibri" panose="020F0502020204030204" pitchFamily="34" charset="0"/>
              </a:rPr>
              <a:t>kabul edildiğinin </a:t>
            </a:r>
            <a:r>
              <a:rPr lang="tr-TR" sz="1800" dirty="0">
                <a:latin typeface="+mn-lt"/>
                <a:ea typeface="Calibri" panose="020F0502020204030204" pitchFamily="34" charset="0"/>
                <a:cs typeface="Calibri" panose="020F0502020204030204" pitchFamily="34" charset="0"/>
              </a:rPr>
              <a:t>belirtilmesi gerekir.</a:t>
            </a:r>
          </a:p>
          <a:p>
            <a:pPr algn="just">
              <a:defRPr/>
            </a:pPr>
            <a:r>
              <a:rPr lang="tr-TR" sz="1800" b="1" dirty="0">
                <a:solidFill>
                  <a:srgbClr val="FF0000"/>
                </a:solidFill>
                <a:latin typeface="+mn-lt"/>
                <a:ea typeface="Calibri" panose="020F0502020204030204" pitchFamily="34" charset="0"/>
                <a:cs typeface="Calibri" panose="020F0502020204030204" pitchFamily="34" charset="0"/>
              </a:rPr>
              <a:t>5- Tür Değiştiren İşletmenin / Şirketin Şubeleri</a:t>
            </a:r>
          </a:p>
          <a:p>
            <a:pPr lvl="1" algn="just">
              <a:defRPr/>
            </a:pPr>
            <a:r>
              <a:rPr lang="tr-TR" dirty="0"/>
              <a:t>-İşletmeye/şirkete ait olan ve yeni işletme/şirket altında faaliyetlerini sürdürecek </a:t>
            </a:r>
            <a:r>
              <a:rPr lang="tr-TR" b="1" dirty="0"/>
              <a:t>şubelerin kayıtlarında </a:t>
            </a:r>
            <a:r>
              <a:rPr lang="tr-TR" b="1" dirty="0">
                <a:solidFill>
                  <a:srgbClr val="FF0000"/>
                </a:solidFill>
              </a:rPr>
              <a:t>yeni türün </a:t>
            </a:r>
            <a:r>
              <a:rPr lang="tr-TR" dirty="0"/>
              <a:t>kayıtlarına ilişkin gerekli değişiklikler yapılmak üzere </a:t>
            </a:r>
            <a:r>
              <a:rPr lang="tr-TR" b="1" dirty="0"/>
              <a:t>şirket yetkilileri tarafından </a:t>
            </a:r>
            <a:r>
              <a:rPr lang="tr-TR" dirty="0"/>
              <a:t>ilgili ticaret sicili müdürlüklerine başvurulur.</a:t>
            </a:r>
            <a:endParaRPr lang="tr-TR"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0347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Kuruluş İşlemleri – Sözleşme Hazırlama</a:t>
            </a:r>
            <a:endParaRPr lang="en-US" b="1" spc="150" dirty="0">
              <a:ln w="11430"/>
              <a:solidFill>
                <a:schemeClr val="bg1"/>
              </a:solidFill>
              <a:latin typeface="+mj-lt"/>
            </a:endParaRPr>
          </a:p>
        </p:txBody>
      </p:sp>
      <p:sp>
        <p:nvSpPr>
          <p:cNvPr id="6" name="Metin kutusu 5">
            <a:extLst>
              <a:ext uri="{FF2B5EF4-FFF2-40B4-BE49-F238E27FC236}">
                <a16:creationId xmlns:a16="http://schemas.microsoft.com/office/drawing/2014/main" id="{D0453AC8-7018-56B8-37A4-EFFF71B6AA19}"/>
              </a:ext>
            </a:extLst>
          </p:cNvPr>
          <p:cNvSpPr txBox="1"/>
          <p:nvPr/>
        </p:nvSpPr>
        <p:spPr>
          <a:xfrm>
            <a:off x="895756" y="2211710"/>
            <a:ext cx="6899920" cy="1969770"/>
          </a:xfrm>
          <a:prstGeom prst="rect">
            <a:avLst/>
          </a:prstGeom>
          <a:noFill/>
        </p:spPr>
        <p:txBody>
          <a:bodyPr wrap="square" rtlCol="0">
            <a:spAutoFit/>
          </a:bodyPr>
          <a:lstStyle/>
          <a:p>
            <a:pPr algn="ctr"/>
            <a:r>
              <a:rPr lang="tr-TR" sz="4500" b="1" dirty="0">
                <a:latin typeface="Candara" panose="020E0502030303020204" pitchFamily="34" charset="0"/>
              </a:rPr>
              <a:t>ANONİM ŞİRKETLERDE KISMİ BÖLÜNME  </a:t>
            </a:r>
          </a:p>
          <a:p>
            <a:pPr algn="ctr"/>
            <a:endParaRPr lang="tr-TR" sz="3200" b="1" dirty="0">
              <a:latin typeface="Candara" panose="020E0502030303020204" pitchFamily="34" charset="0"/>
            </a:endParaRPr>
          </a:p>
        </p:txBody>
      </p:sp>
    </p:spTree>
    <p:extLst>
      <p:ext uri="{BB962C8B-B14F-4D97-AF65-F5344CB8AC3E}">
        <p14:creationId xmlns:p14="http://schemas.microsoft.com/office/powerpoint/2010/main" val="334694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627534"/>
            <a:ext cx="8712967" cy="3888433"/>
            <a:chOff x="251520" y="627534"/>
            <a:chExt cx="8712967" cy="3888433"/>
          </a:xfrm>
        </p:grpSpPr>
        <p:sp>
          <p:nvSpPr>
            <p:cNvPr id="3" name="Freeform 2"/>
            <p:cNvSpPr/>
            <p:nvPr/>
          </p:nvSpPr>
          <p:spPr>
            <a:xfrm>
              <a:off x="251520" y="627534"/>
              <a:ext cx="1948831" cy="785456"/>
            </a:xfrm>
            <a:custGeom>
              <a:avLst/>
              <a:gdLst>
                <a:gd name="connsiteX0" fmla="*/ 0 w 1950194"/>
                <a:gd name="connsiteY0" fmla="*/ 0 h 785456"/>
                <a:gd name="connsiteX1" fmla="*/ 1950194 w 1950194"/>
                <a:gd name="connsiteY1" fmla="*/ 0 h 785456"/>
                <a:gd name="connsiteX2" fmla="*/ 1950194 w 1950194"/>
                <a:gd name="connsiteY2" fmla="*/ 785456 h 785456"/>
                <a:gd name="connsiteX3" fmla="*/ 0 w 1950194"/>
                <a:gd name="connsiteY3" fmla="*/ 785456 h 785456"/>
                <a:gd name="connsiteX4" fmla="*/ 0 w 1950194"/>
                <a:gd name="connsiteY4" fmla="*/ 0 h 78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194" h="785456">
                  <a:moveTo>
                    <a:pt x="0" y="0"/>
                  </a:moveTo>
                  <a:lnTo>
                    <a:pt x="1950194" y="0"/>
                  </a:lnTo>
                  <a:lnTo>
                    <a:pt x="1950194" y="785456"/>
                  </a:lnTo>
                  <a:lnTo>
                    <a:pt x="0" y="785456"/>
                  </a:lnTo>
                  <a:lnTo>
                    <a:pt x="0" y="0"/>
                  </a:lnTo>
                  <a:close/>
                </a:path>
              </a:pathLst>
            </a:custGeom>
            <a:solidFill>
              <a:srgbClr val="FF0000"/>
            </a:solidFill>
          </p:spPr>
          <p:style>
            <a:lnRef idx="1">
              <a:schemeClr val="accent2">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a:solidFill>
                    <a:schemeClr val="bg1"/>
                  </a:solidFill>
                </a:rPr>
                <a:t>Kuruluş</a:t>
              </a:r>
            </a:p>
          </p:txBody>
        </p:sp>
        <p:sp>
          <p:nvSpPr>
            <p:cNvPr id="4" name="Freeform 3"/>
            <p:cNvSpPr/>
            <p:nvPr/>
          </p:nvSpPr>
          <p:spPr>
            <a:xfrm>
              <a:off x="251520" y="1412991"/>
              <a:ext cx="1950194" cy="3102975"/>
            </a:xfrm>
            <a:custGeom>
              <a:avLst/>
              <a:gdLst>
                <a:gd name="connsiteX0" fmla="*/ 0 w 1950194"/>
                <a:gd name="connsiteY0" fmla="*/ 0 h 3259687"/>
                <a:gd name="connsiteX1" fmla="*/ 1950194 w 1950194"/>
                <a:gd name="connsiteY1" fmla="*/ 0 h 3259687"/>
                <a:gd name="connsiteX2" fmla="*/ 1950194 w 1950194"/>
                <a:gd name="connsiteY2" fmla="*/ 3259687 h 3259687"/>
                <a:gd name="connsiteX3" fmla="*/ 0 w 1950194"/>
                <a:gd name="connsiteY3" fmla="*/ 3259687 h 3259687"/>
                <a:gd name="connsiteX4" fmla="*/ 0 w 1950194"/>
                <a:gd name="connsiteY4" fmla="*/ 0 h 325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194" h="3259687">
                  <a:moveTo>
                    <a:pt x="0" y="0"/>
                  </a:moveTo>
                  <a:lnTo>
                    <a:pt x="1950194" y="0"/>
                  </a:lnTo>
                  <a:lnTo>
                    <a:pt x="1950194" y="3259687"/>
                  </a:lnTo>
                  <a:lnTo>
                    <a:pt x="0" y="3259687"/>
                  </a:lnTo>
                  <a:lnTo>
                    <a:pt x="0" y="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a:t>Şirket ve Şube Açılışları</a:t>
              </a:r>
            </a:p>
            <a:p>
              <a:pPr marL="114300" lvl="1" indent="-114300" algn="l" defTabSz="666750">
                <a:lnSpc>
                  <a:spcPct val="90000"/>
                </a:lnSpc>
                <a:spcBef>
                  <a:spcPct val="0"/>
                </a:spcBef>
                <a:spcAft>
                  <a:spcPct val="15000"/>
                </a:spcAft>
                <a:buChar char="••"/>
              </a:pPr>
              <a:endParaRPr lang="tr-TR" sz="1500" kern="1200" dirty="0"/>
            </a:p>
            <a:p>
              <a:pPr marL="114300" lvl="1" indent="-114300" algn="l" defTabSz="666750">
                <a:lnSpc>
                  <a:spcPct val="90000"/>
                </a:lnSpc>
                <a:spcBef>
                  <a:spcPct val="0"/>
                </a:spcBef>
                <a:spcAft>
                  <a:spcPct val="15000"/>
                </a:spcAft>
                <a:buChar char="••"/>
              </a:pPr>
              <a:r>
                <a:rPr lang="tr-TR" sz="1500" kern="1200" dirty="0"/>
                <a:t>Merkez Nakilleri</a:t>
              </a:r>
            </a:p>
          </p:txBody>
        </p:sp>
        <p:sp>
          <p:nvSpPr>
            <p:cNvPr id="5" name="Freeform 4"/>
            <p:cNvSpPr/>
            <p:nvPr/>
          </p:nvSpPr>
          <p:spPr>
            <a:xfrm>
              <a:off x="2501411" y="627534"/>
              <a:ext cx="1952262" cy="785456"/>
            </a:xfrm>
            <a:custGeom>
              <a:avLst/>
              <a:gdLst>
                <a:gd name="connsiteX0" fmla="*/ 0 w 1952262"/>
                <a:gd name="connsiteY0" fmla="*/ 0 h 785456"/>
                <a:gd name="connsiteX1" fmla="*/ 1952262 w 1952262"/>
                <a:gd name="connsiteY1" fmla="*/ 0 h 785456"/>
                <a:gd name="connsiteX2" fmla="*/ 1952262 w 1952262"/>
                <a:gd name="connsiteY2" fmla="*/ 785456 h 785456"/>
                <a:gd name="connsiteX3" fmla="*/ 0 w 1952262"/>
                <a:gd name="connsiteY3" fmla="*/ 785456 h 785456"/>
                <a:gd name="connsiteX4" fmla="*/ 0 w 1952262"/>
                <a:gd name="connsiteY4" fmla="*/ 0 h 78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62" h="785456">
                  <a:moveTo>
                    <a:pt x="0" y="0"/>
                  </a:moveTo>
                  <a:lnTo>
                    <a:pt x="1952262" y="0"/>
                  </a:lnTo>
                  <a:lnTo>
                    <a:pt x="1952262" y="785456"/>
                  </a:lnTo>
                  <a:lnTo>
                    <a:pt x="0" y="785456"/>
                  </a:lnTo>
                  <a:lnTo>
                    <a:pt x="0" y="0"/>
                  </a:lnTo>
                  <a:close/>
                </a:path>
              </a:pathLst>
            </a:cu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a:solidFill>
                    <a:schemeClr val="bg1"/>
                  </a:solidFill>
                </a:rPr>
                <a:t>Tescil</a:t>
              </a:r>
            </a:p>
          </p:txBody>
        </p:sp>
        <p:sp>
          <p:nvSpPr>
            <p:cNvPr id="7" name="Freeform 6"/>
            <p:cNvSpPr/>
            <p:nvPr/>
          </p:nvSpPr>
          <p:spPr>
            <a:xfrm>
              <a:off x="2501411" y="1419623"/>
              <a:ext cx="1952262" cy="3096344"/>
            </a:xfrm>
            <a:custGeom>
              <a:avLst/>
              <a:gdLst>
                <a:gd name="connsiteX0" fmla="*/ 0 w 1964813"/>
                <a:gd name="connsiteY0" fmla="*/ 0 h 3259687"/>
                <a:gd name="connsiteX1" fmla="*/ 1964813 w 1964813"/>
                <a:gd name="connsiteY1" fmla="*/ 0 h 3259687"/>
                <a:gd name="connsiteX2" fmla="*/ 1964813 w 1964813"/>
                <a:gd name="connsiteY2" fmla="*/ 3259687 h 3259687"/>
                <a:gd name="connsiteX3" fmla="*/ 0 w 1964813"/>
                <a:gd name="connsiteY3" fmla="*/ 3259687 h 3259687"/>
                <a:gd name="connsiteX4" fmla="*/ 0 w 1964813"/>
                <a:gd name="connsiteY4" fmla="*/ 0 h 325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813" h="3259687">
                  <a:moveTo>
                    <a:pt x="0" y="0"/>
                  </a:moveTo>
                  <a:lnTo>
                    <a:pt x="1964813" y="0"/>
                  </a:lnTo>
                  <a:lnTo>
                    <a:pt x="1964813" y="3259687"/>
                  </a:lnTo>
                  <a:lnTo>
                    <a:pt x="0" y="3259687"/>
                  </a:lnTo>
                  <a:lnTo>
                    <a:pt x="0" y="0"/>
                  </a:ln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a:t>Yönetim/Müdür Seçimi</a:t>
              </a:r>
            </a:p>
            <a:p>
              <a:pPr marL="114300" lvl="1" indent="-114300" algn="l" defTabSz="666750">
                <a:lnSpc>
                  <a:spcPct val="90000"/>
                </a:lnSpc>
                <a:spcBef>
                  <a:spcPct val="0"/>
                </a:spcBef>
                <a:spcAft>
                  <a:spcPct val="15000"/>
                </a:spcAft>
                <a:buChar char="••"/>
              </a:pPr>
              <a:r>
                <a:rPr lang="tr-TR" sz="1500" kern="1200" dirty="0"/>
                <a:t>Adres Değişikliği</a:t>
              </a:r>
            </a:p>
            <a:p>
              <a:pPr marL="114300" lvl="1" indent="-114300" algn="l" defTabSz="666750">
                <a:lnSpc>
                  <a:spcPct val="90000"/>
                </a:lnSpc>
                <a:spcBef>
                  <a:spcPct val="0"/>
                </a:spcBef>
                <a:spcAft>
                  <a:spcPct val="15000"/>
                </a:spcAft>
                <a:buChar char="••"/>
              </a:pPr>
              <a:r>
                <a:rPr lang="tr-TR" sz="1500" kern="1200" dirty="0"/>
                <a:t>Hisse Devri</a:t>
              </a:r>
            </a:p>
            <a:p>
              <a:pPr marL="114300" lvl="1" indent="-114300" algn="l" defTabSz="666750">
                <a:lnSpc>
                  <a:spcPct val="90000"/>
                </a:lnSpc>
                <a:spcBef>
                  <a:spcPct val="0"/>
                </a:spcBef>
                <a:spcAft>
                  <a:spcPct val="15000"/>
                </a:spcAft>
                <a:buChar char="••"/>
              </a:pPr>
              <a:r>
                <a:rPr lang="tr-TR" sz="1500" kern="1200" dirty="0" err="1"/>
                <a:t>Anasözleşme</a:t>
              </a:r>
              <a:r>
                <a:rPr lang="tr-TR" sz="1500" kern="1200" dirty="0"/>
                <a:t> Değişikliği</a:t>
              </a:r>
            </a:p>
            <a:p>
              <a:pPr marL="114300" lvl="1" indent="-114300" algn="l" defTabSz="666750">
                <a:lnSpc>
                  <a:spcPct val="90000"/>
                </a:lnSpc>
                <a:spcBef>
                  <a:spcPct val="0"/>
                </a:spcBef>
                <a:spcAft>
                  <a:spcPct val="15000"/>
                </a:spcAft>
                <a:buChar char="••"/>
              </a:pPr>
              <a:r>
                <a:rPr lang="tr-TR" sz="1500" kern="1200" dirty="0"/>
                <a:t>Unvan Değişikliği</a:t>
              </a:r>
            </a:p>
            <a:p>
              <a:pPr marL="114300" lvl="1" indent="-114300" algn="l" defTabSz="666750">
                <a:lnSpc>
                  <a:spcPct val="90000"/>
                </a:lnSpc>
                <a:spcBef>
                  <a:spcPct val="0"/>
                </a:spcBef>
                <a:spcAft>
                  <a:spcPct val="15000"/>
                </a:spcAft>
                <a:buChar char="••"/>
              </a:pPr>
              <a:r>
                <a:rPr lang="tr-TR" sz="1500" kern="1200" dirty="0"/>
                <a:t>Sermaye Artırımı- </a:t>
              </a:r>
              <a:r>
                <a:rPr lang="tr-TR" sz="1500" kern="1200" dirty="0" err="1"/>
                <a:t>Azaltımı</a:t>
              </a:r>
              <a:endParaRPr lang="tr-TR" sz="1500" kern="1200" dirty="0"/>
            </a:p>
            <a:p>
              <a:pPr marL="114300" lvl="1" indent="-114300" algn="l" defTabSz="666750">
                <a:lnSpc>
                  <a:spcPct val="90000"/>
                </a:lnSpc>
                <a:spcBef>
                  <a:spcPct val="0"/>
                </a:spcBef>
                <a:spcAft>
                  <a:spcPct val="15000"/>
                </a:spcAft>
                <a:buChar char="••"/>
              </a:pPr>
              <a:r>
                <a:rPr lang="tr-TR" sz="1500" kern="1200" dirty="0"/>
                <a:t>Birleşme / Bölünme</a:t>
              </a:r>
            </a:p>
            <a:p>
              <a:pPr marL="114300" lvl="1" indent="-114300" algn="l" defTabSz="666750">
                <a:lnSpc>
                  <a:spcPct val="90000"/>
                </a:lnSpc>
                <a:spcBef>
                  <a:spcPct val="0"/>
                </a:spcBef>
                <a:spcAft>
                  <a:spcPct val="15000"/>
                </a:spcAft>
                <a:buChar char="••"/>
              </a:pPr>
              <a:r>
                <a:rPr lang="tr-TR" sz="1500" kern="1200" dirty="0"/>
                <a:t>Tür Değişikliği</a:t>
              </a:r>
            </a:p>
            <a:p>
              <a:pPr marL="114300" lvl="1" indent="-114300" algn="l" defTabSz="666750">
                <a:lnSpc>
                  <a:spcPct val="90000"/>
                </a:lnSpc>
                <a:spcBef>
                  <a:spcPct val="0"/>
                </a:spcBef>
                <a:spcAft>
                  <a:spcPct val="15000"/>
                </a:spcAft>
                <a:buChar char="••"/>
              </a:pPr>
              <a:r>
                <a:rPr lang="tr-TR" sz="1500" kern="1200" dirty="0"/>
                <a:t>Tasfiye / Terkin</a:t>
              </a:r>
            </a:p>
            <a:p>
              <a:pPr marL="114300" lvl="1" indent="-114300" algn="l" defTabSz="666750">
                <a:lnSpc>
                  <a:spcPct val="90000"/>
                </a:lnSpc>
                <a:spcBef>
                  <a:spcPct val="0"/>
                </a:spcBef>
                <a:spcAft>
                  <a:spcPct val="15000"/>
                </a:spcAft>
                <a:buChar char="••"/>
              </a:pPr>
              <a:endParaRPr lang="tr-TR" sz="1500" kern="1200" dirty="0"/>
            </a:p>
          </p:txBody>
        </p:sp>
        <p:sp>
          <p:nvSpPr>
            <p:cNvPr id="9" name="Freeform 8"/>
            <p:cNvSpPr/>
            <p:nvPr/>
          </p:nvSpPr>
          <p:spPr>
            <a:xfrm>
              <a:off x="4754733" y="660089"/>
              <a:ext cx="1975395" cy="785456"/>
            </a:xfrm>
            <a:custGeom>
              <a:avLst/>
              <a:gdLst>
                <a:gd name="connsiteX0" fmla="*/ 0 w 1975395"/>
                <a:gd name="connsiteY0" fmla="*/ 0 h 785456"/>
                <a:gd name="connsiteX1" fmla="*/ 1975395 w 1975395"/>
                <a:gd name="connsiteY1" fmla="*/ 0 h 785456"/>
                <a:gd name="connsiteX2" fmla="*/ 1975395 w 1975395"/>
                <a:gd name="connsiteY2" fmla="*/ 785456 h 785456"/>
                <a:gd name="connsiteX3" fmla="*/ 0 w 1975395"/>
                <a:gd name="connsiteY3" fmla="*/ 785456 h 785456"/>
                <a:gd name="connsiteX4" fmla="*/ 0 w 1975395"/>
                <a:gd name="connsiteY4" fmla="*/ 0 h 78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395" h="785456">
                  <a:moveTo>
                    <a:pt x="0" y="0"/>
                  </a:moveTo>
                  <a:lnTo>
                    <a:pt x="1975395" y="0"/>
                  </a:lnTo>
                  <a:lnTo>
                    <a:pt x="1975395" y="785456"/>
                  </a:lnTo>
                  <a:lnTo>
                    <a:pt x="0" y="785456"/>
                  </a:lnTo>
                  <a:lnTo>
                    <a:pt x="0" y="0"/>
                  </a:lnTo>
                  <a:close/>
                </a:path>
              </a:pathLst>
            </a:custGeom>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a:solidFill>
                    <a:schemeClr val="bg1"/>
                  </a:solidFill>
                </a:rPr>
                <a:t>Yazışma</a:t>
              </a:r>
            </a:p>
          </p:txBody>
        </p:sp>
        <p:sp>
          <p:nvSpPr>
            <p:cNvPr id="10" name="Freeform 9"/>
            <p:cNvSpPr/>
            <p:nvPr/>
          </p:nvSpPr>
          <p:spPr>
            <a:xfrm>
              <a:off x="4763210" y="1472305"/>
              <a:ext cx="1969030" cy="3043662"/>
            </a:xfrm>
            <a:custGeom>
              <a:avLst/>
              <a:gdLst>
                <a:gd name="connsiteX0" fmla="*/ 0 w 1969030"/>
                <a:gd name="connsiteY0" fmla="*/ 0 h 3259687"/>
                <a:gd name="connsiteX1" fmla="*/ 1969030 w 1969030"/>
                <a:gd name="connsiteY1" fmla="*/ 0 h 3259687"/>
                <a:gd name="connsiteX2" fmla="*/ 1969030 w 1969030"/>
                <a:gd name="connsiteY2" fmla="*/ 3259687 h 3259687"/>
                <a:gd name="connsiteX3" fmla="*/ 0 w 1969030"/>
                <a:gd name="connsiteY3" fmla="*/ 3259687 h 3259687"/>
                <a:gd name="connsiteX4" fmla="*/ 0 w 1969030"/>
                <a:gd name="connsiteY4" fmla="*/ 0 h 325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030" h="3259687">
                  <a:moveTo>
                    <a:pt x="0" y="0"/>
                  </a:moveTo>
                  <a:lnTo>
                    <a:pt x="1969030" y="0"/>
                  </a:lnTo>
                  <a:lnTo>
                    <a:pt x="1969030" y="3259687"/>
                  </a:lnTo>
                  <a:lnTo>
                    <a:pt x="0" y="3259687"/>
                  </a:lnTo>
                  <a:lnTo>
                    <a:pt x="0" y="0"/>
                  </a:lnTo>
                  <a:close/>
                </a:path>
              </a:pathLst>
            </a:cu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a:t>Mahkemeler</a:t>
              </a:r>
            </a:p>
            <a:p>
              <a:pPr marL="114300" lvl="1" indent="-114300" algn="l" defTabSz="666750">
                <a:lnSpc>
                  <a:spcPct val="90000"/>
                </a:lnSpc>
                <a:spcBef>
                  <a:spcPct val="0"/>
                </a:spcBef>
                <a:spcAft>
                  <a:spcPct val="15000"/>
                </a:spcAft>
                <a:buChar char="••"/>
              </a:pPr>
              <a:endParaRPr lang="tr-TR" sz="1500" kern="1200" dirty="0"/>
            </a:p>
            <a:p>
              <a:pPr marL="114300" lvl="1" indent="-114300" algn="l" defTabSz="666750">
                <a:lnSpc>
                  <a:spcPct val="90000"/>
                </a:lnSpc>
                <a:spcBef>
                  <a:spcPct val="0"/>
                </a:spcBef>
                <a:spcAft>
                  <a:spcPct val="15000"/>
                </a:spcAft>
                <a:buChar char="••"/>
              </a:pPr>
              <a:r>
                <a:rPr lang="tr-TR" sz="1500" kern="1200" dirty="0"/>
                <a:t>İcra Müdürlükleri</a:t>
              </a:r>
            </a:p>
            <a:p>
              <a:pPr marL="114300" lvl="1" indent="-114300" algn="l" defTabSz="666750">
                <a:lnSpc>
                  <a:spcPct val="90000"/>
                </a:lnSpc>
                <a:spcBef>
                  <a:spcPct val="0"/>
                </a:spcBef>
                <a:spcAft>
                  <a:spcPct val="15000"/>
                </a:spcAft>
                <a:buChar char="••"/>
              </a:pPr>
              <a:endParaRPr lang="tr-TR" sz="1500" kern="1200" dirty="0"/>
            </a:p>
            <a:p>
              <a:pPr marL="114300" lvl="1" indent="-114300" algn="l" defTabSz="666750">
                <a:lnSpc>
                  <a:spcPct val="90000"/>
                </a:lnSpc>
                <a:spcBef>
                  <a:spcPct val="0"/>
                </a:spcBef>
                <a:spcAft>
                  <a:spcPct val="15000"/>
                </a:spcAft>
                <a:buChar char="••"/>
              </a:pPr>
              <a:r>
                <a:rPr lang="tr-TR" sz="1500" kern="1200" dirty="0"/>
                <a:t>Emniyet Müdürlüğü</a:t>
              </a:r>
            </a:p>
            <a:p>
              <a:pPr marL="114300" lvl="1" indent="-114300" algn="l" defTabSz="666750">
                <a:lnSpc>
                  <a:spcPct val="90000"/>
                </a:lnSpc>
                <a:spcBef>
                  <a:spcPct val="0"/>
                </a:spcBef>
                <a:spcAft>
                  <a:spcPct val="15000"/>
                </a:spcAft>
                <a:buChar char="••"/>
              </a:pPr>
              <a:endParaRPr lang="tr-TR" sz="1500" kern="1200" dirty="0"/>
            </a:p>
            <a:p>
              <a:pPr marL="114300" lvl="1" indent="-114300" algn="l" defTabSz="666750">
                <a:lnSpc>
                  <a:spcPct val="90000"/>
                </a:lnSpc>
                <a:spcBef>
                  <a:spcPct val="0"/>
                </a:spcBef>
                <a:spcAft>
                  <a:spcPct val="15000"/>
                </a:spcAft>
                <a:buChar char="••"/>
              </a:pPr>
              <a:r>
                <a:rPr lang="tr-TR" sz="1500" kern="1200" dirty="0"/>
                <a:t>Diğer Kamu Kurum Ve Kuruluşları</a:t>
              </a:r>
            </a:p>
          </p:txBody>
        </p:sp>
        <p:sp>
          <p:nvSpPr>
            <p:cNvPr id="11" name="Freeform 10"/>
            <p:cNvSpPr/>
            <p:nvPr/>
          </p:nvSpPr>
          <p:spPr>
            <a:xfrm>
              <a:off x="6989092" y="627534"/>
              <a:ext cx="1975395" cy="785617"/>
            </a:xfrm>
            <a:custGeom>
              <a:avLst/>
              <a:gdLst>
                <a:gd name="connsiteX0" fmla="*/ 0 w 1975395"/>
                <a:gd name="connsiteY0" fmla="*/ 0 h 785617"/>
                <a:gd name="connsiteX1" fmla="*/ 1975395 w 1975395"/>
                <a:gd name="connsiteY1" fmla="*/ 0 h 785617"/>
                <a:gd name="connsiteX2" fmla="*/ 1975395 w 1975395"/>
                <a:gd name="connsiteY2" fmla="*/ 785617 h 785617"/>
                <a:gd name="connsiteX3" fmla="*/ 0 w 1975395"/>
                <a:gd name="connsiteY3" fmla="*/ 785617 h 785617"/>
                <a:gd name="connsiteX4" fmla="*/ 0 w 1975395"/>
                <a:gd name="connsiteY4" fmla="*/ 0 h 785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395" h="785617">
                  <a:moveTo>
                    <a:pt x="0" y="0"/>
                  </a:moveTo>
                  <a:lnTo>
                    <a:pt x="1975395" y="0"/>
                  </a:lnTo>
                  <a:lnTo>
                    <a:pt x="1975395" y="785617"/>
                  </a:lnTo>
                  <a:lnTo>
                    <a:pt x="0" y="785617"/>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a:solidFill>
                    <a:schemeClr val="bg1"/>
                  </a:solidFill>
                </a:rPr>
                <a:t>Tasdik İşlemleri</a:t>
              </a:r>
            </a:p>
          </p:txBody>
        </p:sp>
        <p:sp>
          <p:nvSpPr>
            <p:cNvPr id="12" name="Freeform 11"/>
            <p:cNvSpPr/>
            <p:nvPr/>
          </p:nvSpPr>
          <p:spPr>
            <a:xfrm>
              <a:off x="6989092" y="1419623"/>
              <a:ext cx="1975395" cy="3096344"/>
            </a:xfrm>
            <a:custGeom>
              <a:avLst/>
              <a:gdLst>
                <a:gd name="connsiteX0" fmla="*/ 0 w 1975395"/>
                <a:gd name="connsiteY0" fmla="*/ 0 h 3259687"/>
                <a:gd name="connsiteX1" fmla="*/ 1975395 w 1975395"/>
                <a:gd name="connsiteY1" fmla="*/ 0 h 3259687"/>
                <a:gd name="connsiteX2" fmla="*/ 1975395 w 1975395"/>
                <a:gd name="connsiteY2" fmla="*/ 3259687 h 3259687"/>
                <a:gd name="connsiteX3" fmla="*/ 0 w 1975395"/>
                <a:gd name="connsiteY3" fmla="*/ 3259687 h 3259687"/>
                <a:gd name="connsiteX4" fmla="*/ 0 w 1975395"/>
                <a:gd name="connsiteY4" fmla="*/ 0 h 325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395" h="3259687">
                  <a:moveTo>
                    <a:pt x="0" y="0"/>
                  </a:moveTo>
                  <a:lnTo>
                    <a:pt x="1975395" y="0"/>
                  </a:lnTo>
                  <a:lnTo>
                    <a:pt x="1975395" y="3259687"/>
                  </a:lnTo>
                  <a:lnTo>
                    <a:pt x="0" y="3259687"/>
                  </a:lnTo>
                  <a:lnTo>
                    <a:pt x="0" y="0"/>
                  </a:lnTo>
                  <a:close/>
                </a:path>
              </a:pathLst>
            </a:cu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err="1"/>
                <a:t>Anasözleşme</a:t>
              </a:r>
              <a:r>
                <a:rPr lang="tr-TR" sz="1500" kern="1200" dirty="0"/>
                <a:t> Onayı</a:t>
              </a:r>
            </a:p>
            <a:p>
              <a:pPr marL="114300" lvl="1" indent="-114300" algn="l" defTabSz="666750">
                <a:lnSpc>
                  <a:spcPct val="90000"/>
                </a:lnSpc>
                <a:spcBef>
                  <a:spcPct val="0"/>
                </a:spcBef>
                <a:spcAft>
                  <a:spcPct val="15000"/>
                </a:spcAft>
                <a:buChar char="••"/>
              </a:pPr>
              <a:endParaRPr lang="tr-TR" sz="1500" kern="1200" dirty="0"/>
            </a:p>
            <a:p>
              <a:pPr marL="114300" lvl="1" indent="-114300" algn="l" defTabSz="666750">
                <a:lnSpc>
                  <a:spcPct val="90000"/>
                </a:lnSpc>
                <a:spcBef>
                  <a:spcPct val="0"/>
                </a:spcBef>
                <a:spcAft>
                  <a:spcPct val="15000"/>
                </a:spcAft>
                <a:buChar char="••"/>
              </a:pPr>
              <a:r>
                <a:rPr lang="tr-TR" sz="1500" kern="1200" dirty="0"/>
                <a:t>Defter Tasdikleri</a:t>
              </a:r>
            </a:p>
            <a:p>
              <a:pPr marL="114300" lvl="1" indent="-114300" algn="l" defTabSz="666750">
                <a:lnSpc>
                  <a:spcPct val="90000"/>
                </a:lnSpc>
                <a:spcBef>
                  <a:spcPct val="0"/>
                </a:spcBef>
                <a:spcAft>
                  <a:spcPct val="15000"/>
                </a:spcAft>
                <a:buChar char="••"/>
              </a:pPr>
              <a:endParaRPr lang="tr-TR" sz="1500" kern="1200" dirty="0"/>
            </a:p>
            <a:p>
              <a:pPr marL="114300" lvl="1" indent="-114300" algn="l" defTabSz="666750">
                <a:lnSpc>
                  <a:spcPct val="90000"/>
                </a:lnSpc>
                <a:spcBef>
                  <a:spcPct val="0"/>
                </a:spcBef>
                <a:spcAft>
                  <a:spcPct val="15000"/>
                </a:spcAft>
                <a:buChar char="••"/>
              </a:pPr>
              <a:r>
                <a:rPr lang="tr-TR" sz="1500" kern="1200" dirty="0"/>
                <a:t>İmza Beyannamesi</a:t>
              </a:r>
            </a:p>
            <a:p>
              <a:pPr marL="114300" lvl="1" indent="-114300" algn="l" defTabSz="666750">
                <a:lnSpc>
                  <a:spcPct val="90000"/>
                </a:lnSpc>
                <a:spcBef>
                  <a:spcPct val="0"/>
                </a:spcBef>
                <a:spcAft>
                  <a:spcPct val="15000"/>
                </a:spcAft>
                <a:buChar char="••"/>
              </a:pPr>
              <a:endParaRPr lang="tr-TR" sz="1500" kern="1200" dirty="0"/>
            </a:p>
            <a:p>
              <a:pPr marL="114300" lvl="1" indent="-114300" algn="l" defTabSz="666750">
                <a:lnSpc>
                  <a:spcPct val="90000"/>
                </a:lnSpc>
                <a:spcBef>
                  <a:spcPct val="0"/>
                </a:spcBef>
                <a:spcAft>
                  <a:spcPct val="15000"/>
                </a:spcAft>
                <a:buChar char="••"/>
              </a:pPr>
              <a:r>
                <a:rPr lang="tr-TR" sz="1500" kern="1200" dirty="0"/>
                <a:t>Kooperatif Karar Onayları</a:t>
              </a:r>
            </a:p>
          </p:txBody>
        </p:sp>
      </p:grpSp>
      <p:sp>
        <p:nvSpPr>
          <p:cNvPr id="8" name="Rectangle 7"/>
          <p:cNvSpPr/>
          <p:nvPr/>
        </p:nvSpPr>
        <p:spPr>
          <a:xfrm>
            <a:off x="179512" y="123478"/>
            <a:ext cx="7610048" cy="369332"/>
          </a:xfrm>
          <a:prstGeom prst="rect">
            <a:avLst/>
          </a:prstGeom>
        </p:spPr>
        <p:txBody>
          <a:bodyPr wrap="square">
            <a:spAutoFit/>
          </a:bodyPr>
          <a:lstStyle/>
          <a:p>
            <a:r>
              <a:rPr lang="tr-TR" b="1" dirty="0">
                <a:solidFill>
                  <a:schemeClr val="bg1"/>
                </a:solidFill>
                <a:cs typeface="Times New Roman" pitchFamily="18" charset="0"/>
              </a:rPr>
              <a:t>Ticaret Sicili Müdürlüğü Çalışma Alanı</a:t>
            </a:r>
            <a:endParaRPr lang="tr-TR" b="1" dirty="0">
              <a:solidFill>
                <a:schemeClr val="bg1"/>
              </a:solidFill>
            </a:endParaRPr>
          </a:p>
        </p:txBody>
      </p:sp>
    </p:spTree>
    <p:extLst>
      <p:ext uri="{BB962C8B-B14F-4D97-AF65-F5344CB8AC3E}">
        <p14:creationId xmlns:p14="http://schemas.microsoft.com/office/powerpoint/2010/main" val="3507469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DDB0559E-4C22-26B1-27E2-4F066F27B554}"/>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 Tanım</a:t>
            </a:r>
            <a:endParaRPr lang="en-US" b="1" spc="150" dirty="0">
              <a:ln w="11430"/>
              <a:solidFill>
                <a:schemeClr val="bg1"/>
              </a:solidFill>
              <a:latin typeface="+mn-lt"/>
            </a:endParaRPr>
          </a:p>
        </p:txBody>
      </p:sp>
      <p:sp>
        <p:nvSpPr>
          <p:cNvPr id="8" name="Metin kutusu 7">
            <a:extLst>
              <a:ext uri="{FF2B5EF4-FFF2-40B4-BE49-F238E27FC236}">
                <a16:creationId xmlns:a16="http://schemas.microsoft.com/office/drawing/2014/main" id="{E90AB43B-9BB2-D040-EED0-B933F8260CC9}"/>
              </a:ext>
            </a:extLst>
          </p:cNvPr>
          <p:cNvSpPr txBox="1"/>
          <p:nvPr/>
        </p:nvSpPr>
        <p:spPr>
          <a:xfrm>
            <a:off x="0" y="484188"/>
            <a:ext cx="9144000" cy="3724096"/>
          </a:xfrm>
          <a:prstGeom prst="rect">
            <a:avLst/>
          </a:prstGeom>
          <a:noFill/>
        </p:spPr>
        <p:txBody>
          <a:bodyPr wrap="square">
            <a:spAutoFit/>
          </a:bodyPr>
          <a:lstStyle/>
          <a:p>
            <a:pPr algn="just"/>
            <a:r>
              <a:rPr lang="tr-TR" sz="1800" dirty="0">
                <a:latin typeface="+mn-lt"/>
              </a:rPr>
              <a:t>Bilindiği üzere, bölünmeye ilişkin hükümler 6102 sayılı Türk Ticaret Kanununun 159 ila 179 uncu maddeleri arasında düzenlenmiştir. </a:t>
            </a:r>
          </a:p>
          <a:p>
            <a:pPr algn="just"/>
            <a:r>
              <a:rPr lang="tr-TR" sz="1800" dirty="0">
                <a:latin typeface="+mn-lt"/>
              </a:rPr>
              <a:t>	</a:t>
            </a:r>
            <a:r>
              <a:rPr lang="tr-TR" sz="2000" b="1" u="sng" dirty="0">
                <a:solidFill>
                  <a:srgbClr val="FF0000"/>
                </a:solidFill>
                <a:latin typeface="+mn-lt"/>
              </a:rPr>
              <a:t>Bölünme</a:t>
            </a:r>
            <a:r>
              <a:rPr lang="tr-TR" sz="2000" b="1" dirty="0">
                <a:solidFill>
                  <a:srgbClr val="FF0000"/>
                </a:solidFill>
                <a:latin typeface="+mn-lt"/>
              </a:rPr>
              <a:t>; </a:t>
            </a:r>
            <a:r>
              <a:rPr lang="tr-TR" sz="1800" dirty="0">
                <a:latin typeface="+mn-lt"/>
              </a:rPr>
              <a:t>Bir şirketin </a:t>
            </a:r>
            <a:r>
              <a:rPr lang="tr-TR" sz="1800" b="1" dirty="0">
                <a:solidFill>
                  <a:srgbClr val="00B0F0"/>
                </a:solidFill>
                <a:highlight>
                  <a:srgbClr val="FFFF00"/>
                </a:highlight>
                <a:latin typeface="+mn-lt"/>
              </a:rPr>
              <a:t>malvarlığını</a:t>
            </a:r>
            <a:r>
              <a:rPr lang="tr-TR" sz="1800" b="1" dirty="0">
                <a:solidFill>
                  <a:srgbClr val="00B0F0"/>
                </a:solidFill>
                <a:latin typeface="+mn-lt"/>
              </a:rPr>
              <a:t> (üretim ve hizmet işletmeleri, iştirak hisseleri, taşınmazlar)</a:t>
            </a:r>
            <a:r>
              <a:rPr lang="tr-TR" sz="1800" dirty="0">
                <a:latin typeface="+mn-lt"/>
              </a:rPr>
              <a:t> ve </a:t>
            </a:r>
            <a:r>
              <a:rPr lang="tr-TR" sz="1800" b="1" dirty="0">
                <a:solidFill>
                  <a:srgbClr val="FF0000"/>
                </a:solidFill>
                <a:highlight>
                  <a:srgbClr val="FFFF00"/>
                </a:highlight>
                <a:latin typeface="+mn-lt"/>
              </a:rPr>
              <a:t>yükümlülüklerini</a:t>
            </a:r>
            <a:r>
              <a:rPr lang="tr-TR" sz="1800" dirty="0">
                <a:latin typeface="+mn-lt"/>
              </a:rPr>
              <a:t> tamamen veya kısmen ayırarak tasfiyesiz olarak ve kısmi halefiyet yoluyla yeni kurulan veya mevcut bir </a:t>
            </a:r>
            <a:r>
              <a:rPr lang="tr-TR" sz="1800" b="1" dirty="0">
                <a:latin typeface="+mn-lt"/>
              </a:rPr>
              <a:t>sermaye şirketine </a:t>
            </a:r>
            <a:r>
              <a:rPr lang="tr-TR" sz="1800" dirty="0">
                <a:latin typeface="+mn-lt"/>
              </a:rPr>
              <a:t>veya </a:t>
            </a:r>
            <a:r>
              <a:rPr lang="tr-TR" sz="1800" b="1" dirty="0">
                <a:latin typeface="+mn-lt"/>
              </a:rPr>
              <a:t>kooperatife</a:t>
            </a:r>
            <a:r>
              <a:rPr lang="tr-TR" sz="1800" dirty="0">
                <a:latin typeface="+mn-lt"/>
              </a:rPr>
              <a:t> devretmesini ve bu devrin karşılığı olarak devralan şirketin paylarının </a:t>
            </a:r>
            <a:r>
              <a:rPr lang="tr-TR" sz="1800" b="1" dirty="0">
                <a:solidFill>
                  <a:srgbClr val="FF0000"/>
                </a:solidFill>
                <a:latin typeface="+mn-lt"/>
              </a:rPr>
              <a:t>bölünen şirkete veya ortaklarına tahsis</a:t>
            </a:r>
            <a:r>
              <a:rPr lang="tr-TR" sz="1800" dirty="0">
                <a:latin typeface="+mn-lt"/>
              </a:rPr>
              <a:t> edilmesidir. </a:t>
            </a:r>
          </a:p>
          <a:p>
            <a:pPr algn="just"/>
            <a:r>
              <a:rPr lang="tr-TR" sz="1800" dirty="0">
                <a:latin typeface="+mn-lt"/>
              </a:rPr>
              <a:t>	Bu itibarla, bölünmenin hukuki açıdan geçerli olmasıyla birlikte, bölünmeye bağlanmış bulunan tüm </a:t>
            </a:r>
            <a:r>
              <a:rPr lang="tr-TR" sz="1800" b="1" dirty="0">
                <a:latin typeface="+mn-lt"/>
              </a:rPr>
              <a:t>hak ve yükümlülükler kendiliğinden devralan </a:t>
            </a:r>
            <a:r>
              <a:rPr lang="tr-TR" sz="1800" dirty="0">
                <a:latin typeface="+mn-lt"/>
              </a:rPr>
              <a:t>şirkete ya da kooperatife geçer. </a:t>
            </a:r>
          </a:p>
          <a:p>
            <a:pPr algn="just"/>
            <a:r>
              <a:rPr lang="tr-TR" sz="1800" dirty="0">
                <a:latin typeface="+mn-lt"/>
              </a:rPr>
              <a:t>	Bölünme, birleşme gibi şirketlerin </a:t>
            </a:r>
            <a:r>
              <a:rPr lang="tr-TR" sz="1800" b="1" dirty="0">
                <a:latin typeface="+mn-lt"/>
              </a:rPr>
              <a:t>yeniden yapılanma aracıdır</a:t>
            </a:r>
            <a:r>
              <a:rPr lang="tr-TR" sz="1800" dirty="0">
                <a:latin typeface="+mn-lt"/>
              </a:rPr>
              <a:t>. Bölünme yoluyla büyük ölçekli şirketler, hantal ve işletilmesi güç yapılarından kurtulabilirler. Bölünerek </a:t>
            </a:r>
            <a:r>
              <a:rPr lang="tr-TR" sz="1800" b="1" dirty="0">
                <a:latin typeface="+mn-lt"/>
              </a:rPr>
              <a:t>iş bölümü</a:t>
            </a:r>
            <a:r>
              <a:rPr lang="tr-TR" sz="1800" dirty="0">
                <a:latin typeface="+mn-lt"/>
              </a:rPr>
              <a:t> ve </a:t>
            </a:r>
            <a:r>
              <a:rPr lang="tr-TR" sz="1800" b="1" dirty="0">
                <a:latin typeface="+mn-lt"/>
              </a:rPr>
              <a:t>uzmanlaşma sağlanır</a:t>
            </a:r>
            <a:r>
              <a:rPr lang="tr-TR" sz="1800" dirty="0">
                <a:latin typeface="+mn-lt"/>
              </a:rPr>
              <a:t>; üretim, dağıtım ve pazarlama süreçlerini ayırarak </a:t>
            </a:r>
            <a:r>
              <a:rPr lang="tr-TR" sz="1800" b="1" dirty="0">
                <a:latin typeface="+mn-lt"/>
              </a:rPr>
              <a:t>ekonomik verimliliği artırabilirler</a:t>
            </a:r>
            <a:r>
              <a:rPr lang="tr-TR" sz="1800" dirty="0">
                <a:latin typeface="+mn-lt"/>
              </a:rPr>
              <a:t>.</a:t>
            </a:r>
          </a:p>
        </p:txBody>
      </p:sp>
    </p:spTree>
    <p:extLst>
      <p:ext uri="{BB962C8B-B14F-4D97-AF65-F5344CB8AC3E}">
        <p14:creationId xmlns:p14="http://schemas.microsoft.com/office/powerpoint/2010/main" val="4205658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DDB0559E-4C22-26B1-27E2-4F066F27B554}"/>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2- Geçerli Bölünmeler</a:t>
            </a:r>
            <a:endParaRPr lang="en-US" b="1" spc="150" dirty="0">
              <a:ln w="11430"/>
              <a:solidFill>
                <a:schemeClr val="bg1"/>
              </a:solidFill>
              <a:latin typeface="+mn-lt"/>
            </a:endParaRPr>
          </a:p>
        </p:txBody>
      </p:sp>
      <p:sp>
        <p:nvSpPr>
          <p:cNvPr id="8" name="Metin kutusu 7">
            <a:extLst>
              <a:ext uri="{FF2B5EF4-FFF2-40B4-BE49-F238E27FC236}">
                <a16:creationId xmlns:a16="http://schemas.microsoft.com/office/drawing/2014/main" id="{E90AB43B-9BB2-D040-EED0-B933F8260CC9}"/>
              </a:ext>
            </a:extLst>
          </p:cNvPr>
          <p:cNvSpPr txBox="1"/>
          <p:nvPr/>
        </p:nvSpPr>
        <p:spPr>
          <a:xfrm>
            <a:off x="0" y="484188"/>
            <a:ext cx="9144000" cy="3416320"/>
          </a:xfrm>
          <a:prstGeom prst="rect">
            <a:avLst/>
          </a:prstGeom>
          <a:noFill/>
        </p:spPr>
        <p:txBody>
          <a:bodyPr wrap="square">
            <a:spAutoFit/>
          </a:bodyPr>
          <a:lstStyle/>
          <a:p>
            <a:pPr lvl="0" algn="just"/>
            <a:endParaRPr lang="tr-TR" dirty="0">
              <a:latin typeface="+mn-lt"/>
            </a:endParaRPr>
          </a:p>
          <a:p>
            <a:pPr lvl="0" algn="just"/>
            <a:r>
              <a:rPr lang="tr-TR" dirty="0">
                <a:latin typeface="+mn-lt"/>
              </a:rPr>
              <a:t>Geçerli bölünmeler Kanun’unun 160 </a:t>
            </a:r>
            <a:r>
              <a:rPr lang="tr-TR" dirty="0" err="1">
                <a:latin typeface="+mn-lt"/>
              </a:rPr>
              <a:t>ıncı</a:t>
            </a:r>
            <a:r>
              <a:rPr lang="tr-TR" dirty="0">
                <a:latin typeface="+mn-lt"/>
              </a:rPr>
              <a:t> maddesinde sayılmıştır. </a:t>
            </a:r>
          </a:p>
          <a:p>
            <a:pPr lvl="0" algn="just"/>
            <a:endParaRPr lang="tr-TR" dirty="0">
              <a:latin typeface="+mn-lt"/>
            </a:endParaRPr>
          </a:p>
          <a:p>
            <a:pPr lvl="0" algn="just"/>
            <a:endParaRPr lang="tr-TR" b="1" dirty="0">
              <a:solidFill>
                <a:srgbClr val="FF0000"/>
              </a:solidFill>
              <a:latin typeface="+mn-lt"/>
            </a:endParaRPr>
          </a:p>
          <a:p>
            <a:pPr marL="342900" indent="-342900" algn="just">
              <a:buFont typeface="Wingdings" panose="05000000000000000000" pitchFamily="2" charset="2"/>
              <a:buChar char="Ø"/>
            </a:pPr>
            <a:r>
              <a:rPr lang="tr-TR" b="1" dirty="0">
                <a:solidFill>
                  <a:srgbClr val="FF0000"/>
                </a:solidFill>
                <a:latin typeface="+mn-lt"/>
              </a:rPr>
              <a:t>	</a:t>
            </a:r>
            <a:r>
              <a:rPr lang="tr-TR" u="sng" dirty="0">
                <a:latin typeface="+mn-lt"/>
              </a:rPr>
              <a:t>Sermaye şirketleri ve Kooperatifler;</a:t>
            </a:r>
            <a:r>
              <a:rPr lang="tr-TR" dirty="0">
                <a:latin typeface="+mn-lt"/>
              </a:rPr>
              <a:t> </a:t>
            </a:r>
          </a:p>
          <a:p>
            <a:pPr marL="800100" lvl="1" indent="-342900" algn="just">
              <a:buFont typeface="Wingdings" panose="05000000000000000000" pitchFamily="2" charset="2"/>
              <a:buChar char="Ø"/>
            </a:pPr>
            <a:endParaRPr lang="tr-TR" dirty="0">
              <a:latin typeface="+mn-lt"/>
            </a:endParaRPr>
          </a:p>
          <a:p>
            <a:pPr marL="1257300" lvl="2" indent="-342900" algn="just">
              <a:buFont typeface="Wingdings" panose="05000000000000000000" pitchFamily="2" charset="2"/>
              <a:buChar char="Ø"/>
            </a:pPr>
            <a:r>
              <a:rPr lang="tr-TR" dirty="0">
                <a:latin typeface="+mn-lt"/>
              </a:rPr>
              <a:t>yine sermaye şirketlerine ve Kooperatiflere bölünebilirler.</a:t>
            </a:r>
          </a:p>
          <a:p>
            <a:pPr marL="1257300" lvl="2" indent="-342900" algn="just">
              <a:buFont typeface="Wingdings" panose="05000000000000000000" pitchFamily="2" charset="2"/>
              <a:buChar char="Ø"/>
            </a:pPr>
            <a:endParaRPr lang="tr-TR" dirty="0">
              <a:latin typeface="+mn-lt"/>
            </a:endParaRPr>
          </a:p>
          <a:p>
            <a:pPr lvl="2" algn="just"/>
            <a:endParaRPr lang="tr-TR" dirty="0">
              <a:latin typeface="+mn-lt"/>
            </a:endParaRPr>
          </a:p>
          <a:p>
            <a:pPr algn="just"/>
            <a:endParaRPr lang="tr-TR" dirty="0">
              <a:latin typeface="+mn-lt"/>
            </a:endParaRPr>
          </a:p>
          <a:p>
            <a:pPr marL="1200150" lvl="2" indent="-285750" algn="just">
              <a:buFont typeface="Wingdings" panose="05000000000000000000" pitchFamily="2" charset="2"/>
              <a:buChar char="Ø"/>
            </a:pPr>
            <a:r>
              <a:rPr lang="tr-TR" b="1" dirty="0">
                <a:solidFill>
                  <a:srgbClr val="FF0000"/>
                </a:solidFill>
                <a:latin typeface="+mn-lt"/>
              </a:rPr>
              <a:t>Kollektif ve komandit şirketler ile ticari işletmeler </a:t>
            </a:r>
            <a:r>
              <a:rPr lang="tr-TR" dirty="0">
                <a:latin typeface="+mn-lt"/>
              </a:rPr>
              <a:t>bölünemeyeceği gibi </a:t>
            </a:r>
            <a:r>
              <a:rPr lang="tr-TR" b="1" dirty="0">
                <a:solidFill>
                  <a:srgbClr val="00B0F0"/>
                </a:solidFill>
                <a:latin typeface="+mn-lt"/>
              </a:rPr>
              <a:t>sermaye şirketleri ve kooperatifler de bu şirketlere ve ticari işletmelere </a:t>
            </a:r>
            <a:r>
              <a:rPr lang="tr-TR" b="1" dirty="0">
                <a:latin typeface="+mn-lt"/>
              </a:rPr>
              <a:t>bölünemez.</a:t>
            </a:r>
          </a:p>
        </p:txBody>
      </p:sp>
    </p:spTree>
    <p:extLst>
      <p:ext uri="{BB962C8B-B14F-4D97-AF65-F5344CB8AC3E}">
        <p14:creationId xmlns:p14="http://schemas.microsoft.com/office/powerpoint/2010/main" val="643100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2355BDF-31C0-387A-251D-52556D06A9A1}"/>
              </a:ext>
            </a:extLst>
          </p:cNvPr>
          <p:cNvSpPr txBox="1"/>
          <p:nvPr/>
        </p:nvSpPr>
        <p:spPr>
          <a:xfrm>
            <a:off x="0" y="484188"/>
            <a:ext cx="9144000" cy="3477875"/>
          </a:xfrm>
          <a:prstGeom prst="rect">
            <a:avLst/>
          </a:prstGeom>
          <a:noFill/>
        </p:spPr>
        <p:txBody>
          <a:bodyPr wrap="square">
            <a:spAutoFit/>
          </a:bodyPr>
          <a:lstStyle/>
          <a:p>
            <a:pPr algn="just"/>
            <a:endParaRPr lang="tr-TR" b="1" dirty="0">
              <a:solidFill>
                <a:srgbClr val="FF0000"/>
              </a:solidFill>
              <a:latin typeface="+mn-lt"/>
            </a:endParaRPr>
          </a:p>
          <a:p>
            <a:pPr algn="just"/>
            <a:r>
              <a:rPr lang="tr-TR" b="1" dirty="0">
                <a:solidFill>
                  <a:srgbClr val="FF0000"/>
                </a:solidFill>
                <a:latin typeface="+mn-lt"/>
              </a:rPr>
              <a:t>Mal Varlığı Devirleri Kriterine göre;</a:t>
            </a:r>
          </a:p>
          <a:p>
            <a:pPr algn="just"/>
            <a:r>
              <a:rPr lang="tr-TR" dirty="0">
                <a:latin typeface="+mn-lt"/>
              </a:rPr>
              <a:t>Bir şirket </a:t>
            </a:r>
            <a:r>
              <a:rPr lang="tr-TR" b="1" dirty="0">
                <a:latin typeface="+mn-lt"/>
              </a:rPr>
              <a:t>tam </a:t>
            </a:r>
            <a:r>
              <a:rPr lang="tr-TR" dirty="0">
                <a:latin typeface="+mn-lt"/>
              </a:rPr>
              <a:t>veya </a:t>
            </a:r>
            <a:r>
              <a:rPr lang="tr-TR" b="1" dirty="0">
                <a:latin typeface="+mn-lt"/>
              </a:rPr>
              <a:t>kısmi </a:t>
            </a:r>
            <a:r>
              <a:rPr lang="tr-TR" dirty="0">
                <a:latin typeface="+mn-lt"/>
              </a:rPr>
              <a:t>bölünebilir. </a:t>
            </a:r>
          </a:p>
          <a:p>
            <a:pPr algn="just"/>
            <a:endParaRPr lang="tr-TR" dirty="0">
              <a:latin typeface="+mn-lt"/>
            </a:endParaRPr>
          </a:p>
          <a:p>
            <a:pPr lvl="0" algn="just"/>
            <a:r>
              <a:rPr lang="tr-TR" b="1" dirty="0">
                <a:latin typeface="+mn-lt"/>
              </a:rPr>
              <a:t>	</a:t>
            </a:r>
            <a:r>
              <a:rPr lang="tr-TR" b="1" u="sng" dirty="0">
                <a:latin typeface="+mn-lt"/>
              </a:rPr>
              <a:t>Tam bölünmede</a:t>
            </a:r>
            <a:r>
              <a:rPr lang="tr-TR" dirty="0">
                <a:latin typeface="+mn-lt"/>
              </a:rPr>
              <a:t>, şirketin </a:t>
            </a:r>
            <a:r>
              <a:rPr lang="tr-TR" b="1" dirty="0">
                <a:latin typeface="+mn-lt"/>
              </a:rPr>
              <a:t>tüm malvarlığı </a:t>
            </a:r>
            <a:r>
              <a:rPr lang="tr-TR" dirty="0">
                <a:latin typeface="+mn-lt"/>
              </a:rPr>
              <a:t>bölümlere ayrılır ve diğer şirketlere devrolunur. Bölünen şirketin ortakları, devralan şirketlerin paylarını ve haklarını iktisap ederler. Tam bölünüp devrolunan şirket </a:t>
            </a:r>
            <a:r>
              <a:rPr lang="tr-TR" b="1" dirty="0">
                <a:latin typeface="+mn-lt"/>
              </a:rPr>
              <a:t>tasfiyesiz sona erer </a:t>
            </a:r>
            <a:r>
              <a:rPr lang="tr-TR" dirty="0">
                <a:latin typeface="+mn-lt"/>
              </a:rPr>
              <a:t>ve </a:t>
            </a:r>
            <a:r>
              <a:rPr lang="tr-TR" dirty="0" err="1">
                <a:latin typeface="+mn-lt"/>
              </a:rPr>
              <a:t>ünvanı</a:t>
            </a:r>
            <a:r>
              <a:rPr lang="tr-TR" dirty="0">
                <a:latin typeface="+mn-lt"/>
              </a:rPr>
              <a:t> ticaret sicilinden silinir. </a:t>
            </a:r>
          </a:p>
          <a:p>
            <a:pPr lvl="0" algn="just"/>
            <a:endParaRPr lang="tr-TR" dirty="0">
              <a:latin typeface="+mn-lt"/>
            </a:endParaRPr>
          </a:p>
          <a:p>
            <a:pPr lvl="0" algn="just"/>
            <a:r>
              <a:rPr lang="tr-TR" b="1" dirty="0">
                <a:latin typeface="+mn-lt"/>
              </a:rPr>
              <a:t>	</a:t>
            </a:r>
            <a:r>
              <a:rPr lang="tr-TR" b="1" u="sng" dirty="0">
                <a:latin typeface="+mn-lt"/>
              </a:rPr>
              <a:t>Kısmi bölünmede ise</a:t>
            </a:r>
            <a:r>
              <a:rPr lang="tr-TR" b="1" dirty="0">
                <a:latin typeface="+mn-lt"/>
              </a:rPr>
              <a:t>, </a:t>
            </a:r>
            <a:r>
              <a:rPr lang="tr-TR" dirty="0">
                <a:latin typeface="+mn-lt"/>
              </a:rPr>
              <a:t>bir şirketin malvarlığının bir veya birden fazla bölümü diğer şirketlere devrolunur. </a:t>
            </a:r>
            <a:r>
              <a:rPr lang="tr-TR" b="1" dirty="0">
                <a:latin typeface="+mn-lt"/>
              </a:rPr>
              <a:t>Bölünen şirketin ortakları</a:t>
            </a:r>
            <a:r>
              <a:rPr lang="tr-TR" dirty="0">
                <a:latin typeface="+mn-lt"/>
              </a:rPr>
              <a:t>, devralan şirketlerin paylarını ve haklarını iktisap ederler veya </a:t>
            </a:r>
            <a:r>
              <a:rPr lang="tr-TR" b="1" dirty="0">
                <a:latin typeface="+mn-lt"/>
              </a:rPr>
              <a:t>bölünen şirket</a:t>
            </a:r>
            <a:r>
              <a:rPr lang="tr-TR" dirty="0">
                <a:latin typeface="+mn-lt"/>
              </a:rPr>
              <a:t>, devredilen malvarlığı bölümlerinin karşılığında devralan şirketlerdeki </a:t>
            </a:r>
            <a:r>
              <a:rPr lang="tr-TR" b="1" dirty="0">
                <a:latin typeface="+mn-lt"/>
              </a:rPr>
              <a:t>payları ve hakları elde ederek yavru şirketini </a:t>
            </a:r>
            <a:r>
              <a:rPr lang="tr-TR" dirty="0">
                <a:latin typeface="+mn-lt"/>
              </a:rPr>
              <a:t>oluşturur. </a:t>
            </a:r>
          </a:p>
        </p:txBody>
      </p:sp>
      <p:sp>
        <p:nvSpPr>
          <p:cNvPr id="7" name="Başlık 1">
            <a:extLst>
              <a:ext uri="{FF2B5EF4-FFF2-40B4-BE49-F238E27FC236}">
                <a16:creationId xmlns:a16="http://schemas.microsoft.com/office/drawing/2014/main" id="{1E5E92EF-F5F6-8E00-4603-AA947020664E}"/>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3- Bölünme Türleri</a:t>
            </a:r>
            <a:endParaRPr lang="en-US" b="1" spc="150" dirty="0">
              <a:ln w="11430"/>
              <a:solidFill>
                <a:schemeClr val="bg1"/>
              </a:solidFill>
              <a:latin typeface="+mn-lt"/>
            </a:endParaRPr>
          </a:p>
        </p:txBody>
      </p:sp>
    </p:spTree>
    <p:extLst>
      <p:ext uri="{BB962C8B-B14F-4D97-AF65-F5344CB8AC3E}">
        <p14:creationId xmlns:p14="http://schemas.microsoft.com/office/powerpoint/2010/main" val="2192671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EF86239-27E9-8E90-7227-F7A047223B8E}"/>
              </a:ext>
            </a:extLst>
          </p:cNvPr>
          <p:cNvSpPr txBox="1"/>
          <p:nvPr/>
        </p:nvSpPr>
        <p:spPr>
          <a:xfrm>
            <a:off x="0" y="483518"/>
            <a:ext cx="9144000" cy="4001095"/>
          </a:xfrm>
          <a:prstGeom prst="rect">
            <a:avLst/>
          </a:prstGeom>
          <a:noFill/>
        </p:spPr>
        <p:txBody>
          <a:bodyPr wrap="square">
            <a:spAutoFit/>
          </a:bodyPr>
          <a:lstStyle/>
          <a:p>
            <a:pPr lvl="0" algn="just"/>
            <a:r>
              <a:rPr lang="tr-TR" b="1" dirty="0">
                <a:solidFill>
                  <a:srgbClr val="FF0000"/>
                </a:solidFill>
                <a:latin typeface="+mn-lt"/>
              </a:rPr>
              <a:t>Şirket Paylarının Ve Haklarının Oranına Göre;</a:t>
            </a:r>
            <a:endParaRPr lang="tr-TR" dirty="0">
              <a:solidFill>
                <a:srgbClr val="FF0000"/>
              </a:solidFill>
              <a:latin typeface="+mn-lt"/>
            </a:endParaRPr>
          </a:p>
          <a:p>
            <a:pPr algn="just"/>
            <a:r>
              <a:rPr lang="tr-TR" dirty="0">
                <a:latin typeface="+mn-lt"/>
              </a:rPr>
              <a:t>Tam ve kısmi bölünmede bölünen (devreden) şirketin ortaklarına;</a:t>
            </a:r>
          </a:p>
          <a:p>
            <a:pPr marL="257175" indent="-257175" algn="just">
              <a:buFont typeface="Wingdings" panose="05000000000000000000" pitchFamily="2" charset="2"/>
              <a:buChar char="Ø"/>
            </a:pPr>
            <a:r>
              <a:rPr lang="tr-TR" b="1" dirty="0">
                <a:latin typeface="+mn-lt"/>
              </a:rPr>
              <a:t>Oranların Korunduğu: </a:t>
            </a:r>
            <a:r>
              <a:rPr lang="tr-TR" dirty="0">
                <a:latin typeface="+mn-lt"/>
              </a:rPr>
              <a:t>Bölünmeye katılan tüm şirketlerde, </a:t>
            </a:r>
            <a:r>
              <a:rPr lang="tr-TR" b="1" u="sng" dirty="0">
                <a:latin typeface="+mn-lt"/>
              </a:rPr>
              <a:t>mevcut payları oranında</a:t>
            </a:r>
            <a:r>
              <a:rPr lang="tr-TR" dirty="0">
                <a:latin typeface="+mn-lt"/>
              </a:rPr>
              <a:t> şirket payları tahsis edilir. Örneğin,  bölünen (A) A.Ş </a:t>
            </a:r>
            <a:r>
              <a:rPr lang="tr-TR" dirty="0" err="1">
                <a:latin typeface="+mn-lt"/>
              </a:rPr>
              <a:t>nin</a:t>
            </a:r>
            <a:r>
              <a:rPr lang="tr-TR" dirty="0">
                <a:latin typeface="+mn-lt"/>
              </a:rPr>
              <a:t> ortaklık paylarının </a:t>
            </a:r>
            <a:r>
              <a:rPr lang="tr-TR" b="1" dirty="0">
                <a:latin typeface="+mn-lt"/>
              </a:rPr>
              <a:t>%50 si</a:t>
            </a:r>
            <a:r>
              <a:rPr lang="tr-TR" dirty="0">
                <a:latin typeface="+mn-lt"/>
              </a:rPr>
              <a:t> (X) kişisine, </a:t>
            </a:r>
            <a:r>
              <a:rPr lang="tr-TR" b="1" dirty="0">
                <a:latin typeface="+mn-lt"/>
              </a:rPr>
              <a:t>%50</a:t>
            </a:r>
            <a:r>
              <a:rPr lang="tr-TR" dirty="0">
                <a:latin typeface="+mn-lt"/>
              </a:rPr>
              <a:t> si ise (Y) kişisine aittir. Bölünmeyle yeni kurulan (B) A.Ş de de ortaklık payları aynı oranda </a:t>
            </a:r>
            <a:r>
              <a:rPr lang="tr-TR" b="1" dirty="0">
                <a:latin typeface="+mn-lt"/>
              </a:rPr>
              <a:t>%50 si</a:t>
            </a:r>
            <a:r>
              <a:rPr lang="tr-TR" dirty="0">
                <a:latin typeface="+mn-lt"/>
              </a:rPr>
              <a:t> (X) kişisine</a:t>
            </a:r>
            <a:r>
              <a:rPr lang="tr-TR" b="1" dirty="0">
                <a:latin typeface="+mn-lt"/>
              </a:rPr>
              <a:t>, %50</a:t>
            </a:r>
            <a:r>
              <a:rPr lang="tr-TR" dirty="0">
                <a:latin typeface="+mn-lt"/>
              </a:rPr>
              <a:t> si (Y) kişisine ait ise bu bölünme ‘</a:t>
            </a:r>
            <a:r>
              <a:rPr lang="tr-TR" b="1" i="1" dirty="0">
                <a:latin typeface="+mn-lt"/>
              </a:rPr>
              <a:t>Oranların Korunduğu</a:t>
            </a:r>
            <a:r>
              <a:rPr lang="tr-TR" i="1" dirty="0">
                <a:latin typeface="+mn-lt"/>
              </a:rPr>
              <a:t>(</a:t>
            </a:r>
            <a:r>
              <a:rPr lang="tr-TR" b="1" i="1" dirty="0">
                <a:solidFill>
                  <a:srgbClr val="FF0000"/>
                </a:solidFill>
                <a:latin typeface="+mn-lt"/>
              </a:rPr>
              <a:t>Simetrik, eşdeğer</a:t>
            </a:r>
            <a:r>
              <a:rPr lang="tr-TR" i="1" dirty="0">
                <a:latin typeface="+mn-lt"/>
              </a:rPr>
              <a:t>)</a:t>
            </a:r>
            <a:r>
              <a:rPr lang="tr-TR" b="1" u="sng" dirty="0">
                <a:latin typeface="+mn-lt"/>
              </a:rPr>
              <a:t> bölünmedir</a:t>
            </a:r>
            <a:r>
              <a:rPr lang="tr-TR" dirty="0">
                <a:latin typeface="+mn-lt"/>
              </a:rPr>
              <a:t>. </a:t>
            </a:r>
          </a:p>
          <a:p>
            <a:pPr lvl="0" algn="just"/>
            <a:endParaRPr lang="tr-TR" dirty="0">
              <a:latin typeface="+mn-lt"/>
            </a:endParaRPr>
          </a:p>
          <a:p>
            <a:pPr marL="257175" indent="-257175" algn="just">
              <a:buFont typeface="Wingdings" panose="05000000000000000000" pitchFamily="2" charset="2"/>
              <a:buChar char="Ø"/>
            </a:pPr>
            <a:r>
              <a:rPr lang="tr-TR" b="1" dirty="0">
                <a:latin typeface="+mn-lt"/>
              </a:rPr>
              <a:t>Oranların Korunmadığı: </a:t>
            </a:r>
            <a:r>
              <a:rPr lang="tr-TR" dirty="0">
                <a:latin typeface="+mn-lt"/>
              </a:rPr>
              <a:t>Bölünmeye katılan bazı veya tüm şirketlerde, mevcut paylarının oranına göre </a:t>
            </a:r>
            <a:r>
              <a:rPr lang="tr-TR" b="1" u="sng" dirty="0">
                <a:latin typeface="+mn-lt"/>
              </a:rPr>
              <a:t>değişik oranda </a:t>
            </a:r>
            <a:r>
              <a:rPr lang="tr-TR" dirty="0">
                <a:latin typeface="+mn-lt"/>
              </a:rPr>
              <a:t>şirket payları tahsis edilir. Bu durum da  ise ‘</a:t>
            </a:r>
            <a:r>
              <a:rPr lang="tr-TR" b="1" i="1" dirty="0">
                <a:latin typeface="+mn-lt"/>
              </a:rPr>
              <a:t>Oranların Korunmadığı</a:t>
            </a:r>
            <a:r>
              <a:rPr lang="tr-TR" i="1" dirty="0">
                <a:latin typeface="+mn-lt"/>
              </a:rPr>
              <a:t>(</a:t>
            </a:r>
            <a:r>
              <a:rPr lang="tr-TR" b="1" i="1" dirty="0">
                <a:solidFill>
                  <a:srgbClr val="FF0000"/>
                </a:solidFill>
                <a:latin typeface="+mn-lt"/>
              </a:rPr>
              <a:t>Asimetrik, eşdeğer olmayan</a:t>
            </a:r>
            <a:r>
              <a:rPr lang="tr-TR" i="1" dirty="0">
                <a:latin typeface="+mn-lt"/>
              </a:rPr>
              <a:t>) Bölünme’</a:t>
            </a:r>
            <a:r>
              <a:rPr lang="tr-TR" dirty="0">
                <a:latin typeface="+mn-lt"/>
              </a:rPr>
              <a:t> meydana gelir. </a:t>
            </a:r>
            <a:r>
              <a:rPr lang="tr-TR" b="1" dirty="0">
                <a:latin typeface="+mn-lt"/>
              </a:rPr>
              <a:t>Bölünen</a:t>
            </a:r>
            <a:r>
              <a:rPr lang="tr-TR" dirty="0">
                <a:latin typeface="+mn-lt"/>
              </a:rPr>
              <a:t> (A) A.Ş </a:t>
            </a:r>
            <a:r>
              <a:rPr lang="tr-TR" dirty="0" err="1">
                <a:latin typeface="+mn-lt"/>
              </a:rPr>
              <a:t>nin</a:t>
            </a:r>
            <a:r>
              <a:rPr lang="tr-TR" dirty="0">
                <a:latin typeface="+mn-lt"/>
              </a:rPr>
              <a:t> ortaklık payları </a:t>
            </a:r>
            <a:r>
              <a:rPr lang="tr-TR" b="1" u="sng" dirty="0">
                <a:latin typeface="+mn-lt"/>
              </a:rPr>
              <a:t>%50 (X) kişisine, %50 si ise (Y) kişisine </a:t>
            </a:r>
            <a:r>
              <a:rPr lang="tr-TR" dirty="0">
                <a:latin typeface="+mn-lt"/>
              </a:rPr>
              <a:t>aittir. Bölünmeyle yeni kurulan (B) A.Ş de ortaklık payları </a:t>
            </a:r>
            <a:r>
              <a:rPr lang="tr-TR" b="1" dirty="0">
                <a:latin typeface="+mn-lt"/>
              </a:rPr>
              <a:t>%10 (X) kişisine, %90 </a:t>
            </a:r>
            <a:r>
              <a:rPr lang="tr-TR" b="1" dirty="0" err="1">
                <a:latin typeface="+mn-lt"/>
              </a:rPr>
              <a:t>nı</a:t>
            </a:r>
            <a:r>
              <a:rPr lang="tr-TR" b="1" dirty="0">
                <a:latin typeface="+mn-lt"/>
              </a:rPr>
              <a:t> (Y) kişisine </a:t>
            </a:r>
            <a:r>
              <a:rPr lang="tr-TR" dirty="0">
                <a:latin typeface="+mn-lt"/>
              </a:rPr>
              <a:t>ait ise bu tür bölünme </a:t>
            </a:r>
            <a:r>
              <a:rPr lang="tr-TR" b="1" u="sng" dirty="0">
                <a:latin typeface="+mn-lt"/>
              </a:rPr>
              <a:t>oranların korunmadığı bölünmedir.</a:t>
            </a:r>
            <a:r>
              <a:rPr lang="tr-TR" dirty="0">
                <a:latin typeface="+mn-lt"/>
              </a:rPr>
              <a:t> </a:t>
            </a:r>
          </a:p>
        </p:txBody>
      </p:sp>
      <p:sp>
        <p:nvSpPr>
          <p:cNvPr id="4" name="Başlık 1">
            <a:extLst>
              <a:ext uri="{FF2B5EF4-FFF2-40B4-BE49-F238E27FC236}">
                <a16:creationId xmlns:a16="http://schemas.microsoft.com/office/drawing/2014/main" id="{92547DC8-3929-AFF2-4C7E-2704470E9162}"/>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3- Bölünme Türleri</a:t>
            </a:r>
            <a:endParaRPr lang="en-US" b="1" spc="150" dirty="0">
              <a:ln w="11430"/>
              <a:solidFill>
                <a:schemeClr val="bg1"/>
              </a:solidFill>
              <a:latin typeface="+mn-lt"/>
            </a:endParaRPr>
          </a:p>
        </p:txBody>
      </p:sp>
    </p:spTree>
    <p:extLst>
      <p:ext uri="{BB962C8B-B14F-4D97-AF65-F5344CB8AC3E}">
        <p14:creationId xmlns:p14="http://schemas.microsoft.com/office/powerpoint/2010/main" val="2448395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8AB612-FDAC-1E5B-A8AF-196F53190D81}"/>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3- Bölünme Türleri</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390D7098-D638-A229-A65D-E912103DC326}"/>
              </a:ext>
            </a:extLst>
          </p:cNvPr>
          <p:cNvSpPr txBox="1"/>
          <p:nvPr/>
        </p:nvSpPr>
        <p:spPr>
          <a:xfrm>
            <a:off x="1" y="491003"/>
            <a:ext cx="9144000" cy="2585323"/>
          </a:xfrm>
          <a:prstGeom prst="rect">
            <a:avLst/>
          </a:prstGeom>
          <a:noFill/>
        </p:spPr>
        <p:txBody>
          <a:bodyPr wrap="square">
            <a:spAutoFit/>
          </a:bodyPr>
          <a:lstStyle/>
          <a:p>
            <a:pPr lvl="0" algn="just"/>
            <a:r>
              <a:rPr lang="tr-TR" dirty="0">
                <a:latin typeface="+mn-lt"/>
              </a:rPr>
              <a:t>	Kanun, oranın korunduğu ve korunmadığı bölünmeyi geniş bir tarzda düzenleyerek bölünmeye katılan şirketlere ve ortaklara, bölünmeyi şekillendirmede geniş hareket alanı ve olanağı tanımıştır. </a:t>
            </a:r>
          </a:p>
          <a:p>
            <a:pPr lvl="0" algn="just"/>
            <a:endParaRPr lang="tr-TR" dirty="0">
              <a:latin typeface="+mn-lt"/>
            </a:endParaRPr>
          </a:p>
          <a:p>
            <a:pPr lvl="0" algn="just"/>
            <a:r>
              <a:rPr lang="tr-TR" dirty="0">
                <a:latin typeface="+mn-lt"/>
              </a:rPr>
              <a:t>	Bu sayede gerekli </a:t>
            </a:r>
            <a:r>
              <a:rPr lang="tr-TR" b="1" dirty="0">
                <a:latin typeface="+mn-lt"/>
              </a:rPr>
              <a:t>nisabın sağlanması (en az %90) şartıyla</a:t>
            </a:r>
            <a:r>
              <a:rPr lang="tr-TR" dirty="0">
                <a:latin typeface="+mn-lt"/>
              </a:rPr>
              <a:t>, </a:t>
            </a:r>
          </a:p>
          <a:p>
            <a:pPr lvl="0" algn="just"/>
            <a:r>
              <a:rPr lang="tr-TR" b="1" u="sng" dirty="0">
                <a:latin typeface="+mn-lt"/>
              </a:rPr>
              <a:t>Bölünen şirketin ortakları; </a:t>
            </a:r>
          </a:p>
          <a:p>
            <a:pPr marL="942975" lvl="2" indent="-257175" algn="just">
              <a:buFont typeface="Arial" panose="020B0604020202020204" pitchFamily="34" charset="0"/>
              <a:buChar char="•"/>
            </a:pPr>
            <a:r>
              <a:rPr lang="tr-TR" dirty="0">
                <a:latin typeface="+mn-lt"/>
              </a:rPr>
              <a:t>bölünen şirketten </a:t>
            </a:r>
            <a:r>
              <a:rPr lang="tr-TR" b="1" dirty="0">
                <a:latin typeface="+mn-lt"/>
              </a:rPr>
              <a:t>çıkabilirler</a:t>
            </a:r>
            <a:r>
              <a:rPr lang="tr-TR" dirty="0">
                <a:latin typeface="+mn-lt"/>
              </a:rPr>
              <a:t>;</a:t>
            </a:r>
          </a:p>
          <a:p>
            <a:pPr marL="942975" lvl="2" indent="-257175" algn="just">
              <a:buFont typeface="Arial" panose="020B0604020202020204" pitchFamily="34" charset="0"/>
              <a:buChar char="•"/>
            </a:pPr>
            <a:r>
              <a:rPr lang="tr-TR" dirty="0">
                <a:latin typeface="+mn-lt"/>
              </a:rPr>
              <a:t>devralan veya yeni kurulan şirketlerin </a:t>
            </a:r>
            <a:r>
              <a:rPr lang="tr-TR" b="1" dirty="0">
                <a:latin typeface="+mn-lt"/>
              </a:rPr>
              <a:t>bazılarına ve tümüne katılmayabilirler</a:t>
            </a:r>
            <a:r>
              <a:rPr lang="tr-TR" dirty="0">
                <a:latin typeface="+mn-lt"/>
              </a:rPr>
              <a:t>;</a:t>
            </a:r>
          </a:p>
          <a:p>
            <a:pPr marL="942975" lvl="2" indent="-257175" algn="just">
              <a:buFont typeface="Arial" panose="020B0604020202020204" pitchFamily="34" charset="0"/>
              <a:buChar char="•"/>
            </a:pPr>
            <a:r>
              <a:rPr lang="tr-TR" dirty="0">
                <a:latin typeface="+mn-lt"/>
              </a:rPr>
              <a:t>bölünen şirketteki </a:t>
            </a:r>
            <a:r>
              <a:rPr lang="tr-TR" b="1" dirty="0">
                <a:latin typeface="+mn-lt"/>
              </a:rPr>
              <a:t>paylarını artırabilirler</a:t>
            </a:r>
            <a:r>
              <a:rPr lang="tr-TR" dirty="0">
                <a:latin typeface="+mn-lt"/>
              </a:rPr>
              <a:t>. </a:t>
            </a:r>
          </a:p>
        </p:txBody>
      </p:sp>
    </p:spTree>
    <p:extLst>
      <p:ext uri="{BB962C8B-B14F-4D97-AF65-F5344CB8AC3E}">
        <p14:creationId xmlns:p14="http://schemas.microsoft.com/office/powerpoint/2010/main" val="2442749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77C9A8-F5CA-06A4-9566-1069DDCAD1F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4-</a:t>
            </a:r>
            <a:r>
              <a:rPr lang="tr-TR" sz="1800" b="1" dirty="0">
                <a:solidFill>
                  <a:schemeClr val="bg1"/>
                </a:solidFill>
                <a:latin typeface="+mj-lt"/>
              </a:rPr>
              <a:t>Bölünmeye Konu Edilebilecek Malvarlığı Bölümleri</a:t>
            </a:r>
          </a:p>
        </p:txBody>
      </p:sp>
      <p:sp>
        <p:nvSpPr>
          <p:cNvPr id="4" name="Metin kutusu 3">
            <a:extLst>
              <a:ext uri="{FF2B5EF4-FFF2-40B4-BE49-F238E27FC236}">
                <a16:creationId xmlns:a16="http://schemas.microsoft.com/office/drawing/2014/main" id="{0713B351-2DD3-52D2-3EB0-486ACFCD2C6D}"/>
              </a:ext>
            </a:extLst>
          </p:cNvPr>
          <p:cNvSpPr txBox="1"/>
          <p:nvPr/>
        </p:nvSpPr>
        <p:spPr>
          <a:xfrm>
            <a:off x="0" y="490394"/>
            <a:ext cx="9144000" cy="3970318"/>
          </a:xfrm>
          <a:prstGeom prst="rect">
            <a:avLst/>
          </a:prstGeom>
          <a:noFill/>
        </p:spPr>
        <p:txBody>
          <a:bodyPr wrap="square">
            <a:spAutoFit/>
          </a:bodyPr>
          <a:lstStyle/>
          <a:p>
            <a:pPr lvl="0" algn="just"/>
            <a:r>
              <a:rPr lang="tr-TR" dirty="0">
                <a:latin typeface="+mn-lt"/>
              </a:rPr>
              <a:t>	Kısmi bölünmede bir anonim şirket malvarlığının bir veya birden fazla bölümünü </a:t>
            </a:r>
            <a:r>
              <a:rPr lang="tr-TR" b="1" dirty="0">
                <a:latin typeface="+mn-lt"/>
              </a:rPr>
              <a:t>kayıtlı değerler üzerinden </a:t>
            </a:r>
            <a:r>
              <a:rPr lang="tr-TR" dirty="0">
                <a:latin typeface="+mn-lt"/>
              </a:rPr>
              <a:t>mevcut veya yeni kurulacak sermaye şirketlerine veya kooperatiflere devredilebilir.</a:t>
            </a:r>
          </a:p>
          <a:p>
            <a:pPr algn="just"/>
            <a:r>
              <a:rPr lang="tr-TR" dirty="0">
                <a:latin typeface="+mn-lt"/>
              </a:rPr>
              <a:t> </a:t>
            </a:r>
          </a:p>
          <a:p>
            <a:pPr marL="257175" indent="-257175" algn="just">
              <a:buFont typeface="Wingdings" panose="05000000000000000000" pitchFamily="2" charset="2"/>
              <a:buChar char="Ø"/>
            </a:pPr>
            <a:r>
              <a:rPr lang="tr-TR" dirty="0">
                <a:latin typeface="+mn-lt"/>
              </a:rPr>
              <a:t>Bölünen şirketin, bölünme sonucunda </a:t>
            </a:r>
            <a:r>
              <a:rPr lang="tr-TR" b="1" dirty="0">
                <a:latin typeface="+mn-lt"/>
              </a:rPr>
              <a:t>faaliyetlerini sürdürmesi esastır. </a:t>
            </a:r>
            <a:r>
              <a:rPr lang="tr-TR" dirty="0">
                <a:latin typeface="+mn-lt"/>
              </a:rPr>
              <a:t>Bölünen </a:t>
            </a:r>
            <a:r>
              <a:rPr lang="tr-TR" b="1" dirty="0">
                <a:latin typeface="+mn-lt"/>
              </a:rPr>
              <a:t>şirketin faaliyetlerini sürdürmesini engelleyecek </a:t>
            </a:r>
            <a:r>
              <a:rPr lang="tr-TR" dirty="0">
                <a:latin typeface="+mn-lt"/>
              </a:rPr>
              <a:t>şekilde üretim ve hizmet işletmeleri ile taşınmazların parça parça veya tamamen kısmi </a:t>
            </a:r>
            <a:r>
              <a:rPr lang="tr-TR" b="1" dirty="0">
                <a:solidFill>
                  <a:srgbClr val="FF0000"/>
                </a:solidFill>
                <a:latin typeface="+mn-lt"/>
              </a:rPr>
              <a:t>bölünmeye konu edilmesi mümkün bulunmamaktadır</a:t>
            </a:r>
            <a:r>
              <a:rPr lang="tr-TR" dirty="0">
                <a:latin typeface="+mn-lt"/>
              </a:rPr>
              <a:t>.</a:t>
            </a:r>
          </a:p>
          <a:p>
            <a:pPr marL="257175" indent="-257175" algn="just">
              <a:buFont typeface="Wingdings" panose="05000000000000000000" pitchFamily="2" charset="2"/>
              <a:buChar char="Ø"/>
            </a:pPr>
            <a:r>
              <a:rPr lang="tr-TR" dirty="0">
                <a:latin typeface="+mn-lt"/>
              </a:rPr>
              <a:t>Bölünen şirketin </a:t>
            </a:r>
            <a:r>
              <a:rPr lang="tr-TR" b="1" dirty="0">
                <a:solidFill>
                  <a:srgbClr val="FF0000"/>
                </a:solidFill>
                <a:latin typeface="+mn-lt"/>
              </a:rPr>
              <a:t>faaliyetlerini</a:t>
            </a:r>
            <a:r>
              <a:rPr lang="tr-TR" dirty="0">
                <a:latin typeface="+mn-lt"/>
              </a:rPr>
              <a:t> sürdürmesini </a:t>
            </a:r>
            <a:r>
              <a:rPr lang="tr-TR" b="1" dirty="0">
                <a:latin typeface="+mn-lt"/>
              </a:rPr>
              <a:t>engellemeyecek</a:t>
            </a:r>
            <a:r>
              <a:rPr lang="tr-TR" dirty="0">
                <a:latin typeface="+mn-lt"/>
              </a:rPr>
              <a:t> şekilde üretim ve hizmet işletmeleri, iştirak hisseleri ve taşınmazları devre konu edildiğinde; </a:t>
            </a:r>
            <a:r>
              <a:rPr lang="tr-TR" b="1" dirty="0">
                <a:latin typeface="+mn-lt"/>
              </a:rPr>
              <a:t>bölünmeye konu malvarlıklarıyla ilişkili aktif ve pasif kalemlerin tümünün birlikte devredilmesi </a:t>
            </a:r>
            <a:r>
              <a:rPr lang="tr-TR" dirty="0">
                <a:latin typeface="+mn-lt"/>
              </a:rPr>
              <a:t>gerekmektedir.</a:t>
            </a:r>
          </a:p>
          <a:p>
            <a:pPr algn="just"/>
            <a:endParaRPr lang="tr-TR" dirty="0">
              <a:latin typeface="+mn-lt"/>
            </a:endParaRPr>
          </a:p>
          <a:p>
            <a:pPr algn="just"/>
            <a:r>
              <a:rPr lang="tr-TR" b="1" u="sng" dirty="0">
                <a:solidFill>
                  <a:srgbClr val="FF0000"/>
                </a:solidFill>
                <a:latin typeface="+mn-lt"/>
              </a:rPr>
              <a:t>Dikkat</a:t>
            </a:r>
            <a:r>
              <a:rPr lang="tr-TR" b="1" dirty="0">
                <a:solidFill>
                  <a:srgbClr val="FF0000"/>
                </a:solidFill>
                <a:latin typeface="+mn-lt"/>
              </a:rPr>
              <a:t>: </a:t>
            </a:r>
            <a:r>
              <a:rPr lang="tr-TR" dirty="0">
                <a:latin typeface="+mn-lt"/>
              </a:rPr>
              <a:t>Vergi mevzuatında bölünmeye konu malvarlığının devrinin vergiye tabi tutulması, Türk Ticaret Kanunu uyarınca bu malvarlığının bölünmeye konu edilmesine engel teşkil etmez. </a:t>
            </a:r>
            <a:endParaRPr lang="tr-TR" b="1" dirty="0">
              <a:latin typeface="+mn-lt"/>
            </a:endParaRPr>
          </a:p>
        </p:txBody>
      </p:sp>
    </p:spTree>
    <p:extLst>
      <p:ext uri="{BB962C8B-B14F-4D97-AF65-F5344CB8AC3E}">
        <p14:creationId xmlns:p14="http://schemas.microsoft.com/office/powerpoint/2010/main" val="863689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BE00F5-733A-D687-6FFC-B1EAF13BD075}"/>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5- Mali Müşavir Raporu Ya Da Denetçi Raporunun Hazırlanması </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89CCB8FB-2ED5-1156-8373-9E6D74319F13}"/>
              </a:ext>
            </a:extLst>
          </p:cNvPr>
          <p:cNvSpPr txBox="1"/>
          <p:nvPr/>
        </p:nvSpPr>
        <p:spPr>
          <a:xfrm>
            <a:off x="0" y="484188"/>
            <a:ext cx="9144000" cy="4247317"/>
          </a:xfrm>
          <a:prstGeom prst="rect">
            <a:avLst/>
          </a:prstGeom>
          <a:noFill/>
        </p:spPr>
        <p:txBody>
          <a:bodyPr wrap="square">
            <a:spAutoFit/>
          </a:bodyPr>
          <a:lstStyle/>
          <a:p>
            <a:pPr algn="just"/>
            <a:r>
              <a:rPr lang="tr-TR" sz="1800" b="1" u="sng" dirty="0">
                <a:solidFill>
                  <a:srgbClr val="002060"/>
                </a:solidFill>
                <a:latin typeface="+mn-lt"/>
              </a:rPr>
              <a:t>Bölünmede;</a:t>
            </a:r>
          </a:p>
          <a:p>
            <a:pPr lvl="0" algn="just"/>
            <a:r>
              <a:rPr lang="tr-TR" sz="1800" dirty="0">
                <a:latin typeface="+mn-lt"/>
              </a:rPr>
              <a:t>Bölünen şirketin;</a:t>
            </a:r>
          </a:p>
          <a:p>
            <a:pPr lvl="0" algn="just"/>
            <a:r>
              <a:rPr lang="tr-TR" sz="1800" b="1" dirty="0">
                <a:latin typeface="+mn-lt"/>
              </a:rPr>
              <a:t>- Bölünmeye konu olan </a:t>
            </a:r>
            <a:r>
              <a:rPr lang="tr-TR" sz="1800" b="1" dirty="0">
                <a:solidFill>
                  <a:srgbClr val="FF0000"/>
                </a:solidFill>
                <a:latin typeface="+mn-lt"/>
              </a:rPr>
              <a:t>malvarlığının </a:t>
            </a:r>
            <a:r>
              <a:rPr lang="tr-TR" sz="1800" dirty="0">
                <a:solidFill>
                  <a:srgbClr val="FF0000"/>
                </a:solidFill>
                <a:latin typeface="+mn-lt"/>
              </a:rPr>
              <a:t>değeri</a:t>
            </a:r>
            <a:r>
              <a:rPr lang="tr-TR" sz="1800" dirty="0">
                <a:latin typeface="+mn-lt"/>
              </a:rPr>
              <a:t>, </a:t>
            </a:r>
          </a:p>
          <a:p>
            <a:pPr lvl="0" algn="just"/>
            <a:r>
              <a:rPr lang="tr-TR" sz="1800" b="1" dirty="0">
                <a:latin typeface="+mn-lt"/>
              </a:rPr>
              <a:t> 	-Kalan malvarlığının şirket borçlarını karşılamaya yeterli </a:t>
            </a:r>
            <a:r>
              <a:rPr lang="tr-TR" sz="1800" dirty="0">
                <a:latin typeface="+mn-lt"/>
              </a:rPr>
              <a:t>olduğuna ilişkin tespiti,</a:t>
            </a:r>
          </a:p>
          <a:p>
            <a:pPr lvl="0" algn="just"/>
            <a:r>
              <a:rPr lang="tr-TR" sz="1800" b="1" dirty="0">
                <a:latin typeface="+mn-lt"/>
              </a:rPr>
              <a:t>	-Sermaye azaltılmasına gerek olmaması </a:t>
            </a:r>
            <a:r>
              <a:rPr lang="tr-TR" sz="1800" dirty="0">
                <a:latin typeface="+mn-lt"/>
              </a:rPr>
              <a:t>durumunda ise bu hususun tespiti, </a:t>
            </a:r>
          </a:p>
          <a:p>
            <a:pPr lvl="0" algn="just"/>
            <a:r>
              <a:rPr lang="tr-TR" sz="1800" b="1" u="sng" dirty="0">
                <a:solidFill>
                  <a:srgbClr val="FF0000"/>
                </a:solidFill>
                <a:latin typeface="+mn-lt"/>
              </a:rPr>
              <a:t>Sermaye azaltılmasına gerek olmayan durumlar:</a:t>
            </a:r>
            <a:r>
              <a:rPr lang="tr-TR" sz="1800" u="sng" dirty="0">
                <a:latin typeface="+mn-lt"/>
              </a:rPr>
              <a:t> </a:t>
            </a:r>
            <a:r>
              <a:rPr lang="tr-TR" sz="1800" b="1" dirty="0">
                <a:latin typeface="+mn-lt"/>
              </a:rPr>
              <a:t>Bölünen malvarlığı karşılığı elde edilen paylar ortaklara değil de şirketin kendisine verilmesi(</a:t>
            </a:r>
            <a:r>
              <a:rPr lang="tr-TR" sz="1800" b="1" u="sng" dirty="0">
                <a:solidFill>
                  <a:srgbClr val="FF0000"/>
                </a:solidFill>
                <a:latin typeface="+mn-lt"/>
              </a:rPr>
              <a:t>iştirak hissesi</a:t>
            </a:r>
            <a:r>
              <a:rPr lang="tr-TR" sz="1800" b="1" dirty="0">
                <a:latin typeface="+mn-lt"/>
              </a:rPr>
              <a:t>) veyahut aktarılan sermaye </a:t>
            </a:r>
            <a:r>
              <a:rPr lang="tr-TR" sz="1800" b="1" dirty="0">
                <a:solidFill>
                  <a:srgbClr val="0070C0"/>
                </a:solidFill>
                <a:latin typeface="+mn-lt"/>
              </a:rPr>
              <a:t>serbestçe tasarruf edilebilen yedek akçelerden </a:t>
            </a:r>
            <a:r>
              <a:rPr lang="tr-TR" sz="1800" b="1" dirty="0">
                <a:latin typeface="+mn-lt"/>
              </a:rPr>
              <a:t>karşılanıyorsa sermaye azaltımına ihtiyaç olmayacaktır.</a:t>
            </a:r>
          </a:p>
          <a:p>
            <a:pPr lvl="0" algn="just"/>
            <a:r>
              <a:rPr lang="tr-TR" sz="1800" dirty="0">
                <a:latin typeface="+mn-lt"/>
              </a:rPr>
              <a:t>	Bölünmeye taraf olan şirketlerin (yeni kurulacak şirket hariç) </a:t>
            </a:r>
            <a:r>
              <a:rPr lang="tr-TR" sz="1800" b="1" dirty="0">
                <a:latin typeface="+mn-lt"/>
              </a:rPr>
              <a:t>sermaye kaybı veya borca batık </a:t>
            </a:r>
            <a:r>
              <a:rPr lang="tr-TR" sz="1800" dirty="0">
                <a:latin typeface="+mn-lt"/>
              </a:rPr>
              <a:t>olup olmadıklarının tespiti</a:t>
            </a:r>
            <a:r>
              <a:rPr lang="tr-TR" dirty="0">
                <a:latin typeface="+mn-lt"/>
              </a:rPr>
              <a:t>ne dair</a:t>
            </a:r>
          </a:p>
          <a:p>
            <a:pPr lvl="0" algn="just"/>
            <a:r>
              <a:rPr lang="tr-TR" sz="1800" dirty="0">
                <a:latin typeface="+mn-lt"/>
              </a:rPr>
              <a:t> </a:t>
            </a:r>
            <a:r>
              <a:rPr lang="tr-TR" sz="1800" b="1" dirty="0">
                <a:latin typeface="+mn-lt"/>
              </a:rPr>
              <a:t>	YMM </a:t>
            </a:r>
            <a:r>
              <a:rPr lang="tr-TR" sz="1800" dirty="0">
                <a:latin typeface="+mn-lt"/>
              </a:rPr>
              <a:t>veya </a:t>
            </a:r>
            <a:r>
              <a:rPr lang="tr-TR" b="1" dirty="0">
                <a:latin typeface="+mn-lt"/>
              </a:rPr>
              <a:t>SMMM</a:t>
            </a:r>
            <a:r>
              <a:rPr lang="tr-TR" dirty="0">
                <a:latin typeface="+mn-lt"/>
              </a:rPr>
              <a:t> </a:t>
            </a:r>
            <a:r>
              <a:rPr lang="tr-TR" sz="1800" dirty="0">
                <a:latin typeface="+mn-lt"/>
              </a:rPr>
              <a:t>raporu ya da denetime tabi şirketlerde denetçi </a:t>
            </a:r>
            <a:r>
              <a:rPr lang="tr-TR" sz="1800" b="1" dirty="0">
                <a:latin typeface="+mn-lt"/>
              </a:rPr>
              <a:t>raporu hazırlanır</a:t>
            </a:r>
            <a:r>
              <a:rPr lang="tr-TR" sz="1800" dirty="0">
                <a:latin typeface="+mn-lt"/>
              </a:rPr>
              <a:t>.</a:t>
            </a:r>
          </a:p>
          <a:p>
            <a:pPr algn="just"/>
            <a:r>
              <a:rPr lang="tr-TR" sz="1800" dirty="0">
                <a:latin typeface="+mn-lt"/>
              </a:rPr>
              <a:t>	</a:t>
            </a:r>
          </a:p>
          <a:p>
            <a:pPr algn="just"/>
            <a:r>
              <a:rPr lang="tr-TR" b="1" dirty="0">
                <a:latin typeface="+mn-lt"/>
              </a:rPr>
              <a:t>	</a:t>
            </a:r>
            <a:r>
              <a:rPr lang="tr-TR" sz="1800" b="1" dirty="0">
                <a:latin typeface="+mn-lt"/>
              </a:rPr>
              <a:t>Yukarıda sayılan tespitler ayrı ayrı raporlarda belirtilebileceği gibi tek bir raporla da ortaya konulabilir.</a:t>
            </a:r>
          </a:p>
        </p:txBody>
      </p:sp>
    </p:spTree>
    <p:extLst>
      <p:ext uri="{BB962C8B-B14F-4D97-AF65-F5344CB8AC3E}">
        <p14:creationId xmlns:p14="http://schemas.microsoft.com/office/powerpoint/2010/main" val="1560918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CDE7F6-5659-D859-F90D-22FADC24C9AC}"/>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6- Bölünme Sözleşmesi/ Planı </a:t>
            </a:r>
            <a:endParaRPr lang="en-US" b="1" spc="150" dirty="0">
              <a:ln w="11430"/>
              <a:solidFill>
                <a:schemeClr val="bg1"/>
              </a:solidFill>
              <a:latin typeface="+mn-lt"/>
            </a:endParaRPr>
          </a:p>
        </p:txBody>
      </p:sp>
      <p:sp>
        <p:nvSpPr>
          <p:cNvPr id="6" name="Metin kutusu 5">
            <a:extLst>
              <a:ext uri="{FF2B5EF4-FFF2-40B4-BE49-F238E27FC236}">
                <a16:creationId xmlns:a16="http://schemas.microsoft.com/office/drawing/2014/main" id="{47465DA1-73CD-CDE4-D4B8-A83B51D377D3}"/>
              </a:ext>
            </a:extLst>
          </p:cNvPr>
          <p:cNvSpPr txBox="1"/>
          <p:nvPr/>
        </p:nvSpPr>
        <p:spPr>
          <a:xfrm>
            <a:off x="1" y="484188"/>
            <a:ext cx="9144000" cy="2585323"/>
          </a:xfrm>
          <a:prstGeom prst="rect">
            <a:avLst/>
          </a:prstGeom>
          <a:noFill/>
        </p:spPr>
        <p:txBody>
          <a:bodyPr wrap="square">
            <a:spAutoFit/>
          </a:bodyPr>
          <a:lstStyle/>
          <a:p>
            <a:pPr marL="285750" lvl="0" indent="-285750" algn="just">
              <a:buFont typeface="Arial" panose="020B0604020202020204" pitchFamily="34" charset="0"/>
              <a:buChar char="•"/>
            </a:pPr>
            <a:endParaRPr lang="tr-TR" sz="1800" dirty="0">
              <a:latin typeface="+mn-lt"/>
            </a:endParaRPr>
          </a:p>
          <a:p>
            <a:pPr marL="285750" lvl="0" indent="-285750" algn="just">
              <a:buFont typeface="Arial" panose="020B0604020202020204" pitchFamily="34" charset="0"/>
              <a:buChar char="•"/>
            </a:pPr>
            <a:r>
              <a:rPr lang="tr-TR" sz="1800" b="1" u="sng" dirty="0">
                <a:solidFill>
                  <a:srgbClr val="FF0000"/>
                </a:solidFill>
                <a:latin typeface="+mn-lt"/>
              </a:rPr>
              <a:t>Sözleşme:</a:t>
            </a:r>
            <a:r>
              <a:rPr lang="tr-TR" sz="1800" dirty="0">
                <a:latin typeface="+mn-lt"/>
              </a:rPr>
              <a:t> Bölünme,  </a:t>
            </a:r>
            <a:r>
              <a:rPr lang="tr-TR" sz="1800" b="1" dirty="0">
                <a:latin typeface="+mn-lt"/>
              </a:rPr>
              <a:t>var olan şirketler </a:t>
            </a:r>
            <a:r>
              <a:rPr lang="tr-TR" sz="1800" dirty="0">
                <a:latin typeface="+mn-lt"/>
              </a:rPr>
              <a:t>arasında yapılacaksa, bölünmeye katılan şirketlerce  </a:t>
            </a:r>
            <a:r>
              <a:rPr lang="tr-TR" sz="1800" b="1" dirty="0">
                <a:latin typeface="+mn-lt"/>
              </a:rPr>
              <a:t>bölünme sözleşmesi </a:t>
            </a:r>
            <a:r>
              <a:rPr lang="tr-TR" sz="1800" dirty="0">
                <a:latin typeface="+mn-lt"/>
              </a:rPr>
              <a:t>hazırlanır ve temsile yetkili üyelerce imzalanır.</a:t>
            </a:r>
          </a:p>
          <a:p>
            <a:pPr marL="285750" lvl="0" indent="-285750" algn="just">
              <a:buFont typeface="Arial" panose="020B0604020202020204" pitchFamily="34" charset="0"/>
              <a:buChar char="•"/>
            </a:pPr>
            <a:endParaRPr lang="tr-TR" sz="1800" dirty="0">
              <a:latin typeface="+mn-lt"/>
            </a:endParaRPr>
          </a:p>
          <a:p>
            <a:pPr marL="285750" lvl="0" indent="-285750" algn="just">
              <a:buFont typeface="Arial" panose="020B0604020202020204" pitchFamily="34" charset="0"/>
              <a:buChar char="•"/>
            </a:pPr>
            <a:r>
              <a:rPr lang="tr-TR" b="1" u="sng" dirty="0">
                <a:solidFill>
                  <a:srgbClr val="FF0000"/>
                </a:solidFill>
                <a:latin typeface="+mn-lt"/>
              </a:rPr>
              <a:t>Plan:</a:t>
            </a:r>
            <a:r>
              <a:rPr lang="tr-TR" dirty="0">
                <a:solidFill>
                  <a:srgbClr val="FF0000"/>
                </a:solidFill>
                <a:latin typeface="+mn-lt"/>
              </a:rPr>
              <a:t> </a:t>
            </a:r>
            <a:r>
              <a:rPr lang="tr-TR" dirty="0">
                <a:latin typeface="+mn-lt"/>
              </a:rPr>
              <a:t>B</a:t>
            </a:r>
            <a:r>
              <a:rPr lang="tr-TR" sz="1800" dirty="0">
                <a:latin typeface="+mn-lt"/>
              </a:rPr>
              <a:t>ölünme yoluyla malvarlığının bölümleri </a:t>
            </a:r>
            <a:r>
              <a:rPr lang="tr-TR" sz="1800" b="1" dirty="0">
                <a:latin typeface="+mn-lt"/>
              </a:rPr>
              <a:t>yeni kurulacak şirkete </a:t>
            </a:r>
            <a:r>
              <a:rPr lang="tr-TR" sz="1800" dirty="0">
                <a:latin typeface="+mn-lt"/>
              </a:rPr>
              <a:t>devredilecekse,  </a:t>
            </a:r>
            <a:r>
              <a:rPr lang="tr-TR" sz="1800" b="1" dirty="0">
                <a:latin typeface="+mn-lt"/>
              </a:rPr>
              <a:t>bölünme planı </a:t>
            </a:r>
            <a:r>
              <a:rPr lang="tr-TR" sz="1800" dirty="0">
                <a:latin typeface="+mn-lt"/>
              </a:rPr>
              <a:t>hazırlanır ve temsile yetkili üyelerce imzalanır.</a:t>
            </a:r>
          </a:p>
          <a:p>
            <a:pPr lvl="0" algn="just"/>
            <a:endParaRPr lang="tr-TR" sz="1800" dirty="0">
              <a:latin typeface="+mn-lt"/>
            </a:endParaRPr>
          </a:p>
          <a:p>
            <a:pPr algn="just"/>
            <a:r>
              <a:rPr lang="tr-TR" sz="1800" b="1" dirty="0">
                <a:latin typeface="+mn-lt"/>
              </a:rPr>
              <a:t>Not: </a:t>
            </a:r>
            <a:r>
              <a:rPr lang="tr-TR" sz="1800" b="1" dirty="0">
                <a:solidFill>
                  <a:srgbClr val="000066"/>
                </a:solidFill>
                <a:latin typeface="+mn-lt"/>
              </a:rPr>
              <a:t>Bölünme sözleşmesinde/planında açıkça yer verilmeyen malvarlığı unsurları bölünen şirkette kalır.</a:t>
            </a:r>
          </a:p>
        </p:txBody>
      </p:sp>
    </p:spTree>
    <p:extLst>
      <p:ext uri="{BB962C8B-B14F-4D97-AF65-F5344CB8AC3E}">
        <p14:creationId xmlns:p14="http://schemas.microsoft.com/office/powerpoint/2010/main" val="3038366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D2071E-CF52-B1DA-EABA-FFE3E2CE7280}"/>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7- Bölünme Sözleşmesinin ve Planının Asgari İçeriği</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857D1E95-0D08-A7F5-D475-C50EA7F9BCBD}"/>
              </a:ext>
            </a:extLst>
          </p:cNvPr>
          <p:cNvSpPr txBox="1"/>
          <p:nvPr/>
        </p:nvSpPr>
        <p:spPr>
          <a:xfrm>
            <a:off x="0" y="484188"/>
            <a:ext cx="9144000" cy="4278094"/>
          </a:xfrm>
          <a:prstGeom prst="rect">
            <a:avLst/>
          </a:prstGeom>
          <a:noFill/>
        </p:spPr>
        <p:txBody>
          <a:bodyPr wrap="square">
            <a:spAutoFit/>
          </a:bodyPr>
          <a:lstStyle/>
          <a:p>
            <a:pPr marL="342900" indent="-342900" algn="just">
              <a:buFont typeface="+mj-lt"/>
              <a:buAutoNum type="arabicParenR"/>
            </a:pPr>
            <a:r>
              <a:rPr lang="tr-TR" sz="1700" dirty="0">
                <a:ea typeface="Calibri" panose="020F0502020204030204" pitchFamily="34" charset="0"/>
                <a:cs typeface="Calibri" panose="020F0502020204030204" pitchFamily="34" charset="0"/>
              </a:rPr>
              <a:t>Bölünmeye katılan </a:t>
            </a:r>
            <a:r>
              <a:rPr lang="tr-TR" sz="1700" b="1" dirty="0">
                <a:ea typeface="Calibri" panose="020F0502020204030204" pitchFamily="34" charset="0"/>
                <a:cs typeface="Calibri" panose="020F0502020204030204" pitchFamily="34" charset="0"/>
              </a:rPr>
              <a:t>şirketlerin ticaret </a:t>
            </a:r>
            <a:r>
              <a:rPr lang="tr-TR" sz="1700" b="1" dirty="0" err="1">
                <a:ea typeface="Calibri" panose="020F0502020204030204" pitchFamily="34" charset="0"/>
                <a:cs typeface="Calibri" panose="020F0502020204030204" pitchFamily="34" charset="0"/>
              </a:rPr>
              <a:t>ünvanları</a:t>
            </a:r>
            <a:r>
              <a:rPr lang="tr-TR" sz="1700" b="1" dirty="0">
                <a:ea typeface="Calibri" panose="020F0502020204030204" pitchFamily="34" charset="0"/>
                <a:cs typeface="Calibri" panose="020F0502020204030204" pitchFamily="34" charset="0"/>
              </a:rPr>
              <a:t>, merkezleri ve türleri</a:t>
            </a:r>
            <a:r>
              <a:rPr lang="tr-TR" sz="1700" dirty="0">
                <a:ea typeface="Calibri" panose="020F0502020204030204" pitchFamily="34" charset="0"/>
                <a:cs typeface="Calibri" panose="020F0502020204030204" pitchFamily="34" charset="0"/>
              </a:rPr>
              <a:t>,</a:t>
            </a:r>
          </a:p>
          <a:p>
            <a:pPr marL="342900" indent="-342900" algn="just">
              <a:buFont typeface="+mj-lt"/>
              <a:buAutoNum type="arabicParenR"/>
            </a:pPr>
            <a:r>
              <a:rPr lang="tr-TR" sz="1700" dirty="0">
                <a:ea typeface="Calibri" panose="020F0502020204030204" pitchFamily="34" charset="0"/>
                <a:cs typeface="Calibri" panose="020F0502020204030204" pitchFamily="34" charset="0"/>
              </a:rPr>
              <a:t>Aktif ve pasif malvarlığı konularının devir amacıyla bölümlere ayrılmasını ve tahsisini; açık ifadeyle, bu </a:t>
            </a:r>
            <a:r>
              <a:rPr lang="tr-TR" sz="1700" b="1" dirty="0">
                <a:solidFill>
                  <a:srgbClr val="FF0000"/>
                </a:solidFill>
                <a:ea typeface="Calibri" panose="020F0502020204030204" pitchFamily="34" charset="0"/>
                <a:cs typeface="Calibri" panose="020F0502020204030204" pitchFamily="34" charset="0"/>
              </a:rPr>
              <a:t>bölümlere ilişkin envanteri; taşınmazları, kıymetli evrakı ve maddi olmayan malvarlığını gösteren liste,</a:t>
            </a:r>
          </a:p>
          <a:p>
            <a:pPr marL="342900" indent="-342900" algn="just">
              <a:buFont typeface="+mj-lt"/>
              <a:buAutoNum type="arabicParenR"/>
            </a:pPr>
            <a:r>
              <a:rPr lang="tr-TR" sz="1700" dirty="0">
                <a:ea typeface="Calibri" panose="020F0502020204030204" pitchFamily="34" charset="0"/>
                <a:cs typeface="Calibri" panose="020F0502020204030204" pitchFamily="34" charset="0"/>
              </a:rPr>
              <a:t>Payların </a:t>
            </a:r>
            <a:r>
              <a:rPr lang="tr-TR" sz="1700" b="1" dirty="0">
                <a:ea typeface="Calibri" panose="020F0502020204030204" pitchFamily="34" charset="0"/>
                <a:cs typeface="Calibri" panose="020F0502020204030204" pitchFamily="34" charset="0"/>
              </a:rPr>
              <a:t>değişim oranını </a:t>
            </a:r>
            <a:r>
              <a:rPr lang="tr-TR" sz="1700" dirty="0">
                <a:ea typeface="Calibri" panose="020F0502020204030204" pitchFamily="34" charset="0"/>
                <a:cs typeface="Calibri" panose="020F0502020204030204" pitchFamily="34" charset="0"/>
              </a:rPr>
              <a:t>ve gereğinde ödenecek </a:t>
            </a:r>
            <a:r>
              <a:rPr lang="tr-TR" sz="1700" b="1" dirty="0">
                <a:ea typeface="Calibri" panose="020F0502020204030204" pitchFamily="34" charset="0"/>
                <a:cs typeface="Calibri" panose="020F0502020204030204" pitchFamily="34" charset="0"/>
              </a:rPr>
              <a:t>denkleştirme tutarı </a:t>
            </a:r>
            <a:r>
              <a:rPr lang="tr-TR" sz="1700" dirty="0">
                <a:ea typeface="Calibri" panose="020F0502020204030204" pitchFamily="34" charset="0"/>
                <a:cs typeface="Calibri" panose="020F0502020204030204" pitchFamily="34" charset="0"/>
              </a:rPr>
              <a:t>ve devreden şirketin ortaklarının, </a:t>
            </a:r>
            <a:r>
              <a:rPr lang="tr-TR" sz="1700" b="1" dirty="0">
                <a:ea typeface="Calibri" panose="020F0502020204030204" pitchFamily="34" charset="0"/>
                <a:cs typeface="Calibri" panose="020F0502020204030204" pitchFamily="34" charset="0"/>
              </a:rPr>
              <a:t>devralan şirketteki ortaklık haklarına </a:t>
            </a:r>
            <a:r>
              <a:rPr lang="tr-TR" sz="1700" dirty="0">
                <a:ea typeface="Calibri" panose="020F0502020204030204" pitchFamily="34" charset="0"/>
                <a:cs typeface="Calibri" panose="020F0502020204030204" pitchFamily="34" charset="0"/>
              </a:rPr>
              <a:t>ilişkin açıklamalar,</a:t>
            </a:r>
          </a:p>
          <a:p>
            <a:pPr marL="342900" indent="-342900" algn="just">
              <a:buFont typeface="+mj-lt"/>
              <a:buAutoNum type="arabicParenR"/>
            </a:pPr>
            <a:r>
              <a:rPr lang="tr-TR" sz="1700" b="1" dirty="0">
                <a:ea typeface="Calibri" panose="020F0502020204030204" pitchFamily="34" charset="0"/>
                <a:cs typeface="Calibri" panose="020F0502020204030204" pitchFamily="34" charset="0"/>
              </a:rPr>
              <a:t>Devralan</a:t>
            </a:r>
            <a:r>
              <a:rPr lang="tr-TR" sz="1700" dirty="0">
                <a:ea typeface="Calibri" panose="020F0502020204030204" pitchFamily="34" charset="0"/>
                <a:cs typeface="Calibri" panose="020F0502020204030204" pitchFamily="34" charset="0"/>
              </a:rPr>
              <a:t> şirketin, intifa senedi, oydan yoksun paylar ve özel hak sahiplerine </a:t>
            </a:r>
            <a:r>
              <a:rPr lang="tr-TR" sz="1700" b="1" dirty="0">
                <a:ea typeface="Calibri" panose="020F0502020204030204" pitchFamily="34" charset="0"/>
                <a:cs typeface="Calibri" panose="020F0502020204030204" pitchFamily="34" charset="0"/>
              </a:rPr>
              <a:t>tahsis ettiği haklar,</a:t>
            </a:r>
          </a:p>
          <a:p>
            <a:pPr marL="342900" indent="-342900" algn="just">
              <a:buFont typeface="+mj-lt"/>
              <a:buAutoNum type="arabicParenR"/>
            </a:pPr>
            <a:r>
              <a:rPr lang="tr-TR" sz="1700" dirty="0">
                <a:ea typeface="Calibri" panose="020F0502020204030204" pitchFamily="34" charset="0"/>
                <a:cs typeface="Calibri" panose="020F0502020204030204" pitchFamily="34" charset="0"/>
              </a:rPr>
              <a:t>Şirket </a:t>
            </a:r>
            <a:r>
              <a:rPr lang="tr-TR" sz="1700" b="1" dirty="0">
                <a:ea typeface="Calibri" panose="020F0502020204030204" pitchFamily="34" charset="0"/>
                <a:cs typeface="Calibri" panose="020F0502020204030204" pitchFamily="34" charset="0"/>
              </a:rPr>
              <a:t>paylarının değişim tarzları,</a:t>
            </a:r>
          </a:p>
          <a:p>
            <a:pPr marL="342900" indent="-342900" algn="just">
              <a:buFont typeface="+mj-lt"/>
              <a:buAutoNum type="arabicParenR"/>
            </a:pPr>
            <a:r>
              <a:rPr lang="tr-TR" sz="1700" dirty="0">
                <a:ea typeface="Calibri" panose="020F0502020204030204" pitchFamily="34" charset="0"/>
                <a:cs typeface="Calibri" panose="020F0502020204030204" pitchFamily="34" charset="0"/>
              </a:rPr>
              <a:t>Şirket paylarının bilanço karına </a:t>
            </a:r>
            <a:r>
              <a:rPr lang="tr-TR" sz="1700" b="1" dirty="0">
                <a:ea typeface="Calibri" panose="020F0502020204030204" pitchFamily="34" charset="0"/>
                <a:cs typeface="Calibri" panose="020F0502020204030204" pitchFamily="34" charset="0"/>
              </a:rPr>
              <a:t>hangi tarihten itibaren hak kazanacakları </a:t>
            </a:r>
            <a:r>
              <a:rPr lang="tr-TR" sz="1700" dirty="0">
                <a:ea typeface="Calibri" panose="020F0502020204030204" pitchFamily="34" charset="0"/>
                <a:cs typeface="Calibri" panose="020F0502020204030204" pitchFamily="34" charset="0"/>
              </a:rPr>
              <a:t>ve bu istem hakkının özellikleri,</a:t>
            </a:r>
          </a:p>
          <a:p>
            <a:pPr marL="342900" indent="-342900" algn="just">
              <a:buFont typeface="+mj-lt"/>
              <a:buAutoNum type="arabicParenR"/>
            </a:pPr>
            <a:r>
              <a:rPr lang="tr-TR" sz="1700" dirty="0">
                <a:ea typeface="Calibri" panose="020F0502020204030204" pitchFamily="34" charset="0"/>
                <a:cs typeface="Calibri" panose="020F0502020204030204" pitchFamily="34" charset="0"/>
              </a:rPr>
              <a:t>Devreden şirketin </a:t>
            </a:r>
            <a:r>
              <a:rPr lang="tr-TR" sz="1700" b="1" dirty="0">
                <a:ea typeface="Calibri" panose="020F0502020204030204" pitchFamily="34" charset="0"/>
                <a:cs typeface="Calibri" panose="020F0502020204030204" pitchFamily="34" charset="0"/>
              </a:rPr>
              <a:t>işlemlerinin hangi tarihten itibaren devralan şirketin hesabına </a:t>
            </a:r>
            <a:r>
              <a:rPr lang="tr-TR" sz="1700" dirty="0">
                <a:ea typeface="Calibri" panose="020F0502020204030204" pitchFamily="34" charset="0"/>
                <a:cs typeface="Calibri" panose="020F0502020204030204" pitchFamily="34" charset="0"/>
              </a:rPr>
              <a:t>yapılmış kabul edileceği,</a:t>
            </a:r>
          </a:p>
          <a:p>
            <a:pPr marL="342900" indent="-342900" algn="just">
              <a:buFont typeface="+mj-lt"/>
              <a:buAutoNum type="arabicParenR"/>
            </a:pPr>
            <a:r>
              <a:rPr lang="tr-TR" sz="1700" dirty="0">
                <a:ea typeface="Calibri" panose="020F0502020204030204" pitchFamily="34" charset="0"/>
                <a:cs typeface="Calibri" panose="020F0502020204030204" pitchFamily="34" charset="0"/>
              </a:rPr>
              <a:t>Yönetim organlarının üyelerine, müdürlere, </a:t>
            </a:r>
            <a:r>
              <a:rPr lang="tr-TR" sz="1700" b="1" dirty="0">
                <a:ea typeface="Calibri" panose="020F0502020204030204" pitchFamily="34" charset="0"/>
                <a:cs typeface="Calibri" panose="020F0502020204030204" pitchFamily="34" charset="0"/>
              </a:rPr>
              <a:t>yönetim hakkına sahip kişilere </a:t>
            </a:r>
            <a:r>
              <a:rPr lang="tr-TR" sz="1700" dirty="0">
                <a:ea typeface="Calibri" panose="020F0502020204030204" pitchFamily="34" charset="0"/>
                <a:cs typeface="Calibri" panose="020F0502020204030204" pitchFamily="34" charset="0"/>
              </a:rPr>
              <a:t>ve denetçilere tanınan </a:t>
            </a:r>
            <a:r>
              <a:rPr lang="tr-TR" sz="1700" b="1" dirty="0">
                <a:ea typeface="Calibri" panose="020F0502020204030204" pitchFamily="34" charset="0"/>
                <a:cs typeface="Calibri" panose="020F0502020204030204" pitchFamily="34" charset="0"/>
              </a:rPr>
              <a:t>özel menfaatler</a:t>
            </a:r>
          </a:p>
          <a:p>
            <a:pPr marL="342900" indent="-342900" algn="just">
              <a:buFont typeface="+mj-lt"/>
              <a:buAutoNum type="arabicParenR"/>
            </a:pPr>
            <a:r>
              <a:rPr lang="tr-TR" sz="1700" dirty="0">
                <a:ea typeface="Calibri" panose="020F0502020204030204" pitchFamily="34" charset="0"/>
                <a:cs typeface="Calibri" panose="020F0502020204030204" pitchFamily="34" charset="0"/>
              </a:rPr>
              <a:t>Bölünme sonucu devralan şirketlere geçen </a:t>
            </a:r>
            <a:r>
              <a:rPr lang="tr-TR" sz="1700" b="1" dirty="0">
                <a:ea typeface="Calibri" panose="020F0502020204030204" pitchFamily="34" charset="0"/>
                <a:cs typeface="Calibri" panose="020F0502020204030204" pitchFamily="34" charset="0"/>
              </a:rPr>
              <a:t>iş ilişkilerinin listesi</a:t>
            </a:r>
            <a:r>
              <a:rPr lang="tr-TR" sz="1700" dirty="0">
                <a:ea typeface="Calibri" panose="020F0502020204030204" pitchFamily="34" charset="0"/>
                <a:cs typeface="Calibri" panose="020F0502020204030204" pitchFamily="34" charset="0"/>
              </a:rPr>
              <a:t>. </a:t>
            </a:r>
          </a:p>
          <a:p>
            <a:endParaRPr lang="tr-TR" sz="1700" b="1"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0914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FD619B-83B0-3A4C-5551-43054100D65E}"/>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8- Bölünme Raporu</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C70D8F1A-5C2E-CF64-2450-564557B274B3}"/>
              </a:ext>
            </a:extLst>
          </p:cNvPr>
          <p:cNvSpPr txBox="1"/>
          <p:nvPr/>
        </p:nvSpPr>
        <p:spPr>
          <a:xfrm>
            <a:off x="0" y="484188"/>
            <a:ext cx="9144000" cy="3139321"/>
          </a:xfrm>
          <a:prstGeom prst="rect">
            <a:avLst/>
          </a:prstGeom>
          <a:noFill/>
        </p:spPr>
        <p:txBody>
          <a:bodyPr wrap="square">
            <a:spAutoFit/>
          </a:bodyPr>
          <a:lstStyle/>
          <a:p>
            <a:pPr lvl="0" algn="just"/>
            <a:endParaRPr lang="tr-TR" sz="1800" dirty="0">
              <a:latin typeface="Candara" panose="020E0502030303020204" pitchFamily="34" charset="0"/>
            </a:endParaRPr>
          </a:p>
          <a:p>
            <a:pPr lvl="0" algn="just"/>
            <a:r>
              <a:rPr lang="tr-TR" sz="1800" dirty="0">
                <a:latin typeface="Candara" panose="020E0502030303020204" pitchFamily="34" charset="0"/>
              </a:rPr>
              <a:t>	</a:t>
            </a:r>
            <a:r>
              <a:rPr lang="tr-TR" sz="1800" dirty="0">
                <a:latin typeface="+mn-lt"/>
              </a:rPr>
              <a:t>Bölünmeye katılan şirketlerin yönetim organlarınca bölünme raporu ayrı ayrı veya birlikte hazırlanır ve temsile yetkili üyelerce imzalanır. </a:t>
            </a:r>
          </a:p>
          <a:p>
            <a:pPr lvl="0" algn="just"/>
            <a:r>
              <a:rPr lang="tr-TR" sz="1800" dirty="0">
                <a:latin typeface="+mn-lt"/>
              </a:rPr>
              <a:t>	Bölünme raporu, Kanunun 169 uncu maddesinde sayılan asgari unsurları içermelidir.  </a:t>
            </a:r>
          </a:p>
          <a:p>
            <a:pPr lvl="0" algn="just"/>
            <a:endParaRPr lang="tr-TR" sz="1800" dirty="0">
              <a:latin typeface="+mn-lt"/>
            </a:endParaRPr>
          </a:p>
          <a:p>
            <a:pPr lvl="0" algn="just"/>
            <a:r>
              <a:rPr lang="tr-TR" sz="1800" dirty="0">
                <a:latin typeface="+mn-lt"/>
              </a:rPr>
              <a:t>	</a:t>
            </a:r>
            <a:r>
              <a:rPr lang="tr-TR" sz="1800" b="1" dirty="0">
                <a:solidFill>
                  <a:srgbClr val="FF0000"/>
                </a:solidFill>
                <a:latin typeface="+mn-lt"/>
              </a:rPr>
              <a:t>İstisna: </a:t>
            </a:r>
            <a:r>
              <a:rPr lang="tr-TR" sz="1800" b="1" dirty="0">
                <a:latin typeface="+mn-lt"/>
              </a:rPr>
              <a:t>Tüm ortakların onaylaması hâlinde</a:t>
            </a:r>
            <a:r>
              <a:rPr lang="tr-TR" sz="1800" dirty="0">
                <a:latin typeface="+mn-lt"/>
              </a:rPr>
              <a:t>, küçük ve orta ölçekli şirketler (</a:t>
            </a:r>
            <a:r>
              <a:rPr lang="tr-TR" sz="1800" b="1" dirty="0">
                <a:latin typeface="+mn-lt"/>
              </a:rPr>
              <a:t>KOBİ</a:t>
            </a:r>
            <a:r>
              <a:rPr lang="tr-TR" sz="1800" dirty="0">
                <a:latin typeface="+mn-lt"/>
              </a:rPr>
              <a:t> olduğunu gösteren rapor ticaret sicili müdürlüğüne sunulmak suretiyle) </a:t>
            </a:r>
            <a:r>
              <a:rPr lang="tr-TR" sz="1800" b="1" dirty="0">
                <a:latin typeface="+mn-lt"/>
              </a:rPr>
              <a:t>bölünme raporunun düzenlenmesinden vazgeçebilirler. </a:t>
            </a:r>
          </a:p>
          <a:p>
            <a:pPr lvl="0" algn="just"/>
            <a:endParaRPr lang="tr-TR" sz="1800" dirty="0">
              <a:latin typeface="+mn-lt"/>
            </a:endParaRPr>
          </a:p>
          <a:p>
            <a:pPr algn="just"/>
            <a:r>
              <a:rPr lang="tr-TR" sz="1800" dirty="0">
                <a:latin typeface="+mn-lt"/>
              </a:rPr>
              <a:t>	</a:t>
            </a:r>
            <a:r>
              <a:rPr lang="tr-TR" sz="1800" b="1" dirty="0">
                <a:solidFill>
                  <a:srgbClr val="FF0000"/>
                </a:solidFill>
                <a:latin typeface="+mn-lt"/>
              </a:rPr>
              <a:t>Dikkat: </a:t>
            </a:r>
            <a:r>
              <a:rPr lang="tr-TR" sz="1800" dirty="0">
                <a:latin typeface="+mn-lt"/>
              </a:rPr>
              <a:t>Tüm ortakların onayı genel kurulda alınabileceği gibi tüm ortaklardan alınan yazılı beyanla da raporun düzenlenmesinden vazgeçilebilir. </a:t>
            </a:r>
          </a:p>
        </p:txBody>
      </p:sp>
    </p:spTree>
    <p:extLst>
      <p:ext uri="{BB962C8B-B14F-4D97-AF65-F5344CB8AC3E}">
        <p14:creationId xmlns:p14="http://schemas.microsoft.com/office/powerpoint/2010/main" val="46754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78723287"/>
              </p:ext>
            </p:extLst>
          </p:nvPr>
        </p:nvGraphicFramePr>
        <p:xfrm>
          <a:off x="467544" y="539750"/>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79512" y="123478"/>
            <a:ext cx="7610048" cy="369332"/>
          </a:xfrm>
          <a:prstGeom prst="rect">
            <a:avLst/>
          </a:prstGeom>
        </p:spPr>
        <p:txBody>
          <a:bodyPr wrap="square">
            <a:spAutoFit/>
          </a:bodyPr>
          <a:lstStyle/>
          <a:p>
            <a:r>
              <a:rPr lang="tr-TR" b="1" dirty="0">
                <a:solidFill>
                  <a:schemeClr val="bg1"/>
                </a:solidFill>
                <a:cs typeface="Times New Roman" pitchFamily="18" charset="0"/>
              </a:rPr>
              <a:t>Ticaret Sicili Müdürlüğü – Verilen Belgeler</a:t>
            </a:r>
            <a:endParaRPr lang="tr-TR" b="1" dirty="0">
              <a:solidFill>
                <a:schemeClr val="bg1"/>
              </a:solidFill>
            </a:endParaRPr>
          </a:p>
        </p:txBody>
      </p:sp>
    </p:spTree>
    <p:extLst>
      <p:ext uri="{BB962C8B-B14F-4D97-AF65-F5344CB8AC3E}">
        <p14:creationId xmlns:p14="http://schemas.microsoft.com/office/powerpoint/2010/main" val="25559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C1495D-A382-9148-BDE6-077B7C77A142}"/>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9- İnceleme Hakkı</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17BA4796-8A83-B3E8-C01C-27ED3C0CD6DE}"/>
              </a:ext>
            </a:extLst>
          </p:cNvPr>
          <p:cNvSpPr txBox="1"/>
          <p:nvPr/>
        </p:nvSpPr>
        <p:spPr>
          <a:xfrm>
            <a:off x="0" y="484188"/>
            <a:ext cx="9144000" cy="4524315"/>
          </a:xfrm>
          <a:prstGeom prst="rect">
            <a:avLst/>
          </a:prstGeom>
          <a:noFill/>
        </p:spPr>
        <p:txBody>
          <a:bodyPr wrap="square">
            <a:spAutoFit/>
          </a:bodyPr>
          <a:lstStyle/>
          <a:p>
            <a:pPr lvl="0" algn="just"/>
            <a:r>
              <a:rPr lang="tr-TR" dirty="0">
                <a:latin typeface="+mn-lt"/>
              </a:rPr>
              <a:t>	Bölünmeye katılan şirketlerden her biri, genel kurulu kararından </a:t>
            </a:r>
            <a:r>
              <a:rPr lang="tr-TR" b="1" dirty="0">
                <a:solidFill>
                  <a:srgbClr val="FF0000"/>
                </a:solidFill>
                <a:latin typeface="+mn-lt"/>
              </a:rPr>
              <a:t>iki ay önce </a:t>
            </a:r>
            <a:r>
              <a:rPr lang="tr-TR" dirty="0">
                <a:latin typeface="+mn-lt"/>
              </a:rPr>
              <a:t>merkezlerinde, halka açık anonim şirketler ayrıca Sermaye Piyasası Kurulunun uygun gördüğü yerlerde; </a:t>
            </a:r>
          </a:p>
          <a:p>
            <a:pPr marL="942975" lvl="2" indent="-257175" algn="just">
              <a:buFont typeface="Arial" panose="020B0604020202020204" pitchFamily="34" charset="0"/>
              <a:buChar char="•"/>
            </a:pPr>
            <a:r>
              <a:rPr lang="tr-TR" dirty="0">
                <a:latin typeface="+mn-lt"/>
              </a:rPr>
              <a:t>bölünme sözleşmesini, </a:t>
            </a:r>
          </a:p>
          <a:p>
            <a:pPr marL="942975" lvl="2" indent="-257175" algn="just">
              <a:buFont typeface="Arial" panose="020B0604020202020204" pitchFamily="34" charset="0"/>
              <a:buChar char="•"/>
            </a:pPr>
            <a:r>
              <a:rPr lang="tr-TR" dirty="0">
                <a:latin typeface="+mn-lt"/>
              </a:rPr>
              <a:t>bölünme raporunu, </a:t>
            </a:r>
          </a:p>
          <a:p>
            <a:pPr marL="942975" lvl="2" indent="-257175" algn="just">
              <a:buFont typeface="Arial" panose="020B0604020202020204" pitchFamily="34" charset="0"/>
              <a:buChar char="•"/>
            </a:pPr>
            <a:r>
              <a:rPr lang="tr-TR" dirty="0">
                <a:latin typeface="+mn-lt"/>
              </a:rPr>
              <a:t>son üç yılın finansal tabloları ile faaliyet raporlarını ve varsa ara bilançoları, </a:t>
            </a:r>
          </a:p>
          <a:p>
            <a:pPr lvl="0" algn="just"/>
            <a:r>
              <a:rPr lang="tr-TR" b="1" dirty="0">
                <a:latin typeface="+mn-lt"/>
              </a:rPr>
              <a:t>ortaklarının incelemesine sunar</a:t>
            </a:r>
            <a:r>
              <a:rPr lang="tr-TR" dirty="0">
                <a:latin typeface="+mn-lt"/>
              </a:rPr>
              <a:t>. </a:t>
            </a:r>
          </a:p>
          <a:p>
            <a:pPr lvl="0" algn="just"/>
            <a:r>
              <a:rPr lang="tr-TR" dirty="0">
                <a:latin typeface="+mn-lt"/>
              </a:rPr>
              <a:t>	Bölünmeye katılan şirketlerden her biri, yukarıda belirtilen belgelerin nereye tevdi edildiklerini ve nerelerde incelemeye hazır tutulduklarını, tevdiden önce, </a:t>
            </a:r>
            <a:r>
              <a:rPr lang="tr-TR" b="1" dirty="0">
                <a:solidFill>
                  <a:srgbClr val="FF0000"/>
                </a:solidFill>
                <a:latin typeface="+mn-lt"/>
              </a:rPr>
              <a:t>Türkiye Ticaret Sicili Gazetesi</a:t>
            </a:r>
            <a:r>
              <a:rPr lang="tr-TR" dirty="0">
                <a:latin typeface="+mn-lt"/>
              </a:rPr>
              <a:t> ile şirket sözleşmesinde öngörülen gazetelerde ve internet sitesi açma zorunluluğu olan sermaye şirketleri ayrıca </a:t>
            </a:r>
            <a:r>
              <a:rPr lang="tr-TR" dirty="0">
                <a:solidFill>
                  <a:srgbClr val="FF0000"/>
                </a:solidFill>
                <a:latin typeface="+mn-lt"/>
              </a:rPr>
              <a:t>internet sitelerinde</a:t>
            </a:r>
            <a:r>
              <a:rPr lang="tr-TR" dirty="0">
                <a:latin typeface="+mn-lt"/>
              </a:rPr>
              <a:t> </a:t>
            </a:r>
            <a:r>
              <a:rPr lang="tr-TR" b="1" dirty="0">
                <a:latin typeface="+mn-lt"/>
              </a:rPr>
              <a:t>ilan eder. </a:t>
            </a:r>
          </a:p>
          <a:p>
            <a:pPr lvl="0" algn="just"/>
            <a:r>
              <a:rPr lang="tr-TR" dirty="0">
                <a:latin typeface="+mn-lt"/>
              </a:rPr>
              <a:t>	</a:t>
            </a:r>
            <a:r>
              <a:rPr lang="tr-TR" b="1" dirty="0">
                <a:solidFill>
                  <a:srgbClr val="FF0000"/>
                </a:solidFill>
                <a:latin typeface="+mn-lt"/>
              </a:rPr>
              <a:t>İstisna: </a:t>
            </a:r>
            <a:r>
              <a:rPr lang="tr-TR" b="1" dirty="0">
                <a:latin typeface="+mn-lt"/>
              </a:rPr>
              <a:t>Tüm ortakların onaylaması</a:t>
            </a:r>
            <a:r>
              <a:rPr lang="tr-TR" dirty="0">
                <a:latin typeface="+mn-lt"/>
              </a:rPr>
              <a:t> hâlinde küçük ve orta ölçekli şirketler (</a:t>
            </a:r>
            <a:r>
              <a:rPr lang="tr-TR" b="1" dirty="0">
                <a:latin typeface="+mn-lt"/>
              </a:rPr>
              <a:t>KOBİ</a:t>
            </a:r>
            <a:r>
              <a:rPr lang="tr-TR" dirty="0">
                <a:latin typeface="+mn-lt"/>
              </a:rPr>
              <a:t> olduğunu gösteren rapor ticaret sicili müdürlüğüne sunulmak suretiyle) </a:t>
            </a:r>
            <a:r>
              <a:rPr lang="tr-TR" b="1" dirty="0">
                <a:latin typeface="+mn-lt"/>
              </a:rPr>
              <a:t>inceleme hakkından vazgeçebilir.</a:t>
            </a:r>
            <a:r>
              <a:rPr lang="tr-TR" dirty="0">
                <a:latin typeface="+mn-lt"/>
              </a:rPr>
              <a:t> Bu durumda inceleme hakkına ilişkin </a:t>
            </a:r>
            <a:r>
              <a:rPr lang="tr-TR" b="1" u="sng" dirty="0">
                <a:latin typeface="+mn-lt"/>
              </a:rPr>
              <a:t>ilanın yapılmasına </a:t>
            </a:r>
            <a:r>
              <a:rPr lang="tr-TR" u="sng" dirty="0">
                <a:latin typeface="+mn-lt"/>
              </a:rPr>
              <a:t>ve </a:t>
            </a:r>
            <a:r>
              <a:rPr lang="tr-TR" b="1" u="sng" dirty="0">
                <a:latin typeface="+mn-lt"/>
              </a:rPr>
              <a:t>2 aylık sürenin</a:t>
            </a:r>
            <a:r>
              <a:rPr lang="tr-TR" u="sng" dirty="0">
                <a:latin typeface="+mn-lt"/>
              </a:rPr>
              <a:t> beklenmesine </a:t>
            </a:r>
            <a:r>
              <a:rPr lang="tr-TR" b="1" u="sng" dirty="0">
                <a:solidFill>
                  <a:srgbClr val="FF0000"/>
                </a:solidFill>
                <a:latin typeface="+mn-lt"/>
              </a:rPr>
              <a:t>gerek bulunmamaktadır</a:t>
            </a:r>
            <a:r>
              <a:rPr lang="tr-TR" u="sng" dirty="0">
                <a:latin typeface="+mn-lt"/>
              </a:rPr>
              <a:t>.</a:t>
            </a:r>
          </a:p>
          <a:p>
            <a:r>
              <a:rPr lang="tr-TR" dirty="0">
                <a:latin typeface="+mn-lt"/>
              </a:rPr>
              <a:t> </a:t>
            </a:r>
          </a:p>
        </p:txBody>
      </p:sp>
    </p:spTree>
    <p:extLst>
      <p:ext uri="{BB962C8B-B14F-4D97-AF65-F5344CB8AC3E}">
        <p14:creationId xmlns:p14="http://schemas.microsoft.com/office/powerpoint/2010/main" val="265107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F048CA-26EA-EA24-3CA4-972D7B783B75}"/>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9- İnceleme Hakkı</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86AD8E37-B147-D05B-728D-DA5CB051BB67}"/>
              </a:ext>
            </a:extLst>
          </p:cNvPr>
          <p:cNvSpPr txBox="1"/>
          <p:nvPr/>
        </p:nvSpPr>
        <p:spPr>
          <a:xfrm>
            <a:off x="0" y="484188"/>
            <a:ext cx="9144000" cy="3139321"/>
          </a:xfrm>
          <a:prstGeom prst="rect">
            <a:avLst/>
          </a:prstGeom>
          <a:noFill/>
        </p:spPr>
        <p:txBody>
          <a:bodyPr wrap="square">
            <a:spAutoFit/>
          </a:bodyPr>
          <a:lstStyle/>
          <a:p>
            <a:pPr algn="just"/>
            <a:r>
              <a:rPr lang="tr-TR" sz="1800" b="1" u="sng" dirty="0">
                <a:solidFill>
                  <a:srgbClr val="FF0000"/>
                </a:solidFill>
                <a:latin typeface="+mn-lt"/>
              </a:rPr>
              <a:t>Önemli: </a:t>
            </a:r>
            <a:r>
              <a:rPr lang="tr-TR" sz="1800" dirty="0">
                <a:latin typeface="+mn-lt"/>
              </a:rPr>
              <a:t>İnceleme hakkı ilan tarihi ile genel kurul toplantı tarihi arasındaki süre kanunun emrettiği süreye (</a:t>
            </a:r>
            <a:r>
              <a:rPr lang="tr-TR" sz="1800" b="1" dirty="0">
                <a:solidFill>
                  <a:srgbClr val="FF0000"/>
                </a:solidFill>
                <a:latin typeface="+mn-lt"/>
              </a:rPr>
              <a:t>2 ay</a:t>
            </a:r>
            <a:r>
              <a:rPr lang="tr-TR" sz="1800" dirty="0">
                <a:latin typeface="+mn-lt"/>
              </a:rPr>
              <a:t>) uygun olmalıdır.</a:t>
            </a:r>
          </a:p>
          <a:p>
            <a:pPr algn="just"/>
            <a:endParaRPr lang="tr-TR" sz="1800" dirty="0">
              <a:latin typeface="+mn-lt"/>
            </a:endParaRPr>
          </a:p>
          <a:p>
            <a:pPr algn="just">
              <a:defRPr/>
            </a:pPr>
            <a:r>
              <a:rPr lang="tr-TR" sz="1800" b="1" u="sng" dirty="0">
                <a:solidFill>
                  <a:srgbClr val="FF0000"/>
                </a:solidFill>
                <a:latin typeface="+mn-lt"/>
              </a:rPr>
              <a:t>Dikkat:</a:t>
            </a:r>
            <a:r>
              <a:rPr lang="tr-TR" sz="1800" dirty="0">
                <a:latin typeface="+mn-lt"/>
              </a:rPr>
              <a:t> </a:t>
            </a:r>
            <a:r>
              <a:rPr lang="tr-TR" sz="1800" b="1" dirty="0">
                <a:latin typeface="+mn-lt"/>
              </a:rPr>
              <a:t>Büyük ölçekli şirketlerde inceleme hakkının </a:t>
            </a:r>
            <a:r>
              <a:rPr lang="tr-TR" sz="1800" dirty="0">
                <a:latin typeface="+mn-lt"/>
              </a:rPr>
              <a:t>kullanılması ile ilgili Ticaret Bakanlığının 31.10.2023 tarihli yazısında «</a:t>
            </a:r>
            <a:r>
              <a:rPr lang="tr-TR" sz="1800" b="1" i="1" dirty="0">
                <a:latin typeface="+mn-lt"/>
              </a:rPr>
              <a:t>ilanlarının yayınlanmasını müteakip </a:t>
            </a:r>
            <a:r>
              <a:rPr lang="tr-TR" sz="1800" i="1" dirty="0">
                <a:latin typeface="+mn-lt"/>
              </a:rPr>
              <a:t>olarak </a:t>
            </a:r>
            <a:r>
              <a:rPr lang="tr-TR" sz="1800" b="1" i="1" dirty="0">
                <a:latin typeface="+mn-lt"/>
              </a:rPr>
              <a:t>tüm pay sahiplerinin</a:t>
            </a:r>
            <a:r>
              <a:rPr lang="tr-TR" sz="1800" i="1" dirty="0">
                <a:latin typeface="+mn-lt"/>
              </a:rPr>
              <a:t> </a:t>
            </a:r>
            <a:r>
              <a:rPr lang="tr-TR" sz="1800" b="1" i="1" u="sng" dirty="0">
                <a:solidFill>
                  <a:srgbClr val="FF0000"/>
                </a:solidFill>
                <a:latin typeface="+mn-lt"/>
              </a:rPr>
              <a:t>inceleme haklarını kullandıklarına </a:t>
            </a:r>
            <a:r>
              <a:rPr lang="tr-TR" sz="1800" i="1" u="sng" dirty="0">
                <a:latin typeface="+mn-lt"/>
              </a:rPr>
              <a:t>ilişkin </a:t>
            </a:r>
            <a:r>
              <a:rPr lang="tr-TR" sz="1800" b="1" i="1" u="sng" dirty="0">
                <a:solidFill>
                  <a:srgbClr val="FF0000"/>
                </a:solidFill>
                <a:latin typeface="+mn-lt"/>
              </a:rPr>
              <a:t>beyan</a:t>
            </a:r>
            <a:r>
              <a:rPr lang="tr-TR" sz="1800" i="1" u="sng" dirty="0">
                <a:latin typeface="+mn-lt"/>
              </a:rPr>
              <a:t>larının </a:t>
            </a:r>
            <a:r>
              <a:rPr lang="tr-TR" sz="1800" i="1" dirty="0">
                <a:latin typeface="+mn-lt"/>
              </a:rPr>
              <a:t>alınması ya da tüm pay sahiplerinin katılım sağladığı genel kurul toplantısında </a:t>
            </a:r>
            <a:r>
              <a:rPr lang="tr-TR" sz="1800" b="1" i="1" u="sng" dirty="0">
                <a:latin typeface="+mn-lt"/>
              </a:rPr>
              <a:t>tüm pay sahiplerince inceleme hakkının kullanıldığının açıkça belirtilmesi halinde</a:t>
            </a:r>
            <a:r>
              <a:rPr lang="tr-TR" sz="1800" b="1" i="1" dirty="0">
                <a:latin typeface="+mn-lt"/>
              </a:rPr>
              <a:t> </a:t>
            </a:r>
            <a:r>
              <a:rPr lang="tr-TR" sz="1800" i="1" dirty="0">
                <a:latin typeface="+mn-lt"/>
              </a:rPr>
              <a:t>aksi yönde bir mahkeme kararı bulunmadığı müddetçe inceleme hakkının kullandırılmasına ilişkin </a:t>
            </a:r>
            <a:r>
              <a:rPr lang="tr-TR" sz="1800" b="1" i="1" dirty="0">
                <a:solidFill>
                  <a:srgbClr val="FF0000"/>
                </a:solidFill>
                <a:latin typeface="+mn-lt"/>
              </a:rPr>
              <a:t>2 aylık sürenin beklenilmesine gerek olmaksızın</a:t>
            </a:r>
            <a:r>
              <a:rPr lang="tr-TR" sz="1800" b="1" i="1" dirty="0">
                <a:latin typeface="+mn-lt"/>
              </a:rPr>
              <a:t> </a:t>
            </a:r>
            <a:r>
              <a:rPr lang="tr-TR" sz="1800" i="1" dirty="0">
                <a:latin typeface="+mn-lt"/>
              </a:rPr>
              <a:t>işlemin ticaret siciline tescili mümkündür.</a:t>
            </a:r>
            <a:r>
              <a:rPr lang="tr-TR" sz="1800" dirty="0">
                <a:latin typeface="+mn-lt"/>
              </a:rPr>
              <a:t>» denilerek </a:t>
            </a:r>
            <a:r>
              <a:rPr lang="tr-TR" sz="1800" b="1" dirty="0">
                <a:latin typeface="+mn-lt"/>
              </a:rPr>
              <a:t>tüm ortaklar inceleme haklarını kullanmaları dolayısıyla 2 aylık süre beklenmeden bölünme kararı alınabilir.</a:t>
            </a:r>
          </a:p>
        </p:txBody>
      </p:sp>
    </p:spTree>
    <p:extLst>
      <p:ext uri="{BB962C8B-B14F-4D97-AF65-F5344CB8AC3E}">
        <p14:creationId xmlns:p14="http://schemas.microsoft.com/office/powerpoint/2010/main" val="219963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10- Alacaklılara Çağrı İlanı ve Teminat Yükümlülüğü</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2D55C596-E52F-8967-FA67-C16D5D21E943}"/>
              </a:ext>
            </a:extLst>
          </p:cNvPr>
          <p:cNvSpPr txBox="1"/>
          <p:nvPr/>
        </p:nvSpPr>
        <p:spPr>
          <a:xfrm>
            <a:off x="0" y="484247"/>
            <a:ext cx="9144000" cy="4247317"/>
          </a:xfrm>
          <a:prstGeom prst="rect">
            <a:avLst/>
          </a:prstGeom>
          <a:noFill/>
        </p:spPr>
        <p:txBody>
          <a:bodyPr wrap="square">
            <a:spAutoFit/>
          </a:bodyPr>
          <a:lstStyle/>
          <a:p>
            <a:pPr lvl="0" algn="just"/>
            <a:r>
              <a:rPr lang="tr-TR" dirty="0">
                <a:latin typeface="+mn-lt"/>
              </a:rPr>
              <a:t>Bölünmeye katılan şirketler, alacaklılarını </a:t>
            </a:r>
            <a:r>
              <a:rPr lang="tr-TR" dirty="0" err="1">
                <a:latin typeface="+mn-lt"/>
              </a:rPr>
              <a:t>TTSG’de</a:t>
            </a:r>
            <a:r>
              <a:rPr lang="tr-TR" dirty="0">
                <a:latin typeface="+mn-lt"/>
              </a:rPr>
              <a:t> yedişer gün aralıklarla </a:t>
            </a:r>
            <a:r>
              <a:rPr lang="tr-TR" b="1" dirty="0">
                <a:latin typeface="+mn-lt"/>
              </a:rPr>
              <a:t>üç defa </a:t>
            </a:r>
            <a:r>
              <a:rPr lang="tr-TR" dirty="0">
                <a:latin typeface="+mn-lt"/>
              </a:rPr>
              <a:t>yapılacak ilanla ve internet sitesi açma zorunluluğu olan sermaye şirketleri ayrıca internet sitesine de konulacak ilanla, </a:t>
            </a:r>
            <a:r>
              <a:rPr lang="tr-TR" b="1" dirty="0">
                <a:latin typeface="+mn-lt"/>
              </a:rPr>
              <a:t>üç ay</a:t>
            </a:r>
            <a:r>
              <a:rPr lang="tr-TR" dirty="0">
                <a:latin typeface="+mn-lt"/>
              </a:rPr>
              <a:t> içinde </a:t>
            </a:r>
            <a:r>
              <a:rPr lang="tr-TR" b="1" u="sng" dirty="0">
                <a:latin typeface="+mn-lt"/>
              </a:rPr>
              <a:t>alacaklarını bildirmeye ve teminat verilmesi için istemde bulunmaya </a:t>
            </a:r>
            <a:r>
              <a:rPr lang="tr-TR" dirty="0">
                <a:latin typeface="+mn-lt"/>
              </a:rPr>
              <a:t>çağırır.</a:t>
            </a:r>
          </a:p>
          <a:p>
            <a:pPr algn="just"/>
            <a:r>
              <a:rPr lang="tr-TR" dirty="0">
                <a:latin typeface="+mn-lt"/>
              </a:rPr>
              <a:t> </a:t>
            </a:r>
          </a:p>
          <a:p>
            <a:pPr algn="just"/>
            <a:r>
              <a:rPr lang="tr-TR" dirty="0">
                <a:latin typeface="+mn-lt"/>
              </a:rPr>
              <a:t>	Bölünme; üçüncü ilanın yayınından itibaren üç ayın tamamlanmasını müteakip </a:t>
            </a:r>
            <a:r>
              <a:rPr lang="tr-TR" b="1" dirty="0">
                <a:solidFill>
                  <a:srgbClr val="FF0000"/>
                </a:solidFill>
                <a:latin typeface="+mn-lt"/>
              </a:rPr>
              <a:t>genel kurulun onayına </a:t>
            </a:r>
            <a:r>
              <a:rPr lang="tr-TR" dirty="0">
                <a:latin typeface="+mn-lt"/>
              </a:rPr>
              <a:t>sunulur.</a:t>
            </a:r>
          </a:p>
          <a:p>
            <a:pPr algn="just"/>
            <a:r>
              <a:rPr lang="tr-TR" dirty="0">
                <a:latin typeface="+mn-lt"/>
              </a:rPr>
              <a:t>	</a:t>
            </a:r>
            <a:r>
              <a:rPr lang="tr-TR" b="1" u="sng" dirty="0">
                <a:solidFill>
                  <a:srgbClr val="FF0000"/>
                </a:solidFill>
                <a:latin typeface="+mn-lt"/>
              </a:rPr>
              <a:t>Ancak;</a:t>
            </a:r>
          </a:p>
          <a:p>
            <a:pPr marL="942975" lvl="2" indent="-257175" algn="just">
              <a:buFont typeface="Arial" panose="020B0604020202020204" pitchFamily="34" charset="0"/>
              <a:buChar char="•"/>
            </a:pPr>
            <a:r>
              <a:rPr lang="tr-TR" dirty="0">
                <a:latin typeface="+mn-lt"/>
              </a:rPr>
              <a:t>Bölünen şirketin herhangi bir </a:t>
            </a:r>
            <a:r>
              <a:rPr lang="tr-TR" b="1" dirty="0">
                <a:latin typeface="+mn-lt"/>
              </a:rPr>
              <a:t>borcunun olmaması</a:t>
            </a:r>
            <a:r>
              <a:rPr lang="tr-TR" dirty="0">
                <a:latin typeface="+mn-lt"/>
              </a:rPr>
              <a:t>, (</a:t>
            </a:r>
            <a:r>
              <a:rPr lang="tr-TR" b="1" u="sng" dirty="0">
                <a:solidFill>
                  <a:srgbClr val="FF0000"/>
                </a:solidFill>
                <a:latin typeface="+mn-lt"/>
              </a:rPr>
              <a:t>sadece YMM Raporu ile İspat</a:t>
            </a:r>
            <a:r>
              <a:rPr lang="tr-TR" dirty="0">
                <a:latin typeface="+mn-lt"/>
              </a:rPr>
              <a:t>)</a:t>
            </a:r>
          </a:p>
          <a:p>
            <a:pPr marL="942975" lvl="2" indent="-257175" algn="just">
              <a:buFont typeface="Arial" panose="020B0604020202020204" pitchFamily="34" charset="0"/>
              <a:buChar char="•"/>
            </a:pPr>
            <a:r>
              <a:rPr lang="tr-TR" dirty="0">
                <a:latin typeface="+mn-lt"/>
              </a:rPr>
              <a:t>Bölünme nedeniyle yapılan sermaye azaltımı ile </a:t>
            </a:r>
            <a:r>
              <a:rPr lang="tr-TR" b="1" dirty="0">
                <a:latin typeface="+mn-lt"/>
              </a:rPr>
              <a:t>eş zamanlı olarak azalan sermaye miktarı kadar sermaye artırımı yapılması, </a:t>
            </a:r>
          </a:p>
          <a:p>
            <a:pPr marL="942975" lvl="2" indent="-257175" algn="just">
              <a:buFont typeface="Arial" panose="020B0604020202020204" pitchFamily="34" charset="0"/>
              <a:buChar char="•"/>
            </a:pPr>
            <a:r>
              <a:rPr lang="tr-TR" dirty="0">
                <a:latin typeface="+mn-lt"/>
              </a:rPr>
              <a:t>Sermaye </a:t>
            </a:r>
            <a:r>
              <a:rPr lang="tr-TR" b="1" dirty="0">
                <a:latin typeface="+mn-lt"/>
              </a:rPr>
              <a:t>azaltımı yapılmasına ihtiyaç bulunmaması </a:t>
            </a:r>
            <a:r>
              <a:rPr lang="tr-TR" dirty="0">
                <a:latin typeface="+mn-lt"/>
              </a:rPr>
              <a:t>(bölünen malvarlığı karşısında </a:t>
            </a:r>
            <a:r>
              <a:rPr lang="tr-TR" b="1" u="sng" dirty="0">
                <a:latin typeface="+mn-lt"/>
              </a:rPr>
              <a:t>iştirak hissesi </a:t>
            </a:r>
            <a:r>
              <a:rPr lang="tr-TR" dirty="0">
                <a:latin typeface="+mn-lt"/>
              </a:rPr>
              <a:t>alınması, bölünen malvarlığının karşılığının </a:t>
            </a:r>
            <a:r>
              <a:rPr lang="tr-TR" b="1" u="sng" dirty="0">
                <a:latin typeface="+mn-lt"/>
              </a:rPr>
              <a:t>iç kaynaklardan karşılanması</a:t>
            </a:r>
            <a:r>
              <a:rPr lang="tr-TR" dirty="0">
                <a:latin typeface="+mn-lt"/>
              </a:rPr>
              <a:t>),</a:t>
            </a:r>
          </a:p>
          <a:p>
            <a:pPr lvl="2" algn="just"/>
            <a:r>
              <a:rPr lang="tr-TR" dirty="0">
                <a:latin typeface="+mn-lt"/>
              </a:rPr>
              <a:t>halinde yönetim organınca alacaklılara </a:t>
            </a:r>
            <a:r>
              <a:rPr lang="tr-TR" b="1" u="sng" dirty="0">
                <a:latin typeface="+mn-lt"/>
              </a:rPr>
              <a:t>çağrı ilanı</a:t>
            </a:r>
            <a:r>
              <a:rPr lang="tr-TR" u="sng" dirty="0">
                <a:latin typeface="+mn-lt"/>
              </a:rPr>
              <a:t> </a:t>
            </a:r>
            <a:r>
              <a:rPr lang="tr-TR" b="1" u="sng" dirty="0">
                <a:latin typeface="+mn-lt"/>
              </a:rPr>
              <a:t>yapılmasına ve 3 aylık sürenin beklenmesine gerek </a:t>
            </a:r>
            <a:r>
              <a:rPr lang="tr-TR" b="1" u="sng" dirty="0">
                <a:solidFill>
                  <a:srgbClr val="FF0000"/>
                </a:solidFill>
                <a:latin typeface="+mn-lt"/>
              </a:rPr>
              <a:t>bulunmamaktadır.</a:t>
            </a:r>
          </a:p>
        </p:txBody>
      </p:sp>
    </p:spTree>
    <p:extLst>
      <p:ext uri="{BB962C8B-B14F-4D97-AF65-F5344CB8AC3E}">
        <p14:creationId xmlns:p14="http://schemas.microsoft.com/office/powerpoint/2010/main" val="2650673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D98E85CF-C06E-37A3-9B77-1BAB0ADA6AFB}"/>
              </a:ext>
            </a:extLst>
          </p:cNvPr>
          <p:cNvSpPr txBox="1"/>
          <p:nvPr/>
        </p:nvSpPr>
        <p:spPr>
          <a:xfrm>
            <a:off x="0" y="472728"/>
            <a:ext cx="9144000" cy="2585323"/>
          </a:xfrm>
          <a:prstGeom prst="rect">
            <a:avLst/>
          </a:prstGeom>
          <a:noFill/>
        </p:spPr>
        <p:txBody>
          <a:bodyPr wrap="square">
            <a:spAutoFit/>
          </a:bodyPr>
          <a:lstStyle/>
          <a:p>
            <a:pPr algn="just"/>
            <a:r>
              <a:rPr lang="tr-TR" b="1" dirty="0">
                <a:solidFill>
                  <a:srgbClr val="FF0000"/>
                </a:solidFill>
                <a:latin typeface="+mn-lt"/>
              </a:rPr>
              <a:t>Ayrıca;</a:t>
            </a:r>
          </a:p>
          <a:p>
            <a:pPr marL="942975" lvl="2" indent="-257175" algn="just">
              <a:buFont typeface="Arial" panose="020B0604020202020204" pitchFamily="34" charset="0"/>
              <a:buChar char="•"/>
            </a:pPr>
            <a:r>
              <a:rPr lang="tr-TR" dirty="0">
                <a:latin typeface="+mn-lt"/>
              </a:rPr>
              <a:t>Azaltılan sermaye veya bölünen şirketin borcundan hangisi fazla ise o tutar kadar </a:t>
            </a:r>
            <a:r>
              <a:rPr lang="tr-TR" b="1" dirty="0">
                <a:latin typeface="+mn-lt"/>
              </a:rPr>
              <a:t>teminat gösterilmesi</a:t>
            </a:r>
            <a:r>
              <a:rPr lang="tr-TR" dirty="0">
                <a:latin typeface="+mn-lt"/>
              </a:rPr>
              <a:t>, </a:t>
            </a:r>
          </a:p>
          <a:p>
            <a:pPr marL="942975" lvl="2" indent="-257175" algn="just">
              <a:buFont typeface="Arial" panose="020B0604020202020204" pitchFamily="34" charset="0"/>
              <a:buChar char="•"/>
            </a:pPr>
            <a:r>
              <a:rPr lang="tr-TR" dirty="0">
                <a:latin typeface="+mn-lt"/>
              </a:rPr>
              <a:t>Alacaklıların </a:t>
            </a:r>
            <a:r>
              <a:rPr lang="tr-TR" b="1" dirty="0">
                <a:latin typeface="+mn-lt"/>
              </a:rPr>
              <a:t>alacaklarının ödenmesi </a:t>
            </a:r>
            <a:r>
              <a:rPr lang="tr-TR" dirty="0">
                <a:latin typeface="+mn-lt"/>
              </a:rPr>
              <a:t>veya </a:t>
            </a:r>
            <a:r>
              <a:rPr lang="tr-TR" b="1" dirty="0">
                <a:latin typeface="+mn-lt"/>
              </a:rPr>
              <a:t>muvafakat göstermesi, </a:t>
            </a:r>
          </a:p>
          <a:p>
            <a:pPr lvl="1" algn="just"/>
            <a:r>
              <a:rPr lang="tr-TR" dirty="0">
                <a:latin typeface="+mn-lt"/>
              </a:rPr>
              <a:t>halinde yönetim organınca alacaklılara </a:t>
            </a:r>
            <a:r>
              <a:rPr lang="tr-TR" b="1" u="sng" dirty="0">
                <a:solidFill>
                  <a:srgbClr val="FF0000"/>
                </a:solidFill>
                <a:latin typeface="+mn-lt"/>
              </a:rPr>
              <a:t>çağrı ilanı yapılması gerekmekle </a:t>
            </a:r>
            <a:r>
              <a:rPr lang="tr-TR" dirty="0">
                <a:latin typeface="+mn-lt"/>
              </a:rPr>
              <a:t>birlikte </a:t>
            </a:r>
            <a:r>
              <a:rPr lang="tr-TR" b="1" dirty="0">
                <a:latin typeface="+mn-lt"/>
              </a:rPr>
              <a:t>üç</a:t>
            </a:r>
            <a:r>
              <a:rPr lang="tr-TR" dirty="0">
                <a:latin typeface="+mn-lt"/>
              </a:rPr>
              <a:t> (</a:t>
            </a:r>
            <a:r>
              <a:rPr lang="tr-TR" b="1" dirty="0">
                <a:latin typeface="+mn-lt"/>
              </a:rPr>
              <a:t>3) aylık sürenin beklenmesine gerek bulunmamaktadır.</a:t>
            </a:r>
          </a:p>
          <a:p>
            <a:pPr lvl="1" algn="just"/>
            <a:endParaRPr lang="tr-TR" dirty="0">
              <a:latin typeface="+mn-lt"/>
            </a:endParaRPr>
          </a:p>
          <a:p>
            <a:pPr algn="just"/>
            <a:r>
              <a:rPr lang="tr-TR" dirty="0">
                <a:latin typeface="+mn-lt"/>
              </a:rPr>
              <a:t>	Devralan şirketin </a:t>
            </a:r>
            <a:r>
              <a:rPr lang="tr-TR" b="1" dirty="0">
                <a:latin typeface="+mn-lt"/>
              </a:rPr>
              <a:t>yeni kurulacak şirket </a:t>
            </a:r>
            <a:r>
              <a:rPr lang="tr-TR" dirty="0">
                <a:latin typeface="+mn-lt"/>
              </a:rPr>
              <a:t>olması durumunda, bu şirketin (yeni kurulacak şirketin) alacaklılara </a:t>
            </a:r>
            <a:r>
              <a:rPr lang="tr-TR" b="1" dirty="0">
                <a:latin typeface="+mn-lt"/>
              </a:rPr>
              <a:t>çağrı ilan yükümlülüğü bulunmamaktadır</a:t>
            </a:r>
            <a:r>
              <a:rPr lang="tr-TR" dirty="0">
                <a:latin typeface="+mn-lt"/>
              </a:rPr>
              <a:t>.</a:t>
            </a:r>
          </a:p>
        </p:txBody>
      </p:sp>
      <p:sp>
        <p:nvSpPr>
          <p:cNvPr id="5" name="Başlık 1">
            <a:extLst>
              <a:ext uri="{FF2B5EF4-FFF2-40B4-BE49-F238E27FC236}">
                <a16:creationId xmlns:a16="http://schemas.microsoft.com/office/drawing/2014/main" id="{F5A583E1-032B-803C-CCD7-11D66A3544E9}"/>
              </a:ext>
            </a:extLst>
          </p:cNvPr>
          <p:cNvSpPr txBox="1">
            <a:spLocks/>
          </p:cNvSpPr>
          <p:nvPr/>
        </p:nvSpPr>
        <p:spPr>
          <a:xfrm>
            <a:off x="179512" y="12347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10- Alacaklılara Çağrı İlanı ve Teminat Yükümlülüğü</a:t>
            </a:r>
            <a:endParaRPr lang="en-US" b="1" spc="150" dirty="0">
              <a:ln w="11430"/>
              <a:solidFill>
                <a:schemeClr val="bg1"/>
              </a:solidFill>
              <a:latin typeface="+mn-lt"/>
            </a:endParaRPr>
          </a:p>
        </p:txBody>
      </p:sp>
    </p:spTree>
    <p:extLst>
      <p:ext uri="{BB962C8B-B14F-4D97-AF65-F5344CB8AC3E}">
        <p14:creationId xmlns:p14="http://schemas.microsoft.com/office/powerpoint/2010/main" val="202201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11-Sermaye Azaltımı</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CF8D6597-E85A-D682-95DE-745E7EF21780}"/>
              </a:ext>
            </a:extLst>
          </p:cNvPr>
          <p:cNvSpPr txBox="1"/>
          <p:nvPr/>
        </p:nvSpPr>
        <p:spPr>
          <a:xfrm>
            <a:off x="-2945" y="484188"/>
            <a:ext cx="9144000" cy="4247317"/>
          </a:xfrm>
          <a:prstGeom prst="rect">
            <a:avLst/>
          </a:prstGeom>
          <a:noFill/>
        </p:spPr>
        <p:txBody>
          <a:bodyPr wrap="square">
            <a:spAutoFit/>
          </a:bodyPr>
          <a:lstStyle/>
          <a:p>
            <a:pPr algn="just"/>
            <a:r>
              <a:rPr lang="tr-TR" dirty="0">
                <a:latin typeface="+mn-lt"/>
              </a:rPr>
              <a:t>	Bölünen şirkette </a:t>
            </a:r>
            <a:r>
              <a:rPr lang="tr-TR" b="1" dirty="0">
                <a:latin typeface="+mn-lt"/>
              </a:rPr>
              <a:t>sermaye azaltımı yapılmasının gerekli olduğu hallerde</a:t>
            </a:r>
            <a:r>
              <a:rPr lang="tr-TR" dirty="0">
                <a:latin typeface="+mn-lt"/>
              </a:rPr>
              <a:t>, sözleşme değişiklik taslağı genel kurulun onayına sunulmak üzere hazırlanır.</a:t>
            </a:r>
          </a:p>
          <a:p>
            <a:pPr algn="just"/>
            <a:r>
              <a:rPr lang="tr-TR" dirty="0">
                <a:latin typeface="+mn-lt"/>
              </a:rPr>
              <a:t> 	Devralan şirketin payları </a:t>
            </a:r>
            <a:r>
              <a:rPr lang="tr-TR" b="1" dirty="0">
                <a:latin typeface="+mn-lt"/>
              </a:rPr>
              <a:t>bölünen şirketin ortaklarına </a:t>
            </a:r>
            <a:r>
              <a:rPr lang="tr-TR" dirty="0">
                <a:latin typeface="+mn-lt"/>
              </a:rPr>
              <a:t>verilmesi halinde bölünen şirkette </a:t>
            </a:r>
            <a:r>
              <a:rPr lang="tr-TR" b="1" dirty="0">
                <a:latin typeface="+mn-lt"/>
              </a:rPr>
              <a:t>sermaye azaltımı yapılması zorunlu </a:t>
            </a:r>
            <a:r>
              <a:rPr lang="tr-TR" dirty="0">
                <a:latin typeface="+mn-lt"/>
              </a:rPr>
              <a:t>hale gelebilir. </a:t>
            </a:r>
            <a:r>
              <a:rPr lang="tr-TR" b="1" dirty="0">
                <a:latin typeface="+mn-lt"/>
              </a:rPr>
              <a:t>Bu paylar </a:t>
            </a:r>
            <a:r>
              <a:rPr lang="tr-TR" dirty="0">
                <a:latin typeface="+mn-lt"/>
              </a:rPr>
              <a:t>ortaklara değil de </a:t>
            </a:r>
            <a:r>
              <a:rPr lang="tr-TR" b="1" dirty="0">
                <a:latin typeface="+mn-lt"/>
              </a:rPr>
              <a:t>şirketin kendisine </a:t>
            </a:r>
            <a:r>
              <a:rPr lang="tr-TR" dirty="0">
                <a:latin typeface="+mn-lt"/>
              </a:rPr>
              <a:t>verilmesi halinde </a:t>
            </a:r>
            <a:r>
              <a:rPr lang="tr-TR" b="1" dirty="0">
                <a:latin typeface="+mn-lt"/>
              </a:rPr>
              <a:t>(</a:t>
            </a:r>
            <a:r>
              <a:rPr lang="tr-TR" dirty="0">
                <a:solidFill>
                  <a:srgbClr val="FF0000"/>
                </a:solidFill>
                <a:latin typeface="+mn-lt"/>
              </a:rPr>
              <a:t>iştirak hissesi</a:t>
            </a:r>
            <a:r>
              <a:rPr lang="tr-TR" b="1" dirty="0">
                <a:latin typeface="+mn-lt"/>
              </a:rPr>
              <a:t>) </a:t>
            </a:r>
            <a:r>
              <a:rPr lang="tr-TR" dirty="0">
                <a:latin typeface="+mn-lt"/>
              </a:rPr>
              <a:t>veyahut aktarılan sermaye </a:t>
            </a:r>
            <a:r>
              <a:rPr lang="tr-TR" dirty="0">
                <a:solidFill>
                  <a:srgbClr val="FF0000"/>
                </a:solidFill>
                <a:latin typeface="+mn-lt"/>
              </a:rPr>
              <a:t>serbestçe tasarruf edilebilen yedek akçelerden</a:t>
            </a:r>
            <a:r>
              <a:rPr lang="tr-TR" b="1" dirty="0">
                <a:latin typeface="+mn-lt"/>
              </a:rPr>
              <a:t> </a:t>
            </a:r>
            <a:r>
              <a:rPr lang="tr-TR" dirty="0">
                <a:latin typeface="+mn-lt"/>
              </a:rPr>
              <a:t>karşılanıyorsa</a:t>
            </a:r>
            <a:r>
              <a:rPr lang="tr-TR" b="1" dirty="0">
                <a:latin typeface="+mn-lt"/>
              </a:rPr>
              <a:t> </a:t>
            </a:r>
            <a:r>
              <a:rPr lang="tr-TR" dirty="0">
                <a:solidFill>
                  <a:srgbClr val="FF0000"/>
                </a:solidFill>
                <a:latin typeface="+mn-lt"/>
              </a:rPr>
              <a:t>sermaye azaltımına</a:t>
            </a:r>
            <a:r>
              <a:rPr lang="tr-TR" dirty="0">
                <a:latin typeface="+mn-lt"/>
              </a:rPr>
              <a:t> </a:t>
            </a:r>
            <a:r>
              <a:rPr lang="tr-TR" b="1" dirty="0">
                <a:latin typeface="+mn-lt"/>
              </a:rPr>
              <a:t>ihtiyaç olmayacaktır. </a:t>
            </a:r>
          </a:p>
          <a:p>
            <a:pPr algn="just"/>
            <a:r>
              <a:rPr lang="tr-TR" dirty="0">
                <a:latin typeface="+mn-lt"/>
              </a:rPr>
              <a:t>	</a:t>
            </a:r>
          </a:p>
          <a:p>
            <a:pPr algn="just"/>
            <a:r>
              <a:rPr lang="tr-TR" dirty="0">
                <a:latin typeface="+mn-lt"/>
              </a:rPr>
              <a:t>	Bölünmede Kanunun 473 ve 474 üncü maddeleri uygulanmaz. Yani </a:t>
            </a:r>
            <a:r>
              <a:rPr lang="tr-TR" b="1" dirty="0">
                <a:latin typeface="+mn-lt"/>
              </a:rPr>
              <a:t>yönetim organınca sermaye azaltım raporunun hazırlanmasına ve</a:t>
            </a:r>
            <a:r>
              <a:rPr lang="tr-TR" dirty="0">
                <a:latin typeface="+mn-lt"/>
              </a:rPr>
              <a:t> azaltmanın genel kurulda kabulünden sonra alacaklılara yapılması gereken </a:t>
            </a:r>
            <a:r>
              <a:rPr lang="tr-TR" b="1" dirty="0">
                <a:latin typeface="+mn-lt"/>
              </a:rPr>
              <a:t>çağrı ilanları </a:t>
            </a:r>
            <a:r>
              <a:rPr lang="tr-TR" dirty="0">
                <a:latin typeface="+mn-lt"/>
              </a:rPr>
              <a:t>ile çağrı mektuplarının gönderilmesine </a:t>
            </a:r>
            <a:r>
              <a:rPr lang="tr-TR" b="1" dirty="0">
                <a:latin typeface="+mn-lt"/>
              </a:rPr>
              <a:t>gerek bulunmamaktadır. </a:t>
            </a:r>
          </a:p>
          <a:p>
            <a:pPr algn="just"/>
            <a:endParaRPr lang="tr-TR" b="1" dirty="0">
              <a:latin typeface="+mn-lt"/>
            </a:endParaRPr>
          </a:p>
          <a:p>
            <a:pPr algn="just"/>
            <a:r>
              <a:rPr lang="tr-TR" b="1" dirty="0">
                <a:solidFill>
                  <a:srgbClr val="FF0000"/>
                </a:solidFill>
                <a:latin typeface="+mn-lt"/>
              </a:rPr>
              <a:t>	Dikkat: </a:t>
            </a:r>
            <a:r>
              <a:rPr lang="tr-TR" u="sng" dirty="0">
                <a:latin typeface="+mn-lt"/>
              </a:rPr>
              <a:t>Sermaye azaltımı</a:t>
            </a:r>
            <a:r>
              <a:rPr lang="tr-TR" dirty="0">
                <a:latin typeface="+mn-lt"/>
              </a:rPr>
              <a:t>, bölünen şirketin Türk Ticaret Kanunun 376. Maddesi uyarınca </a:t>
            </a:r>
            <a:r>
              <a:rPr lang="tr-TR" b="1" dirty="0">
                <a:latin typeface="+mn-lt"/>
              </a:rPr>
              <a:t>sermaye kaybına </a:t>
            </a:r>
            <a:r>
              <a:rPr lang="tr-TR" dirty="0">
                <a:latin typeface="+mn-lt"/>
              </a:rPr>
              <a:t>uğramasına ve </a:t>
            </a:r>
            <a:r>
              <a:rPr lang="tr-TR" b="1" dirty="0">
                <a:latin typeface="+mn-lt"/>
              </a:rPr>
              <a:t>asgari sermaye </a:t>
            </a:r>
            <a:r>
              <a:rPr lang="tr-TR" dirty="0">
                <a:latin typeface="+mn-lt"/>
              </a:rPr>
              <a:t>miktarının altına inmesine sebebiyet verecek şekilde </a:t>
            </a:r>
            <a:r>
              <a:rPr lang="tr-TR" b="1" dirty="0">
                <a:latin typeface="+mn-lt"/>
              </a:rPr>
              <a:t>olamaz.  </a:t>
            </a:r>
          </a:p>
        </p:txBody>
      </p:sp>
    </p:spTree>
    <p:extLst>
      <p:ext uri="{BB962C8B-B14F-4D97-AF65-F5344CB8AC3E}">
        <p14:creationId xmlns:p14="http://schemas.microsoft.com/office/powerpoint/2010/main" val="684505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12- Sermaye Artırımı</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1216FD58-911E-D8A8-D640-82A91F02AB6A}"/>
              </a:ext>
            </a:extLst>
          </p:cNvPr>
          <p:cNvSpPr txBox="1"/>
          <p:nvPr/>
        </p:nvSpPr>
        <p:spPr>
          <a:xfrm>
            <a:off x="0" y="484188"/>
            <a:ext cx="9144000" cy="3693319"/>
          </a:xfrm>
          <a:prstGeom prst="rect">
            <a:avLst/>
          </a:prstGeom>
          <a:noFill/>
        </p:spPr>
        <p:txBody>
          <a:bodyPr wrap="square">
            <a:spAutoFit/>
          </a:bodyPr>
          <a:lstStyle/>
          <a:p>
            <a:pPr algn="just">
              <a:defRPr/>
            </a:pPr>
            <a:r>
              <a:rPr lang="tr-TR" sz="1800" dirty="0">
                <a:latin typeface="+mn-lt"/>
              </a:rPr>
              <a:t>	Devralan şirketin sermayesini, devrolunan şirketin veya ortaklarının haklarını koruyacak miktarda artırması halinde, sermaye artırıma ilişkin </a:t>
            </a:r>
            <a:r>
              <a:rPr lang="tr-TR" sz="1800" b="1" dirty="0">
                <a:latin typeface="+mn-lt"/>
              </a:rPr>
              <a:t>sözleşme değişiklik</a:t>
            </a:r>
            <a:r>
              <a:rPr lang="tr-TR" sz="1800" dirty="0">
                <a:latin typeface="+mn-lt"/>
              </a:rPr>
              <a:t> taslağını genel kurulun onayına sunulmak üzere hazırlanır.</a:t>
            </a:r>
          </a:p>
          <a:p>
            <a:pPr lvl="0" algn="just"/>
            <a:r>
              <a:rPr lang="tr-TR" sz="1800" dirty="0">
                <a:latin typeface="+mn-lt"/>
              </a:rPr>
              <a:t>	</a:t>
            </a:r>
          </a:p>
          <a:p>
            <a:pPr lvl="0" algn="just"/>
            <a:r>
              <a:rPr lang="tr-TR" sz="1800" b="1" dirty="0">
                <a:solidFill>
                  <a:srgbClr val="FF0000"/>
                </a:solidFill>
                <a:latin typeface="+mn-lt"/>
              </a:rPr>
              <a:t>Önemli: </a:t>
            </a:r>
            <a:r>
              <a:rPr lang="tr-TR" sz="1800" b="1" dirty="0">
                <a:latin typeface="+mn-lt"/>
              </a:rPr>
              <a:t>Bölünmede ayni sermaye konulmasına ilişkin hükümler uygulanmaz. </a:t>
            </a:r>
          </a:p>
          <a:p>
            <a:pPr lvl="0" algn="just"/>
            <a:endParaRPr lang="tr-TR" sz="1800" dirty="0">
              <a:latin typeface="+mn-lt"/>
            </a:endParaRPr>
          </a:p>
          <a:p>
            <a:pPr lvl="0" algn="just"/>
            <a:r>
              <a:rPr lang="tr-TR" sz="1800" b="1" dirty="0">
                <a:solidFill>
                  <a:srgbClr val="FF0000"/>
                </a:solidFill>
                <a:latin typeface="+mn-lt"/>
              </a:rPr>
              <a:t>Dikkat:</a:t>
            </a:r>
            <a:r>
              <a:rPr lang="tr-TR" sz="1800" dirty="0">
                <a:latin typeface="+mn-lt"/>
              </a:rPr>
              <a:t> Bölünme sebebiyle, kayıtlı sermaye sisteminde müsait olmasa bile, tavan değiştirilmeden sermaye artırılabilir. Kayıtlı sermaye tavanının artırılmasına yönelik esas sözleşme değiştirilmeden yönetim kurulu kararı ile doğrudan sermaye artırılabilir. </a:t>
            </a:r>
          </a:p>
          <a:p>
            <a:pPr lvl="0" algn="just"/>
            <a:endParaRPr lang="tr-TR" sz="1800" dirty="0">
              <a:latin typeface="+mn-lt"/>
            </a:endParaRPr>
          </a:p>
          <a:p>
            <a:pPr lvl="0" algn="just"/>
            <a:r>
              <a:rPr lang="tr-TR" sz="1800" b="1" dirty="0">
                <a:latin typeface="+mn-lt"/>
              </a:rPr>
              <a:t>	Sermaye artırım tescilinde gerekli olan diğer belgeler (Sermaye artırımı beyanı, tadil metni, </a:t>
            </a:r>
            <a:r>
              <a:rPr lang="tr-TR" sz="1800" b="1" dirty="0" err="1">
                <a:latin typeface="+mn-lt"/>
              </a:rPr>
              <a:t>onbinde</a:t>
            </a:r>
            <a:r>
              <a:rPr lang="tr-TR" sz="1800" b="1" dirty="0">
                <a:latin typeface="+mn-lt"/>
              </a:rPr>
              <a:t> dört Rekabet Kurumu payı) de ticaret sicil müdürlüğüne verilir. </a:t>
            </a:r>
            <a:endParaRPr lang="tr-TR" sz="1800" dirty="0">
              <a:latin typeface="+mn-lt"/>
            </a:endParaRPr>
          </a:p>
          <a:p>
            <a:pPr algn="just">
              <a:defRPr/>
            </a:pPr>
            <a:endParaRPr lang="tr-TR" sz="1800" b="1" dirty="0">
              <a:latin typeface="+mn-lt"/>
            </a:endParaRPr>
          </a:p>
        </p:txBody>
      </p:sp>
    </p:spTree>
    <p:extLst>
      <p:ext uri="{BB962C8B-B14F-4D97-AF65-F5344CB8AC3E}">
        <p14:creationId xmlns:p14="http://schemas.microsoft.com/office/powerpoint/2010/main" val="3842948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13- Yeni Kuruluş</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17FD3315-7A21-3F66-E0D3-3E276C3E4241}"/>
              </a:ext>
            </a:extLst>
          </p:cNvPr>
          <p:cNvSpPr txBox="1"/>
          <p:nvPr/>
        </p:nvSpPr>
        <p:spPr>
          <a:xfrm>
            <a:off x="0" y="484188"/>
            <a:ext cx="9144000" cy="3970318"/>
          </a:xfrm>
          <a:prstGeom prst="rect">
            <a:avLst/>
          </a:prstGeom>
          <a:noFill/>
        </p:spPr>
        <p:txBody>
          <a:bodyPr wrap="square">
            <a:spAutoFit/>
          </a:bodyPr>
          <a:lstStyle/>
          <a:p>
            <a:pPr lvl="0" algn="just"/>
            <a:r>
              <a:rPr lang="tr-TR" sz="1800" dirty="0">
                <a:latin typeface="+mn-lt"/>
              </a:rPr>
              <a:t>	Devralan şirket, yeni kuruluş yoluyla kurulabilir. </a:t>
            </a:r>
          </a:p>
          <a:p>
            <a:pPr lvl="0" algn="just"/>
            <a:endParaRPr lang="tr-TR" sz="1800" dirty="0">
              <a:latin typeface="+mn-lt"/>
            </a:endParaRPr>
          </a:p>
          <a:p>
            <a:pPr lvl="0" algn="just"/>
            <a:r>
              <a:rPr lang="tr-TR" sz="1800" dirty="0">
                <a:latin typeface="+mn-lt"/>
              </a:rPr>
              <a:t>	Bu halde Türk Ticaret Kanunu ve Kooperatifler Kanununun kuruluşa ilişkin hükümleri uygulanır. </a:t>
            </a:r>
          </a:p>
          <a:p>
            <a:pPr lvl="0" algn="just"/>
            <a:r>
              <a:rPr lang="tr-TR" sz="1800" dirty="0">
                <a:latin typeface="+mn-lt"/>
              </a:rPr>
              <a:t>	Sermaye şirketlerinde </a:t>
            </a:r>
            <a:r>
              <a:rPr lang="tr-TR" sz="1800" b="1" dirty="0">
                <a:latin typeface="+mn-lt"/>
              </a:rPr>
              <a:t>kurucuların asgari sayısına ve ayni sermaye konulmasına ilişkin hükümler uygulanmaz. </a:t>
            </a:r>
            <a:r>
              <a:rPr lang="tr-TR" sz="1800" dirty="0">
                <a:latin typeface="+mn-lt"/>
              </a:rPr>
              <a:t>Buna karşılık yeni kurulacak şirketin sermayesi, </a:t>
            </a:r>
            <a:r>
              <a:rPr lang="tr-TR" sz="1800" b="1" dirty="0">
                <a:latin typeface="+mn-lt"/>
              </a:rPr>
              <a:t>asgari sermaye miktarından (Anonim şirketlerde </a:t>
            </a:r>
            <a:r>
              <a:rPr lang="tr-TR" sz="1800" b="1" dirty="0" err="1">
                <a:latin typeface="+mn-lt"/>
              </a:rPr>
              <a:t>ikiyüzellibin</a:t>
            </a:r>
            <a:r>
              <a:rPr lang="tr-TR" sz="1800" b="1" dirty="0">
                <a:latin typeface="+mn-lt"/>
              </a:rPr>
              <a:t>, Limited şirketlerde </a:t>
            </a:r>
            <a:r>
              <a:rPr lang="tr-TR" sz="1800" b="1" dirty="0" err="1">
                <a:latin typeface="+mn-lt"/>
              </a:rPr>
              <a:t>ellibin</a:t>
            </a:r>
            <a:r>
              <a:rPr lang="tr-TR" sz="1800" b="1" dirty="0">
                <a:latin typeface="+mn-lt"/>
              </a:rPr>
              <a:t>) az olamaz. </a:t>
            </a:r>
          </a:p>
          <a:p>
            <a:pPr lvl="0" algn="just"/>
            <a:endParaRPr lang="tr-TR" sz="1800" dirty="0">
              <a:latin typeface="+mn-lt"/>
            </a:endParaRPr>
          </a:p>
          <a:p>
            <a:pPr algn="just"/>
            <a:r>
              <a:rPr lang="tr-TR" sz="1800" b="1" u="sng" dirty="0">
                <a:solidFill>
                  <a:srgbClr val="FF0000"/>
                </a:solidFill>
                <a:latin typeface="+mn-lt"/>
              </a:rPr>
              <a:t>Dikkat:</a:t>
            </a:r>
            <a:r>
              <a:rPr lang="tr-TR" sz="1800" b="1" dirty="0">
                <a:latin typeface="+mn-lt"/>
              </a:rPr>
              <a:t> Yeni kurulacak şirketin, esas sözleşmesinin tüm ortaklar tarafından veya oranların korunmadığı bölünmede, bölünme planına göre ortak olanlarca imzalanması zorunludur. </a:t>
            </a:r>
          </a:p>
          <a:p>
            <a:pPr algn="just"/>
            <a:r>
              <a:rPr lang="tr-TR" sz="1800" dirty="0">
                <a:latin typeface="+mn-lt"/>
              </a:rPr>
              <a:t>	</a:t>
            </a:r>
          </a:p>
          <a:p>
            <a:pPr algn="just"/>
            <a:r>
              <a:rPr lang="tr-TR" dirty="0">
                <a:latin typeface="+mn-lt"/>
              </a:rPr>
              <a:t>	</a:t>
            </a:r>
            <a:r>
              <a:rPr lang="tr-TR" sz="1800" dirty="0">
                <a:latin typeface="+mn-lt"/>
              </a:rPr>
              <a:t>Kanunun </a:t>
            </a:r>
            <a:r>
              <a:rPr lang="tr-TR" sz="1800" b="1" dirty="0">
                <a:latin typeface="+mn-lt"/>
              </a:rPr>
              <a:t>tür değişikliğinde getirdiği “…</a:t>
            </a:r>
            <a:r>
              <a:rPr lang="tr-TR" sz="1800" b="1" dirty="0">
                <a:solidFill>
                  <a:srgbClr val="FF0000"/>
                </a:solidFill>
                <a:latin typeface="+mn-lt"/>
              </a:rPr>
              <a:t>kurucuların şirket sözleşmesini imzalamalarına ilişkin hükümler uygulanmaz</a:t>
            </a:r>
            <a:r>
              <a:rPr lang="tr-TR" sz="1800" b="1" dirty="0">
                <a:latin typeface="+mn-lt"/>
              </a:rPr>
              <a:t>.”</a:t>
            </a:r>
            <a:r>
              <a:rPr lang="tr-TR" sz="1800" dirty="0">
                <a:latin typeface="+mn-lt"/>
              </a:rPr>
              <a:t> </a:t>
            </a:r>
            <a:r>
              <a:rPr lang="tr-TR" sz="1800" b="1" dirty="0">
                <a:latin typeface="+mn-lt"/>
              </a:rPr>
              <a:t>istisna </a:t>
            </a:r>
            <a:r>
              <a:rPr lang="tr-TR" sz="1800" dirty="0">
                <a:latin typeface="+mn-lt"/>
              </a:rPr>
              <a:t>hükmü </a:t>
            </a:r>
            <a:r>
              <a:rPr lang="tr-TR" sz="1800" b="1" dirty="0">
                <a:solidFill>
                  <a:srgbClr val="FF0000"/>
                </a:solidFill>
                <a:latin typeface="+mn-lt"/>
              </a:rPr>
              <a:t>bölünme işleminde </a:t>
            </a:r>
            <a:r>
              <a:rPr lang="tr-TR" sz="1800" dirty="0">
                <a:latin typeface="+mn-lt"/>
              </a:rPr>
              <a:t>böyle bir istisna olmadığı için </a:t>
            </a:r>
            <a:r>
              <a:rPr lang="tr-TR" sz="1800" b="1" dirty="0">
                <a:solidFill>
                  <a:srgbClr val="FF0000"/>
                </a:solidFill>
                <a:latin typeface="+mn-lt"/>
              </a:rPr>
              <a:t>uygulanmaz</a:t>
            </a:r>
            <a:r>
              <a:rPr lang="tr-TR" sz="1800" dirty="0">
                <a:latin typeface="+mn-lt"/>
              </a:rPr>
              <a:t>.</a:t>
            </a:r>
            <a:endParaRPr lang="tr-TR" sz="1800" b="1" dirty="0">
              <a:latin typeface="+mn-lt"/>
            </a:endParaRPr>
          </a:p>
        </p:txBody>
      </p:sp>
    </p:spTree>
    <p:extLst>
      <p:ext uri="{BB962C8B-B14F-4D97-AF65-F5344CB8AC3E}">
        <p14:creationId xmlns:p14="http://schemas.microsoft.com/office/powerpoint/2010/main" val="170806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14- Ara Bilanço Çıkarma Zorunluluğu</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F3760711-E88E-E0B9-EC84-45C6FE81BD63}"/>
              </a:ext>
            </a:extLst>
          </p:cNvPr>
          <p:cNvSpPr txBox="1"/>
          <p:nvPr/>
        </p:nvSpPr>
        <p:spPr>
          <a:xfrm>
            <a:off x="0" y="484188"/>
            <a:ext cx="9144000" cy="2862322"/>
          </a:xfrm>
          <a:prstGeom prst="rect">
            <a:avLst/>
          </a:prstGeom>
          <a:noFill/>
        </p:spPr>
        <p:txBody>
          <a:bodyPr wrap="square">
            <a:spAutoFit/>
          </a:bodyPr>
          <a:lstStyle/>
          <a:p>
            <a:pPr lvl="0" algn="just"/>
            <a:r>
              <a:rPr lang="tr-TR" dirty="0">
                <a:latin typeface="+mn-lt"/>
              </a:rPr>
              <a:t>	</a:t>
            </a:r>
            <a:r>
              <a:rPr lang="tr-TR" b="1" dirty="0">
                <a:latin typeface="+mn-lt"/>
              </a:rPr>
              <a:t>Bilanço günüyle</a:t>
            </a:r>
            <a:r>
              <a:rPr lang="tr-TR" dirty="0">
                <a:latin typeface="+mn-lt"/>
              </a:rPr>
              <a:t>, </a:t>
            </a:r>
          </a:p>
          <a:p>
            <a:pPr lvl="0" algn="just"/>
            <a:endParaRPr lang="tr-TR" dirty="0">
              <a:latin typeface="+mn-lt"/>
            </a:endParaRPr>
          </a:p>
          <a:p>
            <a:pPr marL="1285875" lvl="3" indent="-257175" algn="just">
              <a:buFont typeface="Arial" panose="020B0604020202020204" pitchFamily="34" charset="0"/>
              <a:buChar char="•"/>
            </a:pPr>
            <a:r>
              <a:rPr lang="tr-TR" dirty="0">
                <a:latin typeface="+mn-lt"/>
              </a:rPr>
              <a:t>	bölünme sözleşmesinin imzalanması veya</a:t>
            </a:r>
          </a:p>
          <a:p>
            <a:pPr marL="600075" lvl="1" indent="-257175" algn="just">
              <a:buFont typeface="Arial" panose="020B0604020202020204" pitchFamily="34" charset="0"/>
              <a:buChar char="•"/>
            </a:pPr>
            <a:endParaRPr lang="tr-TR" dirty="0">
              <a:latin typeface="+mn-lt"/>
            </a:endParaRPr>
          </a:p>
          <a:p>
            <a:pPr marL="1285875" lvl="3" indent="-257175" algn="just">
              <a:buFont typeface="Arial" panose="020B0604020202020204" pitchFamily="34" charset="0"/>
              <a:buChar char="•"/>
            </a:pPr>
            <a:r>
              <a:rPr lang="tr-TR" dirty="0">
                <a:latin typeface="+mn-lt"/>
              </a:rPr>
              <a:t>	bölünme planının </a:t>
            </a:r>
            <a:r>
              <a:rPr lang="tr-TR" b="1" dirty="0">
                <a:latin typeface="+mn-lt"/>
              </a:rPr>
              <a:t>düzenlenmesi tarihi arasında</a:t>
            </a:r>
            <a:r>
              <a:rPr lang="tr-TR" dirty="0">
                <a:latin typeface="+mn-lt"/>
              </a:rPr>
              <a:t>, </a:t>
            </a:r>
            <a:r>
              <a:rPr lang="tr-TR" b="1" dirty="0">
                <a:solidFill>
                  <a:srgbClr val="FF0000"/>
                </a:solidFill>
                <a:highlight>
                  <a:srgbClr val="FFFF00"/>
                </a:highlight>
                <a:latin typeface="+mn-lt"/>
              </a:rPr>
              <a:t>altı aydan </a:t>
            </a:r>
            <a:r>
              <a:rPr lang="tr-TR" dirty="0">
                <a:latin typeface="+mn-lt"/>
              </a:rPr>
              <a:t>fazla bir </a:t>
            </a:r>
            <a:r>
              <a:rPr lang="tr-TR" b="1" dirty="0">
                <a:latin typeface="+mn-lt"/>
              </a:rPr>
              <a:t>zaman geçmesi 	</a:t>
            </a:r>
            <a:r>
              <a:rPr lang="tr-TR" dirty="0">
                <a:latin typeface="+mn-lt"/>
              </a:rPr>
              <a:t>veya </a:t>
            </a:r>
          </a:p>
          <a:p>
            <a:pPr marL="600075" lvl="1" indent="-257175" algn="just">
              <a:buFont typeface="Arial" panose="020B0604020202020204" pitchFamily="34" charset="0"/>
              <a:buChar char="•"/>
            </a:pPr>
            <a:endParaRPr lang="tr-TR" dirty="0">
              <a:latin typeface="+mn-lt"/>
            </a:endParaRPr>
          </a:p>
          <a:p>
            <a:pPr marL="1285875" lvl="3" indent="-257175" algn="just">
              <a:buFont typeface="Arial" panose="020B0604020202020204" pitchFamily="34" charset="0"/>
              <a:buChar char="•"/>
            </a:pPr>
            <a:r>
              <a:rPr lang="tr-TR" dirty="0">
                <a:latin typeface="+mn-lt"/>
              </a:rPr>
              <a:t>	</a:t>
            </a:r>
            <a:r>
              <a:rPr lang="tr-TR" b="1" dirty="0">
                <a:latin typeface="+mn-lt"/>
              </a:rPr>
              <a:t>son bilançonun çıkarılmasından </a:t>
            </a:r>
            <a:r>
              <a:rPr lang="tr-TR" dirty="0">
                <a:latin typeface="+mn-lt"/>
              </a:rPr>
              <a:t>itibaren, bölünmeye katılan şirketlerin </a:t>
            </a:r>
            <a:r>
              <a:rPr lang="tr-TR" b="1" dirty="0">
                <a:latin typeface="+mn-lt"/>
              </a:rPr>
              <a:t>mal varlıklarında</a:t>
            </a:r>
            <a:r>
              <a:rPr lang="tr-TR" dirty="0">
                <a:latin typeface="+mn-lt"/>
              </a:rPr>
              <a:t> </a:t>
            </a:r>
            <a:r>
              <a:rPr lang="tr-TR" b="1" dirty="0">
                <a:latin typeface="+mn-lt"/>
              </a:rPr>
              <a:t>önemli değişiklikler </a:t>
            </a:r>
            <a:r>
              <a:rPr lang="tr-TR" dirty="0">
                <a:latin typeface="+mn-lt"/>
              </a:rPr>
              <a:t>meydana gelmesi durumunda, </a:t>
            </a:r>
            <a:r>
              <a:rPr lang="tr-TR" b="1" dirty="0">
                <a:latin typeface="+mn-lt"/>
              </a:rPr>
              <a:t>ara bilanço çıkarılır</a:t>
            </a:r>
            <a:r>
              <a:rPr lang="tr-TR" dirty="0">
                <a:latin typeface="+mn-lt"/>
              </a:rPr>
              <a:t>.   </a:t>
            </a:r>
          </a:p>
        </p:txBody>
      </p:sp>
    </p:spTree>
    <p:extLst>
      <p:ext uri="{BB962C8B-B14F-4D97-AF65-F5344CB8AC3E}">
        <p14:creationId xmlns:p14="http://schemas.microsoft.com/office/powerpoint/2010/main" val="3550846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560840" cy="34858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lvl="0">
              <a:defRPr/>
            </a:pPr>
            <a:r>
              <a:rPr lang="tr-TR" b="1" dirty="0">
                <a:solidFill>
                  <a:schemeClr val="bg1"/>
                </a:solidFill>
                <a:ea typeface="Calibri" panose="020F0502020204030204" pitchFamily="34" charset="0"/>
                <a:cs typeface="Calibri" panose="020F0502020204030204" pitchFamily="34" charset="0"/>
              </a:rPr>
              <a:t>15-İzne Tabi Şirketlerde İzin Alınması ve Gerekli Hallerde Bakanlık Temsilcisi </a:t>
            </a:r>
            <a:endParaRPr lang="tr-TR" b="1" dirty="0">
              <a:solidFill>
                <a:schemeClr val="bg1"/>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FA937C46-5DF2-EAF2-0223-C315554A02BC}"/>
              </a:ext>
            </a:extLst>
          </p:cNvPr>
          <p:cNvSpPr txBox="1"/>
          <p:nvPr/>
        </p:nvSpPr>
        <p:spPr>
          <a:xfrm>
            <a:off x="0" y="483518"/>
            <a:ext cx="9144000" cy="2031325"/>
          </a:xfrm>
          <a:prstGeom prst="rect">
            <a:avLst/>
          </a:prstGeom>
          <a:noFill/>
        </p:spPr>
        <p:txBody>
          <a:bodyPr wrap="square">
            <a:spAutoFit/>
          </a:bodyPr>
          <a:lstStyle/>
          <a:p>
            <a:pPr lvl="0"/>
            <a:r>
              <a:rPr lang="tr-TR" sz="1800" dirty="0">
                <a:latin typeface="+mn-lt"/>
              </a:rPr>
              <a:t>	</a:t>
            </a:r>
          </a:p>
          <a:p>
            <a:pPr lvl="0" algn="just"/>
            <a:r>
              <a:rPr lang="tr-TR" sz="1800" dirty="0">
                <a:latin typeface="+mn-lt"/>
              </a:rPr>
              <a:t>	Bölünme işleminde Bakanlık veya diğer resmi kurumların izni ya da uygun görüşü gerekmesi halinde izin ya da uygun görüş ilgili ticaret sicili müdürlüğüne sunulur.</a:t>
            </a:r>
          </a:p>
          <a:p>
            <a:pPr lvl="0" algn="just"/>
            <a:endParaRPr lang="tr-TR" sz="1800" dirty="0">
              <a:latin typeface="+mn-lt"/>
            </a:endParaRPr>
          </a:p>
          <a:p>
            <a:pPr algn="just"/>
            <a:r>
              <a:rPr lang="tr-TR" sz="1800" dirty="0">
                <a:latin typeface="+mn-lt"/>
              </a:rPr>
              <a:t>	</a:t>
            </a:r>
            <a:r>
              <a:rPr lang="tr-TR" sz="1800" b="1" dirty="0">
                <a:latin typeface="+mn-lt"/>
              </a:rPr>
              <a:t>Kuruluşu ve esas sözleşme değişikliği </a:t>
            </a:r>
            <a:r>
              <a:rPr lang="tr-TR" sz="1800" dirty="0">
                <a:latin typeface="+mn-lt"/>
              </a:rPr>
              <a:t>Ticaret Bakanlığı </a:t>
            </a:r>
            <a:r>
              <a:rPr lang="tr-TR" sz="1800" b="1" dirty="0">
                <a:latin typeface="+mn-lt"/>
              </a:rPr>
              <a:t>iznine tabi </a:t>
            </a:r>
            <a:r>
              <a:rPr lang="tr-TR" sz="1800" dirty="0">
                <a:latin typeface="+mn-lt"/>
              </a:rPr>
              <a:t>olan anonim şirketler ile </a:t>
            </a:r>
            <a:r>
              <a:rPr lang="tr-TR" sz="1800" b="1" dirty="0">
                <a:latin typeface="+mn-lt"/>
              </a:rPr>
              <a:t>pay sahibi sayısı birden fazla olan </a:t>
            </a:r>
            <a:r>
              <a:rPr lang="tr-TR" sz="1800" dirty="0">
                <a:latin typeface="+mn-lt"/>
              </a:rPr>
              <a:t>anonim şirketlerin genel kurul toplantılarında bakanlık temsilcisi bulundurulması zorunludur.</a:t>
            </a:r>
            <a:endParaRPr lang="tr-TR" sz="1800" b="1" dirty="0">
              <a:latin typeface="+mn-lt"/>
            </a:endParaRPr>
          </a:p>
        </p:txBody>
      </p:sp>
    </p:spTree>
    <p:extLst>
      <p:ext uri="{BB962C8B-B14F-4D97-AF65-F5344CB8AC3E}">
        <p14:creationId xmlns:p14="http://schemas.microsoft.com/office/powerpoint/2010/main" val="2578752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16- Bölünme Kararının Alınması</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F0D2A435-E53E-3A85-854B-02298B5656B1}"/>
              </a:ext>
            </a:extLst>
          </p:cNvPr>
          <p:cNvSpPr txBox="1"/>
          <p:nvPr/>
        </p:nvSpPr>
        <p:spPr>
          <a:xfrm>
            <a:off x="0" y="484188"/>
            <a:ext cx="9144000" cy="3693319"/>
          </a:xfrm>
          <a:prstGeom prst="rect">
            <a:avLst/>
          </a:prstGeom>
          <a:noFill/>
        </p:spPr>
        <p:txBody>
          <a:bodyPr wrap="square">
            <a:spAutoFit/>
          </a:bodyPr>
          <a:lstStyle/>
          <a:p>
            <a:pPr lvl="0" algn="just"/>
            <a:r>
              <a:rPr lang="tr-TR" dirty="0">
                <a:latin typeface="+mn-lt"/>
              </a:rPr>
              <a:t>	Bölünmeye katılan şirketlerin yönetim organlarınca, genel kurul usulüne uygun olarak toplantıya çağrılarak, </a:t>
            </a:r>
            <a:r>
              <a:rPr lang="tr-TR" b="1" dirty="0">
                <a:latin typeface="+mn-lt"/>
              </a:rPr>
              <a:t>bölünme sözleşmesi/planı </a:t>
            </a:r>
            <a:r>
              <a:rPr lang="tr-TR" dirty="0">
                <a:latin typeface="+mn-lt"/>
              </a:rPr>
              <a:t>ve gerekmesi halinde sözleşme değişiklikleri (sermaye artırımı, azaltımı veya eş zamanlı azaltım ve artırım) genel kurulun onayına sunulur.</a:t>
            </a:r>
          </a:p>
          <a:p>
            <a:pPr lvl="0" algn="just"/>
            <a:endParaRPr lang="tr-TR" dirty="0">
              <a:latin typeface="+mn-lt"/>
            </a:endParaRPr>
          </a:p>
          <a:p>
            <a:pPr lvl="0" algn="just"/>
            <a:r>
              <a:rPr lang="tr-TR" dirty="0">
                <a:latin typeface="+mn-lt"/>
              </a:rPr>
              <a:t>	</a:t>
            </a:r>
            <a:r>
              <a:rPr lang="tr-TR" u="sng" dirty="0">
                <a:latin typeface="+mn-lt"/>
              </a:rPr>
              <a:t>Bölünme kararı</a:t>
            </a:r>
            <a:r>
              <a:rPr lang="tr-TR" dirty="0">
                <a:latin typeface="+mn-lt"/>
              </a:rPr>
              <a:t>;</a:t>
            </a:r>
          </a:p>
          <a:p>
            <a:pPr marL="942975" lvl="2" indent="-257175" algn="just">
              <a:buFont typeface="Arial" panose="020B0604020202020204" pitchFamily="34" charset="0"/>
              <a:buChar char="•"/>
            </a:pPr>
            <a:r>
              <a:rPr lang="tr-TR" b="1" dirty="0">
                <a:latin typeface="+mn-lt"/>
              </a:rPr>
              <a:t>Esas veya çıkarılmış sermayenin </a:t>
            </a:r>
            <a:r>
              <a:rPr lang="tr-TR" b="1" u="sng" dirty="0">
                <a:solidFill>
                  <a:srgbClr val="FF0000"/>
                </a:solidFill>
                <a:latin typeface="+mn-lt"/>
              </a:rPr>
              <a:t>çoğunluğunun temsil edilmesi şartıyla</a:t>
            </a:r>
            <a:r>
              <a:rPr lang="tr-TR" dirty="0">
                <a:latin typeface="+mn-lt"/>
              </a:rPr>
              <a:t>, genel </a:t>
            </a:r>
            <a:r>
              <a:rPr lang="tr-TR" b="1" dirty="0">
                <a:latin typeface="+mn-lt"/>
              </a:rPr>
              <a:t>kurulda mevcut </a:t>
            </a:r>
            <a:r>
              <a:rPr lang="tr-TR" dirty="0">
                <a:latin typeface="+mn-lt"/>
              </a:rPr>
              <a:t>bulunan </a:t>
            </a:r>
            <a:r>
              <a:rPr lang="tr-TR" b="1" u="sng" dirty="0">
                <a:solidFill>
                  <a:srgbClr val="00B0F0"/>
                </a:solidFill>
                <a:latin typeface="+mn-lt"/>
              </a:rPr>
              <a:t>oyların dörtte üçüyle</a:t>
            </a:r>
            <a:r>
              <a:rPr lang="tr-TR" u="sng" dirty="0">
                <a:solidFill>
                  <a:srgbClr val="00B0F0"/>
                </a:solidFill>
                <a:latin typeface="+mn-lt"/>
              </a:rPr>
              <a:t>,</a:t>
            </a:r>
          </a:p>
          <a:p>
            <a:pPr marL="942975" lvl="2" indent="-257175" algn="just">
              <a:buFont typeface="Arial" panose="020B0604020202020204" pitchFamily="34" charset="0"/>
              <a:buChar char="•"/>
            </a:pPr>
            <a:r>
              <a:rPr lang="tr-TR" b="1" dirty="0">
                <a:latin typeface="+mn-lt"/>
              </a:rPr>
              <a:t>Oranların korunmadığı </a:t>
            </a:r>
            <a:r>
              <a:rPr lang="tr-TR" dirty="0">
                <a:latin typeface="+mn-lt"/>
              </a:rPr>
              <a:t>bölünmede, devreden şirkette oy hakkını haiz ortakların </a:t>
            </a:r>
            <a:r>
              <a:rPr lang="tr-TR" b="1" dirty="0">
                <a:solidFill>
                  <a:srgbClr val="FF0000"/>
                </a:solidFill>
                <a:latin typeface="+mn-lt"/>
              </a:rPr>
              <a:t>en az yüzde doksanıyla </a:t>
            </a:r>
            <a:r>
              <a:rPr lang="tr-TR" dirty="0">
                <a:latin typeface="+mn-lt"/>
              </a:rPr>
              <a:t>alınır. </a:t>
            </a:r>
          </a:p>
          <a:p>
            <a:pPr algn="just"/>
            <a:endParaRPr lang="tr-TR" dirty="0">
              <a:latin typeface="+mn-lt"/>
            </a:endParaRPr>
          </a:p>
          <a:p>
            <a:pPr algn="just"/>
            <a:r>
              <a:rPr lang="tr-TR" dirty="0">
                <a:latin typeface="+mn-lt"/>
              </a:rPr>
              <a:t>	</a:t>
            </a:r>
            <a:r>
              <a:rPr lang="tr-TR" b="1" dirty="0">
                <a:solidFill>
                  <a:srgbClr val="FF0000"/>
                </a:solidFill>
                <a:latin typeface="+mn-lt"/>
              </a:rPr>
              <a:t>Dikkat:</a:t>
            </a:r>
            <a:r>
              <a:rPr lang="tr-TR" b="1" dirty="0">
                <a:latin typeface="+mn-lt"/>
              </a:rPr>
              <a:t> </a:t>
            </a:r>
            <a:r>
              <a:rPr lang="tr-TR" dirty="0">
                <a:latin typeface="+mn-lt"/>
              </a:rPr>
              <a:t>Bölünen şirketin </a:t>
            </a:r>
            <a:r>
              <a:rPr lang="tr-TR" b="1" dirty="0">
                <a:latin typeface="+mn-lt"/>
              </a:rPr>
              <a:t>sermayesini azaltması durumunda</a:t>
            </a:r>
            <a:r>
              <a:rPr lang="tr-TR" dirty="0">
                <a:latin typeface="+mn-lt"/>
              </a:rPr>
              <a:t> alacaklılara verilen </a:t>
            </a:r>
            <a:r>
              <a:rPr lang="tr-TR" b="1" dirty="0">
                <a:latin typeface="+mn-lt"/>
              </a:rPr>
              <a:t>3 aylık sürenin</a:t>
            </a:r>
            <a:r>
              <a:rPr lang="tr-TR" dirty="0">
                <a:latin typeface="+mn-lt"/>
              </a:rPr>
              <a:t> sonunda </a:t>
            </a:r>
            <a:r>
              <a:rPr lang="tr-TR" b="1" dirty="0">
                <a:latin typeface="+mn-lt"/>
              </a:rPr>
              <a:t>bölünme kararı alınabilir.  Teminat talebinde </a:t>
            </a:r>
            <a:r>
              <a:rPr lang="tr-TR" dirty="0">
                <a:latin typeface="+mn-lt"/>
              </a:rPr>
              <a:t>bulunan alacaklıların alacakları </a:t>
            </a:r>
            <a:r>
              <a:rPr lang="tr-TR" b="1" dirty="0">
                <a:latin typeface="+mn-lt"/>
              </a:rPr>
              <a:t>teminat altına alınmadan bölünme kararı alınamaz. </a:t>
            </a:r>
          </a:p>
        </p:txBody>
      </p:sp>
    </p:spTree>
    <p:extLst>
      <p:ext uri="{BB962C8B-B14F-4D97-AF65-F5344CB8AC3E}">
        <p14:creationId xmlns:p14="http://schemas.microsoft.com/office/powerpoint/2010/main" val="49657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Sicil Akademi Çalışmaları </a:t>
            </a:r>
            <a:endParaRPr lang="en-US" b="1" spc="150" dirty="0">
              <a:ln w="11430"/>
              <a:solidFill>
                <a:schemeClr val="bg1"/>
              </a:solidFill>
              <a:latin typeface="+mj-lt"/>
            </a:endParaRPr>
          </a:p>
        </p:txBody>
      </p:sp>
      <p:pic>
        <p:nvPicPr>
          <p:cNvPr id="3" name="Resim 5">
            <a:extLst>
              <a:ext uri="{FF2B5EF4-FFF2-40B4-BE49-F238E27FC236}">
                <a16:creationId xmlns:a16="http://schemas.microsoft.com/office/drawing/2014/main" id="{3BBB6E9B-B28C-EBD8-9747-46DEDC446F67}"/>
              </a:ext>
            </a:extLst>
          </p:cNvPr>
          <p:cNvPicPr>
            <a:picLocks noChangeAspect="1"/>
          </p:cNvPicPr>
          <p:nvPr/>
        </p:nvPicPr>
        <p:blipFill>
          <a:blip r:embed="rId2"/>
          <a:stretch>
            <a:fillRect/>
          </a:stretch>
        </p:blipFill>
        <p:spPr>
          <a:xfrm>
            <a:off x="179388" y="1995686"/>
            <a:ext cx="3528516" cy="1656184"/>
          </a:xfrm>
          <a:prstGeom prst="rect">
            <a:avLst/>
          </a:prstGeom>
          <a:ln>
            <a:noFill/>
          </a:ln>
          <a:effectLst>
            <a:softEdge rad="112500"/>
          </a:effectLst>
        </p:spPr>
      </p:pic>
      <p:sp>
        <p:nvSpPr>
          <p:cNvPr id="5" name="TextBox 20">
            <a:extLst>
              <a:ext uri="{FF2B5EF4-FFF2-40B4-BE49-F238E27FC236}">
                <a16:creationId xmlns:a16="http://schemas.microsoft.com/office/drawing/2014/main" id="{3D7BAA0B-FD52-42CF-991E-EA889B91E9B3}"/>
              </a:ext>
            </a:extLst>
          </p:cNvPr>
          <p:cNvSpPr txBox="1"/>
          <p:nvPr/>
        </p:nvSpPr>
        <p:spPr>
          <a:xfrm>
            <a:off x="182136" y="555526"/>
            <a:ext cx="8638335" cy="923330"/>
          </a:xfrm>
          <a:prstGeom prst="rect">
            <a:avLst/>
          </a:prstGeom>
          <a:noFill/>
        </p:spPr>
        <p:txBody>
          <a:bodyPr wrap="square" rtlCol="0">
            <a:spAutoFit/>
          </a:bodyPr>
          <a:lstStyle/>
          <a:p>
            <a:pPr algn="ctr"/>
            <a:r>
              <a:rPr lang="tr-TR" b="1" dirty="0">
                <a:solidFill>
                  <a:srgbClr val="2A3E6E"/>
                </a:solidFill>
              </a:rPr>
              <a:t>TİCARET SİCİLİ MÜDÜRLÜKLERİNİN UYGULAMA BİRLİĞİNİN SAĞLANMASI</a:t>
            </a:r>
          </a:p>
          <a:p>
            <a:pPr algn="ctr"/>
            <a:r>
              <a:rPr lang="tr-TR" b="1" dirty="0">
                <a:solidFill>
                  <a:srgbClr val="2A3E6E"/>
                </a:solidFill>
              </a:rPr>
              <a:t>ve</a:t>
            </a:r>
          </a:p>
          <a:p>
            <a:pPr algn="ctr"/>
            <a:r>
              <a:rPr lang="tr-TR" b="1" dirty="0">
                <a:solidFill>
                  <a:srgbClr val="2A3E6E"/>
                </a:solidFill>
              </a:rPr>
              <a:t>HİZMET KALİTESİNİN ARTIRILMASI PROJESİ</a:t>
            </a:r>
          </a:p>
        </p:txBody>
      </p:sp>
      <p:sp>
        <p:nvSpPr>
          <p:cNvPr id="7" name="Metin kutusu 22">
            <a:extLst>
              <a:ext uri="{FF2B5EF4-FFF2-40B4-BE49-F238E27FC236}">
                <a16:creationId xmlns:a16="http://schemas.microsoft.com/office/drawing/2014/main" id="{F9733026-DD36-4049-91C7-C32D3CC54631}"/>
              </a:ext>
            </a:extLst>
          </p:cNvPr>
          <p:cNvSpPr txBox="1"/>
          <p:nvPr/>
        </p:nvSpPr>
        <p:spPr>
          <a:xfrm>
            <a:off x="3779912" y="1518405"/>
            <a:ext cx="5040560" cy="3046988"/>
          </a:xfrm>
          <a:prstGeom prst="rect">
            <a:avLst/>
          </a:prstGeom>
          <a:noFill/>
        </p:spPr>
        <p:txBody>
          <a:bodyPr wrap="square" rtlCol="0">
            <a:spAutoFit/>
          </a:bodyPr>
          <a:lstStyle/>
          <a:p>
            <a:pPr marL="342900" indent="-342900" algn="just">
              <a:buFont typeface="Wingdings" panose="05000000000000000000" pitchFamily="2" charset="2"/>
              <a:buChar char="Ø"/>
            </a:pPr>
            <a:r>
              <a:rPr lang="tr-TR" sz="1600" b="1" dirty="0">
                <a:solidFill>
                  <a:schemeClr val="accent1">
                    <a:lumMod val="75000"/>
                  </a:schemeClr>
                </a:solidFill>
              </a:rPr>
              <a:t>Bilgi </a:t>
            </a:r>
            <a:r>
              <a:rPr lang="tr-TR" sz="1600" b="1" dirty="0">
                <a:solidFill>
                  <a:srgbClr val="FF0000"/>
                </a:solidFill>
              </a:rPr>
              <a:t>Kurumsallaşacak</a:t>
            </a:r>
            <a:r>
              <a:rPr lang="tr-TR" sz="1600" b="1" dirty="0">
                <a:solidFill>
                  <a:schemeClr val="accent1">
                    <a:lumMod val="75000"/>
                  </a:schemeClr>
                </a:solidFill>
              </a:rPr>
              <a:t>.</a:t>
            </a:r>
          </a:p>
          <a:p>
            <a:pPr marL="342900" indent="-342900" algn="just">
              <a:buFont typeface="Wingdings" panose="05000000000000000000" pitchFamily="2" charset="2"/>
              <a:buChar char="Ø"/>
            </a:pPr>
            <a:endParaRPr lang="tr-TR" sz="1600" b="1" dirty="0">
              <a:solidFill>
                <a:schemeClr val="accent1">
                  <a:lumMod val="75000"/>
                </a:schemeClr>
              </a:solidFill>
            </a:endParaRPr>
          </a:p>
          <a:p>
            <a:pPr marL="342900" indent="-342900" algn="just">
              <a:buFont typeface="Wingdings" panose="05000000000000000000" pitchFamily="2" charset="2"/>
              <a:buChar char="Ø"/>
            </a:pPr>
            <a:r>
              <a:rPr lang="tr-TR" sz="1600" b="1" dirty="0">
                <a:solidFill>
                  <a:srgbClr val="FF0000"/>
                </a:solidFill>
              </a:rPr>
              <a:t>Uygulama birliği </a:t>
            </a:r>
            <a:r>
              <a:rPr lang="tr-TR" sz="1600" b="1" dirty="0">
                <a:solidFill>
                  <a:schemeClr val="accent1">
                    <a:lumMod val="75000"/>
                  </a:schemeClr>
                </a:solidFill>
              </a:rPr>
              <a:t>sağlanacak ve herkes aynı dili konuşacak.</a:t>
            </a:r>
          </a:p>
          <a:p>
            <a:pPr marL="342900" indent="-342900" algn="just">
              <a:buFont typeface="Wingdings" panose="05000000000000000000" pitchFamily="2" charset="2"/>
              <a:buChar char="Ø"/>
            </a:pPr>
            <a:endParaRPr lang="tr-TR" sz="1600" b="1" dirty="0">
              <a:solidFill>
                <a:schemeClr val="accent1">
                  <a:lumMod val="75000"/>
                </a:schemeClr>
              </a:solidFill>
            </a:endParaRPr>
          </a:p>
          <a:p>
            <a:pPr marL="342900" indent="-342900" algn="just">
              <a:buFont typeface="Wingdings" panose="05000000000000000000" pitchFamily="2" charset="2"/>
              <a:buChar char="Ø"/>
            </a:pPr>
            <a:r>
              <a:rPr lang="tr-TR" sz="1600" b="1" dirty="0">
                <a:solidFill>
                  <a:srgbClr val="FF0000"/>
                </a:solidFill>
              </a:rPr>
              <a:t>Tecrübe aktarımı </a:t>
            </a:r>
            <a:r>
              <a:rPr lang="tr-TR" sz="1600" b="1" dirty="0">
                <a:solidFill>
                  <a:schemeClr val="accent1">
                    <a:lumMod val="75000"/>
                  </a:schemeClr>
                </a:solidFill>
              </a:rPr>
              <a:t>yapılacak.</a:t>
            </a:r>
          </a:p>
          <a:p>
            <a:pPr algn="just"/>
            <a:endParaRPr lang="tr-TR" sz="1600" b="1" dirty="0">
              <a:solidFill>
                <a:schemeClr val="accent1">
                  <a:lumMod val="75000"/>
                </a:schemeClr>
              </a:solidFill>
            </a:endParaRPr>
          </a:p>
          <a:p>
            <a:pPr marL="342900" indent="-342900" algn="just">
              <a:buFont typeface="Wingdings" panose="05000000000000000000" pitchFamily="2" charset="2"/>
              <a:buChar char="Ø"/>
            </a:pPr>
            <a:r>
              <a:rPr lang="tr-TR" sz="1600" b="1" dirty="0">
                <a:solidFill>
                  <a:schemeClr val="accent1">
                    <a:lumMod val="75000"/>
                  </a:schemeClr>
                </a:solidFill>
              </a:rPr>
              <a:t>Ticaret sicili müdürlüklerinin </a:t>
            </a:r>
            <a:r>
              <a:rPr lang="tr-TR" sz="1600" b="1" dirty="0">
                <a:solidFill>
                  <a:srgbClr val="FF0000"/>
                </a:solidFill>
              </a:rPr>
              <a:t>hizmet kalitesi </a:t>
            </a:r>
            <a:r>
              <a:rPr lang="tr-TR" sz="1600" b="1" dirty="0">
                <a:solidFill>
                  <a:schemeClr val="accent1">
                    <a:lumMod val="75000"/>
                  </a:schemeClr>
                </a:solidFill>
              </a:rPr>
              <a:t>artacak.</a:t>
            </a:r>
          </a:p>
          <a:p>
            <a:pPr marL="342900" indent="-342900" algn="just">
              <a:buFont typeface="Wingdings" panose="05000000000000000000" pitchFamily="2" charset="2"/>
              <a:buChar char="Ø"/>
            </a:pPr>
            <a:endParaRPr lang="tr-TR" sz="1600" b="1" dirty="0">
              <a:solidFill>
                <a:schemeClr val="accent1">
                  <a:lumMod val="75000"/>
                </a:schemeClr>
              </a:solidFill>
            </a:endParaRPr>
          </a:p>
          <a:p>
            <a:pPr marL="342900" indent="-342900" algn="just">
              <a:buFont typeface="Wingdings" panose="05000000000000000000" pitchFamily="2" charset="2"/>
              <a:buChar char="Ø"/>
            </a:pPr>
            <a:r>
              <a:rPr lang="tr-TR" sz="1600" b="1" dirty="0">
                <a:solidFill>
                  <a:schemeClr val="accent1">
                    <a:lumMod val="75000"/>
                  </a:schemeClr>
                </a:solidFill>
              </a:rPr>
              <a:t>Hizmet kalitesinin artması </a:t>
            </a:r>
            <a:r>
              <a:rPr lang="tr-TR" sz="1600" b="1" dirty="0">
                <a:solidFill>
                  <a:srgbClr val="FF0000"/>
                </a:solidFill>
              </a:rPr>
              <a:t>memnuniyeti</a:t>
            </a:r>
            <a:r>
              <a:rPr lang="tr-TR" sz="1600" b="1" dirty="0">
                <a:solidFill>
                  <a:schemeClr val="accent1">
                    <a:lumMod val="75000"/>
                  </a:schemeClr>
                </a:solidFill>
              </a:rPr>
              <a:t> de beraberinde getirecek.</a:t>
            </a:r>
          </a:p>
          <a:p>
            <a:pPr algn="just"/>
            <a:endParaRPr lang="tr-TR" sz="1600" b="1" dirty="0">
              <a:solidFill>
                <a:schemeClr val="accent1">
                  <a:lumMod val="75000"/>
                </a:schemeClr>
              </a:solidFill>
            </a:endParaRPr>
          </a:p>
        </p:txBody>
      </p:sp>
    </p:spTree>
    <p:extLst>
      <p:ext uri="{BB962C8B-B14F-4D97-AF65-F5344CB8AC3E}">
        <p14:creationId xmlns:p14="http://schemas.microsoft.com/office/powerpoint/2010/main" val="3542964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lvl="0" fontAlgn="auto">
              <a:spcAft>
                <a:spcPts val="0"/>
              </a:spcAft>
              <a:defRPr/>
            </a:pPr>
            <a:r>
              <a:rPr lang="tr-TR" b="1" spc="150" dirty="0">
                <a:ln w="11430"/>
                <a:solidFill>
                  <a:schemeClr val="bg1"/>
                </a:solidFill>
                <a:latin typeface="+mn-lt"/>
              </a:rPr>
              <a:t>17-Bölünen Şirketin Mal ve Haklara İlişkin Beyanı</a:t>
            </a:r>
          </a:p>
        </p:txBody>
      </p:sp>
      <p:sp>
        <p:nvSpPr>
          <p:cNvPr id="4" name="Metin kutusu 3">
            <a:extLst>
              <a:ext uri="{FF2B5EF4-FFF2-40B4-BE49-F238E27FC236}">
                <a16:creationId xmlns:a16="http://schemas.microsoft.com/office/drawing/2014/main" id="{F35A2B38-FFCF-A81E-DBE5-6384268DBD29}"/>
              </a:ext>
            </a:extLst>
          </p:cNvPr>
          <p:cNvSpPr txBox="1"/>
          <p:nvPr/>
        </p:nvSpPr>
        <p:spPr>
          <a:xfrm>
            <a:off x="0" y="484188"/>
            <a:ext cx="9144000" cy="2862322"/>
          </a:xfrm>
          <a:prstGeom prst="rect">
            <a:avLst/>
          </a:prstGeom>
          <a:noFill/>
        </p:spPr>
        <p:txBody>
          <a:bodyPr wrap="square">
            <a:spAutoFit/>
          </a:bodyPr>
          <a:lstStyle/>
          <a:p>
            <a:pPr lvl="0" algn="just"/>
            <a:r>
              <a:rPr lang="tr-TR" dirty="0">
                <a:latin typeface="+mn-lt"/>
              </a:rPr>
              <a:t>	</a:t>
            </a:r>
          </a:p>
          <a:p>
            <a:pPr lvl="0" algn="just"/>
            <a:r>
              <a:rPr lang="tr-TR" dirty="0">
                <a:latin typeface="+mn-lt"/>
              </a:rPr>
              <a:t>	</a:t>
            </a:r>
            <a:r>
              <a:rPr lang="tr-TR" b="1" dirty="0">
                <a:latin typeface="+mn-lt"/>
              </a:rPr>
              <a:t>Bölünen şirketin yönetim organı tarafından </a:t>
            </a:r>
            <a:r>
              <a:rPr lang="tr-TR" b="1" dirty="0">
                <a:solidFill>
                  <a:srgbClr val="FF0000"/>
                </a:solidFill>
                <a:latin typeface="+mn-lt"/>
              </a:rPr>
              <a:t>tapu, gemi ve fikri mülkiyet sicilleri </a:t>
            </a:r>
            <a:r>
              <a:rPr lang="tr-TR" dirty="0">
                <a:latin typeface="+mn-lt"/>
              </a:rPr>
              <a:t>ile benzeri sicillerde kayıtlı bulunan mal ve haklarının listesini ve bunların kayıtlı olduğu siciller ile söz konusu mal ve hakların ilgili sicillerdeki kayıtlarına ilişkin bilgileri içeren </a:t>
            </a:r>
            <a:r>
              <a:rPr lang="tr-TR" b="1" dirty="0">
                <a:latin typeface="+mn-lt"/>
              </a:rPr>
              <a:t>beyan hazırlanır</a:t>
            </a:r>
            <a:r>
              <a:rPr lang="tr-TR" dirty="0">
                <a:latin typeface="+mn-lt"/>
              </a:rPr>
              <a:t>. </a:t>
            </a:r>
          </a:p>
          <a:p>
            <a:pPr lvl="0" algn="just"/>
            <a:endParaRPr lang="tr-TR" dirty="0">
              <a:latin typeface="+mn-lt"/>
            </a:endParaRPr>
          </a:p>
          <a:p>
            <a:pPr lvl="0" algn="just"/>
            <a:r>
              <a:rPr lang="tr-TR" dirty="0">
                <a:latin typeface="+mn-lt"/>
              </a:rPr>
              <a:t>	Sicile kayıtlı mal ve hakların bulunmaması halinde de </a:t>
            </a:r>
            <a:r>
              <a:rPr lang="tr-TR" b="1" u="sng" dirty="0">
                <a:latin typeface="+mn-lt"/>
              </a:rPr>
              <a:t>bulunmadığına dair beyan </a:t>
            </a:r>
            <a:r>
              <a:rPr lang="tr-TR" dirty="0">
                <a:latin typeface="+mn-lt"/>
              </a:rPr>
              <a:t>hazırlanır.</a:t>
            </a:r>
          </a:p>
          <a:p>
            <a:pPr algn="just"/>
            <a:r>
              <a:rPr lang="tr-TR" dirty="0">
                <a:latin typeface="+mn-lt"/>
              </a:rPr>
              <a:t> </a:t>
            </a:r>
          </a:p>
          <a:p>
            <a:pPr algn="just"/>
            <a:r>
              <a:rPr lang="tr-TR" b="1" dirty="0">
                <a:solidFill>
                  <a:srgbClr val="FF0000"/>
                </a:solidFill>
                <a:latin typeface="+mn-lt"/>
              </a:rPr>
              <a:t>	Dikkat:</a:t>
            </a:r>
            <a:r>
              <a:rPr lang="tr-TR" dirty="0">
                <a:latin typeface="+mn-lt"/>
              </a:rPr>
              <a:t> Beyanda belirtilen mal ve haklara ilişkin bilgileri doğrulayan ilgili sicil kayıtlarını gösteren belgelerin (tapu, ruhsat vb.) örnekleri beyana eklenir. </a:t>
            </a:r>
            <a:endParaRPr lang="tr-TR" b="1" dirty="0">
              <a:latin typeface="+mn-lt"/>
            </a:endParaRPr>
          </a:p>
        </p:txBody>
      </p:sp>
    </p:spTree>
    <p:extLst>
      <p:ext uri="{BB962C8B-B14F-4D97-AF65-F5344CB8AC3E}">
        <p14:creationId xmlns:p14="http://schemas.microsoft.com/office/powerpoint/2010/main" val="719583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lvl="0">
              <a:defRPr/>
            </a:pPr>
            <a:r>
              <a:rPr lang="tr-TR" sz="1800" b="1" dirty="0">
                <a:solidFill>
                  <a:schemeClr val="bg1"/>
                </a:solidFill>
                <a:latin typeface="+mn-lt"/>
              </a:rPr>
              <a:t>18- Bölünme İşleminin MERSİS Üzerinden Başlatılması</a:t>
            </a:r>
            <a:endParaRPr lang="tr-TR" sz="1800" b="1" dirty="0">
              <a:solidFill>
                <a:schemeClr val="bg1"/>
              </a:solidFill>
              <a:effectLst>
                <a:outerShdw blurRad="38100" dist="38100" dir="2700000" algn="tl">
                  <a:srgbClr val="000000">
                    <a:alpha val="43137"/>
                  </a:srgbClr>
                </a:outerShdw>
              </a:effectLst>
              <a:latin typeface="+mn-lt"/>
              <a:ea typeface="Microsoft YaHei UI Light" panose="020B0502040204020203" pitchFamily="34" charset="-122"/>
            </a:endParaRPr>
          </a:p>
        </p:txBody>
      </p:sp>
      <p:sp>
        <p:nvSpPr>
          <p:cNvPr id="4" name="Metin kutusu 3">
            <a:extLst>
              <a:ext uri="{FF2B5EF4-FFF2-40B4-BE49-F238E27FC236}">
                <a16:creationId xmlns:a16="http://schemas.microsoft.com/office/drawing/2014/main" id="{5B1570F3-E607-D90A-0D2F-A7F93410E55A}"/>
              </a:ext>
            </a:extLst>
          </p:cNvPr>
          <p:cNvSpPr txBox="1"/>
          <p:nvPr/>
        </p:nvSpPr>
        <p:spPr>
          <a:xfrm>
            <a:off x="0" y="484188"/>
            <a:ext cx="9144000" cy="1200329"/>
          </a:xfrm>
          <a:prstGeom prst="rect">
            <a:avLst/>
          </a:prstGeom>
          <a:noFill/>
        </p:spPr>
        <p:txBody>
          <a:bodyPr wrap="square">
            <a:spAutoFit/>
          </a:bodyPr>
          <a:lstStyle/>
          <a:p>
            <a:pPr lvl="0" algn="just"/>
            <a:r>
              <a:rPr lang="tr-TR" sz="1800" dirty="0">
                <a:latin typeface="+mn-lt"/>
              </a:rPr>
              <a:t>	Bölünmeye katılan şirketlerden her biri tarafından, </a:t>
            </a:r>
            <a:r>
              <a:rPr lang="tr-TR" sz="1800" dirty="0" err="1">
                <a:latin typeface="+mn-lt"/>
              </a:rPr>
              <a:t>MERSİS’in</a:t>
            </a:r>
            <a:r>
              <a:rPr lang="tr-TR" sz="1800" dirty="0">
                <a:latin typeface="+mn-lt"/>
              </a:rPr>
              <a:t> </a:t>
            </a:r>
            <a:r>
              <a:rPr lang="tr-TR" sz="1800" b="1" dirty="0">
                <a:latin typeface="+mn-lt"/>
              </a:rPr>
              <a:t>yapı değişikliği </a:t>
            </a:r>
            <a:r>
              <a:rPr lang="tr-TR" sz="1800" dirty="0">
                <a:latin typeface="+mn-lt"/>
              </a:rPr>
              <a:t>bölümünden bölünmeye ilişkin öngörülen işlemler yürütülür.</a:t>
            </a:r>
          </a:p>
          <a:p>
            <a:pPr lvl="0" algn="just"/>
            <a:endParaRPr lang="tr-TR" sz="1800" dirty="0">
              <a:latin typeface="+mn-lt"/>
            </a:endParaRPr>
          </a:p>
          <a:p>
            <a:pPr algn="just"/>
            <a:r>
              <a:rPr lang="tr-TR" sz="1800" dirty="0">
                <a:latin typeface="+mn-lt"/>
              </a:rPr>
              <a:t>	Bölünme süreci </a:t>
            </a:r>
            <a:r>
              <a:rPr lang="tr-TR" sz="1800" b="1" dirty="0">
                <a:solidFill>
                  <a:srgbClr val="FF0000"/>
                </a:solidFill>
                <a:latin typeface="+mn-lt"/>
              </a:rPr>
              <a:t>bölünen </a:t>
            </a:r>
            <a:r>
              <a:rPr lang="tr-TR" sz="1800" b="1" dirty="0">
                <a:latin typeface="+mn-lt"/>
              </a:rPr>
              <a:t>şirket tarafından </a:t>
            </a:r>
            <a:r>
              <a:rPr lang="tr-TR" sz="1800" b="1" dirty="0">
                <a:solidFill>
                  <a:srgbClr val="FF0000"/>
                </a:solidFill>
                <a:latin typeface="+mn-lt"/>
              </a:rPr>
              <a:t>başlatılır.</a:t>
            </a:r>
          </a:p>
        </p:txBody>
      </p:sp>
      <p:pic>
        <p:nvPicPr>
          <p:cNvPr id="5" name="Resim 4">
            <a:extLst>
              <a:ext uri="{FF2B5EF4-FFF2-40B4-BE49-F238E27FC236}">
                <a16:creationId xmlns:a16="http://schemas.microsoft.com/office/drawing/2014/main" id="{2A627378-9806-2040-0359-8215DF664A2B}"/>
              </a:ext>
            </a:extLst>
          </p:cNvPr>
          <p:cNvPicPr>
            <a:picLocks noChangeAspect="1"/>
          </p:cNvPicPr>
          <p:nvPr/>
        </p:nvPicPr>
        <p:blipFill>
          <a:blip r:embed="rId2"/>
          <a:stretch>
            <a:fillRect/>
          </a:stretch>
        </p:blipFill>
        <p:spPr>
          <a:xfrm>
            <a:off x="0" y="1961516"/>
            <a:ext cx="5436096" cy="2694590"/>
          </a:xfrm>
          <a:prstGeom prst="rect">
            <a:avLst/>
          </a:prstGeom>
        </p:spPr>
      </p:pic>
      <p:sp>
        <p:nvSpPr>
          <p:cNvPr id="6" name="Ok: Aşağı 5">
            <a:extLst>
              <a:ext uri="{FF2B5EF4-FFF2-40B4-BE49-F238E27FC236}">
                <a16:creationId xmlns:a16="http://schemas.microsoft.com/office/drawing/2014/main" id="{CD95F441-E8C5-35C2-7E27-8A4B4CC7ABFE}"/>
              </a:ext>
            </a:extLst>
          </p:cNvPr>
          <p:cNvSpPr/>
          <p:nvPr/>
        </p:nvSpPr>
        <p:spPr>
          <a:xfrm>
            <a:off x="2843808" y="2105956"/>
            <a:ext cx="284672" cy="54977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a:extLst>
              <a:ext uri="{FF2B5EF4-FFF2-40B4-BE49-F238E27FC236}">
                <a16:creationId xmlns:a16="http://schemas.microsoft.com/office/drawing/2014/main" id="{8A70723A-8C2A-09DE-A642-00D22AB0637B}"/>
              </a:ext>
            </a:extLst>
          </p:cNvPr>
          <p:cNvPicPr>
            <a:picLocks noChangeAspect="1"/>
          </p:cNvPicPr>
          <p:nvPr/>
        </p:nvPicPr>
        <p:blipFill>
          <a:blip r:embed="rId3"/>
          <a:stretch>
            <a:fillRect/>
          </a:stretch>
        </p:blipFill>
        <p:spPr>
          <a:xfrm>
            <a:off x="5508104" y="2818946"/>
            <a:ext cx="3556279" cy="15645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1244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lvl="0">
              <a:defRPr/>
            </a:pPr>
            <a:r>
              <a:rPr lang="tr-TR" sz="1800" b="1" dirty="0">
                <a:solidFill>
                  <a:schemeClr val="bg1"/>
                </a:solidFill>
                <a:latin typeface="+mn-lt"/>
              </a:rPr>
              <a:t>19-Tescil Ve İlan İçin Ticaret Sicili Müdürlüğüne Başvurulması</a:t>
            </a:r>
            <a:endParaRPr lang="tr-TR" sz="1800" b="1" dirty="0">
              <a:solidFill>
                <a:schemeClr val="bg1"/>
              </a:solidFill>
              <a:effectLst>
                <a:outerShdw blurRad="38100" dist="38100" dir="2700000" algn="tl">
                  <a:srgbClr val="000000">
                    <a:alpha val="43137"/>
                  </a:srgbClr>
                </a:outerShdw>
              </a:effectLst>
              <a:latin typeface="+mn-lt"/>
              <a:ea typeface="Microsoft YaHei UI Light" panose="020B0502040204020203" pitchFamily="34" charset="-122"/>
            </a:endParaRPr>
          </a:p>
        </p:txBody>
      </p:sp>
      <p:sp>
        <p:nvSpPr>
          <p:cNvPr id="4" name="Metin kutusu 3">
            <a:extLst>
              <a:ext uri="{FF2B5EF4-FFF2-40B4-BE49-F238E27FC236}">
                <a16:creationId xmlns:a16="http://schemas.microsoft.com/office/drawing/2014/main" id="{0CB6B04A-5CB7-62EE-BA24-0D0C46B6BC6F}"/>
              </a:ext>
            </a:extLst>
          </p:cNvPr>
          <p:cNvSpPr txBox="1"/>
          <p:nvPr/>
        </p:nvSpPr>
        <p:spPr>
          <a:xfrm>
            <a:off x="0" y="484188"/>
            <a:ext cx="9144000" cy="3416320"/>
          </a:xfrm>
          <a:prstGeom prst="rect">
            <a:avLst/>
          </a:prstGeom>
          <a:noFill/>
        </p:spPr>
        <p:txBody>
          <a:bodyPr wrap="square">
            <a:spAutoFit/>
          </a:bodyPr>
          <a:lstStyle/>
          <a:p>
            <a:pPr lvl="0" algn="just"/>
            <a:r>
              <a:rPr lang="tr-TR" sz="1800" b="1" dirty="0">
                <a:latin typeface="+mn-lt"/>
              </a:rPr>
              <a:t>	Bölünen şirket</a:t>
            </a:r>
            <a:r>
              <a:rPr lang="tr-TR" sz="1800" dirty="0">
                <a:latin typeface="+mn-lt"/>
              </a:rPr>
              <a:t>, </a:t>
            </a:r>
            <a:r>
              <a:rPr lang="tr-TR" sz="1800" b="1" dirty="0">
                <a:latin typeface="+mn-lt"/>
              </a:rPr>
              <a:t>bölünme kararını tescil ettirmeden </a:t>
            </a:r>
            <a:r>
              <a:rPr lang="tr-TR" sz="1800" dirty="0">
                <a:latin typeface="+mn-lt"/>
              </a:rPr>
              <a:t>bölünmeye katılan </a:t>
            </a:r>
            <a:r>
              <a:rPr lang="tr-TR" sz="1800" b="1" dirty="0">
                <a:latin typeface="+mn-lt"/>
              </a:rPr>
              <a:t>diğer şirketler</a:t>
            </a:r>
            <a:r>
              <a:rPr lang="tr-TR" sz="1800" dirty="0">
                <a:latin typeface="+mn-lt"/>
              </a:rPr>
              <a:t> bölünmeye ilişkin olguları </a:t>
            </a:r>
            <a:r>
              <a:rPr lang="tr-TR" sz="1800" b="1" dirty="0">
                <a:latin typeface="+mn-lt"/>
              </a:rPr>
              <a:t>tescil ettiremez</a:t>
            </a:r>
            <a:r>
              <a:rPr lang="tr-TR" sz="1800" dirty="0">
                <a:latin typeface="+mn-lt"/>
              </a:rPr>
              <a:t>.</a:t>
            </a:r>
          </a:p>
          <a:p>
            <a:pPr lvl="0" algn="just"/>
            <a:r>
              <a:rPr lang="tr-TR" sz="1800" dirty="0">
                <a:latin typeface="+mn-lt"/>
              </a:rPr>
              <a:t>	</a:t>
            </a:r>
          </a:p>
          <a:p>
            <a:pPr lvl="0" algn="just"/>
            <a:r>
              <a:rPr lang="tr-TR" b="1" dirty="0">
                <a:latin typeface="+mn-lt"/>
              </a:rPr>
              <a:t>	</a:t>
            </a:r>
            <a:r>
              <a:rPr lang="tr-TR" sz="1800" b="1" dirty="0">
                <a:latin typeface="+mn-lt"/>
              </a:rPr>
              <a:t>Tescil başvurusu </a:t>
            </a:r>
            <a:r>
              <a:rPr lang="tr-TR" sz="1800" dirty="0">
                <a:latin typeface="+mn-lt"/>
              </a:rPr>
              <a:t>ekinde;</a:t>
            </a:r>
          </a:p>
          <a:p>
            <a:pPr lvl="0" algn="just"/>
            <a:r>
              <a:rPr lang="tr-TR" dirty="0">
                <a:latin typeface="+mn-lt"/>
              </a:rPr>
              <a:t>-    B</a:t>
            </a:r>
            <a:r>
              <a:rPr lang="tr-TR" sz="1800" dirty="0">
                <a:latin typeface="+mn-lt"/>
              </a:rPr>
              <a:t>ölünen ve devralan şirketlerin organ kararları, </a:t>
            </a:r>
          </a:p>
          <a:p>
            <a:pPr lvl="0" algn="just"/>
            <a:r>
              <a:rPr lang="tr-TR" dirty="0">
                <a:latin typeface="+mn-lt"/>
              </a:rPr>
              <a:t>-    B</a:t>
            </a:r>
            <a:r>
              <a:rPr lang="tr-TR" sz="1800" dirty="0">
                <a:latin typeface="+mn-lt"/>
              </a:rPr>
              <a:t>ölünme sözleşmesi/planı,</a:t>
            </a:r>
          </a:p>
          <a:p>
            <a:pPr marL="285750" lvl="0" indent="-285750" algn="just">
              <a:buFontTx/>
              <a:buChar char="-"/>
            </a:pPr>
            <a:r>
              <a:rPr lang="tr-TR" sz="1800" dirty="0">
                <a:latin typeface="+mn-lt"/>
              </a:rPr>
              <a:t>Tespit raporları, </a:t>
            </a:r>
          </a:p>
          <a:p>
            <a:pPr marL="285750" lvl="0" indent="-285750" algn="just">
              <a:buFontTx/>
              <a:buChar char="-"/>
            </a:pPr>
            <a:r>
              <a:rPr lang="tr-TR" dirty="0">
                <a:latin typeface="+mn-lt"/>
              </a:rPr>
              <a:t>B</a:t>
            </a:r>
            <a:r>
              <a:rPr lang="tr-TR" sz="1800" dirty="0">
                <a:latin typeface="+mn-lt"/>
              </a:rPr>
              <a:t>eyanlar, </a:t>
            </a:r>
          </a:p>
          <a:p>
            <a:pPr marL="285750" lvl="0" indent="-285750" algn="just">
              <a:buFontTx/>
              <a:buChar char="-"/>
            </a:pPr>
            <a:r>
              <a:rPr lang="tr-TR" sz="1800" dirty="0">
                <a:latin typeface="+mn-lt"/>
              </a:rPr>
              <a:t>varsa izin yazıları ve istenilen diğer belgeler ticaret sicili müdürlüklerinin </a:t>
            </a:r>
            <a:r>
              <a:rPr lang="tr-TR" sz="1800" b="1" dirty="0">
                <a:latin typeface="+mn-lt"/>
              </a:rPr>
              <a:t>her birine birlikte </a:t>
            </a:r>
            <a:r>
              <a:rPr lang="tr-TR" sz="1800" dirty="0">
                <a:latin typeface="+mn-lt"/>
              </a:rPr>
              <a:t>sunulur.</a:t>
            </a:r>
          </a:p>
          <a:p>
            <a:pPr marL="285750" lvl="0" indent="-285750" algn="just">
              <a:buFontTx/>
              <a:buChar char="-"/>
            </a:pPr>
            <a:endParaRPr lang="tr-TR" sz="1800" dirty="0">
              <a:latin typeface="+mn-lt"/>
            </a:endParaRPr>
          </a:p>
          <a:p>
            <a:pPr lvl="0" algn="just"/>
            <a:r>
              <a:rPr lang="tr-TR" sz="1800" dirty="0">
                <a:latin typeface="+mn-lt"/>
              </a:rPr>
              <a:t>	</a:t>
            </a:r>
            <a:r>
              <a:rPr lang="tr-TR" sz="1800" b="1" dirty="0">
                <a:latin typeface="+mn-lt"/>
              </a:rPr>
              <a:t>Bölünmeye katılan şirketlerin yönetim organlarınca bölünme kararı tescil ettirilir.</a:t>
            </a:r>
          </a:p>
        </p:txBody>
      </p:sp>
    </p:spTree>
    <p:extLst>
      <p:ext uri="{BB962C8B-B14F-4D97-AF65-F5344CB8AC3E}">
        <p14:creationId xmlns:p14="http://schemas.microsoft.com/office/powerpoint/2010/main" val="3661510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DF5F4CD6-7091-E7D9-C948-E332665FFED1}"/>
              </a:ext>
            </a:extLst>
          </p:cNvPr>
          <p:cNvSpPr txBox="1">
            <a:spLocks/>
          </p:cNvSpPr>
          <p:nvPr/>
        </p:nvSpPr>
        <p:spPr>
          <a:xfrm>
            <a:off x="179512" y="12347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lvl="0">
              <a:defRPr/>
            </a:pPr>
            <a:r>
              <a:rPr lang="tr-TR" sz="1800" b="1" dirty="0">
                <a:solidFill>
                  <a:schemeClr val="bg1"/>
                </a:solidFill>
                <a:latin typeface="+mn-lt"/>
              </a:rPr>
              <a:t>19-Tescil Ve İlan İçin Ticaret Sicili Müdürlüğüne Başvurulması</a:t>
            </a:r>
            <a:endParaRPr lang="tr-TR" sz="1800" b="1" dirty="0">
              <a:solidFill>
                <a:schemeClr val="bg1"/>
              </a:solidFill>
              <a:effectLst>
                <a:outerShdw blurRad="38100" dist="38100" dir="2700000" algn="tl">
                  <a:srgbClr val="000000">
                    <a:alpha val="43137"/>
                  </a:srgbClr>
                </a:outerShdw>
              </a:effectLst>
              <a:latin typeface="+mn-lt"/>
              <a:ea typeface="Microsoft YaHei UI Light" panose="020B0502040204020203" pitchFamily="34" charset="-122"/>
            </a:endParaRPr>
          </a:p>
        </p:txBody>
      </p:sp>
      <p:sp>
        <p:nvSpPr>
          <p:cNvPr id="5" name="Metin kutusu 4">
            <a:extLst>
              <a:ext uri="{FF2B5EF4-FFF2-40B4-BE49-F238E27FC236}">
                <a16:creationId xmlns:a16="http://schemas.microsoft.com/office/drawing/2014/main" id="{851139A4-3962-B99D-02E3-C58A247D0466}"/>
              </a:ext>
            </a:extLst>
          </p:cNvPr>
          <p:cNvSpPr txBox="1"/>
          <p:nvPr/>
        </p:nvSpPr>
        <p:spPr>
          <a:xfrm>
            <a:off x="0" y="472728"/>
            <a:ext cx="9144000" cy="2308324"/>
          </a:xfrm>
          <a:prstGeom prst="rect">
            <a:avLst/>
          </a:prstGeom>
          <a:noFill/>
        </p:spPr>
        <p:txBody>
          <a:bodyPr wrap="square">
            <a:spAutoFit/>
          </a:bodyPr>
          <a:lstStyle/>
          <a:p>
            <a:pPr algn="just">
              <a:defRPr/>
            </a:pPr>
            <a:r>
              <a:rPr lang="tr-TR" sz="1800" b="1" dirty="0">
                <a:solidFill>
                  <a:srgbClr val="FF0000"/>
                </a:solidFill>
                <a:latin typeface="+mn-lt"/>
              </a:rPr>
              <a:t>	</a:t>
            </a:r>
          </a:p>
          <a:p>
            <a:pPr algn="just">
              <a:defRPr/>
            </a:pPr>
            <a:r>
              <a:rPr lang="tr-TR" b="1" dirty="0">
                <a:solidFill>
                  <a:srgbClr val="FF0000"/>
                </a:solidFill>
                <a:latin typeface="+mn-lt"/>
              </a:rPr>
              <a:t>	</a:t>
            </a:r>
            <a:r>
              <a:rPr lang="tr-TR" sz="1800" b="1" dirty="0">
                <a:solidFill>
                  <a:srgbClr val="FF0000"/>
                </a:solidFill>
                <a:latin typeface="+mn-lt"/>
              </a:rPr>
              <a:t>Dikkat: </a:t>
            </a:r>
            <a:r>
              <a:rPr lang="tr-TR" sz="1800" dirty="0">
                <a:latin typeface="+mn-lt"/>
              </a:rPr>
              <a:t>Kısmi bölünmenin tescili sonrasında bölünmeye bağlı olarak </a:t>
            </a:r>
            <a:r>
              <a:rPr lang="tr-TR" sz="1800" b="1" dirty="0">
                <a:latin typeface="+mn-lt"/>
              </a:rPr>
              <a:t>şube kayıtlarında </a:t>
            </a:r>
            <a:r>
              <a:rPr lang="tr-TR" sz="1800" dirty="0">
                <a:latin typeface="+mn-lt"/>
              </a:rPr>
              <a:t>değişiklik yapılması gereken hallerde (</a:t>
            </a:r>
            <a:r>
              <a:rPr lang="tr-TR" sz="1800" b="1" dirty="0">
                <a:latin typeface="+mn-lt"/>
              </a:rPr>
              <a:t>Şubelerin bölünmeye konu olması durumunda</a:t>
            </a:r>
            <a:r>
              <a:rPr lang="tr-TR" sz="1800" dirty="0">
                <a:latin typeface="+mn-lt"/>
              </a:rPr>
              <a:t>) temsile yetkili olanlarca şubelerinin kayıtlı olduğu ticaret sicili müdürlüklerine </a:t>
            </a:r>
            <a:r>
              <a:rPr lang="tr-TR" sz="1800" b="1" dirty="0">
                <a:latin typeface="+mn-lt"/>
              </a:rPr>
              <a:t>başvuruda bulunularak </a:t>
            </a:r>
            <a:r>
              <a:rPr lang="tr-TR" sz="1800" dirty="0">
                <a:latin typeface="+mn-lt"/>
              </a:rPr>
              <a:t>gerekli değişikliklerin (</a:t>
            </a:r>
            <a:r>
              <a:rPr lang="tr-TR" sz="1800" b="1" dirty="0">
                <a:latin typeface="+mn-lt"/>
              </a:rPr>
              <a:t>şubenin merkezi, </a:t>
            </a:r>
            <a:r>
              <a:rPr lang="tr-TR" sz="1800" b="1" dirty="0" err="1">
                <a:latin typeface="+mn-lt"/>
              </a:rPr>
              <a:t>ünvanı</a:t>
            </a:r>
            <a:r>
              <a:rPr lang="tr-TR" sz="1800" b="1" dirty="0">
                <a:latin typeface="+mn-lt"/>
              </a:rPr>
              <a:t>) tescili talep edilir.</a:t>
            </a:r>
          </a:p>
          <a:p>
            <a:pPr algn="just">
              <a:defRPr/>
            </a:pPr>
            <a:r>
              <a:rPr lang="tr-TR" sz="1800" dirty="0">
                <a:latin typeface="+mn-lt"/>
              </a:rPr>
              <a:t>	</a:t>
            </a:r>
          </a:p>
          <a:p>
            <a:pPr algn="just">
              <a:defRPr/>
            </a:pPr>
            <a:r>
              <a:rPr lang="tr-TR" sz="1800" dirty="0">
                <a:latin typeface="+mn-lt"/>
              </a:rPr>
              <a:t>	Tescil edilen hususlara ilişkin ilan, ticaret sicili müdürlüğünce Türkiye Ticaret Sicili Gazetesi’ne iletilmek suretiyle yayınlanır.</a:t>
            </a:r>
            <a:endParaRPr lang="tr-TR" sz="1800" b="1" dirty="0">
              <a:latin typeface="+mn-lt"/>
            </a:endParaRPr>
          </a:p>
        </p:txBody>
      </p:sp>
    </p:spTree>
    <p:extLst>
      <p:ext uri="{BB962C8B-B14F-4D97-AF65-F5344CB8AC3E}">
        <p14:creationId xmlns:p14="http://schemas.microsoft.com/office/powerpoint/2010/main" val="268541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20- Sicillere Bildirim</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8BDAF614-D0C6-10D6-92E6-9DF19F7BC49C}"/>
              </a:ext>
            </a:extLst>
          </p:cNvPr>
          <p:cNvSpPr txBox="1"/>
          <p:nvPr/>
        </p:nvSpPr>
        <p:spPr>
          <a:xfrm>
            <a:off x="0" y="484188"/>
            <a:ext cx="9144000" cy="4801314"/>
          </a:xfrm>
          <a:prstGeom prst="rect">
            <a:avLst/>
          </a:prstGeom>
          <a:noFill/>
        </p:spPr>
        <p:txBody>
          <a:bodyPr wrap="square">
            <a:spAutoFit/>
          </a:bodyPr>
          <a:lstStyle/>
          <a:p>
            <a:pPr marL="285750" lvl="0" indent="-285750" algn="just">
              <a:buFont typeface="Arial" panose="020B0604020202020204" pitchFamily="34" charset="0"/>
              <a:buChar char="•"/>
            </a:pPr>
            <a:r>
              <a:rPr lang="tr-TR" sz="1800" b="1" dirty="0">
                <a:latin typeface="+mn-lt"/>
              </a:rPr>
              <a:t>Devralan şirketin kayıtlı olduğu müdürlük</a:t>
            </a:r>
            <a:r>
              <a:rPr lang="tr-TR" sz="1800" dirty="0">
                <a:latin typeface="+mn-lt"/>
              </a:rPr>
              <a:t>; </a:t>
            </a:r>
          </a:p>
          <a:p>
            <a:pPr lvl="0" algn="just"/>
            <a:endParaRPr lang="tr-TR" sz="1800" dirty="0">
              <a:latin typeface="+mn-lt"/>
            </a:endParaRPr>
          </a:p>
          <a:p>
            <a:pPr lvl="0" algn="just"/>
            <a:r>
              <a:rPr lang="tr-TR" sz="1800" dirty="0">
                <a:latin typeface="+mn-lt"/>
              </a:rPr>
              <a:t>bölünen şirkete ait tapu, gemi ve fikri mülkiyet sicilleri ile benzeri sicillere; </a:t>
            </a:r>
          </a:p>
          <a:p>
            <a:pPr lvl="0" algn="just"/>
            <a:endParaRPr lang="tr-TR" sz="1800" dirty="0">
              <a:latin typeface="+mn-lt"/>
            </a:endParaRPr>
          </a:p>
          <a:p>
            <a:pPr marL="285750" lvl="0" indent="-285750" algn="just">
              <a:buFont typeface="Wingdings" panose="05000000000000000000" pitchFamily="2" charset="2"/>
              <a:buChar char="ü"/>
            </a:pPr>
            <a:r>
              <a:rPr lang="tr-TR" sz="1800" b="1" dirty="0">
                <a:latin typeface="+mn-lt"/>
              </a:rPr>
              <a:t>yeni hak sahibini, şirketin bölünme kararının tescili ile eş zamanlı olarak ilgili sicillere derhal bildirir</a:t>
            </a:r>
            <a:r>
              <a:rPr lang="tr-TR" sz="1800" dirty="0">
                <a:latin typeface="+mn-lt"/>
              </a:rPr>
              <a:t>. </a:t>
            </a:r>
          </a:p>
          <a:p>
            <a:pPr lvl="0" algn="just"/>
            <a:endParaRPr lang="tr-TR" sz="1800" dirty="0">
              <a:latin typeface="+mn-lt"/>
            </a:endParaRPr>
          </a:p>
          <a:p>
            <a:pPr marL="285750" indent="-285750" algn="just">
              <a:buFont typeface="Wingdings" panose="05000000000000000000" pitchFamily="2" charset="2"/>
              <a:buChar char="ü"/>
            </a:pPr>
            <a:r>
              <a:rPr lang="tr-TR" sz="1800" dirty="0">
                <a:latin typeface="+mn-lt"/>
              </a:rPr>
              <a:t> </a:t>
            </a:r>
            <a:r>
              <a:rPr lang="tr-TR" b="1" dirty="0"/>
              <a:t>İlgili sicillerdeki değişiklikler için şirketin yetkilileri tarafından başvuru yapılmalıdır. </a:t>
            </a:r>
            <a:endParaRPr lang="tr-TR" sz="1800" b="1" dirty="0"/>
          </a:p>
          <a:p>
            <a:pPr algn="just"/>
            <a:endParaRPr lang="tr-TR" sz="1800" dirty="0">
              <a:latin typeface="+mn-lt"/>
            </a:endParaRPr>
          </a:p>
          <a:p>
            <a:pPr algn="just"/>
            <a:r>
              <a:rPr lang="tr-TR" sz="1800" dirty="0">
                <a:latin typeface="+mn-lt"/>
              </a:rPr>
              <a:t>	Yapılacak bildirime;</a:t>
            </a:r>
          </a:p>
          <a:p>
            <a:pPr algn="just"/>
            <a:endParaRPr lang="tr-TR" sz="1800" dirty="0">
              <a:latin typeface="+mn-lt"/>
            </a:endParaRPr>
          </a:p>
          <a:p>
            <a:pPr algn="just"/>
            <a:r>
              <a:rPr lang="tr-TR" dirty="0">
                <a:latin typeface="+mn-lt"/>
              </a:rPr>
              <a:t>	</a:t>
            </a:r>
            <a:r>
              <a:rPr lang="tr-TR" sz="1800" dirty="0">
                <a:latin typeface="+mn-lt"/>
              </a:rPr>
              <a:t> </a:t>
            </a:r>
            <a:r>
              <a:rPr lang="tr-TR" sz="1800" b="1" u="sng" dirty="0">
                <a:latin typeface="+mn-lt"/>
              </a:rPr>
              <a:t>devralan şirket</a:t>
            </a:r>
            <a:r>
              <a:rPr lang="tr-TR" sz="1800" b="1" dirty="0">
                <a:latin typeface="+mn-lt"/>
              </a:rPr>
              <a:t> </a:t>
            </a:r>
            <a:r>
              <a:rPr lang="tr-TR" sz="1800" dirty="0">
                <a:solidFill>
                  <a:srgbClr val="FF0000"/>
                </a:solidFill>
                <a:latin typeface="+mn-lt"/>
              </a:rPr>
              <a:t>bilgileri </a:t>
            </a:r>
            <a:r>
              <a:rPr lang="tr-TR" sz="1800" dirty="0">
                <a:latin typeface="+mn-lt"/>
              </a:rPr>
              <a:t>ile </a:t>
            </a:r>
            <a:r>
              <a:rPr lang="tr-TR" sz="1800" dirty="0">
                <a:solidFill>
                  <a:srgbClr val="FF0000"/>
                </a:solidFill>
                <a:latin typeface="+mn-lt"/>
              </a:rPr>
              <a:t>yeni kurulan şirket </a:t>
            </a:r>
            <a:r>
              <a:rPr lang="tr-TR" sz="1800" dirty="0">
                <a:latin typeface="+mn-lt"/>
              </a:rPr>
              <a:t>olması halinde </a:t>
            </a:r>
            <a:r>
              <a:rPr lang="tr-TR" sz="1800" dirty="0">
                <a:solidFill>
                  <a:srgbClr val="FF0000"/>
                </a:solidFill>
                <a:latin typeface="+mn-lt"/>
              </a:rPr>
              <a:t>şirket sözleşmesi</a:t>
            </a:r>
            <a:r>
              <a:rPr lang="tr-TR" sz="1800" dirty="0">
                <a:latin typeface="+mn-lt"/>
              </a:rPr>
              <a:t>; </a:t>
            </a:r>
          </a:p>
          <a:p>
            <a:pPr algn="just"/>
            <a:endParaRPr lang="tr-TR" sz="1800" dirty="0">
              <a:latin typeface="+mn-lt"/>
            </a:endParaRPr>
          </a:p>
          <a:p>
            <a:pPr algn="just"/>
            <a:r>
              <a:rPr lang="tr-TR" b="1" dirty="0">
                <a:latin typeface="+mn-lt"/>
              </a:rPr>
              <a:t>	</a:t>
            </a:r>
            <a:r>
              <a:rPr lang="tr-TR" sz="1800" b="1" u="sng" dirty="0">
                <a:latin typeface="+mn-lt"/>
              </a:rPr>
              <a:t>bölünen şirketlerin </a:t>
            </a:r>
            <a:r>
              <a:rPr lang="tr-TR" sz="1800" dirty="0">
                <a:latin typeface="+mn-lt"/>
              </a:rPr>
              <a:t>ise mülkiyet değişikliğine konu olan </a:t>
            </a:r>
            <a:r>
              <a:rPr lang="tr-TR" sz="1800" b="1" dirty="0">
                <a:latin typeface="+mn-lt"/>
              </a:rPr>
              <a:t>mal ve hakların </a:t>
            </a:r>
            <a:r>
              <a:rPr lang="tr-TR" sz="1800" dirty="0">
                <a:latin typeface="+mn-lt"/>
              </a:rPr>
              <a:t>ilgili sicillerdeki kayıtlarının </a:t>
            </a:r>
            <a:r>
              <a:rPr lang="tr-TR" sz="1800" b="1" dirty="0">
                <a:latin typeface="+mn-lt"/>
              </a:rPr>
              <a:t>listesi</a:t>
            </a:r>
            <a:r>
              <a:rPr lang="tr-TR" sz="1800" dirty="0">
                <a:latin typeface="+mn-lt"/>
              </a:rPr>
              <a:t> ile bu mal ve hakların </a:t>
            </a:r>
            <a:r>
              <a:rPr lang="tr-TR" sz="1800" b="1" dirty="0">
                <a:latin typeface="+mn-lt"/>
              </a:rPr>
              <a:t>değerleme raporlarının </a:t>
            </a:r>
            <a:r>
              <a:rPr lang="tr-TR" sz="1800" dirty="0">
                <a:latin typeface="+mn-lt"/>
              </a:rPr>
              <a:t>birer örneği eklenir.</a:t>
            </a:r>
          </a:p>
          <a:p>
            <a:pPr algn="just"/>
            <a:endParaRPr lang="tr-TR" b="1" dirty="0">
              <a:latin typeface="+mn-lt"/>
            </a:endParaRPr>
          </a:p>
          <a:p>
            <a:pPr algn="just"/>
            <a:endParaRPr lang="tr-TR" sz="1800" b="1" dirty="0">
              <a:latin typeface="+mn-lt"/>
            </a:endParaRPr>
          </a:p>
        </p:txBody>
      </p:sp>
    </p:spTree>
    <p:extLst>
      <p:ext uri="{BB962C8B-B14F-4D97-AF65-F5344CB8AC3E}">
        <p14:creationId xmlns:p14="http://schemas.microsoft.com/office/powerpoint/2010/main" val="28783705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sz="1800" b="1" dirty="0">
                <a:solidFill>
                  <a:schemeClr val="bg1"/>
                </a:solidFill>
                <a:latin typeface="+mn-lt"/>
                <a:ea typeface="Calibri" panose="020F0502020204030204" pitchFamily="34" charset="0"/>
                <a:cs typeface="Calibri" panose="020F0502020204030204" pitchFamily="34" charset="0"/>
              </a:rPr>
              <a:t>21-Kısmi Bölünmede Dikkat Edilmesi Gerekli Olan Hususlar</a:t>
            </a:r>
          </a:p>
        </p:txBody>
      </p:sp>
      <p:sp>
        <p:nvSpPr>
          <p:cNvPr id="4" name="Metin kutusu 3">
            <a:extLst>
              <a:ext uri="{FF2B5EF4-FFF2-40B4-BE49-F238E27FC236}">
                <a16:creationId xmlns:a16="http://schemas.microsoft.com/office/drawing/2014/main" id="{DC321116-3324-1761-4C60-0A536EB6AEC9}"/>
              </a:ext>
            </a:extLst>
          </p:cNvPr>
          <p:cNvSpPr txBox="1"/>
          <p:nvPr/>
        </p:nvSpPr>
        <p:spPr>
          <a:xfrm>
            <a:off x="0" y="484188"/>
            <a:ext cx="9144000" cy="3139321"/>
          </a:xfrm>
          <a:prstGeom prst="rect">
            <a:avLst/>
          </a:prstGeom>
          <a:noFill/>
        </p:spPr>
        <p:txBody>
          <a:bodyPr wrap="square">
            <a:spAutoFit/>
          </a:bodyPr>
          <a:lstStyle/>
          <a:p>
            <a:pPr marL="342900" indent="-342900" algn="just">
              <a:buFont typeface="+mj-lt"/>
              <a:buAutoNum type="arabicParenR"/>
            </a:pPr>
            <a:r>
              <a:rPr lang="tr-TR" sz="1800" b="1" dirty="0">
                <a:latin typeface="+mn-lt"/>
              </a:rPr>
              <a:t>Bölünen</a:t>
            </a:r>
            <a:r>
              <a:rPr lang="tr-TR" sz="1800" dirty="0">
                <a:latin typeface="+mn-lt"/>
              </a:rPr>
              <a:t> şirketin </a:t>
            </a:r>
            <a:r>
              <a:rPr lang="tr-TR" sz="1800" b="1" dirty="0">
                <a:latin typeface="+mn-lt"/>
              </a:rPr>
              <a:t>faaliyetlerini sürdürmesini engelleyecek şekilde </a:t>
            </a:r>
            <a:r>
              <a:rPr lang="tr-TR" sz="1800" dirty="0">
                <a:latin typeface="+mn-lt"/>
              </a:rPr>
              <a:t>üretim ve hizmet işletmeleri ile taşınmazların </a:t>
            </a:r>
            <a:r>
              <a:rPr lang="tr-TR" sz="1800" b="1" dirty="0">
                <a:latin typeface="+mn-lt"/>
              </a:rPr>
              <a:t>parça parça veya tamamen kısmi bölünmeye konu edilmesi mümkün bulunmamaktadır</a:t>
            </a:r>
            <a:r>
              <a:rPr lang="tr-TR" sz="1800" dirty="0">
                <a:latin typeface="+mn-lt"/>
              </a:rPr>
              <a:t>.</a:t>
            </a:r>
          </a:p>
          <a:p>
            <a:pPr marL="342900" indent="-342900" algn="just">
              <a:buFont typeface="+mj-lt"/>
              <a:buAutoNum type="arabicParenR"/>
              <a:defRPr/>
            </a:pPr>
            <a:r>
              <a:rPr lang="tr-TR" sz="1800" b="1" dirty="0">
                <a:latin typeface="+mn-lt"/>
              </a:rPr>
              <a:t>Bölünmeye konu </a:t>
            </a:r>
            <a:r>
              <a:rPr lang="tr-TR" sz="1800" dirty="0">
                <a:latin typeface="+mn-lt"/>
              </a:rPr>
              <a:t>mal ve haklar tüm aktif ve pasifleriyle birlikte devrolunurlar.</a:t>
            </a:r>
          </a:p>
          <a:p>
            <a:pPr marL="342900" indent="-342900" algn="just">
              <a:buFont typeface="+mj-lt"/>
              <a:buAutoNum type="arabicParenR"/>
              <a:defRPr/>
            </a:pPr>
            <a:r>
              <a:rPr lang="tr-TR" sz="1800" b="1" dirty="0">
                <a:latin typeface="+mn-lt"/>
              </a:rPr>
              <a:t>Vergi mevzuatında</a:t>
            </a:r>
            <a:r>
              <a:rPr lang="tr-TR" sz="1800" dirty="0">
                <a:latin typeface="+mn-lt"/>
              </a:rPr>
              <a:t> bölünmeye konu malvarlığının devrinin </a:t>
            </a:r>
            <a:r>
              <a:rPr lang="tr-TR" sz="1800" b="1" dirty="0">
                <a:latin typeface="+mn-lt"/>
              </a:rPr>
              <a:t>vergiye tabi tutulması</a:t>
            </a:r>
            <a:r>
              <a:rPr lang="tr-TR" sz="1800" dirty="0">
                <a:latin typeface="+mn-lt"/>
              </a:rPr>
              <a:t>, Türk Ticaret Kanunu uyarınca bu malvarlığının </a:t>
            </a:r>
            <a:r>
              <a:rPr lang="tr-TR" sz="1800" b="1" dirty="0">
                <a:solidFill>
                  <a:srgbClr val="FF0000"/>
                </a:solidFill>
                <a:latin typeface="+mn-lt"/>
              </a:rPr>
              <a:t>bölünmeye konu edilmesine engel teşkil etmez.</a:t>
            </a:r>
            <a:r>
              <a:rPr lang="tr-TR" sz="1800" dirty="0">
                <a:latin typeface="+mn-lt"/>
              </a:rPr>
              <a:t> </a:t>
            </a:r>
          </a:p>
          <a:p>
            <a:pPr marL="342900" indent="-342900" algn="just">
              <a:buFont typeface="+mj-lt"/>
              <a:buAutoNum type="arabicParenR"/>
              <a:defRPr/>
            </a:pPr>
            <a:r>
              <a:rPr lang="tr-TR" sz="1800" b="1" dirty="0">
                <a:latin typeface="+mn-lt"/>
              </a:rPr>
              <a:t>Tüm ortakların onaylaması hâlinde</a:t>
            </a:r>
            <a:r>
              <a:rPr lang="tr-TR" sz="1800" dirty="0">
                <a:latin typeface="+mn-lt"/>
              </a:rPr>
              <a:t>, KOBİ şirketler </a:t>
            </a:r>
            <a:r>
              <a:rPr lang="tr-TR" sz="1800" u="sng" dirty="0">
                <a:latin typeface="+mn-lt"/>
              </a:rPr>
              <a:t>bölünme raporunun </a:t>
            </a:r>
            <a:r>
              <a:rPr lang="tr-TR" sz="1800" dirty="0">
                <a:latin typeface="+mn-lt"/>
              </a:rPr>
              <a:t>düzenlenmesinden vazgeçebilirler. </a:t>
            </a:r>
          </a:p>
          <a:p>
            <a:pPr marL="342900" indent="-342900" algn="just">
              <a:buFont typeface="+mj-lt"/>
              <a:buAutoNum type="arabicParenR"/>
              <a:defRPr/>
            </a:pPr>
            <a:r>
              <a:rPr lang="tr-TR" sz="1800" b="1" dirty="0">
                <a:latin typeface="+mn-lt"/>
              </a:rPr>
              <a:t>Tüm ortakların onaylaması hâlinde </a:t>
            </a:r>
            <a:r>
              <a:rPr lang="tr-TR" sz="1800" dirty="0">
                <a:latin typeface="+mn-lt"/>
              </a:rPr>
              <a:t>KOBİ şirketler </a:t>
            </a:r>
            <a:r>
              <a:rPr lang="tr-TR" sz="1800" u="sng" dirty="0">
                <a:latin typeface="+mn-lt"/>
              </a:rPr>
              <a:t>inceleme hakkından </a:t>
            </a:r>
            <a:r>
              <a:rPr lang="tr-TR" sz="1800" dirty="0">
                <a:latin typeface="+mn-lt"/>
              </a:rPr>
              <a:t>vazgeçebilir. Bu durumda inceleme hakkına ilişkin </a:t>
            </a:r>
            <a:r>
              <a:rPr lang="tr-TR" sz="1800" u="sng" dirty="0">
                <a:latin typeface="+mn-lt"/>
              </a:rPr>
              <a:t>ilanın yapılmasına ve 2 aylık sürenin beklenmesine </a:t>
            </a:r>
            <a:r>
              <a:rPr lang="tr-TR" sz="1800" dirty="0">
                <a:latin typeface="+mn-lt"/>
              </a:rPr>
              <a:t>gerek bulunmamaktadır.</a:t>
            </a:r>
            <a:r>
              <a:rPr lang="tr-TR" sz="1800" u="sng" dirty="0">
                <a:solidFill>
                  <a:srgbClr val="FF0000"/>
                </a:solidFill>
                <a:latin typeface="+mn-lt"/>
              </a:rPr>
              <a:t> </a:t>
            </a:r>
            <a:endParaRPr lang="tr-TR" sz="1800" dirty="0">
              <a:latin typeface="+mn-lt"/>
            </a:endParaRPr>
          </a:p>
        </p:txBody>
      </p:sp>
    </p:spTree>
    <p:extLst>
      <p:ext uri="{BB962C8B-B14F-4D97-AF65-F5344CB8AC3E}">
        <p14:creationId xmlns:p14="http://schemas.microsoft.com/office/powerpoint/2010/main" val="2196230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sz="1800" b="1" dirty="0">
                <a:solidFill>
                  <a:schemeClr val="bg1"/>
                </a:solidFill>
                <a:latin typeface="+mn-lt"/>
                <a:ea typeface="Calibri" panose="020F0502020204030204" pitchFamily="34" charset="0"/>
                <a:cs typeface="Calibri" panose="020F0502020204030204" pitchFamily="34" charset="0"/>
              </a:rPr>
              <a:t>21-Kısmi Bölünmede Dikkat Edilmesi Gerekli Olan Hususlar</a:t>
            </a:r>
          </a:p>
        </p:txBody>
      </p:sp>
      <p:sp>
        <p:nvSpPr>
          <p:cNvPr id="4" name="Metin kutusu 3">
            <a:extLst>
              <a:ext uri="{FF2B5EF4-FFF2-40B4-BE49-F238E27FC236}">
                <a16:creationId xmlns:a16="http://schemas.microsoft.com/office/drawing/2014/main" id="{2A3F184B-0AD5-611C-90A8-B308DD46515F}"/>
              </a:ext>
            </a:extLst>
          </p:cNvPr>
          <p:cNvSpPr txBox="1"/>
          <p:nvPr/>
        </p:nvSpPr>
        <p:spPr>
          <a:xfrm>
            <a:off x="0" y="411510"/>
            <a:ext cx="9144000" cy="4524315"/>
          </a:xfrm>
          <a:prstGeom prst="rect">
            <a:avLst/>
          </a:prstGeom>
          <a:noFill/>
        </p:spPr>
        <p:txBody>
          <a:bodyPr wrap="square">
            <a:spAutoFit/>
          </a:bodyPr>
          <a:lstStyle/>
          <a:p>
            <a:pPr marL="342900" indent="-342900" algn="just">
              <a:buFont typeface="+mj-lt"/>
              <a:buAutoNum type="arabicParenR" startAt="6"/>
              <a:defRPr/>
            </a:pPr>
            <a:r>
              <a:rPr lang="tr-TR" b="1" dirty="0">
                <a:latin typeface="+mn-lt"/>
              </a:rPr>
              <a:t>Büyük ölçekli şirketlerde inceleme hakkının </a:t>
            </a:r>
            <a:r>
              <a:rPr lang="tr-TR" dirty="0">
                <a:latin typeface="+mn-lt"/>
              </a:rPr>
              <a:t>kullanılması ile ilgili Ticaret Bakanlığımızın 31.10.2023 ve 14.11.2023 tarihli yazılarında «</a:t>
            </a:r>
            <a:r>
              <a:rPr lang="tr-TR" b="1" i="1" dirty="0">
                <a:latin typeface="+mn-lt"/>
              </a:rPr>
              <a:t>ilanlarının yayınlanmasını müteakip </a:t>
            </a:r>
            <a:r>
              <a:rPr lang="tr-TR" i="1" dirty="0">
                <a:latin typeface="+mn-lt"/>
              </a:rPr>
              <a:t>olarak </a:t>
            </a:r>
            <a:r>
              <a:rPr lang="tr-TR" b="1" i="1" dirty="0">
                <a:latin typeface="+mn-lt"/>
              </a:rPr>
              <a:t>tüm pay sahiplerinin</a:t>
            </a:r>
            <a:r>
              <a:rPr lang="tr-TR" i="1" dirty="0">
                <a:latin typeface="+mn-lt"/>
              </a:rPr>
              <a:t> inceleme haklarını kullandıklarına ilişkin </a:t>
            </a:r>
            <a:r>
              <a:rPr lang="tr-TR" b="1" i="1" dirty="0">
                <a:latin typeface="+mn-lt"/>
              </a:rPr>
              <a:t>beyan</a:t>
            </a:r>
            <a:r>
              <a:rPr lang="tr-TR" i="1" dirty="0">
                <a:latin typeface="+mn-lt"/>
              </a:rPr>
              <a:t>larının alınması ya da tüm pay sahiplerinin katılım sağladığı genel kurul toplantısında </a:t>
            </a:r>
            <a:r>
              <a:rPr lang="tr-TR" b="1" i="1" dirty="0">
                <a:latin typeface="+mn-lt"/>
              </a:rPr>
              <a:t>tüm pay sahiplerince inceleme hakkının kullanıldığının açıkça belirtilmesi halinde </a:t>
            </a:r>
            <a:r>
              <a:rPr lang="tr-TR" i="1" dirty="0">
                <a:latin typeface="+mn-lt"/>
              </a:rPr>
              <a:t>aksi yönde bir mahkeme kararı bulunmadığı müddetçe inceleme hakkının kullandırılmasına ilişkin </a:t>
            </a:r>
            <a:r>
              <a:rPr lang="tr-TR" b="1" i="1" dirty="0">
                <a:solidFill>
                  <a:srgbClr val="FF0000"/>
                </a:solidFill>
                <a:latin typeface="+mn-lt"/>
              </a:rPr>
              <a:t>2 aylık sürenin beklenilmesine gerek olmaksızın</a:t>
            </a:r>
            <a:r>
              <a:rPr lang="tr-TR" b="1" i="1" dirty="0">
                <a:latin typeface="+mn-lt"/>
              </a:rPr>
              <a:t> </a:t>
            </a:r>
            <a:r>
              <a:rPr lang="tr-TR" i="1" dirty="0">
                <a:latin typeface="+mn-lt"/>
              </a:rPr>
              <a:t>işlemin ticaret siciline tescili mümkündür.</a:t>
            </a:r>
            <a:r>
              <a:rPr lang="tr-TR" dirty="0">
                <a:latin typeface="+mn-lt"/>
              </a:rPr>
              <a:t>» denilerek tüm ortaklar inceleme haklarını kullanmaları dolayısıyla 2 aylık süre beklenmeden bölünme kararı alınabilir.</a:t>
            </a:r>
          </a:p>
          <a:p>
            <a:pPr marL="342900" indent="-342900" algn="just">
              <a:buFont typeface="+mj-lt"/>
              <a:buAutoNum type="arabicParenR" startAt="6"/>
              <a:defRPr/>
            </a:pPr>
            <a:r>
              <a:rPr lang="tr-TR" b="1" dirty="0">
                <a:latin typeface="+mn-lt"/>
              </a:rPr>
              <a:t>Aşağıdaki durumlarda alacaklılara </a:t>
            </a:r>
            <a:r>
              <a:rPr lang="tr-TR" b="1" dirty="0">
                <a:solidFill>
                  <a:srgbClr val="FF0000"/>
                </a:solidFill>
                <a:latin typeface="+mn-lt"/>
              </a:rPr>
              <a:t>çağrı ilanı yapılmasına ve 3 aylık </a:t>
            </a:r>
            <a:r>
              <a:rPr lang="tr-TR" b="1" dirty="0">
                <a:latin typeface="+mn-lt"/>
              </a:rPr>
              <a:t>sürenin beklenmesine</a:t>
            </a:r>
            <a:r>
              <a:rPr lang="tr-TR" b="1" dirty="0">
                <a:solidFill>
                  <a:srgbClr val="FF0000"/>
                </a:solidFill>
                <a:latin typeface="+mn-lt"/>
              </a:rPr>
              <a:t> gerek bulunmamaktadır.</a:t>
            </a:r>
          </a:p>
          <a:p>
            <a:pPr marL="600075" lvl="1" indent="-257175" algn="just">
              <a:buFont typeface="Arial" panose="020B0604020202020204" pitchFamily="34" charset="0"/>
              <a:buChar char="•"/>
            </a:pPr>
            <a:r>
              <a:rPr lang="tr-TR" dirty="0">
                <a:latin typeface="+mn-lt"/>
              </a:rPr>
              <a:t>Bölünen şirketin herhangi bir </a:t>
            </a:r>
            <a:r>
              <a:rPr lang="tr-TR" b="1" dirty="0">
                <a:latin typeface="+mn-lt"/>
              </a:rPr>
              <a:t>borcunun olmaması,</a:t>
            </a:r>
          </a:p>
          <a:p>
            <a:pPr marL="600075" lvl="1" indent="-257175" algn="just">
              <a:buFont typeface="Arial" panose="020B0604020202020204" pitchFamily="34" charset="0"/>
              <a:buChar char="•"/>
            </a:pPr>
            <a:r>
              <a:rPr lang="tr-TR" dirty="0">
                <a:latin typeface="+mn-lt"/>
              </a:rPr>
              <a:t>Kısmi bölünme nedeniyle yapılan sermaye azaltımı ile </a:t>
            </a:r>
            <a:r>
              <a:rPr lang="tr-TR" b="1" dirty="0">
                <a:latin typeface="+mn-lt"/>
              </a:rPr>
              <a:t>eş zamanlı olarak azalan sermaye miktarı kadar sermaye artırımı </a:t>
            </a:r>
            <a:r>
              <a:rPr lang="tr-TR" dirty="0">
                <a:latin typeface="+mn-lt"/>
              </a:rPr>
              <a:t>yapılması, </a:t>
            </a:r>
          </a:p>
          <a:p>
            <a:pPr marL="600075" lvl="1" indent="-257175" algn="just">
              <a:buFont typeface="Arial" panose="020B0604020202020204" pitchFamily="34" charset="0"/>
              <a:buChar char="•"/>
            </a:pPr>
            <a:r>
              <a:rPr lang="tr-TR" dirty="0">
                <a:latin typeface="+mn-lt"/>
              </a:rPr>
              <a:t>Sermaye </a:t>
            </a:r>
            <a:r>
              <a:rPr lang="tr-TR" b="1" dirty="0">
                <a:latin typeface="+mn-lt"/>
              </a:rPr>
              <a:t>azaltımı yapılmasına ihtiyaç bulunmaması </a:t>
            </a:r>
            <a:r>
              <a:rPr lang="tr-TR" dirty="0">
                <a:latin typeface="+mn-lt"/>
              </a:rPr>
              <a:t>(bölünen malvarlığı karşısında iştirak hissesi alınması, bölünen malvarlığının karşılığının iç kaynaklardan karşılanması)</a:t>
            </a:r>
            <a:r>
              <a:rPr lang="tr-TR" b="1" dirty="0">
                <a:latin typeface="+mn-lt"/>
              </a:rPr>
              <a:t>	</a:t>
            </a:r>
          </a:p>
        </p:txBody>
      </p:sp>
    </p:spTree>
    <p:extLst>
      <p:ext uri="{BB962C8B-B14F-4D97-AF65-F5344CB8AC3E}">
        <p14:creationId xmlns:p14="http://schemas.microsoft.com/office/powerpoint/2010/main" val="1761950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sz="1800" b="1" dirty="0">
                <a:solidFill>
                  <a:schemeClr val="bg1"/>
                </a:solidFill>
                <a:latin typeface="+mn-lt"/>
                <a:ea typeface="Calibri" panose="020F0502020204030204" pitchFamily="34" charset="0"/>
                <a:cs typeface="Calibri" panose="020F0502020204030204" pitchFamily="34" charset="0"/>
              </a:rPr>
              <a:t>21-Kısmi Bölünmede Dikkat Edilmesi Gerekli Olan Hususlar</a:t>
            </a:r>
          </a:p>
        </p:txBody>
      </p:sp>
      <p:sp>
        <p:nvSpPr>
          <p:cNvPr id="4" name="Metin kutusu 3">
            <a:extLst>
              <a:ext uri="{FF2B5EF4-FFF2-40B4-BE49-F238E27FC236}">
                <a16:creationId xmlns:a16="http://schemas.microsoft.com/office/drawing/2014/main" id="{62CD49A2-5A8A-1307-F8B0-1F5442D5EB58}"/>
              </a:ext>
            </a:extLst>
          </p:cNvPr>
          <p:cNvSpPr txBox="1"/>
          <p:nvPr/>
        </p:nvSpPr>
        <p:spPr>
          <a:xfrm>
            <a:off x="0" y="484188"/>
            <a:ext cx="9144000" cy="4247317"/>
          </a:xfrm>
          <a:prstGeom prst="rect">
            <a:avLst/>
          </a:prstGeom>
          <a:noFill/>
        </p:spPr>
        <p:txBody>
          <a:bodyPr wrap="square">
            <a:spAutoFit/>
          </a:bodyPr>
          <a:lstStyle/>
          <a:p>
            <a:pPr marL="385763" indent="-385763" algn="just">
              <a:buFont typeface="+mj-lt"/>
              <a:buAutoNum type="arabicParenR" startAt="8"/>
            </a:pPr>
            <a:r>
              <a:rPr lang="tr-TR" b="1" dirty="0">
                <a:latin typeface="+mn-lt"/>
              </a:rPr>
              <a:t>Aşağıdaki durumlarda </a:t>
            </a:r>
            <a:r>
              <a:rPr lang="tr-TR" dirty="0">
                <a:latin typeface="+mn-lt"/>
              </a:rPr>
              <a:t>alacaklılara </a:t>
            </a:r>
            <a:r>
              <a:rPr lang="tr-TR" b="1" dirty="0">
                <a:solidFill>
                  <a:srgbClr val="FF0000"/>
                </a:solidFill>
                <a:latin typeface="+mn-lt"/>
              </a:rPr>
              <a:t>çağrı ilanı yapılması gerekmekle </a:t>
            </a:r>
            <a:r>
              <a:rPr lang="tr-TR" dirty="0">
                <a:latin typeface="+mn-lt"/>
              </a:rPr>
              <a:t>birlikte </a:t>
            </a:r>
            <a:r>
              <a:rPr lang="tr-TR" b="1" dirty="0">
                <a:latin typeface="+mn-lt"/>
              </a:rPr>
              <a:t>3 aylık sürenin beklenmesine gerek bulunmamaktadır. </a:t>
            </a:r>
          </a:p>
          <a:p>
            <a:pPr marL="685800" lvl="1" indent="-342900" algn="just">
              <a:buFont typeface="Arial" panose="020B0604020202020204" pitchFamily="34" charset="0"/>
              <a:buChar char="•"/>
            </a:pPr>
            <a:r>
              <a:rPr lang="tr-TR" dirty="0">
                <a:latin typeface="+mn-lt"/>
              </a:rPr>
              <a:t>Azaltılan sermaye veya bölünen şirketin borcundan hangisi fazla ise o tutar kadar  </a:t>
            </a:r>
            <a:r>
              <a:rPr lang="tr-TR" b="1" dirty="0">
                <a:latin typeface="+mn-lt"/>
              </a:rPr>
              <a:t>teminat gösterilmesi</a:t>
            </a:r>
            <a:r>
              <a:rPr lang="tr-TR" dirty="0">
                <a:latin typeface="+mn-lt"/>
              </a:rPr>
              <a:t>, ( Banka teminat mektubu)</a:t>
            </a:r>
          </a:p>
          <a:p>
            <a:pPr marL="685800" lvl="1" indent="-342900" algn="just">
              <a:buFont typeface="Arial" panose="020B0604020202020204" pitchFamily="34" charset="0"/>
              <a:buChar char="•"/>
            </a:pPr>
            <a:r>
              <a:rPr lang="tr-TR" dirty="0">
                <a:latin typeface="+mn-lt"/>
              </a:rPr>
              <a:t>Alacaklıların alacaklarının </a:t>
            </a:r>
            <a:r>
              <a:rPr lang="tr-TR" b="1" dirty="0">
                <a:latin typeface="+mn-lt"/>
              </a:rPr>
              <a:t>ödenmesi</a:t>
            </a:r>
            <a:r>
              <a:rPr lang="tr-TR" dirty="0">
                <a:latin typeface="+mn-lt"/>
              </a:rPr>
              <a:t> veya yazılı </a:t>
            </a:r>
            <a:r>
              <a:rPr lang="tr-TR" b="1" dirty="0">
                <a:latin typeface="+mn-lt"/>
              </a:rPr>
              <a:t>muvafakat göstermesi</a:t>
            </a:r>
            <a:r>
              <a:rPr lang="tr-TR" dirty="0">
                <a:latin typeface="+mn-lt"/>
              </a:rPr>
              <a:t>, </a:t>
            </a:r>
          </a:p>
          <a:p>
            <a:pPr marL="342900" indent="-342900" algn="just">
              <a:buFont typeface="+mj-lt"/>
              <a:buAutoNum type="arabicParenR" startAt="8"/>
            </a:pPr>
            <a:r>
              <a:rPr lang="tr-TR" b="1" dirty="0">
                <a:latin typeface="+mn-lt"/>
              </a:rPr>
              <a:t>Sermaye azaltımı, </a:t>
            </a:r>
            <a:r>
              <a:rPr lang="tr-TR" dirty="0">
                <a:latin typeface="+mn-lt"/>
              </a:rPr>
              <a:t>bölünen şirketin Türk Ticaret Kanunun 376. Maddesi uyarınca </a:t>
            </a:r>
            <a:r>
              <a:rPr lang="tr-TR" b="1" dirty="0">
                <a:latin typeface="+mn-lt"/>
              </a:rPr>
              <a:t>sermaye kaybına </a:t>
            </a:r>
            <a:r>
              <a:rPr lang="tr-TR" dirty="0">
                <a:latin typeface="+mn-lt"/>
              </a:rPr>
              <a:t>uğramasına ve </a:t>
            </a:r>
            <a:r>
              <a:rPr lang="tr-TR" b="1" dirty="0">
                <a:latin typeface="+mn-lt"/>
              </a:rPr>
              <a:t>asgari sermaye miktarının </a:t>
            </a:r>
            <a:r>
              <a:rPr lang="tr-TR" dirty="0">
                <a:latin typeface="+mn-lt"/>
              </a:rPr>
              <a:t>altına inmesine sebebiyet verecek</a:t>
            </a:r>
            <a:r>
              <a:rPr lang="tr-TR" b="1" dirty="0">
                <a:latin typeface="+mn-lt"/>
              </a:rPr>
              <a:t> şekilde olamaz.  </a:t>
            </a:r>
          </a:p>
          <a:p>
            <a:pPr marL="342900" indent="-342900" algn="just">
              <a:buFont typeface="+mj-lt"/>
              <a:buAutoNum type="arabicParenR" startAt="8"/>
            </a:pPr>
            <a:r>
              <a:rPr lang="tr-TR" b="1" dirty="0">
                <a:latin typeface="+mn-lt"/>
              </a:rPr>
              <a:t>Bölünmede </a:t>
            </a:r>
            <a:r>
              <a:rPr lang="tr-TR" dirty="0">
                <a:latin typeface="+mn-lt"/>
              </a:rPr>
              <a:t>Kanunun </a:t>
            </a:r>
            <a:r>
              <a:rPr lang="tr-TR" b="1" dirty="0">
                <a:latin typeface="+mn-lt"/>
              </a:rPr>
              <a:t>473 ve 474 </a:t>
            </a:r>
            <a:r>
              <a:rPr lang="tr-TR" dirty="0">
                <a:latin typeface="+mn-lt"/>
              </a:rPr>
              <a:t>üncü maddeleri </a:t>
            </a:r>
            <a:r>
              <a:rPr lang="tr-TR" b="1" dirty="0">
                <a:solidFill>
                  <a:srgbClr val="FF0000"/>
                </a:solidFill>
                <a:latin typeface="+mn-lt"/>
              </a:rPr>
              <a:t>uygulanmaz</a:t>
            </a:r>
            <a:r>
              <a:rPr lang="tr-TR" b="1" dirty="0">
                <a:latin typeface="+mn-lt"/>
              </a:rPr>
              <a:t>. </a:t>
            </a:r>
            <a:r>
              <a:rPr lang="tr-TR" dirty="0">
                <a:latin typeface="+mn-lt"/>
              </a:rPr>
              <a:t>Yani </a:t>
            </a:r>
            <a:r>
              <a:rPr lang="tr-TR" b="1" dirty="0">
                <a:latin typeface="+mn-lt"/>
              </a:rPr>
              <a:t>yönetim organınca </a:t>
            </a:r>
            <a:r>
              <a:rPr lang="tr-TR" dirty="0">
                <a:latin typeface="+mn-lt"/>
              </a:rPr>
              <a:t>sermaye azaltımına gidilmesinin sebepleri ile azaltmanın amacı ve ne şekilde yapılacağının açıklandığı </a:t>
            </a:r>
            <a:r>
              <a:rPr lang="tr-TR" b="1" dirty="0">
                <a:latin typeface="+mn-lt"/>
              </a:rPr>
              <a:t>sermaye azaltım raporunun hazırlanmasına ve</a:t>
            </a:r>
            <a:r>
              <a:rPr lang="tr-TR" dirty="0">
                <a:latin typeface="+mn-lt"/>
              </a:rPr>
              <a:t> </a:t>
            </a:r>
            <a:r>
              <a:rPr lang="tr-TR" b="1" dirty="0">
                <a:latin typeface="+mn-lt"/>
              </a:rPr>
              <a:t>azaltmanın genel kurulda kabulünden sonra alacaklılara yapılması gereken çağrı ilanları ile çağrı mektuplarının gönderilmesine</a:t>
            </a:r>
            <a:r>
              <a:rPr lang="tr-TR" dirty="0">
                <a:latin typeface="+mn-lt"/>
              </a:rPr>
              <a:t> gerek bulunmamaktadır. </a:t>
            </a:r>
          </a:p>
          <a:p>
            <a:pPr marL="342900" indent="-342900" algn="just">
              <a:buFont typeface="+mj-lt"/>
              <a:buAutoNum type="arabicParenR" startAt="8"/>
            </a:pPr>
            <a:r>
              <a:rPr lang="tr-TR" b="1" dirty="0">
                <a:latin typeface="+mn-lt"/>
              </a:rPr>
              <a:t>Bölünmede </a:t>
            </a:r>
            <a:r>
              <a:rPr lang="tr-TR" dirty="0">
                <a:latin typeface="+mn-lt"/>
              </a:rPr>
              <a:t>Kanunun 164 üncü maddesi gereğince</a:t>
            </a:r>
            <a:r>
              <a:rPr lang="tr-TR" b="1" dirty="0">
                <a:latin typeface="+mn-lt"/>
              </a:rPr>
              <a:t> </a:t>
            </a:r>
            <a:r>
              <a:rPr lang="tr-TR" b="1" dirty="0">
                <a:solidFill>
                  <a:srgbClr val="FF0000"/>
                </a:solidFill>
                <a:latin typeface="+mn-lt"/>
              </a:rPr>
              <a:t>ayni sermaye </a:t>
            </a:r>
            <a:r>
              <a:rPr lang="tr-TR" b="1" dirty="0">
                <a:latin typeface="+mn-lt"/>
              </a:rPr>
              <a:t>konulmasına ilişkin hükümler </a:t>
            </a:r>
            <a:r>
              <a:rPr lang="tr-TR" b="1" dirty="0">
                <a:solidFill>
                  <a:srgbClr val="FF0000"/>
                </a:solidFill>
                <a:latin typeface="+mn-lt"/>
              </a:rPr>
              <a:t>uygulanmaz.</a:t>
            </a:r>
          </a:p>
        </p:txBody>
      </p:sp>
    </p:spTree>
    <p:extLst>
      <p:ext uri="{BB962C8B-B14F-4D97-AF65-F5344CB8AC3E}">
        <p14:creationId xmlns:p14="http://schemas.microsoft.com/office/powerpoint/2010/main" val="1546954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sz="1800" b="1" dirty="0">
                <a:solidFill>
                  <a:schemeClr val="bg1"/>
                </a:solidFill>
                <a:latin typeface="+mn-lt"/>
                <a:ea typeface="Calibri" panose="020F0502020204030204" pitchFamily="34" charset="0"/>
                <a:cs typeface="Calibri" panose="020F0502020204030204" pitchFamily="34" charset="0"/>
              </a:rPr>
              <a:t>21-Kısmi Bölünmede Dikkat Edilmesi Gerekli Olan Hususlar</a:t>
            </a:r>
          </a:p>
        </p:txBody>
      </p:sp>
      <p:sp>
        <p:nvSpPr>
          <p:cNvPr id="4" name="Metin kutusu 3">
            <a:extLst>
              <a:ext uri="{FF2B5EF4-FFF2-40B4-BE49-F238E27FC236}">
                <a16:creationId xmlns:a16="http://schemas.microsoft.com/office/drawing/2014/main" id="{C6A3DEE6-DB5F-E134-D525-C3583EF81E5E}"/>
              </a:ext>
            </a:extLst>
          </p:cNvPr>
          <p:cNvSpPr txBox="1"/>
          <p:nvPr/>
        </p:nvSpPr>
        <p:spPr>
          <a:xfrm>
            <a:off x="0" y="485145"/>
            <a:ext cx="9144000" cy="4247317"/>
          </a:xfrm>
          <a:prstGeom prst="rect">
            <a:avLst/>
          </a:prstGeom>
          <a:noFill/>
        </p:spPr>
        <p:txBody>
          <a:bodyPr wrap="square">
            <a:spAutoFit/>
          </a:bodyPr>
          <a:lstStyle/>
          <a:p>
            <a:pPr marL="342900" indent="-342900" algn="just">
              <a:buFont typeface="+mj-lt"/>
              <a:buAutoNum type="arabicParenR" startAt="12"/>
              <a:defRPr/>
            </a:pPr>
            <a:r>
              <a:rPr lang="tr-TR" sz="1800" b="1" dirty="0">
                <a:latin typeface="+mn-lt"/>
              </a:rPr>
              <a:t>Bölünme sebebiyle, </a:t>
            </a:r>
            <a:r>
              <a:rPr lang="tr-TR" sz="1800" dirty="0">
                <a:latin typeface="+mn-lt"/>
              </a:rPr>
              <a:t>kayıtlı sermaye sisteminde müsait olmasa bile</a:t>
            </a:r>
            <a:r>
              <a:rPr lang="tr-TR" sz="1800" b="1" dirty="0">
                <a:latin typeface="+mn-lt"/>
              </a:rPr>
              <a:t>, tavan değiştirilmeden sermaye artırılabilir. </a:t>
            </a:r>
          </a:p>
          <a:p>
            <a:pPr marL="342900" indent="-342900" algn="just">
              <a:buFont typeface="+mj-lt"/>
              <a:buAutoNum type="arabicParenR" startAt="12"/>
              <a:defRPr/>
            </a:pPr>
            <a:r>
              <a:rPr lang="tr-TR" sz="1800" b="1" dirty="0">
                <a:latin typeface="+mn-lt"/>
              </a:rPr>
              <a:t>Yeni </a:t>
            </a:r>
            <a:r>
              <a:rPr lang="tr-TR" sz="1800" dirty="0">
                <a:latin typeface="+mn-lt"/>
              </a:rPr>
              <a:t>kurulacak şirketin</a:t>
            </a:r>
            <a:r>
              <a:rPr lang="tr-TR" sz="1800" b="1" dirty="0">
                <a:latin typeface="+mn-lt"/>
              </a:rPr>
              <a:t>, esas sözleşmesinin tüm ortaklar tarafından veya oranların korunmadığı bölünmede, bölünme planına göre ortak olanlarca imzalanması zorunludur. </a:t>
            </a:r>
            <a:r>
              <a:rPr lang="tr-TR" sz="1800" dirty="0">
                <a:latin typeface="+mn-lt"/>
              </a:rPr>
              <a:t>Kanunun </a:t>
            </a:r>
            <a:r>
              <a:rPr lang="tr-TR" sz="1800" b="1" dirty="0">
                <a:latin typeface="+mn-lt"/>
              </a:rPr>
              <a:t>tür değişikliğinde getirdiği “…</a:t>
            </a:r>
            <a:r>
              <a:rPr lang="tr-TR" sz="1800" b="1" dirty="0">
                <a:solidFill>
                  <a:srgbClr val="FF0000"/>
                </a:solidFill>
                <a:latin typeface="+mn-lt"/>
              </a:rPr>
              <a:t>kurucuların şirket sözleşmesini imzalamalarına ilişkin hükümler uygulanmaz</a:t>
            </a:r>
            <a:r>
              <a:rPr lang="tr-TR" sz="1800" b="1" dirty="0">
                <a:latin typeface="+mn-lt"/>
              </a:rPr>
              <a:t>.”</a:t>
            </a:r>
            <a:r>
              <a:rPr lang="tr-TR" sz="1800" dirty="0">
                <a:latin typeface="+mn-lt"/>
              </a:rPr>
              <a:t> </a:t>
            </a:r>
            <a:r>
              <a:rPr lang="tr-TR" sz="1800" b="1" dirty="0">
                <a:latin typeface="+mn-lt"/>
              </a:rPr>
              <a:t>istisna </a:t>
            </a:r>
            <a:r>
              <a:rPr lang="tr-TR" sz="1800" dirty="0">
                <a:latin typeface="+mn-lt"/>
              </a:rPr>
              <a:t>hükmü </a:t>
            </a:r>
            <a:r>
              <a:rPr lang="tr-TR" sz="1800" b="1" dirty="0">
                <a:solidFill>
                  <a:srgbClr val="FF0000"/>
                </a:solidFill>
                <a:latin typeface="+mn-lt"/>
              </a:rPr>
              <a:t>bölünme işleminde </a:t>
            </a:r>
            <a:r>
              <a:rPr lang="tr-TR" sz="1800" dirty="0">
                <a:latin typeface="+mn-lt"/>
              </a:rPr>
              <a:t>böyle bir istisna olmadığı için </a:t>
            </a:r>
            <a:r>
              <a:rPr lang="tr-TR" sz="1800" b="1" dirty="0">
                <a:solidFill>
                  <a:srgbClr val="FF0000"/>
                </a:solidFill>
                <a:latin typeface="+mn-lt"/>
              </a:rPr>
              <a:t>uygulanmaz</a:t>
            </a:r>
            <a:r>
              <a:rPr lang="tr-TR" sz="1800" dirty="0">
                <a:latin typeface="+mn-lt"/>
              </a:rPr>
              <a:t>.</a:t>
            </a:r>
          </a:p>
          <a:p>
            <a:pPr marL="342900" indent="-342900" algn="just">
              <a:buFont typeface="+mj-lt"/>
              <a:buAutoNum type="arabicParenR" startAt="12"/>
              <a:defRPr/>
            </a:pPr>
            <a:r>
              <a:rPr lang="tr-TR" sz="1800" b="1" dirty="0">
                <a:latin typeface="+mn-lt"/>
              </a:rPr>
              <a:t>Bilanço günüyle</a:t>
            </a:r>
            <a:r>
              <a:rPr lang="tr-TR" sz="1800" dirty="0">
                <a:latin typeface="+mn-lt"/>
              </a:rPr>
              <a:t>, bölünme sözleşmesinin imzalanması veya bölünme planının düzenlenmesi tarihi arasında, </a:t>
            </a:r>
            <a:r>
              <a:rPr lang="tr-TR" sz="1800" b="1" dirty="0">
                <a:latin typeface="+mn-lt"/>
              </a:rPr>
              <a:t>altı aydan fazla </a:t>
            </a:r>
            <a:r>
              <a:rPr lang="tr-TR" sz="1800" dirty="0">
                <a:latin typeface="+mn-lt"/>
              </a:rPr>
              <a:t>bir zaman </a:t>
            </a:r>
            <a:r>
              <a:rPr lang="tr-TR" sz="1800" b="1" dirty="0">
                <a:latin typeface="+mn-lt"/>
              </a:rPr>
              <a:t>geçmesi</a:t>
            </a:r>
            <a:r>
              <a:rPr lang="tr-TR" sz="1800" dirty="0">
                <a:latin typeface="+mn-lt"/>
              </a:rPr>
              <a:t> durumunda </a:t>
            </a:r>
            <a:r>
              <a:rPr lang="tr-TR" sz="1800" b="1" dirty="0">
                <a:latin typeface="+mn-lt"/>
              </a:rPr>
              <a:t>ara bilanço çıkarılması zorunludur. </a:t>
            </a:r>
          </a:p>
          <a:p>
            <a:pPr marL="342900" indent="-342900" algn="just">
              <a:buFont typeface="+mj-lt"/>
              <a:buAutoNum type="arabicParenR" startAt="12"/>
              <a:defRPr/>
            </a:pPr>
            <a:r>
              <a:rPr lang="tr-TR" sz="1800" b="1" dirty="0">
                <a:latin typeface="+mn-lt"/>
              </a:rPr>
              <a:t>Bölünen </a:t>
            </a:r>
            <a:r>
              <a:rPr lang="tr-TR" sz="1800" dirty="0">
                <a:latin typeface="+mn-lt"/>
              </a:rPr>
              <a:t>şirketin </a:t>
            </a:r>
            <a:r>
              <a:rPr lang="tr-TR" sz="1800" b="1" dirty="0">
                <a:latin typeface="+mn-lt"/>
              </a:rPr>
              <a:t>sermayesini azaltması durumunda</a:t>
            </a:r>
            <a:r>
              <a:rPr lang="tr-TR" sz="1800" dirty="0">
                <a:latin typeface="+mn-lt"/>
              </a:rPr>
              <a:t> alacaklılara verilen </a:t>
            </a:r>
            <a:r>
              <a:rPr lang="tr-TR" sz="1800" b="1" dirty="0">
                <a:latin typeface="+mn-lt"/>
              </a:rPr>
              <a:t>3 aylık sürenin</a:t>
            </a:r>
            <a:r>
              <a:rPr lang="tr-TR" sz="1800" dirty="0">
                <a:latin typeface="+mn-lt"/>
              </a:rPr>
              <a:t> sonunda </a:t>
            </a:r>
            <a:r>
              <a:rPr lang="tr-TR" sz="1800" b="1" dirty="0">
                <a:latin typeface="+mn-lt"/>
              </a:rPr>
              <a:t>bölünme kararı alınabilir. Ayrıca teminat talebinde </a:t>
            </a:r>
            <a:r>
              <a:rPr lang="tr-TR" sz="1800" dirty="0">
                <a:latin typeface="+mn-lt"/>
              </a:rPr>
              <a:t>bulunan alacaklıların alacakları </a:t>
            </a:r>
            <a:r>
              <a:rPr lang="tr-TR" sz="1800" b="1" dirty="0">
                <a:latin typeface="+mn-lt"/>
              </a:rPr>
              <a:t>teminat altına alınmadan bölünme kararı alınamaz.</a:t>
            </a:r>
          </a:p>
          <a:p>
            <a:pPr marL="342900" indent="-342900" algn="just">
              <a:buFont typeface="+mj-lt"/>
              <a:buAutoNum type="arabicParenR" startAt="12"/>
              <a:defRPr/>
            </a:pPr>
            <a:r>
              <a:rPr lang="tr-TR" sz="1800" b="1" dirty="0">
                <a:latin typeface="+mn-lt"/>
              </a:rPr>
              <a:t>Bölünen şirket</a:t>
            </a:r>
            <a:r>
              <a:rPr lang="tr-TR" sz="1800" dirty="0">
                <a:latin typeface="+mn-lt"/>
              </a:rPr>
              <a:t>, </a:t>
            </a:r>
            <a:r>
              <a:rPr lang="tr-TR" sz="1800" b="1" dirty="0">
                <a:latin typeface="+mn-lt"/>
              </a:rPr>
              <a:t>bölünme kararını tescil ettirmeden </a:t>
            </a:r>
            <a:r>
              <a:rPr lang="tr-TR" sz="1800" dirty="0">
                <a:latin typeface="+mn-lt"/>
              </a:rPr>
              <a:t>bölünmeye katılan </a:t>
            </a:r>
            <a:r>
              <a:rPr lang="tr-TR" sz="1800" b="1" dirty="0">
                <a:latin typeface="+mn-lt"/>
              </a:rPr>
              <a:t>diğer şirketler</a:t>
            </a:r>
            <a:r>
              <a:rPr lang="tr-TR" sz="1800" dirty="0">
                <a:latin typeface="+mn-lt"/>
              </a:rPr>
              <a:t> bölünmeye ilişkin olguları </a:t>
            </a:r>
            <a:r>
              <a:rPr lang="tr-TR" sz="1800" b="1" dirty="0">
                <a:latin typeface="+mn-lt"/>
              </a:rPr>
              <a:t>tescil ettiremez</a:t>
            </a:r>
            <a:r>
              <a:rPr lang="tr-TR" sz="1800" dirty="0">
                <a:latin typeface="+mn-lt"/>
              </a:rPr>
              <a:t>.</a:t>
            </a:r>
            <a:endParaRPr lang="tr-TR" sz="1800" b="1" dirty="0">
              <a:latin typeface="+mn-lt"/>
            </a:endParaRPr>
          </a:p>
        </p:txBody>
      </p:sp>
    </p:spTree>
    <p:extLst>
      <p:ext uri="{BB962C8B-B14F-4D97-AF65-F5344CB8AC3E}">
        <p14:creationId xmlns:p14="http://schemas.microsoft.com/office/powerpoint/2010/main" val="35393489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3- Bölünme Türleri</a:t>
            </a:r>
            <a:endParaRPr lang="en-US" b="1" spc="150" dirty="0">
              <a:ln w="11430"/>
              <a:solidFill>
                <a:schemeClr val="bg1"/>
              </a:solidFill>
              <a:latin typeface="+mn-lt"/>
            </a:endParaRPr>
          </a:p>
        </p:txBody>
      </p:sp>
      <p:sp>
        <p:nvSpPr>
          <p:cNvPr id="3" name="Metin kutusu 2">
            <a:extLst>
              <a:ext uri="{FF2B5EF4-FFF2-40B4-BE49-F238E27FC236}">
                <a16:creationId xmlns:a16="http://schemas.microsoft.com/office/drawing/2014/main" id="{BC9ADE12-57FE-2CDC-462C-60831E0E1B62}"/>
              </a:ext>
            </a:extLst>
          </p:cNvPr>
          <p:cNvSpPr txBox="1"/>
          <p:nvPr/>
        </p:nvSpPr>
        <p:spPr>
          <a:xfrm>
            <a:off x="895756" y="2211710"/>
            <a:ext cx="6899920" cy="1277273"/>
          </a:xfrm>
          <a:prstGeom prst="rect">
            <a:avLst/>
          </a:prstGeom>
          <a:noFill/>
        </p:spPr>
        <p:txBody>
          <a:bodyPr wrap="square" rtlCol="0">
            <a:spAutoFit/>
          </a:bodyPr>
          <a:lstStyle/>
          <a:p>
            <a:pPr algn="ctr"/>
            <a:r>
              <a:rPr lang="tr-TR" sz="4500" b="1" dirty="0">
                <a:latin typeface="Candara" panose="020E0502030303020204" pitchFamily="34" charset="0"/>
              </a:rPr>
              <a:t>BİRLEŞME İŞLEMLERİ  </a:t>
            </a:r>
          </a:p>
          <a:p>
            <a:pPr algn="ctr"/>
            <a:endParaRPr lang="tr-TR" sz="3200" b="1" dirty="0">
              <a:latin typeface="Candara" panose="020E0502030303020204" pitchFamily="34" charset="0"/>
            </a:endParaRPr>
          </a:p>
        </p:txBody>
      </p:sp>
    </p:spTree>
    <p:extLst>
      <p:ext uri="{BB962C8B-B14F-4D97-AF65-F5344CB8AC3E}">
        <p14:creationId xmlns:p14="http://schemas.microsoft.com/office/powerpoint/2010/main" val="241688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Sicil Akademi Çalışmaları </a:t>
            </a:r>
            <a:endParaRPr lang="en-US" b="1" spc="150" dirty="0">
              <a:ln w="11430"/>
              <a:solidFill>
                <a:schemeClr val="bg1"/>
              </a:solidFill>
              <a:latin typeface="+mj-lt"/>
            </a:endParaRPr>
          </a:p>
        </p:txBody>
      </p:sp>
      <p:pic>
        <p:nvPicPr>
          <p:cNvPr id="3" name="Resim 5">
            <a:extLst>
              <a:ext uri="{FF2B5EF4-FFF2-40B4-BE49-F238E27FC236}">
                <a16:creationId xmlns:a16="http://schemas.microsoft.com/office/drawing/2014/main" id="{3BBB6E9B-B28C-EBD8-9747-46DEDC446F67}"/>
              </a:ext>
            </a:extLst>
          </p:cNvPr>
          <p:cNvPicPr>
            <a:picLocks noChangeAspect="1"/>
          </p:cNvPicPr>
          <p:nvPr/>
        </p:nvPicPr>
        <p:blipFill>
          <a:blip r:embed="rId2"/>
          <a:stretch>
            <a:fillRect/>
          </a:stretch>
        </p:blipFill>
        <p:spPr>
          <a:xfrm>
            <a:off x="179388" y="1995686"/>
            <a:ext cx="3528516" cy="1656184"/>
          </a:xfrm>
          <a:prstGeom prst="rect">
            <a:avLst/>
          </a:prstGeom>
          <a:ln>
            <a:noFill/>
          </a:ln>
          <a:effectLst>
            <a:softEdge rad="112500"/>
          </a:effectLst>
        </p:spPr>
      </p:pic>
      <p:sp>
        <p:nvSpPr>
          <p:cNvPr id="5" name="TextBox 20">
            <a:extLst>
              <a:ext uri="{FF2B5EF4-FFF2-40B4-BE49-F238E27FC236}">
                <a16:creationId xmlns:a16="http://schemas.microsoft.com/office/drawing/2014/main" id="{3D7BAA0B-FD52-42CF-991E-EA889B91E9B3}"/>
              </a:ext>
            </a:extLst>
          </p:cNvPr>
          <p:cNvSpPr txBox="1"/>
          <p:nvPr/>
        </p:nvSpPr>
        <p:spPr>
          <a:xfrm>
            <a:off x="182136" y="555526"/>
            <a:ext cx="8638336" cy="369332"/>
          </a:xfrm>
          <a:prstGeom prst="rect">
            <a:avLst/>
          </a:prstGeom>
          <a:noFill/>
        </p:spPr>
        <p:txBody>
          <a:bodyPr wrap="square" rtlCol="0">
            <a:spAutoFit/>
          </a:bodyPr>
          <a:lstStyle/>
          <a:p>
            <a:pPr algn="ctr"/>
            <a:r>
              <a:rPr lang="tr-TR" b="1" dirty="0">
                <a:solidFill>
                  <a:srgbClr val="000066"/>
                </a:solidFill>
              </a:rPr>
              <a:t>Ticaret Bakanlığı – TOBB –TÜRMOB İşbirliğinde; </a:t>
            </a:r>
          </a:p>
        </p:txBody>
      </p:sp>
      <p:sp>
        <p:nvSpPr>
          <p:cNvPr id="7" name="Metin kutusu 22">
            <a:extLst>
              <a:ext uri="{FF2B5EF4-FFF2-40B4-BE49-F238E27FC236}">
                <a16:creationId xmlns:a16="http://schemas.microsoft.com/office/drawing/2014/main" id="{F9733026-DD36-4049-91C7-C32D3CC54631}"/>
              </a:ext>
            </a:extLst>
          </p:cNvPr>
          <p:cNvSpPr txBox="1"/>
          <p:nvPr/>
        </p:nvSpPr>
        <p:spPr>
          <a:xfrm>
            <a:off x="3707904" y="961585"/>
            <a:ext cx="5040560" cy="3293209"/>
          </a:xfrm>
          <a:prstGeom prst="rect">
            <a:avLst/>
          </a:prstGeom>
          <a:noFill/>
        </p:spPr>
        <p:txBody>
          <a:bodyPr wrap="square" rtlCol="0">
            <a:spAutoFit/>
          </a:bodyPr>
          <a:lstStyle/>
          <a:p>
            <a:pPr marL="342900" indent="-342900" algn="just">
              <a:buFont typeface="Wingdings" panose="05000000000000000000" pitchFamily="2" charset="2"/>
              <a:buChar char="Ø"/>
            </a:pPr>
            <a:r>
              <a:rPr lang="tr-TR" sz="1600" b="1" dirty="0">
                <a:solidFill>
                  <a:schemeClr val="accent1">
                    <a:lumMod val="75000"/>
                  </a:schemeClr>
                </a:solidFill>
              </a:rPr>
              <a:t>Sermaye artırımı,</a:t>
            </a:r>
          </a:p>
          <a:p>
            <a:pPr algn="just"/>
            <a:endParaRPr lang="tr-TR" sz="1600" b="1" dirty="0">
              <a:solidFill>
                <a:schemeClr val="accent1">
                  <a:lumMod val="75000"/>
                </a:schemeClr>
              </a:solidFill>
            </a:endParaRPr>
          </a:p>
          <a:p>
            <a:pPr marL="342900" indent="-342900" algn="just">
              <a:buFont typeface="Wingdings" panose="05000000000000000000" pitchFamily="2" charset="2"/>
              <a:buChar char="Ø"/>
            </a:pPr>
            <a:r>
              <a:rPr lang="tr-TR" sz="1600" b="1" dirty="0">
                <a:solidFill>
                  <a:schemeClr val="accent1">
                    <a:lumMod val="75000"/>
                  </a:schemeClr>
                </a:solidFill>
              </a:rPr>
              <a:t>Sermaye </a:t>
            </a:r>
            <a:r>
              <a:rPr lang="tr-TR" sz="1600" b="1" dirty="0" err="1">
                <a:solidFill>
                  <a:schemeClr val="accent1">
                    <a:lumMod val="75000"/>
                  </a:schemeClr>
                </a:solidFill>
              </a:rPr>
              <a:t>azaltımı</a:t>
            </a:r>
            <a:r>
              <a:rPr lang="tr-TR" sz="1600" b="1" dirty="0">
                <a:solidFill>
                  <a:schemeClr val="accent1">
                    <a:lumMod val="75000"/>
                  </a:schemeClr>
                </a:solidFill>
              </a:rPr>
              <a:t> </a:t>
            </a:r>
          </a:p>
          <a:p>
            <a:pPr algn="just"/>
            <a:endParaRPr lang="tr-TR" sz="1600" b="1" dirty="0">
              <a:solidFill>
                <a:schemeClr val="accent1">
                  <a:lumMod val="75000"/>
                </a:schemeClr>
              </a:solidFill>
            </a:endParaRPr>
          </a:p>
          <a:p>
            <a:pPr marL="342900" indent="-342900" algn="just">
              <a:buFont typeface="Wingdings" panose="05000000000000000000" pitchFamily="2" charset="2"/>
              <a:buChar char="Ø"/>
            </a:pPr>
            <a:r>
              <a:rPr lang="tr-TR" sz="1600" b="1" dirty="0">
                <a:solidFill>
                  <a:schemeClr val="accent1">
                    <a:lumMod val="75000"/>
                  </a:schemeClr>
                </a:solidFill>
              </a:rPr>
              <a:t>Birleşme,</a:t>
            </a:r>
          </a:p>
          <a:p>
            <a:pPr marL="342900" indent="-342900" algn="just">
              <a:buFont typeface="Wingdings" panose="05000000000000000000" pitchFamily="2" charset="2"/>
              <a:buChar char="Ø"/>
            </a:pPr>
            <a:endParaRPr lang="tr-TR" sz="1600" b="1" dirty="0">
              <a:solidFill>
                <a:schemeClr val="accent1">
                  <a:lumMod val="75000"/>
                </a:schemeClr>
              </a:solidFill>
            </a:endParaRPr>
          </a:p>
          <a:p>
            <a:pPr marL="342900" indent="-342900" algn="just">
              <a:buFont typeface="Wingdings" panose="05000000000000000000" pitchFamily="2" charset="2"/>
              <a:buChar char="Ø"/>
            </a:pPr>
            <a:r>
              <a:rPr lang="tr-TR" sz="1600" b="1" dirty="0">
                <a:solidFill>
                  <a:schemeClr val="accent1">
                    <a:lumMod val="75000"/>
                  </a:schemeClr>
                </a:solidFill>
              </a:rPr>
              <a:t>Bölünme,</a:t>
            </a:r>
          </a:p>
          <a:p>
            <a:pPr marL="342900" indent="-342900" algn="just">
              <a:buFont typeface="Wingdings" panose="05000000000000000000" pitchFamily="2" charset="2"/>
              <a:buChar char="Ø"/>
            </a:pPr>
            <a:endParaRPr lang="tr-TR" sz="1600" b="1" dirty="0">
              <a:solidFill>
                <a:schemeClr val="accent1">
                  <a:lumMod val="75000"/>
                </a:schemeClr>
              </a:solidFill>
            </a:endParaRPr>
          </a:p>
          <a:p>
            <a:pPr marL="342900" indent="-342900" algn="just">
              <a:buFont typeface="Wingdings" panose="05000000000000000000" pitchFamily="2" charset="2"/>
              <a:buChar char="Ø"/>
            </a:pPr>
            <a:r>
              <a:rPr lang="tr-TR" sz="1600" b="1" dirty="0">
                <a:solidFill>
                  <a:schemeClr val="accent1">
                    <a:lumMod val="75000"/>
                  </a:schemeClr>
                </a:solidFill>
              </a:rPr>
              <a:t>Tür Değişikliği,</a:t>
            </a:r>
          </a:p>
          <a:p>
            <a:pPr algn="just"/>
            <a:endParaRPr lang="tr-TR" sz="1600" b="1" dirty="0">
              <a:solidFill>
                <a:schemeClr val="accent1">
                  <a:lumMod val="75000"/>
                </a:schemeClr>
              </a:solidFill>
            </a:endParaRPr>
          </a:p>
          <a:p>
            <a:pPr marL="342900" indent="-342900" algn="just">
              <a:buFont typeface="Wingdings" panose="05000000000000000000" pitchFamily="2" charset="2"/>
              <a:buChar char="Ø"/>
            </a:pPr>
            <a:r>
              <a:rPr lang="tr-TR" sz="1600" b="1" dirty="0">
                <a:solidFill>
                  <a:schemeClr val="accent1">
                    <a:lumMod val="75000"/>
                  </a:schemeClr>
                </a:solidFill>
              </a:rPr>
              <a:t>TTK 376 Kapsamında Borca </a:t>
            </a:r>
            <a:r>
              <a:rPr lang="tr-TR" sz="1600" b="1" dirty="0" err="1">
                <a:solidFill>
                  <a:schemeClr val="accent1">
                    <a:lumMod val="75000"/>
                  </a:schemeClr>
                </a:solidFill>
              </a:rPr>
              <a:t>Batıklık</a:t>
            </a:r>
            <a:r>
              <a:rPr lang="tr-TR" sz="1600" b="1" dirty="0">
                <a:solidFill>
                  <a:schemeClr val="accent1">
                    <a:lumMod val="75000"/>
                  </a:schemeClr>
                </a:solidFill>
              </a:rPr>
              <a:t>, </a:t>
            </a:r>
          </a:p>
          <a:p>
            <a:pPr algn="just"/>
            <a:r>
              <a:rPr lang="tr-TR" sz="1600" b="1" dirty="0">
                <a:solidFill>
                  <a:schemeClr val="accent1">
                    <a:lumMod val="75000"/>
                  </a:schemeClr>
                </a:solidFill>
              </a:rPr>
              <a:t>durumları için hazırlanan </a:t>
            </a:r>
            <a:r>
              <a:rPr lang="tr-TR" sz="1600" b="1" u="sng" dirty="0">
                <a:solidFill>
                  <a:srgbClr val="FF0000"/>
                </a:solidFill>
              </a:rPr>
              <a:t>Finansal Tablolar ve eklerin </a:t>
            </a:r>
            <a:r>
              <a:rPr lang="tr-TR" sz="1600" b="1" dirty="0">
                <a:solidFill>
                  <a:schemeClr val="accent1">
                    <a:lumMod val="75000"/>
                  </a:schemeClr>
                </a:solidFill>
              </a:rPr>
              <a:t>tek tip olması amacıyla çalışmalar yürütülmektedir. </a:t>
            </a:r>
          </a:p>
        </p:txBody>
      </p:sp>
      <p:sp>
        <p:nvSpPr>
          <p:cNvPr id="6" name="TextBox 20">
            <a:extLst>
              <a:ext uri="{FF2B5EF4-FFF2-40B4-BE49-F238E27FC236}">
                <a16:creationId xmlns:a16="http://schemas.microsoft.com/office/drawing/2014/main" id="{3D7BAA0B-FD52-42CF-991E-EA889B91E9B3}"/>
              </a:ext>
            </a:extLst>
          </p:cNvPr>
          <p:cNvSpPr txBox="1"/>
          <p:nvPr/>
        </p:nvSpPr>
        <p:spPr>
          <a:xfrm>
            <a:off x="1115616" y="4155926"/>
            <a:ext cx="5472608" cy="646331"/>
          </a:xfrm>
          <a:prstGeom prst="rect">
            <a:avLst/>
          </a:prstGeom>
          <a:noFill/>
        </p:spPr>
        <p:txBody>
          <a:bodyPr wrap="square" rtlCol="0">
            <a:spAutoFit/>
          </a:bodyPr>
          <a:lstStyle/>
          <a:p>
            <a:pPr algn="just"/>
            <a:r>
              <a:rPr lang="tr-TR" b="1" dirty="0">
                <a:solidFill>
                  <a:schemeClr val="accent1">
                    <a:lumMod val="75000"/>
                  </a:schemeClr>
                </a:solidFill>
              </a:rPr>
              <a:t>Bu çalışmalar bittiğinde örnek dokümanlar TÜRMOB aracılığıyla tüm YMM ve SMMM odalarına iletilecektir.   </a:t>
            </a:r>
          </a:p>
        </p:txBody>
      </p:sp>
    </p:spTree>
    <p:extLst>
      <p:ext uri="{BB962C8B-B14F-4D97-AF65-F5344CB8AC3E}">
        <p14:creationId xmlns:p14="http://schemas.microsoft.com/office/powerpoint/2010/main" val="1095291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Birleşme</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28C5509A-0EB0-B639-ADE9-783C40A126C1}"/>
              </a:ext>
            </a:extLst>
          </p:cNvPr>
          <p:cNvSpPr txBox="1"/>
          <p:nvPr/>
        </p:nvSpPr>
        <p:spPr>
          <a:xfrm>
            <a:off x="0" y="484188"/>
            <a:ext cx="9144000" cy="4247317"/>
          </a:xfrm>
          <a:prstGeom prst="rect">
            <a:avLst/>
          </a:prstGeom>
          <a:noFill/>
        </p:spPr>
        <p:txBody>
          <a:bodyPr wrap="square">
            <a:spAutoFit/>
          </a:bodyPr>
          <a:lstStyle/>
          <a:p>
            <a:r>
              <a:rPr lang="tr-TR" sz="1800" b="1" i="0" strike="noStrike" baseline="0" dirty="0">
                <a:solidFill>
                  <a:srgbClr val="FF0000"/>
                </a:solidFill>
                <a:latin typeface="+mn-lt"/>
              </a:rPr>
              <a:t>Tanım:</a:t>
            </a:r>
          </a:p>
          <a:p>
            <a:pPr marL="285750" indent="-285750">
              <a:buFont typeface="Arial" panose="020B0604020202020204" pitchFamily="34" charset="0"/>
              <a:buChar char="•"/>
            </a:pPr>
            <a:r>
              <a:rPr lang="tr-TR" sz="1800" b="1" i="0" strike="noStrike" baseline="0" dirty="0">
                <a:solidFill>
                  <a:srgbClr val="000000"/>
                </a:solidFill>
                <a:latin typeface="+mn-lt"/>
              </a:rPr>
              <a:t>Birleşme; </a:t>
            </a:r>
            <a:r>
              <a:rPr lang="tr-TR" sz="1800" b="0" i="0" u="none" strike="noStrike" baseline="0" dirty="0">
                <a:solidFill>
                  <a:srgbClr val="000000"/>
                </a:solidFill>
                <a:latin typeface="+mn-lt"/>
              </a:rPr>
              <a:t>birden fazla ticaret şirketinin -</a:t>
            </a:r>
            <a:r>
              <a:rPr lang="tr-TR" sz="1800" b="1" i="0" u="none" strike="noStrike" baseline="0" dirty="0">
                <a:solidFill>
                  <a:srgbClr val="000000"/>
                </a:solidFill>
                <a:latin typeface="+mn-lt"/>
              </a:rPr>
              <a:t>sahip oldukları malvarlıkları tasfiye edilmeksizin</a:t>
            </a:r>
            <a:r>
              <a:rPr lang="tr-TR" sz="1800" b="0" i="0" u="none" strike="noStrike" baseline="0" dirty="0">
                <a:solidFill>
                  <a:srgbClr val="000000"/>
                </a:solidFill>
                <a:latin typeface="+mn-lt"/>
              </a:rPr>
              <a:t>- içlerinden </a:t>
            </a:r>
            <a:r>
              <a:rPr lang="tr-TR" sz="1800" b="1" i="0" u="none" strike="noStrike" baseline="0" dirty="0">
                <a:solidFill>
                  <a:srgbClr val="FF0000"/>
                </a:solidFill>
                <a:latin typeface="+mn-lt"/>
              </a:rPr>
              <a:t>birinde ya da yeni kurulan bir şirkette </a:t>
            </a:r>
            <a:r>
              <a:rPr lang="tr-TR" sz="1800" b="0" i="0" u="none" strike="noStrike" baseline="0" dirty="0">
                <a:solidFill>
                  <a:srgbClr val="000000"/>
                </a:solidFill>
                <a:latin typeface="+mn-lt"/>
              </a:rPr>
              <a:t>bir araya gelmesini ifade etmektedir.</a:t>
            </a:r>
          </a:p>
          <a:p>
            <a:endParaRPr lang="tr-TR" dirty="0">
              <a:solidFill>
                <a:srgbClr val="000000"/>
              </a:solidFill>
              <a:latin typeface="+mn-lt"/>
            </a:endParaRPr>
          </a:p>
          <a:p>
            <a:r>
              <a:rPr lang="tr-TR" sz="1800" b="0" i="0" u="none" strike="noStrike" baseline="0" dirty="0">
                <a:solidFill>
                  <a:srgbClr val="000000"/>
                </a:solidFill>
                <a:latin typeface="+mn-lt"/>
              </a:rPr>
              <a:t>	 Birleşme ile devrolunan şirketin/şirketlerin ortakları devralan veya yeni kurulan şirkette belli bir değişim ölçüsü çerçevesinde pay sahibi olmaktadır. </a:t>
            </a:r>
          </a:p>
          <a:p>
            <a:endParaRPr lang="tr-TR" dirty="0">
              <a:solidFill>
                <a:srgbClr val="000000"/>
              </a:solidFill>
              <a:latin typeface="+mn-lt"/>
            </a:endParaRPr>
          </a:p>
          <a:p>
            <a:r>
              <a:rPr lang="tr-TR" b="1" dirty="0">
                <a:solidFill>
                  <a:srgbClr val="FF0000"/>
                </a:solidFill>
                <a:latin typeface="+mn-lt"/>
              </a:rPr>
              <a:t>Türleri:</a:t>
            </a:r>
          </a:p>
          <a:p>
            <a:r>
              <a:rPr lang="tr-TR" sz="1800" b="0" i="0" u="none" strike="noStrike" baseline="0" dirty="0">
                <a:solidFill>
                  <a:srgbClr val="000000"/>
                </a:solidFill>
                <a:latin typeface="+mn-lt"/>
              </a:rPr>
              <a:t>	1- </a:t>
            </a:r>
            <a:r>
              <a:rPr lang="tr-TR" sz="1800" b="0" i="1" strike="noStrike" baseline="0" dirty="0">
                <a:solidFill>
                  <a:srgbClr val="00B0F0"/>
                </a:solidFill>
                <a:latin typeface="+mn-lt"/>
              </a:rPr>
              <a:t>D</a:t>
            </a:r>
            <a:r>
              <a:rPr lang="tr-TR" sz="1800" b="0" i="1" u="none" strike="noStrike" baseline="0" dirty="0">
                <a:solidFill>
                  <a:srgbClr val="00B0F0"/>
                </a:solidFill>
                <a:latin typeface="+mn-lt"/>
              </a:rPr>
              <a:t>evralma (katılma) şeklinde</a:t>
            </a:r>
            <a:r>
              <a:rPr lang="tr-TR" sz="1800" b="0" i="1" u="none" strike="noStrike" baseline="0" dirty="0">
                <a:solidFill>
                  <a:srgbClr val="000000"/>
                </a:solidFill>
                <a:latin typeface="+mn-lt"/>
              </a:rPr>
              <a:t>,</a:t>
            </a:r>
          </a:p>
          <a:p>
            <a:r>
              <a:rPr lang="tr-TR" sz="1800" b="0" i="1" u="none" strike="noStrike" baseline="0" dirty="0">
                <a:solidFill>
                  <a:srgbClr val="000000"/>
                </a:solidFill>
                <a:latin typeface="+mn-lt"/>
              </a:rPr>
              <a:t> </a:t>
            </a:r>
            <a:r>
              <a:rPr lang="tr-TR" sz="1800" b="0" i="0" u="none" strike="noStrike" baseline="0" dirty="0">
                <a:solidFill>
                  <a:srgbClr val="000000"/>
                </a:solidFill>
                <a:latin typeface="+mn-lt"/>
              </a:rPr>
              <a:t> </a:t>
            </a:r>
          </a:p>
          <a:p>
            <a:r>
              <a:rPr lang="tr-TR" sz="1800" b="0" i="1" u="none" strike="noStrike" baseline="0" dirty="0">
                <a:solidFill>
                  <a:srgbClr val="000000"/>
                </a:solidFill>
                <a:latin typeface="+mn-lt"/>
              </a:rPr>
              <a:t> 	2- </a:t>
            </a:r>
            <a:r>
              <a:rPr lang="tr-TR" sz="1800" b="1" i="1" u="none" strike="noStrike" baseline="0" dirty="0">
                <a:solidFill>
                  <a:srgbClr val="FF0000"/>
                </a:solidFill>
                <a:latin typeface="+mn-lt"/>
              </a:rPr>
              <a:t>yeni kuruluş şeklinde birleşme </a:t>
            </a:r>
            <a:r>
              <a:rPr lang="tr-TR" sz="1800" b="0" i="0" u="none" strike="noStrike" baseline="0" dirty="0">
                <a:solidFill>
                  <a:srgbClr val="000000"/>
                </a:solidFill>
                <a:latin typeface="+mn-lt"/>
              </a:rPr>
              <a:t>olmak üzere iki türe ayrılır. </a:t>
            </a:r>
          </a:p>
          <a:p>
            <a:endParaRPr lang="tr-TR" dirty="0">
              <a:solidFill>
                <a:srgbClr val="000000"/>
              </a:solidFill>
              <a:latin typeface="+mn-lt"/>
            </a:endParaRPr>
          </a:p>
          <a:p>
            <a:r>
              <a:rPr lang="tr-TR" sz="1800" b="0" i="0" u="none" strike="noStrike" baseline="0" dirty="0">
                <a:solidFill>
                  <a:srgbClr val="000000"/>
                </a:solidFill>
                <a:latin typeface="+mn-lt"/>
              </a:rPr>
              <a:t>Bir şirketin diğerini devralması şeklinde birleşme </a:t>
            </a:r>
            <a:r>
              <a:rPr lang="tr-TR" sz="1800" b="0" i="1" u="none" strike="noStrike" baseline="0" dirty="0">
                <a:solidFill>
                  <a:srgbClr val="000000"/>
                </a:solidFill>
                <a:latin typeface="+mn-lt"/>
              </a:rPr>
              <a:t>“</a:t>
            </a:r>
            <a:r>
              <a:rPr lang="tr-TR" sz="1800" b="1" i="1" u="none" strike="noStrike" baseline="0" dirty="0">
                <a:solidFill>
                  <a:srgbClr val="00B0F0"/>
                </a:solidFill>
                <a:latin typeface="+mn-lt"/>
              </a:rPr>
              <a:t>devralma suretiyle birleşme</a:t>
            </a:r>
            <a:r>
              <a:rPr lang="tr-TR" sz="1800" b="0" i="1" u="none" strike="noStrike" baseline="0" dirty="0">
                <a:solidFill>
                  <a:srgbClr val="000000"/>
                </a:solidFill>
                <a:latin typeface="+mn-lt"/>
              </a:rPr>
              <a:t>”, </a:t>
            </a:r>
            <a:r>
              <a:rPr lang="tr-TR" sz="1800" b="0" i="0" u="none" strike="noStrike" baseline="0" dirty="0">
                <a:solidFill>
                  <a:srgbClr val="000000"/>
                </a:solidFill>
                <a:latin typeface="+mn-lt"/>
              </a:rPr>
              <a:t>iki veya daha fazla şirketin yeni kurulan bir şirket bünyesinde birleşmesi ise, </a:t>
            </a:r>
            <a:r>
              <a:rPr lang="tr-TR" sz="1800" b="0" i="1" u="none" strike="noStrike" baseline="0" dirty="0">
                <a:solidFill>
                  <a:srgbClr val="000000"/>
                </a:solidFill>
                <a:latin typeface="+mn-lt"/>
              </a:rPr>
              <a:t>“</a:t>
            </a:r>
            <a:r>
              <a:rPr lang="tr-TR" sz="1800" b="1" i="1" u="none" strike="noStrike" baseline="0" dirty="0">
                <a:solidFill>
                  <a:srgbClr val="FF0000"/>
                </a:solidFill>
                <a:latin typeface="+mn-lt"/>
              </a:rPr>
              <a:t>yeni kuruluş şeklinde</a:t>
            </a:r>
            <a:r>
              <a:rPr lang="tr-TR" sz="1800" b="0" i="1" u="none" strike="noStrike" baseline="0" dirty="0">
                <a:solidFill>
                  <a:srgbClr val="000000"/>
                </a:solidFill>
                <a:latin typeface="+mn-lt"/>
              </a:rPr>
              <a:t>” </a:t>
            </a:r>
            <a:r>
              <a:rPr lang="tr-TR" sz="1800" b="0" i="0" u="none" strike="noStrike" baseline="0" dirty="0">
                <a:solidFill>
                  <a:srgbClr val="000000"/>
                </a:solidFill>
                <a:latin typeface="+mn-lt"/>
              </a:rPr>
              <a:t>birleşme olarak adlandırılmaktadır. </a:t>
            </a:r>
            <a:endParaRPr lang="tr-TR" dirty="0">
              <a:latin typeface="+mn-lt"/>
            </a:endParaRPr>
          </a:p>
        </p:txBody>
      </p:sp>
    </p:spTree>
    <p:extLst>
      <p:ext uri="{BB962C8B-B14F-4D97-AF65-F5344CB8AC3E}">
        <p14:creationId xmlns:p14="http://schemas.microsoft.com/office/powerpoint/2010/main" val="2332965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Geçerli Birleşmeler </a:t>
            </a:r>
          </a:p>
        </p:txBody>
      </p:sp>
      <p:sp>
        <p:nvSpPr>
          <p:cNvPr id="4" name="Metin kutusu 3">
            <a:extLst>
              <a:ext uri="{FF2B5EF4-FFF2-40B4-BE49-F238E27FC236}">
                <a16:creationId xmlns:a16="http://schemas.microsoft.com/office/drawing/2014/main" id="{BAD9ADCB-0A1B-758D-6F31-914A57ADD450}"/>
              </a:ext>
            </a:extLst>
          </p:cNvPr>
          <p:cNvSpPr txBox="1"/>
          <p:nvPr/>
        </p:nvSpPr>
        <p:spPr>
          <a:xfrm>
            <a:off x="0" y="484188"/>
            <a:ext cx="9144000" cy="4247317"/>
          </a:xfrm>
          <a:prstGeom prst="rect">
            <a:avLst/>
          </a:prstGeom>
          <a:noFill/>
        </p:spPr>
        <p:txBody>
          <a:bodyPr wrap="square">
            <a:spAutoFit/>
          </a:bodyPr>
          <a:lstStyle/>
          <a:p>
            <a:pPr algn="l"/>
            <a:r>
              <a:rPr lang="tr-TR" b="0" i="0" u="none" strike="noStrike" baseline="0" dirty="0">
                <a:solidFill>
                  <a:srgbClr val="000000"/>
                </a:solidFill>
                <a:latin typeface="+mn-lt"/>
              </a:rPr>
              <a:t>TTK’da ticaret şirketlerinin birleşmesine isin verilmişse de tam bir </a:t>
            </a:r>
            <a:r>
              <a:rPr lang="tr-TR" b="0" i="0" u="none" strike="noStrike" baseline="0" dirty="0" err="1">
                <a:solidFill>
                  <a:srgbClr val="000000"/>
                </a:solidFill>
                <a:latin typeface="+mn-lt"/>
              </a:rPr>
              <a:t>serbestiyet</a:t>
            </a:r>
            <a:r>
              <a:rPr lang="tr-TR" b="0" i="0" u="none" strike="noStrike" baseline="0" dirty="0">
                <a:solidFill>
                  <a:srgbClr val="000000"/>
                </a:solidFill>
                <a:latin typeface="+mn-lt"/>
              </a:rPr>
              <a:t> bulunmamaktadır. </a:t>
            </a:r>
          </a:p>
          <a:p>
            <a:pPr algn="l"/>
            <a:r>
              <a:rPr lang="tr-TR" b="1" u="sng" dirty="0">
                <a:solidFill>
                  <a:srgbClr val="FF0000"/>
                </a:solidFill>
                <a:latin typeface="+mn-lt"/>
              </a:rPr>
              <a:t>Şöyle ki;</a:t>
            </a:r>
          </a:p>
          <a:p>
            <a:pPr algn="l"/>
            <a:r>
              <a:rPr lang="tr-TR" b="0" i="0" u="none" strike="noStrike" baseline="0" dirty="0">
                <a:solidFill>
                  <a:srgbClr val="000000"/>
                </a:solidFill>
                <a:latin typeface="+mn-lt"/>
              </a:rPr>
              <a:t> </a:t>
            </a:r>
          </a:p>
          <a:p>
            <a:pPr marL="285750" indent="-285750">
              <a:buFontTx/>
              <a:buChar char="-"/>
            </a:pPr>
            <a:r>
              <a:rPr lang="tr-TR" b="1" dirty="0">
                <a:solidFill>
                  <a:srgbClr val="000000"/>
                </a:solidFill>
                <a:latin typeface="+mn-lt"/>
              </a:rPr>
              <a:t>"Sermaye şirketleri”; </a:t>
            </a:r>
          </a:p>
          <a:p>
            <a:r>
              <a:rPr lang="tr-TR" b="0" i="0" u="none" strike="noStrike" baseline="0" dirty="0">
                <a:solidFill>
                  <a:srgbClr val="000000"/>
                </a:solidFill>
                <a:latin typeface="+mn-lt"/>
              </a:rPr>
              <a:t>a) Sermaye şirketleriyle, b) Kooperatiflerle ve c) </a:t>
            </a:r>
            <a:r>
              <a:rPr lang="tr-TR" b="0" i="0" u="none" strike="noStrike" baseline="0" dirty="0">
                <a:solidFill>
                  <a:srgbClr val="FF0000"/>
                </a:solidFill>
                <a:latin typeface="+mn-lt"/>
              </a:rPr>
              <a:t>Devralan</a:t>
            </a:r>
            <a:r>
              <a:rPr lang="tr-TR" b="0" i="0" u="none" strike="noStrike" baseline="0" dirty="0">
                <a:solidFill>
                  <a:srgbClr val="000000"/>
                </a:solidFill>
                <a:latin typeface="+mn-lt"/>
              </a:rPr>
              <a:t> şirket olmaları şartıyla, kollektif ve komandit şirketlerle birleşebilirler. </a:t>
            </a:r>
          </a:p>
          <a:p>
            <a:pPr marL="285750" indent="-285750">
              <a:buFontTx/>
              <a:buChar char="-"/>
            </a:pPr>
            <a:r>
              <a:rPr lang="tr-TR" b="1" i="0" u="none" strike="noStrike" baseline="0" dirty="0">
                <a:solidFill>
                  <a:srgbClr val="000000"/>
                </a:solidFill>
                <a:latin typeface="+mn-lt"/>
              </a:rPr>
              <a:t>“Şahıs şirketleri”</a:t>
            </a:r>
            <a:r>
              <a:rPr lang="tr-TR" b="0" i="0" u="none" strike="noStrike" baseline="0" dirty="0">
                <a:solidFill>
                  <a:srgbClr val="000000"/>
                </a:solidFill>
                <a:latin typeface="+mn-lt"/>
              </a:rPr>
              <a:t>; </a:t>
            </a:r>
          </a:p>
          <a:p>
            <a:r>
              <a:rPr lang="tr-TR" b="0" i="0" u="none" strike="noStrike" baseline="0" dirty="0">
                <a:solidFill>
                  <a:srgbClr val="000000"/>
                </a:solidFill>
                <a:latin typeface="+mn-lt"/>
              </a:rPr>
              <a:t>a) Şahıs şirketleriyle, b) </a:t>
            </a:r>
            <a:r>
              <a:rPr lang="tr-TR" b="0" i="0" u="none" strike="noStrike" baseline="0" dirty="0">
                <a:solidFill>
                  <a:srgbClr val="FF0000"/>
                </a:solidFill>
                <a:latin typeface="+mn-lt"/>
              </a:rPr>
              <a:t>Devrolunan</a:t>
            </a:r>
            <a:r>
              <a:rPr lang="tr-TR" b="0" i="0" u="none" strike="noStrike" baseline="0" dirty="0">
                <a:solidFill>
                  <a:srgbClr val="000000"/>
                </a:solidFill>
                <a:latin typeface="+mn-lt"/>
              </a:rPr>
              <a:t> şirket olmaları şartıyla, sermaye şirketleriyle, c) Devrolunan şirket olmaları şartıyla, kooperatiflerle birleşebilirler. </a:t>
            </a:r>
          </a:p>
          <a:p>
            <a:pPr marL="285750" indent="-285750">
              <a:buFontTx/>
              <a:buChar char="-"/>
            </a:pPr>
            <a:r>
              <a:rPr lang="tr-TR" b="1" i="0" u="none" strike="noStrike" baseline="0" dirty="0">
                <a:solidFill>
                  <a:srgbClr val="000000"/>
                </a:solidFill>
                <a:latin typeface="+mn-lt"/>
              </a:rPr>
              <a:t>“Kooperatifler”</a:t>
            </a:r>
            <a:r>
              <a:rPr lang="tr-TR" b="0" i="0" u="none" strike="noStrike" baseline="0" dirty="0">
                <a:solidFill>
                  <a:srgbClr val="000000"/>
                </a:solidFill>
                <a:latin typeface="+mn-lt"/>
              </a:rPr>
              <a:t>;</a:t>
            </a:r>
          </a:p>
          <a:p>
            <a:r>
              <a:rPr lang="tr-TR" b="0" i="0" u="none" strike="noStrike" baseline="0" dirty="0">
                <a:solidFill>
                  <a:srgbClr val="000000"/>
                </a:solidFill>
                <a:latin typeface="+mn-lt"/>
              </a:rPr>
              <a:t> a) Kooperatiflerle, b) Sermaye şirketleriyle ve c) </a:t>
            </a:r>
            <a:r>
              <a:rPr lang="tr-TR" b="0" i="0" u="none" strike="noStrike" baseline="0" dirty="0">
                <a:solidFill>
                  <a:srgbClr val="FF0000"/>
                </a:solidFill>
                <a:latin typeface="+mn-lt"/>
              </a:rPr>
              <a:t>Devralan</a:t>
            </a:r>
            <a:r>
              <a:rPr lang="tr-TR" b="0" i="0" u="none" strike="noStrike" baseline="0" dirty="0">
                <a:solidFill>
                  <a:srgbClr val="000000"/>
                </a:solidFill>
                <a:latin typeface="+mn-lt"/>
              </a:rPr>
              <a:t> şirket olmaları şartıyla, şahıs şirketleriyle birleşebilirler. </a:t>
            </a:r>
          </a:p>
          <a:p>
            <a:pPr marL="285750" indent="-285750">
              <a:buFontTx/>
              <a:buChar char="-"/>
            </a:pPr>
            <a:r>
              <a:rPr lang="tr-TR" b="1" i="0" u="none" strike="noStrike" baseline="0" dirty="0">
                <a:solidFill>
                  <a:srgbClr val="000000"/>
                </a:solidFill>
                <a:latin typeface="+mn-lt"/>
              </a:rPr>
              <a:t>“Ticari İşletmeler”</a:t>
            </a:r>
            <a:r>
              <a:rPr lang="tr-TR" b="0" i="0" u="none" strike="noStrike" baseline="0" dirty="0">
                <a:solidFill>
                  <a:srgbClr val="000000"/>
                </a:solidFill>
                <a:latin typeface="+mn-lt"/>
              </a:rPr>
              <a:t>;</a:t>
            </a:r>
          </a:p>
          <a:p>
            <a:r>
              <a:rPr lang="tr-TR" b="0" i="0" u="none" strike="noStrike" baseline="0" dirty="0">
                <a:solidFill>
                  <a:srgbClr val="000000"/>
                </a:solidFill>
                <a:latin typeface="+mn-lt"/>
              </a:rPr>
              <a:t>a) </a:t>
            </a:r>
            <a:r>
              <a:rPr lang="tr-TR" b="0" i="0" u="sng" strike="noStrike" baseline="0" dirty="0">
                <a:solidFill>
                  <a:srgbClr val="FF0000"/>
                </a:solidFill>
                <a:latin typeface="+mn-lt"/>
              </a:rPr>
              <a:t>Devrolunan olmaları </a:t>
            </a:r>
            <a:r>
              <a:rPr lang="tr-TR" b="0" i="0" u="none" strike="noStrike" baseline="0" dirty="0">
                <a:solidFill>
                  <a:srgbClr val="000000"/>
                </a:solidFill>
                <a:latin typeface="+mn-lt"/>
              </a:rPr>
              <a:t>şartıyla, ticaret şirketleriyle (A.Ş, </a:t>
            </a:r>
            <a:r>
              <a:rPr lang="tr-TR" b="0" i="0" u="none" strike="noStrike" baseline="0" dirty="0" err="1">
                <a:solidFill>
                  <a:srgbClr val="000000"/>
                </a:solidFill>
                <a:latin typeface="+mn-lt"/>
              </a:rPr>
              <a:t>Ltd</a:t>
            </a:r>
            <a:r>
              <a:rPr lang="tr-TR" b="0" i="0" u="none" strike="noStrike" baseline="0" dirty="0">
                <a:solidFill>
                  <a:srgbClr val="000000"/>
                </a:solidFill>
                <a:latin typeface="+mn-lt"/>
              </a:rPr>
              <a:t>, </a:t>
            </a:r>
            <a:r>
              <a:rPr lang="tr-TR" b="0" i="0" u="none" strike="noStrike" baseline="0" dirty="0" err="1">
                <a:solidFill>
                  <a:srgbClr val="000000"/>
                </a:solidFill>
                <a:latin typeface="+mn-lt"/>
              </a:rPr>
              <a:t>Koll</a:t>
            </a:r>
            <a:r>
              <a:rPr lang="tr-TR" b="0" i="0" u="none" strike="noStrike" baseline="0" dirty="0">
                <a:solidFill>
                  <a:srgbClr val="000000"/>
                </a:solidFill>
                <a:latin typeface="+mn-lt"/>
              </a:rPr>
              <a:t>, Kom ve Koop)  birleşebilirler. </a:t>
            </a:r>
          </a:p>
          <a:p>
            <a:pPr marL="285750" indent="-285750">
              <a:buFontTx/>
              <a:buChar char="-"/>
            </a:pPr>
            <a:endParaRPr lang="tr-TR" b="0" i="0" u="none" strike="noStrike" baseline="0" dirty="0">
              <a:solidFill>
                <a:srgbClr val="000000"/>
              </a:solidFill>
              <a:latin typeface="+mn-lt"/>
            </a:endParaRPr>
          </a:p>
        </p:txBody>
      </p:sp>
    </p:spTree>
    <p:extLst>
      <p:ext uri="{BB962C8B-B14F-4D97-AF65-F5344CB8AC3E}">
        <p14:creationId xmlns:p14="http://schemas.microsoft.com/office/powerpoint/2010/main" val="3701224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 Birleşme Sözleşmesinin Hazırlanması  </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438A96CA-9548-60AD-CDA2-BE5F1A547BA1}"/>
              </a:ext>
            </a:extLst>
          </p:cNvPr>
          <p:cNvSpPr txBox="1"/>
          <p:nvPr/>
        </p:nvSpPr>
        <p:spPr>
          <a:xfrm>
            <a:off x="0" y="484188"/>
            <a:ext cx="9144000" cy="4524315"/>
          </a:xfrm>
          <a:prstGeom prst="rect">
            <a:avLst/>
          </a:prstGeom>
          <a:noFill/>
        </p:spPr>
        <p:txBody>
          <a:bodyPr wrap="square">
            <a:spAutoFit/>
          </a:bodyPr>
          <a:lstStyle/>
          <a:p>
            <a:pPr lvl="0"/>
            <a:r>
              <a:rPr lang="tr-TR" sz="1800" b="1" i="0" u="none" strike="noStrike" baseline="0" dirty="0">
                <a:solidFill>
                  <a:srgbClr val="000000"/>
                </a:solidFill>
                <a:latin typeface="+mn-lt"/>
              </a:rPr>
              <a:t>	Birleşme sözleşmesi </a:t>
            </a:r>
            <a:r>
              <a:rPr lang="tr-TR" sz="1800" b="0" i="0" u="none" strike="noStrike" baseline="0" dirty="0">
                <a:solidFill>
                  <a:srgbClr val="000000"/>
                </a:solidFill>
                <a:latin typeface="+mn-lt"/>
              </a:rPr>
              <a:t>birleşmeye katılacak ortaklıkların yönetim organlarının görüşmesi sonrası hazırlanan ve birleşme sürecine ilişkin </a:t>
            </a:r>
            <a:r>
              <a:rPr lang="tr-TR" sz="1800" b="1" i="0" u="sng" strike="noStrike" baseline="0" dirty="0">
                <a:solidFill>
                  <a:srgbClr val="FF0000"/>
                </a:solidFill>
                <a:latin typeface="+mn-lt"/>
              </a:rPr>
              <a:t>temel bir metindir</a:t>
            </a:r>
            <a:r>
              <a:rPr lang="tr-TR" sz="1800" b="0" i="0" u="none" strike="noStrike" baseline="0" dirty="0">
                <a:solidFill>
                  <a:srgbClr val="000000"/>
                </a:solidFill>
                <a:latin typeface="+mn-lt"/>
              </a:rPr>
              <a:t>. </a:t>
            </a:r>
          </a:p>
          <a:p>
            <a:pPr lvl="1"/>
            <a:r>
              <a:rPr lang="tr-TR" dirty="0">
                <a:solidFill>
                  <a:srgbClr val="000000"/>
                </a:solidFill>
                <a:latin typeface="+mn-lt"/>
              </a:rPr>
              <a:t>	</a:t>
            </a:r>
          </a:p>
          <a:p>
            <a:pPr lvl="1"/>
            <a:r>
              <a:rPr lang="tr-TR" b="0" i="0" u="none" strike="noStrike" baseline="0" dirty="0">
                <a:solidFill>
                  <a:srgbClr val="000000"/>
                </a:solidFill>
                <a:latin typeface="+mn-lt"/>
              </a:rPr>
              <a:t>	B</a:t>
            </a:r>
            <a:r>
              <a:rPr lang="tr-TR" dirty="0">
                <a:latin typeface="+mn-lt"/>
              </a:rPr>
              <a:t>irleşmeye katılan şirketlerin yönetim organlarınca alınacak karara göre hazırlanır ve sözleşme </a:t>
            </a:r>
            <a:r>
              <a:rPr lang="tr-TR" b="1" u="sng" dirty="0">
                <a:latin typeface="+mn-lt"/>
              </a:rPr>
              <a:t>temsile yetkili üyelerce imzalanır.</a:t>
            </a:r>
          </a:p>
          <a:p>
            <a:pPr lvl="1"/>
            <a:endParaRPr lang="tr-TR" b="1" u="sng" dirty="0">
              <a:latin typeface="+mn-lt"/>
            </a:endParaRPr>
          </a:p>
          <a:p>
            <a:pPr lvl="1"/>
            <a:r>
              <a:rPr lang="tr-TR" b="1" dirty="0">
                <a:latin typeface="+mn-lt"/>
              </a:rPr>
              <a:t>	</a:t>
            </a:r>
            <a:r>
              <a:rPr lang="tr-TR" dirty="0">
                <a:latin typeface="+mn-lt"/>
              </a:rPr>
              <a:t>Birleşme sözleşmesi TTK m.146’ da sayılan asgari içerikte hazırlanmalıdır. Kolaylaştırılmış birleşme işlemlerinde, sözleşme TTK m.156’ da sayıldığı şekilde hazırlanır.  </a:t>
            </a:r>
          </a:p>
          <a:p>
            <a:pPr lvl="1"/>
            <a:endParaRPr lang="tr-TR" dirty="0">
              <a:latin typeface="+mn-lt"/>
            </a:endParaRPr>
          </a:p>
          <a:p>
            <a:pPr lvl="1"/>
            <a:r>
              <a:rPr lang="tr-TR" dirty="0">
                <a:solidFill>
                  <a:srgbClr val="000000"/>
                </a:solidFill>
                <a:latin typeface="+mn-lt"/>
              </a:rPr>
              <a:t>	Birleşme sözleşmesinin </a:t>
            </a:r>
            <a:r>
              <a:rPr lang="tr-TR" b="1" u="sng" dirty="0">
                <a:solidFill>
                  <a:srgbClr val="000000"/>
                </a:solidFill>
                <a:latin typeface="+mn-lt"/>
              </a:rPr>
              <a:t>asgari içeriğini ana hatları </a:t>
            </a:r>
            <a:r>
              <a:rPr lang="tr-TR" dirty="0">
                <a:solidFill>
                  <a:srgbClr val="000000"/>
                </a:solidFill>
                <a:latin typeface="+mn-lt"/>
              </a:rPr>
              <a:t>ile belirtmek gerekirse; </a:t>
            </a:r>
          </a:p>
          <a:p>
            <a:pPr marL="742950" lvl="1" indent="-285750">
              <a:buFont typeface="Wingdings" panose="05000000000000000000" pitchFamily="2" charset="2"/>
              <a:buChar char="ü"/>
            </a:pPr>
            <a:r>
              <a:rPr lang="tr-TR" dirty="0">
                <a:solidFill>
                  <a:srgbClr val="000000"/>
                </a:solidFill>
                <a:latin typeface="+mn-lt"/>
              </a:rPr>
              <a:t>ilk sırada birleşmeye katılan </a:t>
            </a:r>
            <a:r>
              <a:rPr lang="tr-TR" b="1" dirty="0">
                <a:solidFill>
                  <a:srgbClr val="00B0F0"/>
                </a:solidFill>
                <a:latin typeface="+mn-lt"/>
              </a:rPr>
              <a:t>şirketlere ilişkin bilgiler</a:t>
            </a:r>
            <a:r>
              <a:rPr lang="tr-TR" dirty="0">
                <a:solidFill>
                  <a:srgbClr val="000000"/>
                </a:solidFill>
                <a:latin typeface="+mn-lt"/>
              </a:rPr>
              <a:t> yer alır. Bunlar ticaret unvanı ve merkez vb. temel bilgilerdir. Yeni kuruluş şeklinde birleşmenin söz konusu olduğu hâllerde ise yeni kurulan şirkete ilişkin tür ve merkez bilgileri yer alır. </a:t>
            </a:r>
          </a:p>
          <a:p>
            <a:pPr lvl="1"/>
            <a:endParaRPr lang="tr-TR" dirty="0">
              <a:solidFill>
                <a:srgbClr val="000000"/>
              </a:solidFill>
              <a:latin typeface="+mn-lt"/>
            </a:endParaRPr>
          </a:p>
          <a:p>
            <a:pPr marL="1200150" lvl="2" indent="-285750">
              <a:buFont typeface="Wingdings" panose="05000000000000000000" pitchFamily="2" charset="2"/>
              <a:buChar char="ü"/>
            </a:pPr>
            <a:r>
              <a:rPr lang="tr-TR" dirty="0">
                <a:solidFill>
                  <a:srgbClr val="000000"/>
                </a:solidFill>
                <a:latin typeface="+mn-lt"/>
              </a:rPr>
              <a:t>İkinci sırada ise şirket paylarının </a:t>
            </a:r>
            <a:r>
              <a:rPr lang="tr-TR" b="1" dirty="0">
                <a:solidFill>
                  <a:srgbClr val="FF0000"/>
                </a:solidFill>
                <a:latin typeface="+mn-lt"/>
              </a:rPr>
              <a:t>değişim</a:t>
            </a:r>
            <a:r>
              <a:rPr lang="tr-TR" dirty="0">
                <a:solidFill>
                  <a:srgbClr val="000000"/>
                </a:solidFill>
                <a:latin typeface="+mn-lt"/>
              </a:rPr>
              <a:t> </a:t>
            </a:r>
            <a:r>
              <a:rPr lang="tr-TR" b="1" dirty="0">
                <a:solidFill>
                  <a:srgbClr val="FF0000"/>
                </a:solidFill>
                <a:latin typeface="+mn-lt"/>
              </a:rPr>
              <a:t>oranları</a:t>
            </a:r>
            <a:r>
              <a:rPr lang="tr-TR" b="1" dirty="0">
                <a:solidFill>
                  <a:srgbClr val="000000"/>
                </a:solidFill>
                <a:latin typeface="+mn-lt"/>
              </a:rPr>
              <a:t> </a:t>
            </a:r>
            <a:r>
              <a:rPr lang="tr-TR" dirty="0">
                <a:solidFill>
                  <a:srgbClr val="000000"/>
                </a:solidFill>
                <a:latin typeface="+mn-lt"/>
              </a:rPr>
              <a:t>ile öngörülmüşse </a:t>
            </a:r>
            <a:r>
              <a:rPr lang="tr-TR" b="1" dirty="0">
                <a:solidFill>
                  <a:srgbClr val="000000"/>
                </a:solidFill>
                <a:latin typeface="+mn-lt"/>
              </a:rPr>
              <a:t>pay sahiplerine </a:t>
            </a:r>
            <a:r>
              <a:rPr lang="tr-TR" dirty="0">
                <a:solidFill>
                  <a:srgbClr val="000000"/>
                </a:solidFill>
                <a:latin typeface="+mn-lt"/>
              </a:rPr>
              <a:t>verilecek </a:t>
            </a:r>
            <a:r>
              <a:rPr lang="tr-TR" b="1" dirty="0">
                <a:solidFill>
                  <a:srgbClr val="00B0F0"/>
                </a:solidFill>
                <a:latin typeface="+mn-lt"/>
              </a:rPr>
              <a:t>denkleştirme</a:t>
            </a:r>
            <a:r>
              <a:rPr lang="tr-TR" dirty="0">
                <a:solidFill>
                  <a:srgbClr val="000000"/>
                </a:solidFill>
                <a:latin typeface="+mn-lt"/>
              </a:rPr>
              <a:t> ve </a:t>
            </a:r>
            <a:r>
              <a:rPr lang="tr-TR" b="1" dirty="0">
                <a:solidFill>
                  <a:srgbClr val="FF0000"/>
                </a:solidFill>
                <a:latin typeface="+mn-lt"/>
              </a:rPr>
              <a:t>ayrılma akçesi </a:t>
            </a:r>
            <a:r>
              <a:rPr lang="tr-TR" dirty="0">
                <a:solidFill>
                  <a:srgbClr val="000000"/>
                </a:solidFill>
                <a:latin typeface="+mn-lt"/>
              </a:rPr>
              <a:t>belirtilir.</a:t>
            </a:r>
          </a:p>
        </p:txBody>
      </p:sp>
    </p:spTree>
    <p:extLst>
      <p:ext uri="{BB962C8B-B14F-4D97-AF65-F5344CB8AC3E}">
        <p14:creationId xmlns:p14="http://schemas.microsoft.com/office/powerpoint/2010/main" val="4153382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2-Birleşme Raporunun Hazırlanması </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EF6A532A-35E2-AA61-3FEB-6E70BA73EC68}"/>
              </a:ext>
            </a:extLst>
          </p:cNvPr>
          <p:cNvSpPr txBox="1"/>
          <p:nvPr/>
        </p:nvSpPr>
        <p:spPr>
          <a:xfrm>
            <a:off x="0" y="484188"/>
            <a:ext cx="9144000" cy="3693319"/>
          </a:xfrm>
          <a:prstGeom prst="rect">
            <a:avLst/>
          </a:prstGeom>
          <a:noFill/>
        </p:spPr>
        <p:txBody>
          <a:bodyPr wrap="square">
            <a:spAutoFit/>
          </a:bodyPr>
          <a:lstStyle/>
          <a:p>
            <a:endParaRPr lang="tr-TR" sz="1800" b="0" i="0" u="none" strike="noStrike" baseline="0" dirty="0">
              <a:solidFill>
                <a:srgbClr val="000000"/>
              </a:solidFill>
              <a:latin typeface="+mn-lt"/>
            </a:endParaRPr>
          </a:p>
          <a:p>
            <a:r>
              <a:rPr lang="tr-TR" dirty="0">
                <a:solidFill>
                  <a:srgbClr val="000000"/>
                </a:solidFill>
                <a:latin typeface="+mn-lt"/>
              </a:rPr>
              <a:t>	</a:t>
            </a:r>
            <a:r>
              <a:rPr lang="tr-TR" sz="1800" b="1" i="0" u="none" strike="noStrike" baseline="0" dirty="0">
                <a:solidFill>
                  <a:srgbClr val="000000"/>
                </a:solidFill>
                <a:latin typeface="+mn-lt"/>
              </a:rPr>
              <a:t>Birleşme raporu</a:t>
            </a:r>
            <a:r>
              <a:rPr lang="tr-TR" sz="1800" b="0" i="0" u="none" strike="noStrike" baseline="0" dirty="0">
                <a:solidFill>
                  <a:srgbClr val="000000"/>
                </a:solidFill>
                <a:latin typeface="+mn-lt"/>
              </a:rPr>
              <a:t>, birleşmeye katılan </a:t>
            </a:r>
            <a:r>
              <a:rPr lang="tr-TR" sz="1800" b="1" i="0" u="none" strike="noStrike" baseline="0" dirty="0">
                <a:solidFill>
                  <a:srgbClr val="000000"/>
                </a:solidFill>
                <a:latin typeface="+mn-lt"/>
              </a:rPr>
              <a:t>şirketlerin yönetim organları </a:t>
            </a:r>
            <a:r>
              <a:rPr lang="tr-TR" sz="1800" b="0" i="0" u="none" strike="noStrike" baseline="0" dirty="0">
                <a:solidFill>
                  <a:srgbClr val="000000"/>
                </a:solidFill>
                <a:latin typeface="+mn-lt"/>
              </a:rPr>
              <a:t>tarafından birleşmenin </a:t>
            </a:r>
            <a:r>
              <a:rPr lang="tr-TR" sz="1800" b="0" i="0" u="sng" strike="noStrike" baseline="0" dirty="0">
                <a:solidFill>
                  <a:srgbClr val="000000"/>
                </a:solidFill>
                <a:latin typeface="+mn-lt"/>
              </a:rPr>
              <a:t>amaç ve sonuçlarını </a:t>
            </a:r>
            <a:r>
              <a:rPr lang="tr-TR" sz="1800" b="0" i="0" u="none" strike="noStrike" baseline="0" dirty="0">
                <a:solidFill>
                  <a:srgbClr val="000000"/>
                </a:solidFill>
                <a:latin typeface="+mn-lt"/>
              </a:rPr>
              <a:t>içeren ve Kanun’da belirtilen içerikte hazırlanması gereken bir rapordur. </a:t>
            </a:r>
            <a:r>
              <a:rPr lang="tr-TR" sz="1800" b="1" i="0" u="none" strike="noStrike" baseline="0" dirty="0">
                <a:solidFill>
                  <a:srgbClr val="000000"/>
                </a:solidFill>
                <a:latin typeface="+mn-lt"/>
              </a:rPr>
              <a:t>Rapor şirketin temsile yetkililerince imzalanmalıdır. </a:t>
            </a:r>
          </a:p>
          <a:p>
            <a:endParaRPr lang="tr-TR" sz="1800" b="0" i="0" u="none" strike="noStrike" baseline="0" dirty="0">
              <a:solidFill>
                <a:srgbClr val="000000"/>
              </a:solidFill>
              <a:latin typeface="+mn-lt"/>
            </a:endParaRPr>
          </a:p>
          <a:p>
            <a:r>
              <a:rPr lang="tr-TR" sz="1800" b="0" i="0" u="none" strike="noStrike" baseline="0" dirty="0">
                <a:solidFill>
                  <a:srgbClr val="000000"/>
                </a:solidFill>
                <a:latin typeface="+mn-lt"/>
              </a:rPr>
              <a:t>	Raporun birleşmeye katılan şirketlerin yönetim organları tarafından ayrı ayrı veya birlikte hazırlanması mümkündür.</a:t>
            </a:r>
          </a:p>
          <a:p>
            <a:endParaRPr lang="tr-TR" dirty="0">
              <a:solidFill>
                <a:srgbClr val="000000"/>
              </a:solidFill>
              <a:latin typeface="+mn-lt"/>
            </a:endParaRPr>
          </a:p>
          <a:p>
            <a:r>
              <a:rPr lang="tr-TR" b="1" dirty="0">
                <a:solidFill>
                  <a:srgbClr val="FF0000"/>
                </a:solidFill>
                <a:latin typeface="+mn-lt"/>
              </a:rPr>
              <a:t>	İstisna:</a:t>
            </a:r>
            <a:r>
              <a:rPr lang="tr-TR" dirty="0">
                <a:solidFill>
                  <a:srgbClr val="000000"/>
                </a:solidFill>
                <a:latin typeface="+mn-lt"/>
              </a:rPr>
              <a:t> </a:t>
            </a:r>
            <a:r>
              <a:rPr lang="tr-TR" b="1" dirty="0">
                <a:solidFill>
                  <a:srgbClr val="000000"/>
                </a:solidFill>
                <a:latin typeface="+mn-lt"/>
              </a:rPr>
              <a:t>KOBİ</a:t>
            </a:r>
            <a:r>
              <a:rPr lang="tr-TR" dirty="0">
                <a:solidFill>
                  <a:srgbClr val="000000"/>
                </a:solidFill>
                <a:latin typeface="+mn-lt"/>
              </a:rPr>
              <a:t> olan şirketler tüm ortakların onaylaması halinde ve </a:t>
            </a:r>
            <a:r>
              <a:rPr lang="tr-TR" b="1" dirty="0">
                <a:solidFill>
                  <a:srgbClr val="FF0000"/>
                </a:solidFill>
                <a:latin typeface="+mn-lt"/>
              </a:rPr>
              <a:t>Kolaylaştırılmış</a:t>
            </a:r>
            <a:r>
              <a:rPr lang="tr-TR" dirty="0">
                <a:solidFill>
                  <a:srgbClr val="000000"/>
                </a:solidFill>
                <a:latin typeface="+mn-lt"/>
              </a:rPr>
              <a:t> şekilde yapılan  birleşmelerde birleşme raporunun düzenlenmesinden </a:t>
            </a:r>
            <a:r>
              <a:rPr lang="tr-TR" b="1" dirty="0">
                <a:solidFill>
                  <a:srgbClr val="000000"/>
                </a:solidFill>
                <a:latin typeface="+mn-lt"/>
              </a:rPr>
              <a:t>vazgeçilebilir.</a:t>
            </a:r>
          </a:p>
          <a:p>
            <a:pPr algn="just"/>
            <a:r>
              <a:rPr lang="tr-TR" sz="1800" dirty="0">
                <a:latin typeface="+mn-lt"/>
              </a:rPr>
              <a:t>	</a:t>
            </a:r>
          </a:p>
          <a:p>
            <a:pPr algn="just"/>
            <a:r>
              <a:rPr lang="tr-TR" b="1" dirty="0">
                <a:solidFill>
                  <a:srgbClr val="FF0000"/>
                </a:solidFill>
                <a:latin typeface="+mn-lt"/>
              </a:rPr>
              <a:t>	</a:t>
            </a:r>
            <a:r>
              <a:rPr lang="tr-TR" sz="1800" b="1" dirty="0">
                <a:solidFill>
                  <a:srgbClr val="FF0000"/>
                </a:solidFill>
                <a:latin typeface="+mn-lt"/>
              </a:rPr>
              <a:t>Dikkat: </a:t>
            </a:r>
            <a:r>
              <a:rPr lang="tr-TR" sz="1800" dirty="0">
                <a:latin typeface="+mn-lt"/>
              </a:rPr>
              <a:t>Tüm ortakların </a:t>
            </a:r>
            <a:r>
              <a:rPr lang="tr-TR" sz="1800" b="1" dirty="0">
                <a:latin typeface="+mn-lt"/>
              </a:rPr>
              <a:t>onayı genel kurulda alınabileceği </a:t>
            </a:r>
            <a:r>
              <a:rPr lang="tr-TR" sz="1800" dirty="0">
                <a:latin typeface="+mn-lt"/>
              </a:rPr>
              <a:t>gibi tüm ortaklardan alınan </a:t>
            </a:r>
            <a:r>
              <a:rPr lang="tr-TR" sz="1800" b="1" dirty="0">
                <a:latin typeface="+mn-lt"/>
              </a:rPr>
              <a:t>yazılı beyanla </a:t>
            </a:r>
            <a:r>
              <a:rPr lang="tr-TR" sz="1800" dirty="0">
                <a:latin typeface="+mn-lt"/>
              </a:rPr>
              <a:t>da raporun düzenlenmesinden </a:t>
            </a:r>
            <a:r>
              <a:rPr lang="tr-TR" sz="1800" b="1" dirty="0">
                <a:solidFill>
                  <a:srgbClr val="FF0000"/>
                </a:solidFill>
                <a:latin typeface="+mn-lt"/>
              </a:rPr>
              <a:t>vazgeçilebilir. </a:t>
            </a:r>
          </a:p>
        </p:txBody>
      </p:sp>
    </p:spTree>
    <p:extLst>
      <p:ext uri="{BB962C8B-B14F-4D97-AF65-F5344CB8AC3E}">
        <p14:creationId xmlns:p14="http://schemas.microsoft.com/office/powerpoint/2010/main" val="18981866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3- Bilanço </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4087DA16-99C3-FE39-0E69-3355C634F621}"/>
              </a:ext>
            </a:extLst>
          </p:cNvPr>
          <p:cNvSpPr txBox="1"/>
          <p:nvPr/>
        </p:nvSpPr>
        <p:spPr>
          <a:xfrm>
            <a:off x="0" y="484188"/>
            <a:ext cx="9144000" cy="3970318"/>
          </a:xfrm>
          <a:prstGeom prst="rect">
            <a:avLst/>
          </a:prstGeom>
          <a:noFill/>
        </p:spPr>
        <p:txBody>
          <a:bodyPr wrap="square">
            <a:spAutoFit/>
          </a:bodyPr>
          <a:lstStyle/>
          <a:p>
            <a:pPr marL="285750" indent="-285750" algn="just">
              <a:buFont typeface="Arial" panose="020B0604020202020204" pitchFamily="34" charset="0"/>
              <a:buChar char="•"/>
            </a:pPr>
            <a:endParaRPr lang="tr-TR" sz="1800" b="0" i="0" u="none" strike="noStrike" baseline="0" dirty="0">
              <a:solidFill>
                <a:srgbClr val="000000"/>
              </a:solidFill>
              <a:latin typeface="+mn-lt"/>
            </a:endParaRPr>
          </a:p>
          <a:p>
            <a:pPr marL="285750" indent="-285750" algn="just">
              <a:buFont typeface="Arial" panose="020B0604020202020204" pitchFamily="34" charset="0"/>
              <a:buChar char="•"/>
            </a:pPr>
            <a:r>
              <a:rPr lang="tr-TR" b="1" dirty="0">
                <a:solidFill>
                  <a:srgbClr val="000000"/>
                </a:solidFill>
                <a:latin typeface="+mn-lt"/>
              </a:rPr>
              <a:t>Denetime tabi </a:t>
            </a:r>
            <a:r>
              <a:rPr lang="tr-TR" dirty="0">
                <a:solidFill>
                  <a:srgbClr val="000000"/>
                </a:solidFill>
                <a:latin typeface="+mn-lt"/>
              </a:rPr>
              <a:t>şirketlerde </a:t>
            </a:r>
            <a:r>
              <a:rPr lang="tr-TR" b="1" dirty="0">
                <a:solidFill>
                  <a:srgbClr val="FF0000"/>
                </a:solidFill>
                <a:latin typeface="+mn-lt"/>
              </a:rPr>
              <a:t>denetçi</a:t>
            </a:r>
            <a:r>
              <a:rPr lang="tr-TR" dirty="0">
                <a:solidFill>
                  <a:srgbClr val="000000"/>
                </a:solidFill>
                <a:latin typeface="+mn-lt"/>
              </a:rPr>
              <a:t> tarafından; </a:t>
            </a:r>
            <a:r>
              <a:rPr lang="tr-TR" b="1" dirty="0">
                <a:solidFill>
                  <a:srgbClr val="000000"/>
                </a:solidFill>
                <a:latin typeface="+mn-lt"/>
              </a:rPr>
              <a:t>diğer şirketlerde </a:t>
            </a:r>
            <a:r>
              <a:rPr lang="tr-TR" dirty="0">
                <a:solidFill>
                  <a:srgbClr val="000000"/>
                </a:solidFill>
                <a:latin typeface="+mn-lt"/>
              </a:rPr>
              <a:t>ise </a:t>
            </a:r>
            <a:r>
              <a:rPr lang="tr-TR" b="1" dirty="0">
                <a:solidFill>
                  <a:srgbClr val="000000"/>
                </a:solidFill>
                <a:latin typeface="+mn-lt"/>
              </a:rPr>
              <a:t>yönetim kurulu </a:t>
            </a:r>
            <a:r>
              <a:rPr lang="tr-TR" dirty="0">
                <a:solidFill>
                  <a:srgbClr val="000000"/>
                </a:solidFill>
                <a:latin typeface="+mn-lt"/>
              </a:rPr>
              <a:t>tarafından </a:t>
            </a:r>
            <a:r>
              <a:rPr lang="tr-TR" b="1" dirty="0">
                <a:solidFill>
                  <a:srgbClr val="000000"/>
                </a:solidFill>
                <a:latin typeface="+mn-lt"/>
              </a:rPr>
              <a:t>onaylanmış</a:t>
            </a:r>
            <a:r>
              <a:rPr lang="tr-TR" dirty="0">
                <a:solidFill>
                  <a:srgbClr val="000000"/>
                </a:solidFill>
                <a:latin typeface="+mn-lt"/>
              </a:rPr>
              <a:t> </a:t>
            </a:r>
            <a:r>
              <a:rPr lang="tr-TR" b="1" dirty="0">
                <a:solidFill>
                  <a:srgbClr val="FF0000"/>
                </a:solidFill>
                <a:latin typeface="+mn-lt"/>
              </a:rPr>
              <a:t>bilanço</a:t>
            </a:r>
            <a:r>
              <a:rPr lang="tr-TR" dirty="0">
                <a:solidFill>
                  <a:srgbClr val="000000"/>
                </a:solidFill>
                <a:latin typeface="+mn-lt"/>
              </a:rPr>
              <a:t> ticaret sicili müdürlüğüne verilir. </a:t>
            </a:r>
          </a:p>
          <a:p>
            <a:pPr marL="285750" indent="-285750" algn="just">
              <a:buFont typeface="Arial" panose="020B0604020202020204" pitchFamily="34" charset="0"/>
              <a:buChar char="•"/>
            </a:pPr>
            <a:endParaRPr lang="tr-TR" sz="1800" b="0" i="0" u="none" strike="noStrike" baseline="0" dirty="0">
              <a:solidFill>
                <a:srgbClr val="000000"/>
              </a:solidFill>
              <a:latin typeface="+mn-lt"/>
            </a:endParaRPr>
          </a:p>
          <a:p>
            <a:pPr marL="285750" indent="-285750" algn="just">
              <a:buFont typeface="Arial" panose="020B0604020202020204" pitchFamily="34" charset="0"/>
              <a:buChar char="•"/>
            </a:pPr>
            <a:endParaRPr lang="tr-TR" dirty="0">
              <a:solidFill>
                <a:srgbClr val="000000"/>
              </a:solidFill>
              <a:latin typeface="+mn-lt"/>
            </a:endParaRPr>
          </a:p>
          <a:p>
            <a:pPr marL="285750" indent="-285750" algn="just">
              <a:buFont typeface="Arial" panose="020B0604020202020204" pitchFamily="34" charset="0"/>
              <a:buChar char="•"/>
            </a:pPr>
            <a:r>
              <a:rPr lang="tr-TR" sz="1800" b="0" i="0" u="none" strike="noStrike" baseline="0" dirty="0">
                <a:solidFill>
                  <a:srgbClr val="000000"/>
                </a:solidFill>
                <a:latin typeface="+mn-lt"/>
              </a:rPr>
              <a:t>Birleşme sürecinde </a:t>
            </a:r>
            <a:r>
              <a:rPr lang="tr-TR" sz="1800" b="1" i="0" u="none" strike="noStrike" baseline="0" dirty="0">
                <a:solidFill>
                  <a:srgbClr val="FF0000"/>
                </a:solidFill>
                <a:latin typeface="+mn-lt"/>
              </a:rPr>
              <a:t>aşağıda belirtilen hâllerden </a:t>
            </a:r>
            <a:r>
              <a:rPr lang="tr-TR" sz="1800" b="0" i="0" u="none" strike="noStrike" baseline="0" dirty="0">
                <a:solidFill>
                  <a:srgbClr val="000000"/>
                </a:solidFill>
                <a:latin typeface="+mn-lt"/>
              </a:rPr>
              <a:t>biri söz konusu ise </a:t>
            </a:r>
            <a:r>
              <a:rPr lang="tr-TR" sz="1800" b="1" i="0" u="none" strike="noStrike" baseline="0" dirty="0">
                <a:solidFill>
                  <a:srgbClr val="000000"/>
                </a:solidFill>
                <a:latin typeface="+mn-lt"/>
              </a:rPr>
              <a:t>ara bilanço </a:t>
            </a:r>
            <a:r>
              <a:rPr lang="tr-TR" sz="1800" b="0" i="0" u="none" strike="noStrike" baseline="0" dirty="0">
                <a:solidFill>
                  <a:srgbClr val="000000"/>
                </a:solidFill>
                <a:latin typeface="+mn-lt"/>
              </a:rPr>
              <a:t>düzenlenmesi </a:t>
            </a:r>
            <a:r>
              <a:rPr lang="tr-TR" sz="1800" b="1" i="0" u="none" strike="noStrike" baseline="0" dirty="0">
                <a:solidFill>
                  <a:srgbClr val="000000"/>
                </a:solidFill>
                <a:latin typeface="+mn-lt"/>
              </a:rPr>
              <a:t>zorunludur:</a:t>
            </a:r>
            <a:r>
              <a:rPr lang="tr-TR" sz="1800" b="0" i="0" u="none" strike="noStrike" baseline="0" dirty="0">
                <a:solidFill>
                  <a:srgbClr val="000000"/>
                </a:solidFill>
                <a:latin typeface="+mn-lt"/>
              </a:rPr>
              <a:t> </a:t>
            </a:r>
          </a:p>
          <a:p>
            <a:pPr marL="285750" indent="-285750" algn="just">
              <a:buFont typeface="Arial" panose="020B0604020202020204" pitchFamily="34" charset="0"/>
              <a:buChar char="•"/>
            </a:pPr>
            <a:endParaRPr lang="tr-TR" sz="1800" b="0" i="0" u="none" strike="noStrike" baseline="0" dirty="0">
              <a:solidFill>
                <a:srgbClr val="000000"/>
              </a:solidFill>
              <a:latin typeface="+mn-lt"/>
            </a:endParaRPr>
          </a:p>
          <a:p>
            <a:pPr marL="742950" lvl="1" indent="-285750" algn="just">
              <a:buFont typeface="Wingdings" panose="05000000000000000000" pitchFamily="2" charset="2"/>
              <a:buChar char="Ø"/>
            </a:pPr>
            <a:r>
              <a:rPr lang="tr-TR" dirty="0">
                <a:latin typeface="+mn-lt"/>
              </a:rPr>
              <a:t>Bilanço tarihi ile birleşme sözleşmesinin imzalandığı tarih arasında </a:t>
            </a:r>
            <a:r>
              <a:rPr lang="tr-TR" b="1" dirty="0">
                <a:latin typeface="+mn-lt"/>
              </a:rPr>
              <a:t>6 aydan fazla zaman geçmişse</a:t>
            </a:r>
            <a:r>
              <a:rPr lang="tr-TR" dirty="0">
                <a:latin typeface="+mn-lt"/>
              </a:rPr>
              <a:t> veya </a:t>
            </a:r>
          </a:p>
          <a:p>
            <a:pPr algn="just"/>
            <a:endParaRPr lang="tr-TR" b="1" dirty="0">
              <a:solidFill>
                <a:srgbClr val="00B0F0"/>
              </a:solidFill>
              <a:latin typeface="+mn-lt"/>
            </a:endParaRPr>
          </a:p>
          <a:p>
            <a:pPr marL="742950" lvl="1" indent="-285750" algn="just">
              <a:buFont typeface="Wingdings" panose="05000000000000000000" pitchFamily="2" charset="2"/>
              <a:buChar char="Ø"/>
            </a:pPr>
            <a:r>
              <a:rPr lang="tr-TR" b="1" dirty="0">
                <a:latin typeface="+mn-lt"/>
              </a:rPr>
              <a:t>Son bilançonun çıkarıldığı tarihten itibaren şirketin </a:t>
            </a:r>
            <a:r>
              <a:rPr lang="tr-TR" b="1" dirty="0">
                <a:solidFill>
                  <a:srgbClr val="00B0F0"/>
                </a:solidFill>
                <a:latin typeface="+mn-lt"/>
              </a:rPr>
              <a:t>mal varlığında önemli değişiklikler </a:t>
            </a:r>
            <a:r>
              <a:rPr lang="tr-TR" b="1" dirty="0">
                <a:latin typeface="+mn-lt"/>
              </a:rPr>
              <a:t>meydana gelmiş ise birleşmeye katılan şirketler bir </a:t>
            </a:r>
            <a:r>
              <a:rPr lang="tr-TR" b="1" dirty="0">
                <a:solidFill>
                  <a:srgbClr val="FF0000"/>
                </a:solidFill>
                <a:latin typeface="+mn-lt"/>
              </a:rPr>
              <a:t>ara bilanço </a:t>
            </a:r>
            <a:r>
              <a:rPr lang="tr-TR" dirty="0">
                <a:latin typeface="+mn-lt"/>
              </a:rPr>
              <a:t>hazırlanmalıdır.</a:t>
            </a:r>
          </a:p>
          <a:p>
            <a:pPr lvl="1" algn="just"/>
            <a:endParaRPr lang="tr-TR" dirty="0">
              <a:latin typeface="+mn-lt"/>
            </a:endParaRPr>
          </a:p>
        </p:txBody>
      </p:sp>
    </p:spTree>
    <p:extLst>
      <p:ext uri="{BB962C8B-B14F-4D97-AF65-F5344CB8AC3E}">
        <p14:creationId xmlns:p14="http://schemas.microsoft.com/office/powerpoint/2010/main" val="13359747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4-Birleşmede İnceleme Hakkı </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FBCD667E-6899-EBFC-35D1-3107C53B882E}"/>
              </a:ext>
            </a:extLst>
          </p:cNvPr>
          <p:cNvSpPr txBox="1"/>
          <p:nvPr/>
        </p:nvSpPr>
        <p:spPr>
          <a:xfrm>
            <a:off x="0" y="495195"/>
            <a:ext cx="9144000" cy="4028539"/>
          </a:xfrm>
          <a:prstGeom prst="rect">
            <a:avLst/>
          </a:prstGeom>
          <a:noFill/>
        </p:spPr>
        <p:txBody>
          <a:bodyPr wrap="square">
            <a:spAutoFit/>
          </a:bodyPr>
          <a:lstStyle/>
          <a:p>
            <a:pPr algn="just">
              <a:lnSpc>
                <a:spcPct val="115000"/>
              </a:lnSpc>
              <a:spcAft>
                <a:spcPts val="1000"/>
              </a:spcAft>
            </a:pPr>
            <a:r>
              <a:rPr lang="tr-TR" dirty="0">
                <a:solidFill>
                  <a:prstClr val="black"/>
                </a:solidFill>
                <a:latin typeface="+mn-lt"/>
              </a:rPr>
              <a:t>	Birleşmeye katılan şirketlerin merkez ve şubelerinde, halka açık anonim şirketler ise Sermaye Piyasası Kurulunun öngöreceği yerlerde, </a:t>
            </a:r>
            <a:r>
              <a:rPr lang="tr-TR" b="1" dirty="0">
                <a:solidFill>
                  <a:prstClr val="black"/>
                </a:solidFill>
                <a:latin typeface="+mn-lt"/>
              </a:rPr>
              <a:t>genel kurul kararından önceki otuz gün öncesinde</a:t>
            </a:r>
            <a:r>
              <a:rPr lang="tr-TR" dirty="0">
                <a:solidFill>
                  <a:prstClr val="black"/>
                </a:solidFill>
                <a:latin typeface="+mn-lt"/>
              </a:rPr>
              <a:t>; </a:t>
            </a:r>
          </a:p>
          <a:p>
            <a:pPr marL="285750" indent="-285750" algn="just">
              <a:lnSpc>
                <a:spcPct val="115000"/>
              </a:lnSpc>
              <a:spcAft>
                <a:spcPts val="1000"/>
              </a:spcAft>
              <a:buFontTx/>
              <a:buChar char="-"/>
            </a:pPr>
            <a:r>
              <a:rPr lang="tr-TR" b="1" dirty="0">
                <a:solidFill>
                  <a:prstClr val="black"/>
                </a:solidFill>
                <a:latin typeface="+mn-lt"/>
              </a:rPr>
              <a:t>birleşme sözleşmesi,</a:t>
            </a:r>
          </a:p>
          <a:p>
            <a:pPr marL="285750" indent="-285750" algn="just">
              <a:lnSpc>
                <a:spcPct val="115000"/>
              </a:lnSpc>
              <a:spcAft>
                <a:spcPts val="1000"/>
              </a:spcAft>
              <a:buFontTx/>
              <a:buChar char="-"/>
            </a:pPr>
            <a:r>
              <a:rPr lang="tr-TR" b="1" dirty="0">
                <a:solidFill>
                  <a:prstClr val="black"/>
                </a:solidFill>
                <a:latin typeface="+mn-lt"/>
              </a:rPr>
              <a:t>birleşme raporu, </a:t>
            </a:r>
          </a:p>
          <a:p>
            <a:pPr marL="285750" indent="-285750" algn="just">
              <a:lnSpc>
                <a:spcPct val="115000"/>
              </a:lnSpc>
              <a:spcAft>
                <a:spcPts val="1000"/>
              </a:spcAft>
              <a:buFontTx/>
              <a:buChar char="-"/>
            </a:pPr>
            <a:r>
              <a:rPr lang="tr-TR" b="1" dirty="0">
                <a:solidFill>
                  <a:prstClr val="black"/>
                </a:solidFill>
                <a:latin typeface="+mn-lt"/>
              </a:rPr>
              <a:t>son üç yılın yılsonu finansal tablolarıyla yıllık faaliyet raporları,</a:t>
            </a:r>
          </a:p>
          <a:p>
            <a:pPr marL="285750" indent="-285750" algn="just">
              <a:lnSpc>
                <a:spcPct val="115000"/>
              </a:lnSpc>
              <a:spcAft>
                <a:spcPts val="1000"/>
              </a:spcAft>
              <a:buFontTx/>
              <a:buChar char="-"/>
            </a:pPr>
            <a:r>
              <a:rPr lang="tr-TR" b="1" dirty="0">
                <a:solidFill>
                  <a:prstClr val="black"/>
                </a:solidFill>
                <a:latin typeface="+mn-lt"/>
              </a:rPr>
              <a:t>gereğinde ara bilançoları, </a:t>
            </a:r>
          </a:p>
          <a:p>
            <a:pPr algn="just">
              <a:lnSpc>
                <a:spcPct val="115000"/>
              </a:lnSpc>
              <a:spcAft>
                <a:spcPts val="1000"/>
              </a:spcAft>
            </a:pPr>
            <a:r>
              <a:rPr lang="tr-TR" dirty="0">
                <a:solidFill>
                  <a:prstClr val="black"/>
                </a:solidFill>
                <a:latin typeface="+mn-lt"/>
              </a:rPr>
              <a:t>	ortakların, intifa senedi sahipleriyle şirket tarafından ihraç edilmiş bulunan menkul kıymet hamillerinin, menfaati bulunan kişilerin ve diğer ilgililerin incelemesine sunulur. </a:t>
            </a:r>
          </a:p>
          <a:p>
            <a:pPr algn="just">
              <a:lnSpc>
                <a:spcPct val="115000"/>
              </a:lnSpc>
              <a:spcAft>
                <a:spcPts val="1000"/>
              </a:spcAft>
            </a:pPr>
            <a:r>
              <a:rPr lang="tr-TR" dirty="0">
                <a:solidFill>
                  <a:prstClr val="black"/>
                </a:solidFill>
                <a:latin typeface="+mn-lt"/>
              </a:rPr>
              <a:t>	</a:t>
            </a:r>
          </a:p>
        </p:txBody>
      </p:sp>
    </p:spTree>
    <p:extLst>
      <p:ext uri="{BB962C8B-B14F-4D97-AF65-F5344CB8AC3E}">
        <p14:creationId xmlns:p14="http://schemas.microsoft.com/office/powerpoint/2010/main" val="4191797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4-Birleşmede İnceleme Hakkı </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FBCD667E-6899-EBFC-35D1-3107C53B882E}"/>
              </a:ext>
            </a:extLst>
          </p:cNvPr>
          <p:cNvSpPr txBox="1"/>
          <p:nvPr/>
        </p:nvSpPr>
        <p:spPr>
          <a:xfrm>
            <a:off x="0" y="484188"/>
            <a:ext cx="9144000" cy="4157548"/>
          </a:xfrm>
          <a:prstGeom prst="rect">
            <a:avLst/>
          </a:prstGeom>
          <a:noFill/>
        </p:spPr>
        <p:txBody>
          <a:bodyPr wrap="square">
            <a:spAutoFit/>
          </a:bodyPr>
          <a:lstStyle/>
          <a:p>
            <a:pPr algn="just">
              <a:lnSpc>
                <a:spcPct val="115000"/>
              </a:lnSpc>
              <a:spcAft>
                <a:spcPts val="1000"/>
              </a:spcAft>
            </a:pPr>
            <a:r>
              <a:rPr lang="tr-TR" dirty="0">
                <a:solidFill>
                  <a:prstClr val="black"/>
                </a:solidFill>
                <a:latin typeface="+mn-lt"/>
              </a:rPr>
              <a:t>	Birleşmeye katılan her şirket yukarıda sayılan belgeleri nerelerde incelemeye hazır tuttuklarını, tevdiden en az 3 (üç) iş günü önce </a:t>
            </a:r>
            <a:r>
              <a:rPr lang="tr-TR" b="1" dirty="0">
                <a:solidFill>
                  <a:prstClr val="black"/>
                </a:solidFill>
                <a:latin typeface="+mn-lt"/>
              </a:rPr>
              <a:t>Türkiye Ticaret Sicili Gazetesinde </a:t>
            </a:r>
            <a:r>
              <a:rPr lang="tr-TR" dirty="0">
                <a:solidFill>
                  <a:prstClr val="black"/>
                </a:solidFill>
                <a:latin typeface="+mn-lt"/>
              </a:rPr>
              <a:t>ve sermaye şirketleri de </a:t>
            </a:r>
            <a:r>
              <a:rPr lang="tr-TR" b="1" dirty="0">
                <a:solidFill>
                  <a:prstClr val="black"/>
                </a:solidFill>
                <a:latin typeface="+mn-lt"/>
              </a:rPr>
              <a:t>internet sitelerinde </a:t>
            </a:r>
            <a:r>
              <a:rPr lang="tr-TR" dirty="0">
                <a:solidFill>
                  <a:prstClr val="black"/>
                </a:solidFill>
                <a:latin typeface="+mn-lt"/>
              </a:rPr>
              <a:t>ilan ederler.  </a:t>
            </a:r>
          </a:p>
          <a:p>
            <a:pPr algn="just">
              <a:lnSpc>
                <a:spcPct val="115000"/>
              </a:lnSpc>
              <a:spcAft>
                <a:spcPts val="1000"/>
              </a:spcAft>
            </a:pPr>
            <a:r>
              <a:rPr lang="tr-TR" b="1" dirty="0">
                <a:solidFill>
                  <a:srgbClr val="FF0000"/>
                </a:solidFill>
                <a:latin typeface="+mn-lt"/>
              </a:rPr>
              <a:t>Not_1: </a:t>
            </a:r>
            <a:r>
              <a:rPr lang="tr-TR" dirty="0">
                <a:solidFill>
                  <a:prstClr val="black"/>
                </a:solidFill>
                <a:latin typeface="+mn-lt"/>
              </a:rPr>
              <a:t>İnceleme hakkı ilan tarihi ile genel kurul toplantı tarihi arasındaki süre kanunun emrettiği süreye uygun olmalıdır. Bu süre </a:t>
            </a:r>
            <a:r>
              <a:rPr lang="tr-TR" b="1" dirty="0">
                <a:solidFill>
                  <a:prstClr val="black"/>
                </a:solidFill>
                <a:latin typeface="+mn-lt"/>
              </a:rPr>
              <a:t>33 (otuz üç) gündür</a:t>
            </a:r>
            <a:r>
              <a:rPr lang="tr-TR" dirty="0">
                <a:solidFill>
                  <a:prstClr val="black"/>
                </a:solidFill>
                <a:latin typeface="+mn-lt"/>
              </a:rPr>
              <a:t>. </a:t>
            </a:r>
          </a:p>
          <a:p>
            <a:r>
              <a:rPr lang="tr-TR" b="1" dirty="0">
                <a:solidFill>
                  <a:srgbClr val="FF0000"/>
                </a:solidFill>
                <a:latin typeface="+mn-lt"/>
              </a:rPr>
              <a:t>	İstisna:</a:t>
            </a:r>
            <a:r>
              <a:rPr lang="tr-TR" dirty="0">
                <a:solidFill>
                  <a:srgbClr val="000000"/>
                </a:solidFill>
                <a:latin typeface="+mn-lt"/>
              </a:rPr>
              <a:t> </a:t>
            </a:r>
            <a:r>
              <a:rPr lang="tr-TR" b="1" dirty="0">
                <a:solidFill>
                  <a:srgbClr val="000000"/>
                </a:solidFill>
                <a:latin typeface="+mn-lt"/>
              </a:rPr>
              <a:t>KOBİ</a:t>
            </a:r>
            <a:r>
              <a:rPr lang="tr-TR" dirty="0">
                <a:solidFill>
                  <a:srgbClr val="000000"/>
                </a:solidFill>
                <a:latin typeface="+mn-lt"/>
              </a:rPr>
              <a:t> olan şirketlerde tüm ortakların onaylaması halinde ve TTK m.155/1 (</a:t>
            </a:r>
            <a:r>
              <a:rPr lang="tr-TR" b="1" dirty="0">
                <a:solidFill>
                  <a:srgbClr val="000000"/>
                </a:solidFill>
                <a:latin typeface="+mn-lt"/>
              </a:rPr>
              <a:t>Hakimiyet %100</a:t>
            </a:r>
            <a:r>
              <a:rPr lang="tr-TR" dirty="0">
                <a:solidFill>
                  <a:srgbClr val="000000"/>
                </a:solidFill>
                <a:latin typeface="+mn-lt"/>
              </a:rPr>
              <a:t>) sayıldığı şekilde </a:t>
            </a:r>
            <a:r>
              <a:rPr lang="tr-TR" b="1" dirty="0">
                <a:solidFill>
                  <a:srgbClr val="FF0000"/>
                </a:solidFill>
                <a:latin typeface="+mn-lt"/>
              </a:rPr>
              <a:t>Kolaylaştırılmış</a:t>
            </a:r>
            <a:r>
              <a:rPr lang="tr-TR" dirty="0">
                <a:solidFill>
                  <a:srgbClr val="000000"/>
                </a:solidFill>
                <a:latin typeface="+mn-lt"/>
              </a:rPr>
              <a:t> usulde yapılan  birleşmelerde inceleme hakkından v</a:t>
            </a:r>
            <a:r>
              <a:rPr lang="tr-TR" b="1" dirty="0">
                <a:solidFill>
                  <a:srgbClr val="000000"/>
                </a:solidFill>
                <a:latin typeface="+mn-lt"/>
              </a:rPr>
              <a:t>azgeçilebilir.</a:t>
            </a:r>
          </a:p>
          <a:p>
            <a:r>
              <a:rPr lang="tr-TR" b="1" dirty="0">
                <a:solidFill>
                  <a:srgbClr val="000000"/>
                </a:solidFill>
                <a:latin typeface="+mn-lt"/>
              </a:rPr>
              <a:t>	</a:t>
            </a:r>
          </a:p>
          <a:p>
            <a:r>
              <a:rPr lang="tr-TR" b="1" dirty="0">
                <a:solidFill>
                  <a:srgbClr val="000000"/>
                </a:solidFill>
                <a:latin typeface="+mn-lt"/>
              </a:rPr>
              <a:t>	TTK m.155/2 kapsamında (Hakimiyet %90) </a:t>
            </a:r>
            <a:r>
              <a:rPr lang="tr-TR" dirty="0">
                <a:solidFill>
                  <a:srgbClr val="000000"/>
                </a:solidFill>
                <a:latin typeface="+mn-lt"/>
              </a:rPr>
              <a:t>yapılan kolaylaştırılmış birleşmelerde </a:t>
            </a:r>
            <a:r>
              <a:rPr lang="tr-TR" b="1" dirty="0">
                <a:solidFill>
                  <a:srgbClr val="FF0000"/>
                </a:solidFill>
                <a:latin typeface="+mn-lt"/>
              </a:rPr>
              <a:t>inceleme hakkından vazgeçilemez.</a:t>
            </a:r>
            <a:r>
              <a:rPr lang="tr-TR" b="1" dirty="0">
                <a:solidFill>
                  <a:srgbClr val="000000"/>
                </a:solidFill>
                <a:latin typeface="+mn-lt"/>
              </a:rPr>
              <a:t> (KOBİ değilse)</a:t>
            </a:r>
          </a:p>
          <a:p>
            <a:pPr algn="just"/>
            <a:r>
              <a:rPr lang="tr-TR" sz="1800" dirty="0">
                <a:latin typeface="+mn-lt"/>
              </a:rPr>
              <a:t>	</a:t>
            </a:r>
            <a:r>
              <a:rPr lang="tr-TR" b="1" dirty="0">
                <a:solidFill>
                  <a:srgbClr val="FF0000"/>
                </a:solidFill>
                <a:latin typeface="+mn-lt"/>
              </a:rPr>
              <a:t>	</a:t>
            </a:r>
            <a:r>
              <a:rPr lang="tr-TR" sz="1800" b="1" dirty="0">
                <a:solidFill>
                  <a:srgbClr val="FF0000"/>
                </a:solidFill>
                <a:latin typeface="+mn-lt"/>
              </a:rPr>
              <a:t>Dikkat: </a:t>
            </a:r>
            <a:r>
              <a:rPr lang="tr-TR" sz="1800" dirty="0">
                <a:latin typeface="+mn-lt"/>
              </a:rPr>
              <a:t>Tüm ortakların </a:t>
            </a:r>
            <a:r>
              <a:rPr lang="tr-TR" sz="1800" b="1" dirty="0">
                <a:latin typeface="+mn-lt"/>
              </a:rPr>
              <a:t>onayı genel kurulda alınabileceği </a:t>
            </a:r>
            <a:r>
              <a:rPr lang="tr-TR" sz="1800" dirty="0">
                <a:latin typeface="+mn-lt"/>
              </a:rPr>
              <a:t>gibi tüm ortaklardan alınan </a:t>
            </a:r>
            <a:r>
              <a:rPr lang="tr-TR" sz="1800" b="1" dirty="0">
                <a:latin typeface="+mn-lt"/>
              </a:rPr>
              <a:t>yazılı beyanla </a:t>
            </a:r>
            <a:r>
              <a:rPr lang="tr-TR" sz="1800" dirty="0">
                <a:latin typeface="+mn-lt"/>
              </a:rPr>
              <a:t>da </a:t>
            </a:r>
            <a:r>
              <a:rPr lang="tr-TR" dirty="0">
                <a:solidFill>
                  <a:srgbClr val="000000"/>
                </a:solidFill>
                <a:latin typeface="+mn-lt"/>
              </a:rPr>
              <a:t>inceleme hakkından </a:t>
            </a:r>
            <a:r>
              <a:rPr lang="tr-TR" sz="1800" b="1" dirty="0">
                <a:solidFill>
                  <a:srgbClr val="FF0000"/>
                </a:solidFill>
                <a:latin typeface="+mn-lt"/>
              </a:rPr>
              <a:t>vazgeçilebilir.</a:t>
            </a:r>
            <a:endParaRPr lang="tr-TR" dirty="0">
              <a:solidFill>
                <a:prstClr val="black"/>
              </a:solidFill>
              <a:latin typeface="+mn-lt"/>
            </a:endParaRPr>
          </a:p>
        </p:txBody>
      </p:sp>
    </p:spTree>
    <p:extLst>
      <p:ext uri="{BB962C8B-B14F-4D97-AF65-F5344CB8AC3E}">
        <p14:creationId xmlns:p14="http://schemas.microsoft.com/office/powerpoint/2010/main" val="31833914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5-Kolaylaştırılmış Birleşme</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B0F771FA-7B20-F187-A588-22512C54260E}"/>
              </a:ext>
            </a:extLst>
          </p:cNvPr>
          <p:cNvSpPr txBox="1"/>
          <p:nvPr/>
        </p:nvSpPr>
        <p:spPr>
          <a:xfrm>
            <a:off x="-8740" y="470609"/>
            <a:ext cx="9144000" cy="4247317"/>
          </a:xfrm>
          <a:prstGeom prst="rect">
            <a:avLst/>
          </a:prstGeom>
          <a:noFill/>
        </p:spPr>
        <p:txBody>
          <a:bodyPr wrap="square">
            <a:spAutoFit/>
          </a:bodyPr>
          <a:lstStyle/>
          <a:p>
            <a:pPr marL="0" lvl="0" indent="0">
              <a:lnSpc>
                <a:spcPct val="100000"/>
              </a:lnSpc>
              <a:spcBef>
                <a:spcPts val="0"/>
              </a:spcBef>
            </a:pPr>
            <a:r>
              <a:rPr lang="tr-TR" sz="1800" dirty="0">
                <a:solidFill>
                  <a:prstClr val="black"/>
                </a:solidFill>
                <a:latin typeface="+mj-lt"/>
              </a:rPr>
              <a:t> </a:t>
            </a:r>
            <a:r>
              <a:rPr lang="tr-TR" sz="1800" b="1" u="sng" dirty="0">
                <a:solidFill>
                  <a:srgbClr val="FF0000"/>
                </a:solidFill>
                <a:latin typeface="+mn-lt"/>
              </a:rPr>
              <a:t>Geçerli Kolaylaştırılmış Birleşmeler</a:t>
            </a:r>
            <a:r>
              <a:rPr lang="tr-TR" sz="1800" dirty="0">
                <a:solidFill>
                  <a:srgbClr val="FF0000"/>
                </a:solidFill>
                <a:latin typeface="+mn-lt"/>
              </a:rPr>
              <a:t>;</a:t>
            </a:r>
          </a:p>
          <a:p>
            <a:pPr marL="0" lvl="0" indent="0">
              <a:lnSpc>
                <a:spcPct val="100000"/>
              </a:lnSpc>
              <a:spcBef>
                <a:spcPts val="0"/>
              </a:spcBef>
            </a:pPr>
            <a:r>
              <a:rPr lang="tr-TR" sz="1800" dirty="0">
                <a:solidFill>
                  <a:prstClr val="black"/>
                </a:solidFill>
                <a:latin typeface="+mn-lt"/>
              </a:rPr>
              <a:t>	Kolaylaştırılmış birleşme kooperatifler, kollektif ve komandit şirketler ile ticari işletmelere uygulanamaz. </a:t>
            </a:r>
          </a:p>
          <a:p>
            <a:pPr marL="0" lvl="0" indent="0">
              <a:lnSpc>
                <a:spcPct val="100000"/>
              </a:lnSpc>
              <a:spcBef>
                <a:spcPts val="0"/>
              </a:spcBef>
            </a:pPr>
            <a:r>
              <a:rPr lang="tr-TR" dirty="0">
                <a:solidFill>
                  <a:prstClr val="black"/>
                </a:solidFill>
                <a:latin typeface="+mn-lt"/>
              </a:rPr>
              <a:t>	</a:t>
            </a:r>
            <a:r>
              <a:rPr lang="tr-TR" sz="1800" dirty="0">
                <a:solidFill>
                  <a:prstClr val="black"/>
                </a:solidFill>
                <a:latin typeface="+mn-lt"/>
              </a:rPr>
              <a:t>Devralanın ve devrolanların </a:t>
            </a:r>
            <a:r>
              <a:rPr lang="tr-TR" sz="1800" b="1" dirty="0">
                <a:solidFill>
                  <a:srgbClr val="FF0000"/>
                </a:solidFill>
                <a:latin typeface="+mn-lt"/>
              </a:rPr>
              <a:t>sermaye şirketi olması zorunludur.</a:t>
            </a:r>
            <a:r>
              <a:rPr lang="tr-TR" sz="1800" dirty="0">
                <a:solidFill>
                  <a:prstClr val="black"/>
                </a:solidFill>
                <a:latin typeface="+mn-lt"/>
              </a:rPr>
              <a:t> </a:t>
            </a:r>
          </a:p>
          <a:p>
            <a:pPr marL="0" lvl="0" indent="0">
              <a:lnSpc>
                <a:spcPct val="100000"/>
              </a:lnSpc>
              <a:spcBef>
                <a:spcPts val="0"/>
              </a:spcBef>
            </a:pPr>
            <a:r>
              <a:rPr lang="tr-TR" sz="1800" dirty="0">
                <a:solidFill>
                  <a:prstClr val="black"/>
                </a:solidFill>
                <a:latin typeface="+mn-lt"/>
              </a:rPr>
              <a:t> </a:t>
            </a:r>
          </a:p>
          <a:p>
            <a:pPr marL="285750" lvl="0" indent="-285750">
              <a:lnSpc>
                <a:spcPct val="100000"/>
              </a:lnSpc>
              <a:spcBef>
                <a:spcPts val="0"/>
              </a:spcBef>
              <a:buFont typeface="Wingdings" panose="05000000000000000000" pitchFamily="2" charset="2"/>
              <a:buChar char="Ø"/>
            </a:pPr>
            <a:r>
              <a:rPr lang="tr-TR" sz="1800" dirty="0">
                <a:solidFill>
                  <a:prstClr val="black"/>
                </a:solidFill>
                <a:latin typeface="+mn-lt"/>
              </a:rPr>
              <a:t>Devralan sermaye şirketi devrolunan sermaye şirketinin oy hakkı veren bütün paylarına (</a:t>
            </a:r>
            <a:r>
              <a:rPr lang="tr-TR" sz="1800" b="1" dirty="0">
                <a:solidFill>
                  <a:prstClr val="black"/>
                </a:solidFill>
                <a:latin typeface="+mn-lt"/>
              </a:rPr>
              <a:t>Devralan A şirketinin devrolan B şirketinin %100 paylarına</a:t>
            </a:r>
            <a:r>
              <a:rPr lang="tr-TR" sz="1800" dirty="0">
                <a:solidFill>
                  <a:prstClr val="black"/>
                </a:solidFill>
                <a:latin typeface="+mn-lt"/>
              </a:rPr>
              <a:t>) sahipse (TTK m. </a:t>
            </a:r>
            <a:r>
              <a:rPr lang="tr-TR" sz="1800" b="1" dirty="0">
                <a:solidFill>
                  <a:srgbClr val="FF0000"/>
                </a:solidFill>
                <a:latin typeface="+mn-lt"/>
              </a:rPr>
              <a:t>155/1-a</a:t>
            </a:r>
            <a:r>
              <a:rPr lang="tr-TR" sz="1800" dirty="0">
                <a:solidFill>
                  <a:prstClr val="black"/>
                </a:solidFill>
                <a:latin typeface="+mn-lt"/>
              </a:rPr>
              <a:t>), </a:t>
            </a:r>
          </a:p>
          <a:p>
            <a:pPr lvl="0">
              <a:lnSpc>
                <a:spcPct val="100000"/>
              </a:lnSpc>
              <a:spcBef>
                <a:spcPts val="0"/>
              </a:spcBef>
            </a:pPr>
            <a:endParaRPr lang="tr-TR" dirty="0">
              <a:solidFill>
                <a:prstClr val="black"/>
              </a:solidFill>
              <a:latin typeface="+mn-lt"/>
            </a:endParaRPr>
          </a:p>
          <a:p>
            <a:pPr marL="285750" lvl="0" indent="-285750">
              <a:lnSpc>
                <a:spcPct val="100000"/>
              </a:lnSpc>
              <a:spcBef>
                <a:spcPts val="0"/>
              </a:spcBef>
              <a:buFont typeface="Wingdings" panose="05000000000000000000" pitchFamily="2" charset="2"/>
              <a:buChar char="Ø"/>
            </a:pPr>
            <a:r>
              <a:rPr lang="tr-TR" sz="1800" dirty="0">
                <a:solidFill>
                  <a:prstClr val="black"/>
                </a:solidFill>
                <a:latin typeface="+mn-lt"/>
              </a:rPr>
              <a:t>Bir şirket ya da bir gerçek kişi veya kanun yahut sözleşme dolayısıyla bağlı bulunan kişi grupları, birleşmeye katılan sermaye şirketlerinin </a:t>
            </a:r>
            <a:r>
              <a:rPr lang="tr-TR" sz="1800" b="1" dirty="0">
                <a:solidFill>
                  <a:srgbClr val="FF0000"/>
                </a:solidFill>
                <a:latin typeface="+mn-lt"/>
              </a:rPr>
              <a:t>oy hakkı veren tüm paylarına </a:t>
            </a:r>
            <a:r>
              <a:rPr lang="tr-TR" sz="1800" dirty="0">
                <a:solidFill>
                  <a:prstClr val="black"/>
                </a:solidFill>
                <a:latin typeface="+mn-lt"/>
              </a:rPr>
              <a:t>sahiplerse(TTK m. </a:t>
            </a:r>
            <a:r>
              <a:rPr lang="tr-TR" sz="1800" b="1" dirty="0">
                <a:solidFill>
                  <a:srgbClr val="FF0000"/>
                </a:solidFill>
                <a:latin typeface="+mn-lt"/>
              </a:rPr>
              <a:t>155/1-b</a:t>
            </a:r>
            <a:r>
              <a:rPr lang="tr-TR" sz="1800" dirty="0">
                <a:solidFill>
                  <a:prstClr val="black"/>
                </a:solidFill>
                <a:latin typeface="+mn-lt"/>
              </a:rPr>
              <a:t>),  sermaye şirketleri kolaylaştırılmış usulde birleşebilirler.   </a:t>
            </a:r>
          </a:p>
          <a:p>
            <a:pPr marL="0" lvl="0" indent="0">
              <a:lnSpc>
                <a:spcPct val="100000"/>
              </a:lnSpc>
              <a:spcBef>
                <a:spcPts val="0"/>
              </a:spcBef>
              <a:buNone/>
            </a:pPr>
            <a:r>
              <a:rPr lang="tr-TR" sz="1800" b="1" dirty="0">
                <a:solidFill>
                  <a:srgbClr val="FF0000"/>
                </a:solidFill>
                <a:latin typeface="+mn-lt"/>
              </a:rPr>
              <a:t>Örnek_1:</a:t>
            </a:r>
            <a:r>
              <a:rPr lang="tr-TR" sz="1800" dirty="0">
                <a:solidFill>
                  <a:srgbClr val="FF0000"/>
                </a:solidFill>
                <a:latin typeface="+mn-lt"/>
              </a:rPr>
              <a:t> </a:t>
            </a:r>
            <a:r>
              <a:rPr lang="tr-TR" sz="1800" dirty="0">
                <a:solidFill>
                  <a:prstClr val="black"/>
                </a:solidFill>
                <a:latin typeface="+mn-lt"/>
              </a:rPr>
              <a:t>A kişisi, B ve C şirketlerinin %100 pay sahibi olması halinde B ve C şirketleri kolaylaştırılmış şekilde birleşebilir.</a:t>
            </a:r>
          </a:p>
          <a:p>
            <a:pPr>
              <a:spcBef>
                <a:spcPts val="0"/>
              </a:spcBef>
            </a:pPr>
            <a:r>
              <a:rPr lang="tr-TR" b="1" dirty="0">
                <a:solidFill>
                  <a:srgbClr val="FF0000"/>
                </a:solidFill>
                <a:latin typeface="+mn-lt"/>
              </a:rPr>
              <a:t>	Örnek_2:</a:t>
            </a:r>
            <a:r>
              <a:rPr lang="tr-TR" dirty="0">
                <a:solidFill>
                  <a:prstClr val="black"/>
                </a:solidFill>
                <a:latin typeface="+mn-lt"/>
              </a:rPr>
              <a:t> A </a:t>
            </a:r>
            <a:r>
              <a:rPr lang="tr-TR" dirty="0" err="1">
                <a:solidFill>
                  <a:prstClr val="black"/>
                </a:solidFill>
                <a:latin typeface="+mn-lt"/>
              </a:rPr>
              <a:t>limited</a:t>
            </a:r>
            <a:r>
              <a:rPr lang="tr-TR" dirty="0">
                <a:solidFill>
                  <a:prstClr val="black"/>
                </a:solidFill>
                <a:latin typeface="+mn-lt"/>
              </a:rPr>
              <a:t> ile B </a:t>
            </a:r>
            <a:r>
              <a:rPr lang="tr-TR" dirty="0" err="1">
                <a:solidFill>
                  <a:prstClr val="black"/>
                </a:solidFill>
                <a:latin typeface="+mn-lt"/>
              </a:rPr>
              <a:t>limited</a:t>
            </a:r>
            <a:r>
              <a:rPr lang="tr-TR" dirty="0">
                <a:solidFill>
                  <a:prstClr val="black"/>
                </a:solidFill>
                <a:latin typeface="+mn-lt"/>
              </a:rPr>
              <a:t> şirketinin oy hakkı veren bütün paylarına </a:t>
            </a:r>
            <a:r>
              <a:rPr lang="tr-TR" b="1" dirty="0">
                <a:solidFill>
                  <a:prstClr val="black"/>
                </a:solidFill>
                <a:latin typeface="+mn-lt"/>
              </a:rPr>
              <a:t>aynı gerçek ve/veya tüzel kişiler </a:t>
            </a:r>
            <a:r>
              <a:rPr lang="tr-TR" dirty="0">
                <a:solidFill>
                  <a:prstClr val="black"/>
                </a:solidFill>
                <a:latin typeface="+mn-lt"/>
              </a:rPr>
              <a:t>sahipse, A ve B kardeş şirketlerdir ve kolaylaştırılmış şekilde birleşebilirler.</a:t>
            </a:r>
          </a:p>
        </p:txBody>
      </p:sp>
    </p:spTree>
    <p:extLst>
      <p:ext uri="{BB962C8B-B14F-4D97-AF65-F5344CB8AC3E}">
        <p14:creationId xmlns:p14="http://schemas.microsoft.com/office/powerpoint/2010/main" val="28234520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5-Kolaylaştırılmış Birleşme</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B0F771FA-7B20-F187-A588-22512C54260E}"/>
              </a:ext>
            </a:extLst>
          </p:cNvPr>
          <p:cNvSpPr txBox="1"/>
          <p:nvPr/>
        </p:nvSpPr>
        <p:spPr>
          <a:xfrm>
            <a:off x="-8740" y="470609"/>
            <a:ext cx="9144000" cy="4247317"/>
          </a:xfrm>
          <a:prstGeom prst="rect">
            <a:avLst/>
          </a:prstGeom>
          <a:noFill/>
        </p:spPr>
        <p:txBody>
          <a:bodyPr wrap="square">
            <a:spAutoFit/>
          </a:bodyPr>
          <a:lstStyle/>
          <a:p>
            <a:pPr marL="0" lvl="0" indent="0">
              <a:lnSpc>
                <a:spcPct val="100000"/>
              </a:lnSpc>
              <a:spcBef>
                <a:spcPts val="0"/>
              </a:spcBef>
            </a:pPr>
            <a:r>
              <a:rPr lang="tr-TR" sz="1800" dirty="0">
                <a:solidFill>
                  <a:prstClr val="black"/>
                </a:solidFill>
                <a:latin typeface="+mj-lt"/>
              </a:rPr>
              <a:t> </a:t>
            </a:r>
            <a:r>
              <a:rPr lang="tr-TR" sz="1800" b="1" u="sng" dirty="0">
                <a:solidFill>
                  <a:srgbClr val="FF0000"/>
                </a:solidFill>
                <a:latin typeface="+mn-lt"/>
              </a:rPr>
              <a:t>Geçerli Kolaylaştırılmış Birleşmeler</a:t>
            </a:r>
            <a:r>
              <a:rPr lang="tr-TR" sz="1800" dirty="0">
                <a:solidFill>
                  <a:srgbClr val="FF0000"/>
                </a:solidFill>
                <a:latin typeface="+mn-lt"/>
              </a:rPr>
              <a:t>;</a:t>
            </a:r>
          </a:p>
          <a:p>
            <a:pPr marL="0" lvl="0" indent="0">
              <a:lnSpc>
                <a:spcPct val="100000"/>
              </a:lnSpc>
              <a:spcBef>
                <a:spcPts val="0"/>
              </a:spcBef>
            </a:pPr>
            <a:r>
              <a:rPr lang="tr-TR" dirty="0">
                <a:solidFill>
                  <a:prstClr val="black"/>
                </a:solidFill>
                <a:latin typeface="+mn-lt"/>
              </a:rPr>
              <a:t>	</a:t>
            </a:r>
            <a:r>
              <a:rPr lang="tr-TR" sz="1800" dirty="0">
                <a:solidFill>
                  <a:prstClr val="black"/>
                </a:solidFill>
                <a:latin typeface="+mn-lt"/>
              </a:rPr>
              <a:t>Devralan sermaye şirketi, devrolunan sermaye şirketinin tüm paylarına değil de oy hakkı veren paylarının </a:t>
            </a:r>
            <a:r>
              <a:rPr lang="tr-TR" sz="1800" b="1" dirty="0">
                <a:solidFill>
                  <a:srgbClr val="FF0000"/>
                </a:solidFill>
                <a:latin typeface="+mn-lt"/>
              </a:rPr>
              <a:t>en az yüzde doksanına </a:t>
            </a:r>
            <a:r>
              <a:rPr lang="tr-TR" sz="1800" dirty="0">
                <a:solidFill>
                  <a:prstClr val="black"/>
                </a:solidFill>
                <a:latin typeface="+mn-lt"/>
              </a:rPr>
              <a:t>sahipse azınlıkta kalan pay sahipleri için;</a:t>
            </a:r>
          </a:p>
          <a:p>
            <a:pPr marL="0" lvl="0" indent="0">
              <a:lnSpc>
                <a:spcPct val="100000"/>
              </a:lnSpc>
              <a:spcBef>
                <a:spcPts val="0"/>
              </a:spcBef>
            </a:pPr>
            <a:endParaRPr lang="tr-TR" sz="1800" dirty="0">
              <a:solidFill>
                <a:prstClr val="black"/>
              </a:solidFill>
              <a:latin typeface="+mn-lt"/>
            </a:endParaRPr>
          </a:p>
          <a:p>
            <a:pPr marL="0" lvl="0" indent="0">
              <a:lnSpc>
                <a:spcPct val="100000"/>
              </a:lnSpc>
              <a:spcBef>
                <a:spcPts val="0"/>
              </a:spcBef>
            </a:pPr>
            <a:r>
              <a:rPr lang="tr-TR" sz="1800" dirty="0">
                <a:solidFill>
                  <a:prstClr val="black"/>
                </a:solidFill>
                <a:latin typeface="+mn-lt"/>
              </a:rPr>
              <a:t>a)     Devralan şirkette bu payların denk karşılığı olan paylar verilmesi şirket payları yanında, 141 inci maddeye göre </a:t>
            </a:r>
            <a:r>
              <a:rPr lang="tr-TR" sz="1800" dirty="0">
                <a:solidFill>
                  <a:srgbClr val="FF0000"/>
                </a:solidFill>
                <a:latin typeface="+mn-lt"/>
              </a:rPr>
              <a:t>ayrılma akçesi </a:t>
            </a:r>
            <a:r>
              <a:rPr lang="tr-TR" sz="1800" dirty="0">
                <a:solidFill>
                  <a:prstClr val="black"/>
                </a:solidFill>
                <a:latin typeface="+mn-lt"/>
              </a:rPr>
              <a:t>arasında seçim yapma hakkı önerilmiş olması,</a:t>
            </a:r>
          </a:p>
          <a:p>
            <a:pPr marL="342900" lvl="0" indent="-342900">
              <a:lnSpc>
                <a:spcPct val="100000"/>
              </a:lnSpc>
              <a:spcBef>
                <a:spcPts val="0"/>
              </a:spcBef>
              <a:buAutoNum type="alphaLcParenR" startAt="2"/>
            </a:pPr>
            <a:r>
              <a:rPr lang="tr-TR" sz="1800" dirty="0">
                <a:solidFill>
                  <a:prstClr val="black"/>
                </a:solidFill>
                <a:latin typeface="+mn-lt"/>
              </a:rPr>
              <a:t>Birleşme dolayısıyla ek ödeme borcunun veya herhangi bir kişisel edim yükümlülüğünün yahut </a:t>
            </a:r>
            <a:r>
              <a:rPr lang="tr-TR" sz="1800" b="1" dirty="0">
                <a:solidFill>
                  <a:srgbClr val="FF0000"/>
                </a:solidFill>
                <a:latin typeface="+mn-lt"/>
              </a:rPr>
              <a:t>kişisel sorumluluğun doğmaması hâlinde</a:t>
            </a:r>
            <a:r>
              <a:rPr lang="tr-TR" sz="1800" dirty="0">
                <a:solidFill>
                  <a:prstClr val="black"/>
                </a:solidFill>
                <a:latin typeface="+mn-lt"/>
              </a:rPr>
              <a:t>, birleşme kolaylaştırılmış usulde gerçekleşebilir.</a:t>
            </a:r>
          </a:p>
          <a:p>
            <a:pPr lvl="0">
              <a:lnSpc>
                <a:spcPct val="100000"/>
              </a:lnSpc>
              <a:spcBef>
                <a:spcPts val="0"/>
              </a:spcBef>
            </a:pPr>
            <a:endParaRPr lang="tr-TR" sz="1800" dirty="0">
              <a:solidFill>
                <a:prstClr val="black"/>
              </a:solidFill>
              <a:latin typeface="+mn-lt"/>
            </a:endParaRPr>
          </a:p>
          <a:p>
            <a:pPr marL="0" lvl="0" indent="0">
              <a:lnSpc>
                <a:spcPct val="100000"/>
              </a:lnSpc>
              <a:spcBef>
                <a:spcPts val="0"/>
              </a:spcBef>
            </a:pPr>
            <a:r>
              <a:rPr lang="tr-TR" sz="1800" b="1" dirty="0">
                <a:solidFill>
                  <a:srgbClr val="FF0000"/>
                </a:solidFill>
                <a:latin typeface="+mn-lt"/>
              </a:rPr>
              <a:t>Örnek_1:</a:t>
            </a:r>
            <a:r>
              <a:rPr lang="tr-TR" sz="1800" dirty="0">
                <a:solidFill>
                  <a:prstClr val="black"/>
                </a:solidFill>
                <a:latin typeface="+mn-lt"/>
              </a:rPr>
              <a:t> A şirketi B şirketinin paylarının en az %90’ına sahipse (a) ve (b) bendindeki koşullar sağlanarak kolaylaştırılmış birleşme gerçekleştirilebilir.         </a:t>
            </a:r>
          </a:p>
          <a:p>
            <a:pPr marL="0" lvl="0" indent="0">
              <a:lnSpc>
                <a:spcPct val="100000"/>
              </a:lnSpc>
              <a:spcBef>
                <a:spcPts val="0"/>
              </a:spcBef>
            </a:pPr>
            <a:endParaRPr lang="tr-TR" sz="1800" dirty="0">
              <a:solidFill>
                <a:prstClr val="black"/>
              </a:solidFill>
              <a:latin typeface="+mn-lt"/>
            </a:endParaRPr>
          </a:p>
          <a:p>
            <a:pPr lvl="1">
              <a:spcBef>
                <a:spcPts val="0"/>
              </a:spcBef>
            </a:pPr>
            <a:r>
              <a:rPr lang="tr-TR" b="1" dirty="0">
                <a:solidFill>
                  <a:srgbClr val="FF0000"/>
                </a:solidFill>
                <a:latin typeface="+mn-lt"/>
              </a:rPr>
              <a:t>Örnek_2:</a:t>
            </a:r>
            <a:r>
              <a:rPr lang="tr-TR" dirty="0">
                <a:solidFill>
                  <a:prstClr val="black"/>
                </a:solidFill>
                <a:latin typeface="+mn-lt"/>
              </a:rPr>
              <a:t> X kişisinin, B şirketinin paylarının %100 den daha azına, C şirketinin ise paylarının tamamına sahip olması halinde; B ve C şirketleri kolaylaştırılmış usulde birleşemez.</a:t>
            </a:r>
          </a:p>
        </p:txBody>
      </p:sp>
    </p:spTree>
    <p:extLst>
      <p:ext uri="{BB962C8B-B14F-4D97-AF65-F5344CB8AC3E}">
        <p14:creationId xmlns:p14="http://schemas.microsoft.com/office/powerpoint/2010/main" val="3167395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6- Kolaylıklar </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227B17C3-BF2C-0102-1808-888628EF03F2}"/>
              </a:ext>
            </a:extLst>
          </p:cNvPr>
          <p:cNvSpPr txBox="1"/>
          <p:nvPr/>
        </p:nvSpPr>
        <p:spPr>
          <a:xfrm>
            <a:off x="0" y="484188"/>
            <a:ext cx="9144000" cy="3970318"/>
          </a:xfrm>
          <a:prstGeom prst="rect">
            <a:avLst/>
          </a:prstGeom>
          <a:noFill/>
        </p:spPr>
        <p:txBody>
          <a:bodyPr wrap="square">
            <a:spAutoFit/>
          </a:bodyPr>
          <a:lstStyle/>
          <a:p>
            <a:pPr marL="342900" lvl="0" indent="-342900" fontAlgn="base">
              <a:lnSpc>
                <a:spcPct val="100000"/>
              </a:lnSpc>
              <a:spcBef>
                <a:spcPct val="0"/>
              </a:spcBef>
              <a:spcAft>
                <a:spcPct val="0"/>
              </a:spcAft>
              <a:buFont typeface="Wingdings" panose="05000000000000000000" pitchFamily="2" charset="2"/>
              <a:buChar char="Ø"/>
            </a:pPr>
            <a:r>
              <a:rPr lang="tr-TR" dirty="0">
                <a:solidFill>
                  <a:prstClr val="black"/>
                </a:solidFill>
                <a:latin typeface="+mn-lt"/>
                <a:cs typeface="Times New Roman" pitchFamily="18" charset="0"/>
              </a:rPr>
              <a:t>Sermaye şirketinin oy hakkı veren bütün paylarına (</a:t>
            </a:r>
            <a:r>
              <a:rPr lang="tr-TR" b="1" dirty="0">
                <a:solidFill>
                  <a:srgbClr val="FF0000"/>
                </a:solidFill>
                <a:latin typeface="+mn-lt"/>
                <a:cs typeface="Times New Roman" pitchFamily="18" charset="0"/>
              </a:rPr>
              <a:t>Hâkimiyetin %100 olması</a:t>
            </a:r>
            <a:r>
              <a:rPr lang="tr-TR" dirty="0">
                <a:solidFill>
                  <a:prstClr val="black"/>
                </a:solidFill>
                <a:latin typeface="+mn-lt"/>
                <a:cs typeface="Times New Roman" pitchFamily="18" charset="0"/>
              </a:rPr>
              <a:t>) sahip olunması halinde,</a:t>
            </a:r>
            <a:endParaRPr lang="tr-TR" dirty="0">
              <a:solidFill>
                <a:prstClr val="black"/>
              </a:solidFill>
              <a:latin typeface="+mn-lt"/>
              <a:cs typeface="Arial" pitchFamily="34" charset="0"/>
            </a:endParaRPr>
          </a:p>
          <a:p>
            <a:pPr marL="457200" lvl="1" indent="0" eaLnBrk="0" fontAlgn="base" hangingPunct="0">
              <a:lnSpc>
                <a:spcPct val="100000"/>
              </a:lnSpc>
              <a:spcBef>
                <a:spcPct val="0"/>
              </a:spcBef>
              <a:spcAft>
                <a:spcPct val="0"/>
              </a:spcAft>
              <a:buClr>
                <a:prstClr val="black"/>
              </a:buClr>
              <a:buFont typeface="Symbol" pitchFamily="18" charset="2"/>
              <a:buChar char=""/>
            </a:pPr>
            <a:r>
              <a:rPr lang="tr-TR" dirty="0">
                <a:solidFill>
                  <a:prstClr val="black"/>
                </a:solidFill>
                <a:latin typeface="+mn-lt"/>
                <a:cs typeface="Times New Roman" pitchFamily="18" charset="0"/>
              </a:rPr>
              <a:t>Birleşme </a:t>
            </a:r>
            <a:r>
              <a:rPr lang="tr-TR" dirty="0">
                <a:solidFill>
                  <a:srgbClr val="00B0F0"/>
                </a:solidFill>
                <a:latin typeface="+mn-lt"/>
                <a:cs typeface="Times New Roman" pitchFamily="18" charset="0"/>
              </a:rPr>
              <a:t>raporu</a:t>
            </a:r>
            <a:r>
              <a:rPr lang="tr-TR" dirty="0">
                <a:solidFill>
                  <a:prstClr val="black"/>
                </a:solidFill>
                <a:latin typeface="+mn-lt"/>
                <a:cs typeface="Times New Roman" pitchFamily="18" charset="0"/>
              </a:rPr>
              <a:t> düzenlenmesi,</a:t>
            </a:r>
            <a:endParaRPr lang="tr-TR" dirty="0">
              <a:solidFill>
                <a:prstClr val="black"/>
              </a:solidFill>
              <a:latin typeface="+mn-lt"/>
              <a:cs typeface="Arial" pitchFamily="34" charset="0"/>
            </a:endParaRPr>
          </a:p>
          <a:p>
            <a:pPr marL="457200" lvl="1" indent="0" eaLnBrk="0" fontAlgn="base" hangingPunct="0">
              <a:lnSpc>
                <a:spcPct val="100000"/>
              </a:lnSpc>
              <a:spcBef>
                <a:spcPct val="0"/>
              </a:spcBef>
              <a:spcAft>
                <a:spcPct val="0"/>
              </a:spcAft>
              <a:buClr>
                <a:prstClr val="black"/>
              </a:buClr>
              <a:buFont typeface="Symbol" pitchFamily="18" charset="2"/>
              <a:buChar char=""/>
            </a:pPr>
            <a:r>
              <a:rPr lang="tr-TR" dirty="0">
                <a:solidFill>
                  <a:srgbClr val="FF0000"/>
                </a:solidFill>
                <a:latin typeface="+mn-lt"/>
                <a:cs typeface="Times New Roman" pitchFamily="18" charset="0"/>
              </a:rPr>
              <a:t>İnceleme hakkının </a:t>
            </a:r>
            <a:r>
              <a:rPr lang="tr-TR" dirty="0">
                <a:solidFill>
                  <a:prstClr val="black"/>
                </a:solidFill>
                <a:latin typeface="+mn-lt"/>
                <a:cs typeface="Times New Roman" pitchFamily="18" charset="0"/>
              </a:rPr>
              <a:t>tanınması,</a:t>
            </a:r>
            <a:endParaRPr lang="tr-TR" dirty="0">
              <a:solidFill>
                <a:prstClr val="black"/>
              </a:solidFill>
              <a:latin typeface="+mn-lt"/>
              <a:cs typeface="Arial" pitchFamily="34" charset="0"/>
            </a:endParaRPr>
          </a:p>
          <a:p>
            <a:pPr marL="457200" lvl="1" indent="0" eaLnBrk="0" fontAlgn="base" hangingPunct="0">
              <a:lnSpc>
                <a:spcPct val="100000"/>
              </a:lnSpc>
              <a:spcBef>
                <a:spcPct val="0"/>
              </a:spcBef>
              <a:spcAft>
                <a:spcPct val="0"/>
              </a:spcAft>
              <a:buClr>
                <a:prstClr val="black"/>
              </a:buClr>
              <a:buFont typeface="Symbol" pitchFamily="18" charset="2"/>
              <a:buChar char=""/>
            </a:pPr>
            <a:r>
              <a:rPr lang="tr-TR" b="1" dirty="0">
                <a:solidFill>
                  <a:prstClr val="black"/>
                </a:solidFill>
                <a:latin typeface="+mn-lt"/>
                <a:cs typeface="Times New Roman" pitchFamily="18" charset="0"/>
              </a:rPr>
              <a:t>Birleşme sözleşmesinin genel kurulca onaylanması</a:t>
            </a:r>
            <a:r>
              <a:rPr lang="tr-TR" dirty="0">
                <a:solidFill>
                  <a:prstClr val="black"/>
                </a:solidFill>
                <a:latin typeface="+mn-lt"/>
                <a:cs typeface="Times New Roman" pitchFamily="18" charset="0"/>
              </a:rPr>
              <a:t>,</a:t>
            </a:r>
            <a:endParaRPr lang="tr-TR" dirty="0">
              <a:solidFill>
                <a:prstClr val="black"/>
              </a:solidFill>
              <a:latin typeface="+mn-lt"/>
              <a:ea typeface="Calibri" pitchFamily="34" charset="0"/>
              <a:cs typeface="Times New Roman" pitchFamily="18" charset="0"/>
            </a:endParaRPr>
          </a:p>
          <a:p>
            <a:pPr marL="0" lvl="0" indent="0" eaLnBrk="0" fontAlgn="base" hangingPunct="0">
              <a:lnSpc>
                <a:spcPct val="100000"/>
              </a:lnSpc>
              <a:spcBef>
                <a:spcPct val="0"/>
              </a:spcBef>
              <a:spcAft>
                <a:spcPct val="0"/>
              </a:spcAft>
              <a:buNone/>
            </a:pPr>
            <a:r>
              <a:rPr lang="tr-TR" dirty="0">
                <a:solidFill>
                  <a:prstClr val="black"/>
                </a:solidFill>
                <a:latin typeface="+mn-lt"/>
                <a:ea typeface="Calibri" pitchFamily="34" charset="0"/>
                <a:cs typeface="Times New Roman" pitchFamily="18" charset="0"/>
              </a:rPr>
              <a:t>		işlemlerinin yapılma </a:t>
            </a:r>
            <a:r>
              <a:rPr lang="tr-TR" b="1" dirty="0">
                <a:solidFill>
                  <a:srgbClr val="00B050"/>
                </a:solidFill>
                <a:latin typeface="+mn-lt"/>
                <a:ea typeface="Calibri" pitchFamily="34" charset="0"/>
                <a:cs typeface="Times New Roman" pitchFamily="18" charset="0"/>
              </a:rPr>
              <a:t>zorunluluğu bulunmamaktadır.</a:t>
            </a:r>
            <a:r>
              <a:rPr lang="tr-TR" b="1" dirty="0">
                <a:solidFill>
                  <a:srgbClr val="00B050"/>
                </a:solidFill>
                <a:latin typeface="+mn-lt"/>
                <a:cs typeface="Arial" pitchFamily="34" charset="0"/>
              </a:rPr>
              <a:t> </a:t>
            </a:r>
          </a:p>
          <a:p>
            <a:pPr marL="342900" lvl="0" indent="-342900" eaLnBrk="0" fontAlgn="base" hangingPunct="0">
              <a:lnSpc>
                <a:spcPct val="100000"/>
              </a:lnSpc>
              <a:spcBef>
                <a:spcPct val="0"/>
              </a:spcBef>
              <a:spcAft>
                <a:spcPct val="0"/>
              </a:spcAft>
              <a:buFont typeface="Wingdings" panose="05000000000000000000" pitchFamily="2" charset="2"/>
              <a:buChar char="Ø"/>
            </a:pPr>
            <a:r>
              <a:rPr lang="tr-TR" dirty="0">
                <a:solidFill>
                  <a:prstClr val="black"/>
                </a:solidFill>
                <a:latin typeface="+mn-lt"/>
                <a:cs typeface="Arial" pitchFamily="34" charset="0"/>
              </a:rPr>
              <a:t>Sermaye şirketinin oy hakkı veren paylarının %90’ına (</a:t>
            </a:r>
            <a:r>
              <a:rPr lang="tr-TR" b="1" dirty="0">
                <a:solidFill>
                  <a:srgbClr val="FF0000"/>
                </a:solidFill>
                <a:latin typeface="+mn-lt"/>
                <a:cs typeface="Arial" pitchFamily="34" charset="0"/>
              </a:rPr>
              <a:t>Hâkimiyetin %90 olması</a:t>
            </a:r>
            <a:r>
              <a:rPr lang="tr-TR" dirty="0">
                <a:solidFill>
                  <a:prstClr val="black"/>
                </a:solidFill>
                <a:latin typeface="+mn-lt"/>
                <a:cs typeface="Arial" pitchFamily="34" charset="0"/>
              </a:rPr>
              <a:t>) sahip olunması halinde,</a:t>
            </a:r>
          </a:p>
          <a:p>
            <a:pPr marL="342900" lvl="0" indent="-342900" eaLnBrk="0" fontAlgn="base" hangingPunct="0">
              <a:lnSpc>
                <a:spcPct val="100000"/>
              </a:lnSpc>
              <a:spcBef>
                <a:spcPct val="0"/>
              </a:spcBef>
              <a:spcAft>
                <a:spcPct val="0"/>
              </a:spcAft>
              <a:buFont typeface="Arial" panose="020B0604020202020204" pitchFamily="34" charset="0"/>
              <a:buChar char="•"/>
            </a:pPr>
            <a:r>
              <a:rPr lang="tr-TR" b="1" dirty="0">
                <a:solidFill>
                  <a:srgbClr val="00B0F0"/>
                </a:solidFill>
                <a:latin typeface="+mn-lt"/>
                <a:cs typeface="Times New Roman" pitchFamily="18" charset="0"/>
              </a:rPr>
              <a:t>Birleşme raporu </a:t>
            </a:r>
            <a:r>
              <a:rPr lang="tr-TR" dirty="0">
                <a:solidFill>
                  <a:prstClr val="black"/>
                </a:solidFill>
                <a:latin typeface="+mn-lt"/>
                <a:cs typeface="Times New Roman" pitchFamily="18" charset="0"/>
              </a:rPr>
              <a:t>düzenlenmesi,</a:t>
            </a:r>
          </a:p>
          <a:p>
            <a:pPr marL="342900" lvl="0" indent="-342900" eaLnBrk="0" fontAlgn="base" hangingPunct="0">
              <a:lnSpc>
                <a:spcPct val="100000"/>
              </a:lnSpc>
              <a:spcBef>
                <a:spcPct val="0"/>
              </a:spcBef>
              <a:spcAft>
                <a:spcPct val="0"/>
              </a:spcAft>
              <a:buFont typeface="Arial" panose="020B0604020202020204" pitchFamily="34" charset="0"/>
              <a:buChar char="•"/>
            </a:pPr>
            <a:r>
              <a:rPr lang="tr-TR" b="1" dirty="0">
                <a:solidFill>
                  <a:prstClr val="black"/>
                </a:solidFill>
                <a:latin typeface="+mn-lt"/>
                <a:cs typeface="Times New Roman" pitchFamily="18" charset="0"/>
              </a:rPr>
              <a:t>Birleşme sözleşmesinin genel kurulca onaylanması</a:t>
            </a:r>
            <a:r>
              <a:rPr lang="tr-TR" dirty="0">
                <a:solidFill>
                  <a:prstClr val="black"/>
                </a:solidFill>
                <a:latin typeface="+mn-lt"/>
                <a:cs typeface="Times New Roman" pitchFamily="18" charset="0"/>
              </a:rPr>
              <a:t>,</a:t>
            </a:r>
          </a:p>
          <a:p>
            <a:pPr marL="0" lvl="0" indent="0" eaLnBrk="0" fontAlgn="base" hangingPunct="0">
              <a:lnSpc>
                <a:spcPct val="100000"/>
              </a:lnSpc>
              <a:spcBef>
                <a:spcPct val="0"/>
              </a:spcBef>
              <a:spcAft>
                <a:spcPct val="0"/>
              </a:spcAft>
            </a:pPr>
            <a:r>
              <a:rPr lang="tr-TR" dirty="0">
                <a:solidFill>
                  <a:prstClr val="black"/>
                </a:solidFill>
                <a:latin typeface="+mn-lt"/>
                <a:cs typeface="Arial" pitchFamily="34" charset="0"/>
              </a:rPr>
              <a:t>				işlemlerinin yapılma </a:t>
            </a:r>
            <a:r>
              <a:rPr lang="tr-TR" b="1" dirty="0">
                <a:solidFill>
                  <a:srgbClr val="00B050"/>
                </a:solidFill>
                <a:latin typeface="+mn-lt"/>
                <a:cs typeface="Arial" pitchFamily="34" charset="0"/>
              </a:rPr>
              <a:t>zorunluluğu bulunmamaktadır.</a:t>
            </a:r>
          </a:p>
          <a:p>
            <a:pPr marL="0" lvl="0" indent="0" eaLnBrk="0" fontAlgn="base" hangingPunct="0">
              <a:lnSpc>
                <a:spcPct val="100000"/>
              </a:lnSpc>
              <a:spcBef>
                <a:spcPct val="0"/>
              </a:spcBef>
              <a:spcAft>
                <a:spcPct val="0"/>
              </a:spcAft>
            </a:pPr>
            <a:endParaRPr lang="tr-TR" dirty="0">
              <a:solidFill>
                <a:srgbClr val="00B050"/>
              </a:solidFill>
              <a:latin typeface="+mn-lt"/>
            </a:endParaRPr>
          </a:p>
          <a:p>
            <a:pPr marL="285750" lvl="0" indent="-285750" eaLnBrk="0" fontAlgn="base" hangingPunct="0">
              <a:lnSpc>
                <a:spcPct val="100000"/>
              </a:lnSpc>
              <a:spcBef>
                <a:spcPct val="0"/>
              </a:spcBef>
              <a:spcAft>
                <a:spcPct val="0"/>
              </a:spcAft>
              <a:buFont typeface="Arial" panose="020B0604020202020204" pitchFamily="34" charset="0"/>
              <a:buChar char="•"/>
            </a:pPr>
            <a:r>
              <a:rPr lang="tr-TR" dirty="0">
                <a:solidFill>
                  <a:prstClr val="black"/>
                </a:solidFill>
                <a:latin typeface="+mn-lt"/>
                <a:cs typeface="Arial" pitchFamily="34" charset="0"/>
              </a:rPr>
              <a:t>Devralan şirketin </a:t>
            </a:r>
            <a:r>
              <a:rPr lang="tr-TR" b="1" dirty="0">
                <a:solidFill>
                  <a:prstClr val="black"/>
                </a:solidFill>
                <a:latin typeface="+mn-lt"/>
                <a:cs typeface="Arial" pitchFamily="34" charset="0"/>
              </a:rPr>
              <a:t>sermayesini artırması gerektiği </a:t>
            </a:r>
            <a:r>
              <a:rPr lang="tr-TR" dirty="0">
                <a:solidFill>
                  <a:prstClr val="black"/>
                </a:solidFill>
                <a:latin typeface="+mn-lt"/>
                <a:cs typeface="Arial" pitchFamily="34" charset="0"/>
              </a:rPr>
              <a:t>hallerde, sermaye artırımı birleşme ile birlikte </a:t>
            </a:r>
            <a:r>
              <a:rPr lang="tr-TR" b="1" u="sng" dirty="0">
                <a:solidFill>
                  <a:prstClr val="black"/>
                </a:solidFill>
                <a:latin typeface="+mn-lt"/>
                <a:cs typeface="Arial" pitchFamily="34" charset="0"/>
              </a:rPr>
              <a:t>genel kurulun onayına sunulmalıdır.</a:t>
            </a:r>
          </a:p>
        </p:txBody>
      </p:sp>
    </p:spTree>
    <p:extLst>
      <p:ext uri="{BB962C8B-B14F-4D97-AF65-F5344CB8AC3E}">
        <p14:creationId xmlns:p14="http://schemas.microsoft.com/office/powerpoint/2010/main" val="186108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952" y="484188"/>
            <a:ext cx="4680520" cy="3139321"/>
          </a:xfrm>
          <a:prstGeom prst="rect">
            <a:avLst/>
          </a:prstGeom>
        </p:spPr>
        <p:txBody>
          <a:bodyPr wrap="square">
            <a:spAutoFit/>
          </a:bodyPr>
          <a:lstStyle/>
          <a:p>
            <a:pPr marL="285750" indent="-285750" algn="just">
              <a:buFont typeface="Wingdings" panose="05000000000000000000" pitchFamily="2" charset="2"/>
              <a:buChar char="ü"/>
            </a:pPr>
            <a:r>
              <a:rPr lang="tr-TR" b="1" u="sng" dirty="0">
                <a:solidFill>
                  <a:schemeClr val="accent1">
                    <a:lumMod val="75000"/>
                  </a:schemeClr>
                </a:solidFill>
              </a:rPr>
              <a:t>I. Ticaret Sicili Uygulamaları Sempozyumu,</a:t>
            </a:r>
            <a:r>
              <a:rPr lang="tr-TR" b="1" dirty="0">
                <a:solidFill>
                  <a:schemeClr val="accent1">
                    <a:lumMod val="75000"/>
                  </a:schemeClr>
                </a:solidFill>
              </a:rPr>
              <a:t> </a:t>
            </a:r>
            <a:r>
              <a:rPr lang="tr-TR" b="1" dirty="0">
                <a:solidFill>
                  <a:srgbClr val="FF0000"/>
                </a:solidFill>
              </a:rPr>
              <a:t>24 Aralık 2022 </a:t>
            </a:r>
            <a:r>
              <a:rPr lang="tr-TR" dirty="0">
                <a:solidFill>
                  <a:schemeClr val="accent1">
                    <a:lumMod val="75000"/>
                  </a:schemeClr>
                </a:solidFill>
              </a:rPr>
              <a:t>tarihinde Ticaret Bakanlığı ve TOBB öncülüğünde, Yargıtay 11. Hukuk Dairesi Üyeleri ve Ticaret Hukuku Hocaları ile,</a:t>
            </a:r>
          </a:p>
          <a:p>
            <a:pPr algn="just"/>
            <a:endParaRPr lang="tr-TR" b="1" dirty="0">
              <a:solidFill>
                <a:schemeClr val="accent1">
                  <a:lumMod val="75000"/>
                </a:schemeClr>
              </a:solidFill>
            </a:endParaRPr>
          </a:p>
          <a:p>
            <a:pPr marL="285750" indent="-285750" algn="just">
              <a:buFont typeface="Wingdings" panose="05000000000000000000" pitchFamily="2" charset="2"/>
              <a:buChar char="ü"/>
            </a:pPr>
            <a:r>
              <a:rPr lang="tr-TR" b="1" dirty="0">
                <a:solidFill>
                  <a:schemeClr val="accent1">
                    <a:lumMod val="75000"/>
                  </a:schemeClr>
                </a:solidFill>
              </a:rPr>
              <a:t> </a:t>
            </a:r>
            <a:r>
              <a:rPr lang="tr-TR" b="1" u="sng" dirty="0">
                <a:solidFill>
                  <a:schemeClr val="accent1">
                    <a:lumMod val="75000"/>
                  </a:schemeClr>
                </a:solidFill>
              </a:rPr>
              <a:t>II. Ticaret Sicili Uygulamaları Sempozyumu</a:t>
            </a:r>
            <a:r>
              <a:rPr lang="tr-TR" b="1" dirty="0">
                <a:solidFill>
                  <a:schemeClr val="accent1">
                    <a:lumMod val="75000"/>
                  </a:schemeClr>
                </a:solidFill>
              </a:rPr>
              <a:t> </a:t>
            </a:r>
            <a:r>
              <a:rPr lang="tr-TR" dirty="0">
                <a:solidFill>
                  <a:schemeClr val="accent1">
                    <a:lumMod val="75000"/>
                  </a:schemeClr>
                </a:solidFill>
              </a:rPr>
              <a:t>ise </a:t>
            </a:r>
            <a:r>
              <a:rPr lang="tr-TR" b="1" dirty="0">
                <a:solidFill>
                  <a:srgbClr val="FF0000"/>
                </a:solidFill>
              </a:rPr>
              <a:t>10/11 Şubat 2024 </a:t>
            </a:r>
            <a:r>
              <a:rPr lang="tr-TR" dirty="0">
                <a:solidFill>
                  <a:schemeClr val="accent1">
                    <a:lumMod val="75000"/>
                  </a:schemeClr>
                </a:solidFill>
              </a:rPr>
              <a:t>tarihinde ticaret hukuku hocalarının </a:t>
            </a:r>
            <a:r>
              <a:rPr lang="tr-TR" dirty="0" err="1">
                <a:solidFill>
                  <a:schemeClr val="accent1">
                    <a:lumMod val="75000"/>
                  </a:schemeClr>
                </a:solidFill>
              </a:rPr>
              <a:t>modaretörlüğünde</a:t>
            </a:r>
            <a:r>
              <a:rPr lang="tr-TR" dirty="0">
                <a:solidFill>
                  <a:schemeClr val="accent1">
                    <a:lumMod val="75000"/>
                  </a:schemeClr>
                </a:solidFill>
              </a:rPr>
              <a:t> ticaret sicili müdürlerince gerçekleştirilmiştir.</a:t>
            </a:r>
          </a:p>
          <a:p>
            <a:pPr algn="just"/>
            <a:r>
              <a:rPr lang="tr-TR" dirty="0">
                <a:solidFill>
                  <a:schemeClr val="accent1">
                    <a:lumMod val="75000"/>
                  </a:schemeClr>
                </a:solidFill>
              </a:rPr>
              <a:t>Müdürlüğümüzce </a:t>
            </a:r>
            <a:r>
              <a:rPr lang="tr-TR" b="1" u="sng" dirty="0">
                <a:solidFill>
                  <a:schemeClr val="accent1">
                    <a:lumMod val="75000"/>
                  </a:schemeClr>
                </a:solidFill>
              </a:rPr>
              <a:t>Anonim şirketlerde Kısmi Bölünme</a:t>
            </a:r>
            <a:r>
              <a:rPr lang="tr-TR" dirty="0">
                <a:solidFill>
                  <a:schemeClr val="accent1">
                    <a:lumMod val="75000"/>
                  </a:schemeClr>
                </a:solidFill>
              </a:rPr>
              <a:t> konusu sunulmuştur.  </a:t>
            </a:r>
          </a:p>
        </p:txBody>
      </p:sp>
      <p:sp>
        <p:nvSpPr>
          <p:cNvPr id="3"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Sicil Akademi Çalışmaları </a:t>
            </a:r>
            <a:endParaRPr lang="en-US" b="1" spc="150" dirty="0">
              <a:ln w="11430"/>
              <a:solidFill>
                <a:schemeClr val="bg1"/>
              </a:solidFill>
              <a:latin typeface="+mj-lt"/>
            </a:endParaRPr>
          </a:p>
        </p:txBody>
      </p:sp>
      <p:pic>
        <p:nvPicPr>
          <p:cNvPr id="4" name="Resim 5">
            <a:extLst>
              <a:ext uri="{FF2B5EF4-FFF2-40B4-BE49-F238E27FC236}">
                <a16:creationId xmlns:a16="http://schemas.microsoft.com/office/drawing/2014/main" id="{3BBB6E9B-B28C-EBD8-9747-46DEDC446F67}"/>
              </a:ext>
            </a:extLst>
          </p:cNvPr>
          <p:cNvPicPr>
            <a:picLocks noChangeAspect="1"/>
          </p:cNvPicPr>
          <p:nvPr/>
        </p:nvPicPr>
        <p:blipFill>
          <a:blip r:embed="rId2"/>
          <a:stretch>
            <a:fillRect/>
          </a:stretch>
        </p:blipFill>
        <p:spPr>
          <a:xfrm>
            <a:off x="395412" y="1225756"/>
            <a:ext cx="3528516" cy="1656184"/>
          </a:xfrm>
          <a:prstGeom prst="rect">
            <a:avLst/>
          </a:prstGeom>
          <a:ln>
            <a:noFill/>
          </a:ln>
          <a:effectLst>
            <a:softEdge rad="112500"/>
          </a:effectLst>
        </p:spPr>
      </p:pic>
      <p:sp>
        <p:nvSpPr>
          <p:cNvPr id="5" name="TextBox 20">
            <a:extLst>
              <a:ext uri="{FF2B5EF4-FFF2-40B4-BE49-F238E27FC236}">
                <a16:creationId xmlns:a16="http://schemas.microsoft.com/office/drawing/2014/main" id="{3D7BAA0B-FD52-42CF-991E-EA889B91E9B3}"/>
              </a:ext>
            </a:extLst>
          </p:cNvPr>
          <p:cNvSpPr txBox="1"/>
          <p:nvPr/>
        </p:nvSpPr>
        <p:spPr>
          <a:xfrm>
            <a:off x="517408" y="3507854"/>
            <a:ext cx="8626592" cy="1200329"/>
          </a:xfrm>
          <a:prstGeom prst="rect">
            <a:avLst/>
          </a:prstGeom>
          <a:noFill/>
        </p:spPr>
        <p:txBody>
          <a:bodyPr wrap="square" rtlCol="0">
            <a:spAutoFit/>
          </a:bodyPr>
          <a:lstStyle/>
          <a:p>
            <a:pPr algn="just"/>
            <a:r>
              <a:rPr lang="tr-TR" b="1" dirty="0">
                <a:solidFill>
                  <a:schemeClr val="accent1">
                    <a:lumMod val="75000"/>
                  </a:schemeClr>
                </a:solidFill>
              </a:rPr>
              <a:t>Sicil Akademi Çalışmaları kapsamında İç Ticaret Genel Müdür Yardımcı, Şirketler Dairesi, Ticaret Sicili Dairesi Başkanları, Türkiye Ticaret Sicili Gazetesi Müdürü ve  İstanbul, Ankara, İzmir, Bursa, Mersin ticaret sicili müdürlerinden oluşan üst çalışma grubu ile müdür yardımcılarımızın da bulunduğu alt çalışma grupları çalışmalarını yürütmektedir. </a:t>
            </a:r>
          </a:p>
        </p:txBody>
      </p:sp>
    </p:spTree>
    <p:extLst>
      <p:ext uri="{BB962C8B-B14F-4D97-AF65-F5344CB8AC3E}">
        <p14:creationId xmlns:p14="http://schemas.microsoft.com/office/powerpoint/2010/main" val="28032076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7-Mali Müşavir Ya Da Denetçi Raporunun Hazırlanması</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F78714A8-E672-9013-621C-9FE4321EC434}"/>
              </a:ext>
            </a:extLst>
          </p:cNvPr>
          <p:cNvSpPr txBox="1"/>
          <p:nvPr/>
        </p:nvSpPr>
        <p:spPr>
          <a:xfrm>
            <a:off x="0" y="484188"/>
            <a:ext cx="9144000" cy="3772058"/>
          </a:xfrm>
          <a:prstGeom prst="rect">
            <a:avLst/>
          </a:prstGeom>
          <a:noFill/>
        </p:spPr>
        <p:txBody>
          <a:bodyPr wrap="square">
            <a:spAutoFit/>
          </a:bodyPr>
          <a:lstStyle/>
          <a:p>
            <a:pPr marL="285750" indent="-285750" algn="just">
              <a:lnSpc>
                <a:spcPct val="115000"/>
              </a:lnSpc>
              <a:spcAft>
                <a:spcPts val="1000"/>
              </a:spcAft>
              <a:buFont typeface="Arial" panose="020B0604020202020204" pitchFamily="34" charset="0"/>
              <a:buChar char="•"/>
            </a:pPr>
            <a:r>
              <a:rPr lang="tr-TR" sz="1800" dirty="0">
                <a:latin typeface="+mn-lt"/>
              </a:rPr>
              <a:t>Birleşmeye katılan şirketlerin her biri </a:t>
            </a:r>
            <a:r>
              <a:rPr lang="tr-TR" sz="1800" b="1" u="sng" dirty="0">
                <a:latin typeface="+mn-lt"/>
              </a:rPr>
              <a:t>sermayelerinin</a:t>
            </a:r>
            <a:r>
              <a:rPr lang="tr-TR" sz="1800" dirty="0">
                <a:latin typeface="+mn-lt"/>
              </a:rPr>
              <a:t> </a:t>
            </a:r>
            <a:r>
              <a:rPr lang="tr-TR" sz="1800" b="1" dirty="0">
                <a:latin typeface="+mn-lt"/>
              </a:rPr>
              <a:t>karşılıksız</a:t>
            </a:r>
            <a:r>
              <a:rPr lang="tr-TR" sz="1800" dirty="0">
                <a:latin typeface="+mn-lt"/>
              </a:rPr>
              <a:t> kalıp kalmadığı, </a:t>
            </a:r>
            <a:r>
              <a:rPr lang="tr-TR" sz="1800" b="1" dirty="0">
                <a:latin typeface="+mn-lt"/>
              </a:rPr>
              <a:t>özvarlıklarının</a:t>
            </a:r>
            <a:r>
              <a:rPr lang="tr-TR" sz="1800" dirty="0">
                <a:latin typeface="+mn-lt"/>
              </a:rPr>
              <a:t> ve varsa devrolunan şirketin </a:t>
            </a:r>
            <a:r>
              <a:rPr lang="tr-TR" sz="1800" b="1" dirty="0">
                <a:solidFill>
                  <a:srgbClr val="00B0F0"/>
                </a:solidFill>
                <a:latin typeface="+mn-lt"/>
              </a:rPr>
              <a:t>özel sicile kayıtlı mal varlığının </a:t>
            </a:r>
            <a:r>
              <a:rPr lang="tr-TR" sz="1800" dirty="0">
                <a:latin typeface="+mn-lt"/>
              </a:rPr>
              <a:t>gerçeğe uygun değer </a:t>
            </a:r>
            <a:r>
              <a:rPr lang="tr-TR" sz="1800" b="1" dirty="0">
                <a:latin typeface="+mn-lt"/>
              </a:rPr>
              <a:t>tespitinin</a:t>
            </a:r>
            <a:r>
              <a:rPr lang="tr-TR" sz="1800" dirty="0">
                <a:latin typeface="+mn-lt"/>
              </a:rPr>
              <a:t> yapıldığı yeminli mali müşavir veya serbest muhasebeci mali müşavir raporu ya da denetime tabi şirketlerde denetçinin bu </a:t>
            </a:r>
            <a:r>
              <a:rPr lang="tr-TR" sz="1800" b="1" dirty="0">
                <a:latin typeface="+mn-lt"/>
              </a:rPr>
              <a:t>tespitlere ilişkin raporu </a:t>
            </a:r>
            <a:r>
              <a:rPr lang="tr-TR" sz="1800" dirty="0">
                <a:latin typeface="+mn-lt"/>
              </a:rPr>
              <a:t>hazırlanır.</a:t>
            </a:r>
          </a:p>
          <a:p>
            <a:pPr marL="285750" indent="-285750" algn="just">
              <a:lnSpc>
                <a:spcPct val="115000"/>
              </a:lnSpc>
              <a:spcAft>
                <a:spcPts val="1000"/>
              </a:spcAft>
              <a:buFont typeface="Arial" panose="020B0604020202020204" pitchFamily="34" charset="0"/>
              <a:buChar char="•"/>
            </a:pPr>
            <a:endParaRPr lang="tr-TR" sz="1800" dirty="0">
              <a:latin typeface="+mn-lt"/>
            </a:endParaRPr>
          </a:p>
          <a:p>
            <a:pPr marL="285750" indent="-285750" algn="just">
              <a:lnSpc>
                <a:spcPct val="115000"/>
              </a:lnSpc>
              <a:spcAft>
                <a:spcPts val="1000"/>
              </a:spcAft>
              <a:buFont typeface="Arial" panose="020B0604020202020204" pitchFamily="34" charset="0"/>
              <a:buChar char="•"/>
            </a:pPr>
            <a:r>
              <a:rPr lang="tr-TR" sz="1800" dirty="0">
                <a:latin typeface="+mn-lt"/>
              </a:rPr>
              <a:t>TTK m.155/2’ye (</a:t>
            </a:r>
            <a:r>
              <a:rPr lang="tr-TR" sz="1800" b="1" dirty="0">
                <a:latin typeface="+mn-lt"/>
              </a:rPr>
              <a:t>Hâkimiyetin %90 olması</a:t>
            </a:r>
            <a:r>
              <a:rPr lang="tr-TR" sz="1800" dirty="0">
                <a:latin typeface="+mn-lt"/>
              </a:rPr>
              <a:t>) göre kolaylaştırılmış usulde birleşen şirketler inceleme hakkının sağlanmasından vazgeçmesi halinde mali müşavir tarafından hazırlanan </a:t>
            </a:r>
            <a:r>
              <a:rPr lang="tr-TR" sz="1800" b="1" dirty="0">
                <a:latin typeface="+mn-lt"/>
              </a:rPr>
              <a:t>KOBİ tespit raporunu </a:t>
            </a:r>
            <a:r>
              <a:rPr lang="tr-TR" sz="1800" dirty="0">
                <a:latin typeface="+mn-lt"/>
              </a:rPr>
              <a:t>sunmalıdır.</a:t>
            </a:r>
          </a:p>
          <a:p>
            <a:pPr marL="0" indent="0" algn="just">
              <a:lnSpc>
                <a:spcPct val="115000"/>
              </a:lnSpc>
              <a:spcAft>
                <a:spcPts val="1000"/>
              </a:spcAft>
              <a:buNone/>
            </a:pPr>
            <a:r>
              <a:rPr lang="tr-TR" b="1" dirty="0">
                <a:solidFill>
                  <a:srgbClr val="FF0000"/>
                </a:solidFill>
                <a:latin typeface="+mn-lt"/>
              </a:rPr>
              <a:t>	</a:t>
            </a:r>
          </a:p>
          <a:p>
            <a:pPr marL="0" indent="0" algn="just">
              <a:lnSpc>
                <a:spcPct val="115000"/>
              </a:lnSpc>
              <a:spcAft>
                <a:spcPts val="1000"/>
              </a:spcAft>
              <a:buNone/>
            </a:pPr>
            <a:r>
              <a:rPr lang="tr-TR" b="1" dirty="0">
                <a:solidFill>
                  <a:srgbClr val="FF0000"/>
                </a:solidFill>
                <a:latin typeface="+mn-lt"/>
              </a:rPr>
              <a:t>	</a:t>
            </a:r>
            <a:endParaRPr lang="tr-TR" dirty="0">
              <a:latin typeface="+mn-lt"/>
            </a:endParaRPr>
          </a:p>
        </p:txBody>
      </p:sp>
    </p:spTree>
    <p:extLst>
      <p:ext uri="{BB962C8B-B14F-4D97-AF65-F5344CB8AC3E}">
        <p14:creationId xmlns:p14="http://schemas.microsoft.com/office/powerpoint/2010/main" val="2932702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7-Mali Müşavir Ya Da Denetçi Raporunun Hazırlanması</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F78714A8-E672-9013-621C-9FE4321EC434}"/>
              </a:ext>
            </a:extLst>
          </p:cNvPr>
          <p:cNvSpPr txBox="1"/>
          <p:nvPr/>
        </p:nvSpPr>
        <p:spPr>
          <a:xfrm>
            <a:off x="0" y="484188"/>
            <a:ext cx="9144000" cy="2559932"/>
          </a:xfrm>
          <a:prstGeom prst="rect">
            <a:avLst/>
          </a:prstGeom>
          <a:noFill/>
        </p:spPr>
        <p:txBody>
          <a:bodyPr wrap="square">
            <a:spAutoFit/>
          </a:bodyPr>
          <a:lstStyle/>
          <a:p>
            <a:pPr marL="0" indent="0" algn="just">
              <a:lnSpc>
                <a:spcPct val="115000"/>
              </a:lnSpc>
              <a:spcAft>
                <a:spcPts val="1000"/>
              </a:spcAft>
              <a:buNone/>
            </a:pPr>
            <a:endParaRPr lang="tr-TR" b="1" dirty="0">
              <a:solidFill>
                <a:srgbClr val="FF0000"/>
              </a:solidFill>
              <a:latin typeface="+mn-lt"/>
            </a:endParaRPr>
          </a:p>
          <a:p>
            <a:pPr marL="0" indent="0" algn="just">
              <a:lnSpc>
                <a:spcPct val="115000"/>
              </a:lnSpc>
              <a:spcAft>
                <a:spcPts val="1000"/>
              </a:spcAft>
              <a:buNone/>
            </a:pPr>
            <a:r>
              <a:rPr lang="tr-TR" b="1" dirty="0">
                <a:solidFill>
                  <a:srgbClr val="FF0000"/>
                </a:solidFill>
                <a:latin typeface="+mn-lt"/>
              </a:rPr>
              <a:t>	Not_1: </a:t>
            </a:r>
            <a:r>
              <a:rPr lang="tr-TR" dirty="0">
                <a:latin typeface="+mn-lt"/>
              </a:rPr>
              <a:t>Yukarıda belirtilen raporda </a:t>
            </a:r>
            <a:r>
              <a:rPr lang="tr-TR" b="1" dirty="0">
                <a:latin typeface="+mn-lt"/>
              </a:rPr>
              <a:t>alacaklıların alacaklarının tehlikeye düşmediğine ilişkin tespitlere </a:t>
            </a:r>
            <a:r>
              <a:rPr lang="tr-TR" dirty="0">
                <a:latin typeface="+mn-lt"/>
              </a:rPr>
              <a:t>yer verilir. </a:t>
            </a:r>
          </a:p>
          <a:p>
            <a:pPr marL="0" indent="0" algn="just">
              <a:lnSpc>
                <a:spcPct val="115000"/>
              </a:lnSpc>
              <a:spcAft>
                <a:spcPts val="1000"/>
              </a:spcAft>
              <a:buNone/>
            </a:pPr>
            <a:r>
              <a:rPr lang="tr-TR" b="1" dirty="0">
                <a:solidFill>
                  <a:srgbClr val="FF0000"/>
                </a:solidFill>
                <a:latin typeface="+mn-lt"/>
              </a:rPr>
              <a:t>	Not_2: </a:t>
            </a:r>
            <a:r>
              <a:rPr lang="tr-TR" b="1" dirty="0">
                <a:latin typeface="+mn-lt"/>
              </a:rPr>
              <a:t>Sermaye kaybı veya borca batık durumda </a:t>
            </a:r>
            <a:r>
              <a:rPr lang="tr-TR" dirty="0">
                <a:latin typeface="+mn-lt"/>
              </a:rPr>
              <a:t>olan bir şirket, kaybolan sermayeyi karşılayabilecek tutarda </a:t>
            </a:r>
            <a:r>
              <a:rPr lang="tr-TR" b="1" dirty="0">
                <a:latin typeface="+mn-lt"/>
              </a:rPr>
              <a:t>serbestçe tasarruf edilebilen </a:t>
            </a:r>
            <a:r>
              <a:rPr lang="tr-TR" b="1" dirty="0" err="1">
                <a:latin typeface="+mn-lt"/>
              </a:rPr>
              <a:t>özvarlığa</a:t>
            </a:r>
            <a:r>
              <a:rPr lang="tr-TR" b="1" dirty="0">
                <a:latin typeface="+mn-lt"/>
              </a:rPr>
              <a:t> sahip bulunan bir şirket ile </a:t>
            </a:r>
            <a:r>
              <a:rPr lang="tr-TR" b="1" dirty="0">
                <a:solidFill>
                  <a:srgbClr val="FF0000"/>
                </a:solidFill>
                <a:latin typeface="+mn-lt"/>
              </a:rPr>
              <a:t>birleşebilir.</a:t>
            </a:r>
            <a:r>
              <a:rPr lang="tr-TR" dirty="0">
                <a:latin typeface="+mn-lt"/>
              </a:rPr>
              <a:t> Bu duruma ilişkin birleşmelerde (devralan veya devrolunan olması fark etmeksizin) , </a:t>
            </a:r>
            <a:r>
              <a:rPr lang="tr-TR" b="1" u="sng" dirty="0">
                <a:latin typeface="+mn-lt"/>
              </a:rPr>
              <a:t>konuya ilişkin mali müşavir raporu</a:t>
            </a:r>
            <a:r>
              <a:rPr lang="tr-TR" dirty="0">
                <a:latin typeface="+mn-lt"/>
              </a:rPr>
              <a:t> ticaret sicili müdürlüğüne sunulmalıdır.</a:t>
            </a:r>
          </a:p>
        </p:txBody>
      </p:sp>
    </p:spTree>
    <p:extLst>
      <p:ext uri="{BB962C8B-B14F-4D97-AF65-F5344CB8AC3E}">
        <p14:creationId xmlns:p14="http://schemas.microsoft.com/office/powerpoint/2010/main" val="3057865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8- İzne Tabi Şirketlerde İzin Alınması ve Bakanlık Temsilcisi</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C78CFE5E-67B3-05FD-847C-D24B67DAF57A}"/>
              </a:ext>
            </a:extLst>
          </p:cNvPr>
          <p:cNvSpPr txBox="1"/>
          <p:nvPr/>
        </p:nvSpPr>
        <p:spPr>
          <a:xfrm>
            <a:off x="0" y="484188"/>
            <a:ext cx="9144000" cy="4247317"/>
          </a:xfrm>
          <a:prstGeom prst="rect">
            <a:avLst/>
          </a:prstGeom>
          <a:noFill/>
        </p:spPr>
        <p:txBody>
          <a:bodyPr wrap="square">
            <a:spAutoFit/>
          </a:bodyPr>
          <a:lstStyle/>
          <a:p>
            <a:pPr marL="285750" lvl="0" indent="-285750" algn="just">
              <a:buFont typeface="Arial" panose="020B0604020202020204" pitchFamily="34" charset="0"/>
              <a:buChar char="•"/>
            </a:pPr>
            <a:r>
              <a:rPr lang="tr-TR" sz="1800" dirty="0">
                <a:latin typeface="+mn-lt"/>
              </a:rPr>
              <a:t>Bakanlık veya diğer resmi kurumların izni ya da uygun görüşü gerekmesi halinde izin ya da uygun görüş yazısı ticaret sicili müdürlüğüne sunulur.</a:t>
            </a:r>
          </a:p>
          <a:p>
            <a:pPr lvl="0" algn="just"/>
            <a:r>
              <a:rPr lang="tr-TR" sz="1800" dirty="0">
                <a:latin typeface="+mn-lt"/>
              </a:rPr>
              <a:t> </a:t>
            </a:r>
          </a:p>
          <a:p>
            <a:pPr marL="285750" lvl="0" indent="-285750" algn="just">
              <a:buFont typeface="Arial" panose="020B0604020202020204" pitchFamily="34" charset="0"/>
              <a:buChar char="•"/>
            </a:pPr>
            <a:r>
              <a:rPr lang="tr-TR" sz="1800" dirty="0">
                <a:latin typeface="+mn-lt"/>
              </a:rPr>
              <a:t>Birleşme sözleşmesi Genel Kurulda görüşülecekse ve/veya sermaye artırımı yapılacaksa kuruluşu ve esas sözleşme değişikliği </a:t>
            </a:r>
            <a:r>
              <a:rPr lang="tr-TR" sz="1800" b="1" dirty="0">
                <a:latin typeface="+mn-lt"/>
              </a:rPr>
              <a:t>Ticaret Bakanlığı </a:t>
            </a:r>
            <a:r>
              <a:rPr lang="tr-TR" sz="1800" dirty="0">
                <a:latin typeface="+mn-lt"/>
              </a:rPr>
              <a:t>iznine tabi olan anonim şirketler ile </a:t>
            </a:r>
            <a:r>
              <a:rPr lang="tr-TR" sz="1800" b="1" dirty="0">
                <a:latin typeface="+mn-lt"/>
              </a:rPr>
              <a:t>pay sahibi sayısı birden fazla </a:t>
            </a:r>
            <a:r>
              <a:rPr lang="tr-TR" sz="1800" dirty="0">
                <a:latin typeface="+mn-lt"/>
              </a:rPr>
              <a:t>olan anonim şirketlerin genel kurul toplantılarında </a:t>
            </a:r>
            <a:r>
              <a:rPr lang="tr-TR" sz="1800" b="1" dirty="0">
                <a:latin typeface="+mn-lt"/>
              </a:rPr>
              <a:t>bakanlık temsilcisi</a:t>
            </a:r>
            <a:r>
              <a:rPr lang="tr-TR" sz="1800" dirty="0">
                <a:latin typeface="+mn-lt"/>
              </a:rPr>
              <a:t> bulundurulması zorunludur.</a:t>
            </a:r>
          </a:p>
          <a:p>
            <a:pPr marL="285750" lvl="0" indent="-285750" algn="just">
              <a:buFont typeface="Arial" panose="020B0604020202020204" pitchFamily="34" charset="0"/>
              <a:buChar char="•"/>
            </a:pPr>
            <a:r>
              <a:rPr lang="tr-TR" sz="1800" b="1" dirty="0">
                <a:solidFill>
                  <a:srgbClr val="FF0000"/>
                </a:solidFill>
                <a:latin typeface="+mn-lt"/>
              </a:rPr>
              <a:t>Rekabet Kurulu’ndan İzin Alınması </a:t>
            </a:r>
            <a:r>
              <a:rPr lang="tr-TR" sz="1800" dirty="0">
                <a:latin typeface="+mn-lt"/>
              </a:rPr>
              <a:t>Gereken Birleşmeler ve Devralmalar Hakkında Tebliğ m. 7’ye göre, 5 inci maddede belirtilen şekilde bir birleşme veya devralma işleminde;</a:t>
            </a:r>
          </a:p>
          <a:p>
            <a:pPr lvl="1" algn="just"/>
            <a:r>
              <a:rPr lang="tr-TR" dirty="0">
                <a:latin typeface="+mn-lt"/>
              </a:rPr>
              <a:t>a) İşlem taraflarının </a:t>
            </a:r>
            <a:r>
              <a:rPr lang="tr-TR" b="1" dirty="0">
                <a:latin typeface="+mn-lt"/>
              </a:rPr>
              <a:t>Türkiye ciroları </a:t>
            </a:r>
            <a:r>
              <a:rPr lang="tr-TR" dirty="0">
                <a:latin typeface="+mn-lt"/>
              </a:rPr>
              <a:t>toplamının </a:t>
            </a:r>
            <a:r>
              <a:rPr lang="tr-TR" b="1" dirty="0">
                <a:latin typeface="+mn-lt"/>
              </a:rPr>
              <a:t>yedi yüz elli milyon TL’yi</a:t>
            </a:r>
            <a:r>
              <a:rPr lang="tr-TR" dirty="0">
                <a:latin typeface="+mn-lt"/>
              </a:rPr>
              <a:t> ve işlem taraflarından </a:t>
            </a:r>
            <a:r>
              <a:rPr lang="tr-TR" b="1" dirty="0">
                <a:latin typeface="+mn-lt"/>
              </a:rPr>
              <a:t>en az ikisinin Türkiye cirolarının ayrı ayrı iki yüz elli milyon TL’yi </a:t>
            </a:r>
            <a:r>
              <a:rPr lang="tr-TR" dirty="0">
                <a:latin typeface="+mn-lt"/>
              </a:rPr>
              <a:t>veya</a:t>
            </a:r>
          </a:p>
          <a:p>
            <a:pPr lvl="1" algn="just"/>
            <a:r>
              <a:rPr lang="tr-TR" dirty="0">
                <a:latin typeface="+mn-lt"/>
              </a:rPr>
              <a:t>b) </a:t>
            </a:r>
            <a:r>
              <a:rPr lang="tr-TR" b="1" dirty="0">
                <a:solidFill>
                  <a:srgbClr val="FF0000"/>
                </a:solidFill>
                <a:latin typeface="+mn-lt"/>
              </a:rPr>
              <a:t>Devralma işlemlerinde </a:t>
            </a:r>
            <a:r>
              <a:rPr lang="tr-TR" dirty="0">
                <a:latin typeface="+mn-lt"/>
              </a:rPr>
              <a:t>devre konu </a:t>
            </a:r>
            <a:r>
              <a:rPr lang="tr-TR" b="1" dirty="0">
                <a:solidFill>
                  <a:srgbClr val="00B0F0"/>
                </a:solidFill>
                <a:latin typeface="+mn-lt"/>
              </a:rPr>
              <a:t>varlık ya da faaliyetin</a:t>
            </a:r>
            <a:r>
              <a:rPr lang="tr-TR" dirty="0">
                <a:latin typeface="+mn-lt"/>
              </a:rPr>
              <a:t>, </a:t>
            </a:r>
            <a:r>
              <a:rPr lang="tr-TR" b="1" dirty="0">
                <a:solidFill>
                  <a:srgbClr val="FF0000"/>
                </a:solidFill>
                <a:latin typeface="+mn-lt"/>
              </a:rPr>
              <a:t>birleşme işlemlerinde </a:t>
            </a:r>
            <a:r>
              <a:rPr lang="tr-TR" dirty="0">
                <a:latin typeface="+mn-lt"/>
              </a:rPr>
              <a:t>ise işlem taraflarından </a:t>
            </a:r>
            <a:r>
              <a:rPr lang="tr-TR" b="1" dirty="0">
                <a:latin typeface="+mn-lt"/>
              </a:rPr>
              <a:t>en az birinin Türkiye cirosunun iki yüz elli milyon TL’yi </a:t>
            </a:r>
            <a:r>
              <a:rPr lang="tr-TR" dirty="0">
                <a:latin typeface="+mn-lt"/>
              </a:rPr>
              <a:t>ve </a:t>
            </a:r>
            <a:r>
              <a:rPr lang="tr-TR" b="1" dirty="0">
                <a:latin typeface="+mn-lt"/>
              </a:rPr>
              <a:t>diğer işlem taraflarından en az birinin dünya cirosunun üç milyar TL’yi</a:t>
            </a:r>
            <a:r>
              <a:rPr lang="tr-TR" dirty="0">
                <a:latin typeface="+mn-lt"/>
              </a:rPr>
              <a:t>, aşması hâlinde söz konusu işlemin </a:t>
            </a:r>
            <a:r>
              <a:rPr lang="tr-TR" b="1" dirty="0">
                <a:solidFill>
                  <a:srgbClr val="FF0000"/>
                </a:solidFill>
                <a:latin typeface="+mn-lt"/>
              </a:rPr>
              <a:t>hukuki geçerlilik kazanabilmesi </a:t>
            </a:r>
            <a:r>
              <a:rPr lang="tr-TR" dirty="0">
                <a:latin typeface="+mn-lt"/>
              </a:rPr>
              <a:t>için Kurul’dan </a:t>
            </a:r>
            <a:r>
              <a:rPr lang="tr-TR" b="1" dirty="0">
                <a:solidFill>
                  <a:srgbClr val="FF0000"/>
                </a:solidFill>
                <a:latin typeface="+mn-lt"/>
              </a:rPr>
              <a:t>izin alınması zorunludur.</a:t>
            </a:r>
          </a:p>
        </p:txBody>
      </p:sp>
    </p:spTree>
    <p:extLst>
      <p:ext uri="{BB962C8B-B14F-4D97-AF65-F5344CB8AC3E}">
        <p14:creationId xmlns:p14="http://schemas.microsoft.com/office/powerpoint/2010/main" val="389127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8- İzne Tabi Şirketlerde İzin Alınması ve Bakanlık Temsilcisi</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C78CFE5E-67B3-05FD-847C-D24B67DAF57A}"/>
              </a:ext>
            </a:extLst>
          </p:cNvPr>
          <p:cNvSpPr txBox="1"/>
          <p:nvPr/>
        </p:nvSpPr>
        <p:spPr>
          <a:xfrm>
            <a:off x="0" y="484188"/>
            <a:ext cx="9144000" cy="3416320"/>
          </a:xfrm>
          <a:prstGeom prst="rect">
            <a:avLst/>
          </a:prstGeom>
          <a:noFill/>
        </p:spPr>
        <p:txBody>
          <a:bodyPr wrap="square">
            <a:spAutoFit/>
          </a:bodyPr>
          <a:lstStyle/>
          <a:p>
            <a:pPr marL="285750" lvl="0" indent="-285750" algn="just">
              <a:buFont typeface="Arial" panose="020B0604020202020204" pitchFamily="34" charset="0"/>
              <a:buChar char="•"/>
            </a:pPr>
            <a:r>
              <a:rPr lang="tr-TR" b="1" u="sng" dirty="0">
                <a:solidFill>
                  <a:srgbClr val="FF0000"/>
                </a:solidFill>
                <a:latin typeface="+mn-lt"/>
              </a:rPr>
              <a:t>SPK İzni:</a:t>
            </a:r>
            <a:r>
              <a:rPr lang="tr-TR" b="1" dirty="0">
                <a:solidFill>
                  <a:srgbClr val="FF0000"/>
                </a:solidFill>
                <a:latin typeface="+mn-lt"/>
              </a:rPr>
              <a:t> </a:t>
            </a:r>
            <a:r>
              <a:rPr lang="tr-TR" dirty="0">
                <a:latin typeface="+mn-lt"/>
              </a:rPr>
              <a:t>6362 sayılı Sermaye Piyasası Kanunu’nun 23’üncü maddesine dayalı olarak Sermaye Piyasası Kurulu tarafından çıkarılan II.23.2 sayılı </a:t>
            </a:r>
            <a:r>
              <a:rPr lang="tr-TR" b="1" dirty="0">
                <a:solidFill>
                  <a:srgbClr val="FF0000"/>
                </a:solidFill>
                <a:latin typeface="+mn-lt"/>
              </a:rPr>
              <a:t>Birleşme ve Bölünme Tebliği </a:t>
            </a:r>
            <a:r>
              <a:rPr lang="tr-TR" dirty="0">
                <a:latin typeface="+mn-lt"/>
              </a:rPr>
              <a:t>kapsamında</a:t>
            </a:r>
            <a:r>
              <a:rPr lang="tr-TR" b="1" dirty="0">
                <a:latin typeface="+mn-lt"/>
              </a:rPr>
              <a:t> Halka açık ortaklıkların </a:t>
            </a:r>
            <a:r>
              <a:rPr lang="tr-TR" dirty="0">
                <a:latin typeface="+mn-lt"/>
              </a:rPr>
              <a:t>taraf oldukları birleşme ve bölünme işlemlerinde içeriği Kurulca belirlenerek kamuya açıklanan duyuru metninin hazırlanması ve </a:t>
            </a:r>
            <a:r>
              <a:rPr lang="tr-TR" b="1" dirty="0">
                <a:solidFill>
                  <a:srgbClr val="FF0000"/>
                </a:solidFill>
                <a:latin typeface="+mn-lt"/>
              </a:rPr>
              <a:t>Kurulca onaylanması </a:t>
            </a:r>
            <a:r>
              <a:rPr lang="tr-TR" dirty="0">
                <a:latin typeface="+mn-lt"/>
              </a:rPr>
              <a:t>zorunludur. </a:t>
            </a:r>
          </a:p>
          <a:p>
            <a:pPr lvl="0" algn="just"/>
            <a:endParaRPr lang="tr-TR" sz="1800" b="1" dirty="0">
              <a:solidFill>
                <a:srgbClr val="FF0000"/>
              </a:solidFill>
              <a:latin typeface="+mn-lt"/>
            </a:endParaRPr>
          </a:p>
          <a:p>
            <a:pPr marL="285750" lvl="0" indent="-285750" algn="just">
              <a:buFont typeface="Arial" panose="020B0604020202020204" pitchFamily="34" charset="0"/>
              <a:buChar char="•"/>
            </a:pPr>
            <a:r>
              <a:rPr lang="tr-TR" sz="1800" b="1" u="sng" dirty="0">
                <a:solidFill>
                  <a:srgbClr val="FF0000"/>
                </a:solidFill>
                <a:latin typeface="+mn-lt"/>
              </a:rPr>
              <a:t>BDDK İzni: </a:t>
            </a:r>
            <a:r>
              <a:rPr lang="tr-TR" sz="1800" dirty="0">
                <a:latin typeface="+mn-lt"/>
              </a:rPr>
              <a:t>Birleşmede izni gerektiren diğer bir hâl 6361 sayılı Finansal Kiralama, </a:t>
            </a:r>
            <a:r>
              <a:rPr lang="tr-TR" sz="1800" dirty="0" err="1">
                <a:latin typeface="+mn-lt"/>
              </a:rPr>
              <a:t>Faktoring</a:t>
            </a:r>
            <a:r>
              <a:rPr lang="tr-TR" sz="1800" dirty="0">
                <a:latin typeface="+mn-lt"/>
              </a:rPr>
              <a:t> ve Finansman Şirketleri Kanunu (RG, T. 13.02.2012, S. 28496)’</a:t>
            </a:r>
            <a:r>
              <a:rPr lang="tr-TR" sz="1800" dirty="0" err="1">
                <a:latin typeface="+mn-lt"/>
              </a:rPr>
              <a:t>ndan</a:t>
            </a:r>
            <a:r>
              <a:rPr lang="tr-TR" sz="1800" dirty="0">
                <a:latin typeface="+mn-lt"/>
              </a:rPr>
              <a:t> kaynaklanmaktadır. B</a:t>
            </a:r>
            <a:r>
              <a:rPr lang="tr-TR" dirty="0">
                <a:latin typeface="+mn-lt"/>
              </a:rPr>
              <a:t>u şirketlerin birleşme, devir ve bölünmesi </a:t>
            </a:r>
            <a:r>
              <a:rPr lang="tr-TR" b="1" dirty="0">
                <a:solidFill>
                  <a:srgbClr val="FF0000"/>
                </a:solidFill>
                <a:latin typeface="+mn-lt"/>
              </a:rPr>
              <a:t>Bankacılık Düzenleme ve Denetleme Kurulu’ndan izin </a:t>
            </a:r>
            <a:r>
              <a:rPr lang="tr-TR" dirty="0">
                <a:latin typeface="+mn-lt"/>
              </a:rPr>
              <a:t>alınmasını gerektirmektedir. </a:t>
            </a:r>
          </a:p>
          <a:p>
            <a:pPr marL="285750" lvl="0" indent="-285750" algn="just">
              <a:buFont typeface="Arial" panose="020B0604020202020204" pitchFamily="34" charset="0"/>
              <a:buChar char="•"/>
            </a:pPr>
            <a:endParaRPr lang="tr-TR" dirty="0">
              <a:latin typeface="+mn-lt"/>
            </a:endParaRPr>
          </a:p>
          <a:p>
            <a:pPr marL="285750" lvl="0" indent="-285750" algn="just">
              <a:buFont typeface="Arial" panose="020B0604020202020204" pitchFamily="34" charset="0"/>
              <a:buChar char="•"/>
            </a:pPr>
            <a:endParaRPr lang="tr-TR" b="1" dirty="0">
              <a:solidFill>
                <a:srgbClr val="FF0000"/>
              </a:solidFill>
              <a:latin typeface="+mn-lt"/>
            </a:endParaRPr>
          </a:p>
        </p:txBody>
      </p:sp>
    </p:spTree>
    <p:extLst>
      <p:ext uri="{BB962C8B-B14F-4D97-AF65-F5344CB8AC3E}">
        <p14:creationId xmlns:p14="http://schemas.microsoft.com/office/powerpoint/2010/main" val="7449963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9- Tasfiye Halinde Birleşmeye Katılma</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2D76A9C4-35A8-1CEF-3F06-32E994D298E6}"/>
              </a:ext>
            </a:extLst>
          </p:cNvPr>
          <p:cNvSpPr txBox="1"/>
          <p:nvPr/>
        </p:nvSpPr>
        <p:spPr>
          <a:xfrm>
            <a:off x="0" y="484188"/>
            <a:ext cx="9144000" cy="3970318"/>
          </a:xfrm>
          <a:prstGeom prst="rect">
            <a:avLst/>
          </a:prstGeom>
          <a:noFill/>
        </p:spPr>
        <p:txBody>
          <a:bodyPr wrap="square">
            <a:spAutoFit/>
          </a:bodyPr>
          <a:lstStyle/>
          <a:p>
            <a:pPr algn="just"/>
            <a:r>
              <a:rPr lang="tr-TR" sz="1800" b="1" i="0" u="none" strike="noStrike" baseline="0" dirty="0">
                <a:solidFill>
                  <a:srgbClr val="0070C0"/>
                </a:solidFill>
                <a:latin typeface="+mn-lt"/>
              </a:rPr>
              <a:t>Tasfiye halindeki bir ticaret şirketinin birleşmeye katılabilmesi </a:t>
            </a:r>
            <a:r>
              <a:rPr lang="tr-TR" sz="1800" b="1" i="0" u="none" strike="noStrike" baseline="0" dirty="0">
                <a:solidFill>
                  <a:srgbClr val="000000"/>
                </a:solidFill>
                <a:latin typeface="+mn-lt"/>
              </a:rPr>
              <a:t>için </a:t>
            </a:r>
            <a:r>
              <a:rPr lang="tr-TR" sz="1800" b="0" i="0" u="none" strike="noStrike" baseline="0" dirty="0">
                <a:solidFill>
                  <a:srgbClr val="000000"/>
                </a:solidFill>
                <a:latin typeface="+mn-lt"/>
              </a:rPr>
              <a:t>şu şartlar aranmaktadır: </a:t>
            </a:r>
          </a:p>
          <a:p>
            <a:pPr algn="just"/>
            <a:endParaRPr lang="tr-TR" sz="1800" b="0" i="0" u="none" strike="noStrike" baseline="0" dirty="0">
              <a:solidFill>
                <a:srgbClr val="000000"/>
              </a:solidFill>
              <a:latin typeface="+mn-lt"/>
            </a:endParaRPr>
          </a:p>
          <a:p>
            <a:pPr algn="just"/>
            <a:r>
              <a:rPr lang="tr-TR" sz="1800" b="0" i="0" u="none" strike="noStrike" baseline="0" dirty="0">
                <a:solidFill>
                  <a:srgbClr val="000000"/>
                </a:solidFill>
                <a:latin typeface="+mn-lt"/>
              </a:rPr>
              <a:t>• </a:t>
            </a:r>
            <a:r>
              <a:rPr lang="tr-TR" sz="1800" b="1" i="0" u="none" strike="noStrike" baseline="0" dirty="0">
                <a:solidFill>
                  <a:srgbClr val="000000"/>
                </a:solidFill>
                <a:latin typeface="+mn-lt"/>
              </a:rPr>
              <a:t>Malvarlığının dağıtılmasına başlanılmamış olması: </a:t>
            </a:r>
            <a:r>
              <a:rPr lang="tr-TR" sz="1800" b="0" i="0" u="none" strike="noStrike" baseline="0" dirty="0">
                <a:solidFill>
                  <a:srgbClr val="000000"/>
                </a:solidFill>
                <a:latin typeface="+mn-lt"/>
              </a:rPr>
              <a:t>Devrolunan şirket tasfiye hâlinde ise </a:t>
            </a:r>
            <a:r>
              <a:rPr lang="tr-TR" sz="1800" b="1" i="0" u="none" strike="noStrike" baseline="0" dirty="0">
                <a:solidFill>
                  <a:srgbClr val="000000"/>
                </a:solidFill>
                <a:latin typeface="+mn-lt"/>
              </a:rPr>
              <a:t>malvarlığının</a:t>
            </a:r>
            <a:r>
              <a:rPr lang="tr-TR" sz="1800" b="0" i="0" u="none" strike="noStrike" baseline="0" dirty="0">
                <a:solidFill>
                  <a:srgbClr val="000000"/>
                </a:solidFill>
                <a:latin typeface="+mn-lt"/>
              </a:rPr>
              <a:t> pay sahipleri arasında </a:t>
            </a:r>
            <a:r>
              <a:rPr lang="tr-TR" sz="1800" b="1" i="0" u="none" strike="noStrike" baseline="0" dirty="0">
                <a:solidFill>
                  <a:srgbClr val="FF0000"/>
                </a:solidFill>
                <a:latin typeface="+mn-lt"/>
              </a:rPr>
              <a:t>dağıtılmasına başlanmadığına </a:t>
            </a:r>
            <a:r>
              <a:rPr lang="tr-TR" sz="1800" b="0" i="0" u="none" strike="noStrike" baseline="0" dirty="0">
                <a:solidFill>
                  <a:srgbClr val="000000"/>
                </a:solidFill>
                <a:latin typeface="+mn-lt"/>
              </a:rPr>
              <a:t>ilişkin </a:t>
            </a:r>
            <a:r>
              <a:rPr lang="tr-TR" sz="1800" b="1" i="0" u="none" strike="noStrike" baseline="0" dirty="0">
                <a:solidFill>
                  <a:srgbClr val="FF0000"/>
                </a:solidFill>
                <a:latin typeface="+mn-lt"/>
              </a:rPr>
              <a:t>tasfiye memurlarınca hazırlanacak raporun</a:t>
            </a:r>
            <a:r>
              <a:rPr lang="tr-TR" sz="1800" b="0" i="0" u="none" strike="noStrike" baseline="0" dirty="0">
                <a:solidFill>
                  <a:srgbClr val="000000"/>
                </a:solidFill>
                <a:latin typeface="+mn-lt"/>
              </a:rPr>
              <a:t> ticaret sicil müdürlüğüne verilmesi gerekmektedir. </a:t>
            </a:r>
          </a:p>
          <a:p>
            <a:pPr algn="just"/>
            <a:endParaRPr lang="tr-TR" sz="1800" b="0" i="0" u="none" strike="noStrike" baseline="0" dirty="0">
              <a:solidFill>
                <a:srgbClr val="000000"/>
              </a:solidFill>
              <a:latin typeface="+mn-lt"/>
            </a:endParaRPr>
          </a:p>
          <a:p>
            <a:pPr algn="just"/>
            <a:r>
              <a:rPr lang="tr-TR" sz="1800" b="1" i="0" u="none" strike="noStrike" baseline="0" dirty="0">
                <a:solidFill>
                  <a:srgbClr val="000000"/>
                </a:solidFill>
                <a:latin typeface="+mn-lt"/>
              </a:rPr>
              <a:t>	Burada “</a:t>
            </a:r>
            <a:r>
              <a:rPr lang="tr-TR" sz="1800" b="1" i="0" u="sng" strike="noStrike" baseline="0" dirty="0">
                <a:solidFill>
                  <a:srgbClr val="000000"/>
                </a:solidFill>
                <a:latin typeface="+mn-lt"/>
              </a:rPr>
              <a:t>malvarlığının dağıtılmaması</a:t>
            </a:r>
            <a:r>
              <a:rPr lang="tr-TR" sz="1800" b="1" i="0" u="none" strike="noStrike" baseline="0" dirty="0">
                <a:solidFill>
                  <a:srgbClr val="000000"/>
                </a:solidFill>
                <a:latin typeface="+mn-lt"/>
              </a:rPr>
              <a:t>” ibaresinden anlaşılması gereken, </a:t>
            </a:r>
            <a:r>
              <a:rPr lang="tr-TR" sz="1800" b="1" i="0" u="none" strike="noStrike" baseline="0" dirty="0">
                <a:solidFill>
                  <a:srgbClr val="FF0000"/>
                </a:solidFill>
                <a:latin typeface="+mn-lt"/>
              </a:rPr>
              <a:t>ortaklara sermaye bedellerinin iade edilmemiş olmasıdır. </a:t>
            </a:r>
            <a:r>
              <a:rPr lang="tr-TR" sz="1800" b="1" i="0" u="none" strike="noStrike" baseline="0" dirty="0">
                <a:solidFill>
                  <a:srgbClr val="000000"/>
                </a:solidFill>
                <a:latin typeface="+mn-lt"/>
              </a:rPr>
              <a:t>Şayet sermaye bedelleri iade edilmişse, henüz tasfiye payı iade edilmemiş olsa da yine de bu kapsamda birleşme söz konusu olmaz. Zira malvarlığı içerisinde en önemli değer, sermayedir ve dış tasfiye kapsamında borçlar ödendikten sonra, TTK m. 543’e göre iç tasfiyede kural olarak önce sermaye bedellerinin iadesi gerekmektedir. </a:t>
            </a:r>
          </a:p>
          <a:p>
            <a:pPr algn="just"/>
            <a:endParaRPr lang="tr-TR" sz="1800" b="0" i="0" u="none" strike="noStrike" baseline="0" dirty="0">
              <a:solidFill>
                <a:srgbClr val="000000"/>
              </a:solidFill>
              <a:latin typeface="+mn-lt"/>
            </a:endParaRPr>
          </a:p>
          <a:p>
            <a:pPr algn="just"/>
            <a:r>
              <a:rPr lang="tr-TR" sz="1800" b="0" i="0" u="none" strike="noStrike" baseline="0" dirty="0">
                <a:solidFill>
                  <a:srgbClr val="000000"/>
                </a:solidFill>
                <a:latin typeface="+mn-lt"/>
              </a:rPr>
              <a:t>	• </a:t>
            </a:r>
            <a:r>
              <a:rPr lang="tr-TR" sz="1800" b="1" i="0" u="none" strike="noStrike" baseline="0" dirty="0">
                <a:solidFill>
                  <a:srgbClr val="000000"/>
                </a:solidFill>
                <a:latin typeface="+mn-lt"/>
              </a:rPr>
              <a:t>Tasfiye hâlindeki şirket ancak “</a:t>
            </a:r>
            <a:r>
              <a:rPr lang="tr-TR" sz="1800" b="1" i="0" u="none" strike="noStrike" baseline="0" dirty="0">
                <a:solidFill>
                  <a:srgbClr val="FF0000"/>
                </a:solidFill>
                <a:latin typeface="+mn-lt"/>
              </a:rPr>
              <a:t>devrolunan</a:t>
            </a:r>
            <a:r>
              <a:rPr lang="tr-TR" sz="1800" b="1" i="0" u="none" strike="noStrike" baseline="0" dirty="0">
                <a:solidFill>
                  <a:srgbClr val="000000"/>
                </a:solidFill>
                <a:latin typeface="+mn-lt"/>
              </a:rPr>
              <a:t>” şirket olabilir. </a:t>
            </a:r>
            <a:endParaRPr lang="tr-TR" sz="1800" b="0" i="0" u="none" strike="noStrike" baseline="0" dirty="0">
              <a:solidFill>
                <a:srgbClr val="000000"/>
              </a:solidFill>
              <a:latin typeface="+mn-lt"/>
            </a:endParaRPr>
          </a:p>
        </p:txBody>
      </p:sp>
    </p:spTree>
    <p:extLst>
      <p:ext uri="{BB962C8B-B14F-4D97-AF65-F5344CB8AC3E}">
        <p14:creationId xmlns:p14="http://schemas.microsoft.com/office/powerpoint/2010/main" val="15631732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19E178D0-3C7C-DE60-75F1-790BBF40EA75}"/>
              </a:ext>
            </a:extLst>
          </p:cNvPr>
          <p:cNvSpPr txBox="1">
            <a:spLocks/>
          </p:cNvSpPr>
          <p:nvPr/>
        </p:nvSpPr>
        <p:spPr>
          <a:xfrm>
            <a:off x="107504" y="12347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10- Sermaye Kaybı ve Borca Batık Durumda Birleşmeye Katılma</a:t>
            </a:r>
            <a:endParaRPr lang="en-US" b="1" spc="150" dirty="0">
              <a:ln w="11430"/>
              <a:solidFill>
                <a:schemeClr val="bg1"/>
              </a:solidFill>
              <a:latin typeface="+mn-lt"/>
            </a:endParaRPr>
          </a:p>
        </p:txBody>
      </p:sp>
      <p:sp>
        <p:nvSpPr>
          <p:cNvPr id="5" name="Metin kutusu 4">
            <a:extLst>
              <a:ext uri="{FF2B5EF4-FFF2-40B4-BE49-F238E27FC236}">
                <a16:creationId xmlns:a16="http://schemas.microsoft.com/office/drawing/2014/main" id="{7A78C005-9A88-9C3F-1055-E65A05DA35AA}"/>
              </a:ext>
            </a:extLst>
          </p:cNvPr>
          <p:cNvSpPr txBox="1"/>
          <p:nvPr/>
        </p:nvSpPr>
        <p:spPr>
          <a:xfrm>
            <a:off x="-2526" y="474401"/>
            <a:ext cx="9144000" cy="3693319"/>
          </a:xfrm>
          <a:prstGeom prst="rect">
            <a:avLst/>
          </a:prstGeom>
          <a:noFill/>
        </p:spPr>
        <p:txBody>
          <a:bodyPr wrap="square">
            <a:spAutoFit/>
          </a:bodyPr>
          <a:lstStyle/>
          <a:p>
            <a:r>
              <a:rPr lang="tr-TR" sz="1800" b="1" i="0" u="none" strike="noStrike" baseline="0" dirty="0">
                <a:solidFill>
                  <a:srgbClr val="000000"/>
                </a:solidFill>
                <a:latin typeface="+mn-lt"/>
              </a:rPr>
              <a:t>Sermayenin kaybı veya borca batıklık durumunda gerçekleştirilen (onarıcı) birleşmede ise</a:t>
            </a:r>
            <a:r>
              <a:rPr lang="tr-TR" sz="1800" b="0" i="0" u="none" strike="noStrike" baseline="0" dirty="0">
                <a:solidFill>
                  <a:srgbClr val="000000"/>
                </a:solidFill>
                <a:latin typeface="+mn-lt"/>
              </a:rPr>
              <a:t>, </a:t>
            </a:r>
          </a:p>
          <a:p>
            <a:r>
              <a:rPr lang="tr-TR" sz="1800" b="0" i="0" u="none" strike="noStrike" baseline="0" dirty="0">
                <a:solidFill>
                  <a:srgbClr val="000000"/>
                </a:solidFill>
                <a:latin typeface="+mn-lt"/>
              </a:rPr>
              <a:t>Kanun koyucu bu durumun devralan veya devrolunan şirket bakımından gerçekleşmesinde bir farklılık öngörmemiştir. </a:t>
            </a:r>
          </a:p>
          <a:p>
            <a:endParaRPr lang="tr-TR" sz="1800" b="1" i="0" u="none" strike="noStrike" baseline="0" dirty="0">
              <a:solidFill>
                <a:srgbClr val="000000"/>
              </a:solidFill>
              <a:latin typeface="+mn-lt"/>
            </a:endParaRPr>
          </a:p>
          <a:p>
            <a:r>
              <a:rPr lang="tr-TR" b="1" dirty="0">
                <a:solidFill>
                  <a:srgbClr val="000000"/>
                </a:solidFill>
                <a:latin typeface="+mn-lt"/>
              </a:rPr>
              <a:t>	</a:t>
            </a:r>
            <a:r>
              <a:rPr lang="tr-TR" sz="1800" b="1" i="0" u="none" strike="noStrike" baseline="0" dirty="0">
                <a:solidFill>
                  <a:srgbClr val="000000"/>
                </a:solidFill>
                <a:latin typeface="+mn-lt"/>
              </a:rPr>
              <a:t>Onarıcı birleşme hâllerinde</a:t>
            </a:r>
            <a:r>
              <a:rPr lang="tr-TR" sz="1800" b="0" i="0" u="none" strike="noStrike" baseline="0" dirty="0">
                <a:solidFill>
                  <a:srgbClr val="000000"/>
                </a:solidFill>
                <a:latin typeface="+mn-lt"/>
              </a:rPr>
              <a:t>; </a:t>
            </a:r>
          </a:p>
          <a:p>
            <a:pPr marL="285750" indent="-285750">
              <a:buFontTx/>
              <a:buChar char="-"/>
            </a:pPr>
            <a:r>
              <a:rPr lang="tr-TR" sz="1800" b="0" i="0" u="none" strike="noStrike" baseline="0" dirty="0">
                <a:solidFill>
                  <a:srgbClr val="000000"/>
                </a:solidFill>
                <a:latin typeface="+mn-lt"/>
              </a:rPr>
              <a:t>birleşmeye taraf olan diğer şirketin </a:t>
            </a:r>
            <a:r>
              <a:rPr lang="tr-TR" sz="1800" b="1" i="0" u="none" strike="noStrike" baseline="0" dirty="0">
                <a:solidFill>
                  <a:srgbClr val="000000"/>
                </a:solidFill>
                <a:latin typeface="+mn-lt"/>
              </a:rPr>
              <a:t>kaybolan sermayeyi veya borca batıklık durumunu </a:t>
            </a:r>
            <a:r>
              <a:rPr lang="tr-TR" sz="1800" b="0" i="0" u="none" strike="noStrike" baseline="0" dirty="0">
                <a:solidFill>
                  <a:srgbClr val="000000"/>
                </a:solidFill>
                <a:latin typeface="+mn-lt"/>
              </a:rPr>
              <a:t>karşılayacak miktarda </a:t>
            </a:r>
            <a:r>
              <a:rPr lang="tr-TR" sz="1800" b="1" i="0" u="none" strike="noStrike" baseline="0" dirty="0">
                <a:solidFill>
                  <a:srgbClr val="FF0000"/>
                </a:solidFill>
                <a:latin typeface="+mn-lt"/>
              </a:rPr>
              <a:t>serbestçe tasarruf edebileceği </a:t>
            </a:r>
            <a:r>
              <a:rPr lang="tr-TR" sz="1800" b="1" i="0" u="none" strike="noStrike" baseline="0" dirty="0" err="1">
                <a:solidFill>
                  <a:srgbClr val="FF0000"/>
                </a:solidFill>
                <a:latin typeface="+mn-lt"/>
              </a:rPr>
              <a:t>özvarlığa</a:t>
            </a:r>
            <a:r>
              <a:rPr lang="tr-TR" sz="1800" b="0" i="0" u="none" strike="noStrike" baseline="0" dirty="0">
                <a:solidFill>
                  <a:srgbClr val="000000"/>
                </a:solidFill>
                <a:latin typeface="+mn-lt"/>
              </a:rPr>
              <a:t> sahip bulunduğu ve </a:t>
            </a:r>
          </a:p>
          <a:p>
            <a:endParaRPr lang="tr-TR" sz="1800" b="0" i="0" u="none" strike="noStrike" baseline="0" dirty="0">
              <a:solidFill>
                <a:srgbClr val="000000"/>
              </a:solidFill>
              <a:latin typeface="+mn-lt"/>
            </a:endParaRPr>
          </a:p>
          <a:p>
            <a:r>
              <a:rPr lang="tr-TR" sz="1800" b="0" i="0" u="none" strike="noStrike" baseline="0" dirty="0">
                <a:solidFill>
                  <a:srgbClr val="000000"/>
                </a:solidFill>
                <a:latin typeface="+mn-lt"/>
              </a:rPr>
              <a:t>- buna ilişkin </a:t>
            </a:r>
            <a:r>
              <a:rPr lang="tr-TR" sz="1800" b="1" i="0" u="none" strike="noStrike" baseline="0" dirty="0">
                <a:solidFill>
                  <a:srgbClr val="000000"/>
                </a:solidFill>
                <a:latin typeface="+mn-lt"/>
              </a:rPr>
              <a:t>tutarların, hesap şekli de gösterilerek</a:t>
            </a:r>
            <a:r>
              <a:rPr lang="tr-TR" sz="1800" b="0" i="0" u="none" strike="noStrike" baseline="0" dirty="0">
                <a:solidFill>
                  <a:srgbClr val="000000"/>
                </a:solidFill>
                <a:latin typeface="+mn-lt"/>
              </a:rPr>
              <a:t> </a:t>
            </a:r>
            <a:r>
              <a:rPr lang="tr-TR" sz="1800" b="1" i="0" u="none" strike="noStrike" baseline="0" dirty="0">
                <a:solidFill>
                  <a:srgbClr val="0070C0"/>
                </a:solidFill>
                <a:latin typeface="+mn-lt"/>
              </a:rPr>
              <a:t>doğrulandığı</a:t>
            </a:r>
            <a:r>
              <a:rPr lang="tr-TR" sz="1800" b="0" i="0" u="none" strike="noStrike" baseline="0" dirty="0">
                <a:solidFill>
                  <a:srgbClr val="000000"/>
                </a:solidFill>
                <a:latin typeface="+mn-lt"/>
              </a:rPr>
              <a:t> YMM veya SMMM </a:t>
            </a:r>
            <a:r>
              <a:rPr lang="tr-TR" sz="1800" b="1" i="0" u="sng" strike="noStrike" baseline="0" dirty="0">
                <a:solidFill>
                  <a:srgbClr val="FF0000"/>
                </a:solidFill>
                <a:latin typeface="+mn-lt"/>
              </a:rPr>
              <a:t>raporunun</a:t>
            </a:r>
            <a:r>
              <a:rPr lang="tr-TR" sz="1800" b="0" i="0" u="none" strike="noStrike" baseline="0" dirty="0">
                <a:solidFill>
                  <a:srgbClr val="000000"/>
                </a:solidFill>
                <a:latin typeface="+mn-lt"/>
              </a:rPr>
              <a:t> ticaret sicil müdürlüğüne </a:t>
            </a:r>
            <a:r>
              <a:rPr lang="tr-TR" sz="1800" b="1" i="0" u="none" strike="noStrike" baseline="0" dirty="0">
                <a:solidFill>
                  <a:srgbClr val="000000"/>
                </a:solidFill>
                <a:latin typeface="+mn-lt"/>
              </a:rPr>
              <a:t>verilmesi</a:t>
            </a:r>
            <a:r>
              <a:rPr lang="tr-TR" sz="1800" b="0" i="0" u="none" strike="noStrike" baseline="0" dirty="0">
                <a:solidFill>
                  <a:srgbClr val="000000"/>
                </a:solidFill>
                <a:latin typeface="+mn-lt"/>
              </a:rPr>
              <a:t> zorunludur. </a:t>
            </a:r>
          </a:p>
          <a:p>
            <a:endParaRPr lang="tr-TR" sz="1800" b="0" i="0" u="none" strike="noStrike" baseline="0" dirty="0">
              <a:solidFill>
                <a:srgbClr val="000000"/>
              </a:solidFill>
              <a:latin typeface="+mn-lt"/>
            </a:endParaRPr>
          </a:p>
          <a:p>
            <a:r>
              <a:rPr lang="tr-TR" sz="1800" b="0" i="0" u="none" strike="noStrike" baseline="0" dirty="0">
                <a:solidFill>
                  <a:srgbClr val="000000"/>
                </a:solidFill>
                <a:latin typeface="+mn-lt"/>
              </a:rPr>
              <a:t>	Devrolunan şirketlerin denetime tabi olması hâlinde bu rapor, şirket denetçisi tarafından da müdürlüğe verilebilir.  </a:t>
            </a:r>
            <a:endParaRPr lang="tr-TR" dirty="0">
              <a:latin typeface="+mn-lt"/>
            </a:endParaRPr>
          </a:p>
        </p:txBody>
      </p:sp>
    </p:spTree>
    <p:extLst>
      <p:ext uri="{BB962C8B-B14F-4D97-AF65-F5344CB8AC3E}">
        <p14:creationId xmlns:p14="http://schemas.microsoft.com/office/powerpoint/2010/main" val="1421016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11-Birleşmenin Onaylanması</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9C39C8BD-F5B4-21B2-5EC1-17A8EB9781ED}"/>
              </a:ext>
            </a:extLst>
          </p:cNvPr>
          <p:cNvSpPr txBox="1"/>
          <p:nvPr/>
        </p:nvSpPr>
        <p:spPr>
          <a:xfrm>
            <a:off x="0" y="492459"/>
            <a:ext cx="9144000" cy="4247317"/>
          </a:xfrm>
          <a:prstGeom prst="rect">
            <a:avLst/>
          </a:prstGeom>
          <a:noFill/>
        </p:spPr>
        <p:txBody>
          <a:bodyPr wrap="square">
            <a:spAutoFit/>
          </a:bodyPr>
          <a:lstStyle/>
          <a:p>
            <a:pPr marL="285750" indent="-285750" algn="just">
              <a:buFont typeface="Arial" panose="020B0604020202020204" pitchFamily="34" charset="0"/>
              <a:buChar char="•"/>
            </a:pPr>
            <a:r>
              <a:rPr lang="tr-TR" i="0" dirty="0">
                <a:solidFill>
                  <a:srgbClr val="2D314C"/>
                </a:solidFill>
                <a:effectLst/>
                <a:latin typeface="+mn-lt"/>
              </a:rPr>
              <a:t>Birleşmeye katılan şirketlerin yönetim organlarınca genel kurul usulüne uygun olarak toplantıya çağrılır (çağrısız genel kurul hükümleri saklıdır) ve </a:t>
            </a:r>
            <a:r>
              <a:rPr lang="tr-TR" b="1" i="0" dirty="0">
                <a:solidFill>
                  <a:srgbClr val="FF0000"/>
                </a:solidFill>
                <a:effectLst/>
                <a:latin typeface="+mn-lt"/>
              </a:rPr>
              <a:t>birleşme sözleşmesi genel kurulun onayına</a:t>
            </a:r>
            <a:r>
              <a:rPr lang="tr-TR" i="0" dirty="0">
                <a:solidFill>
                  <a:srgbClr val="2D314C"/>
                </a:solidFill>
                <a:effectLst/>
                <a:latin typeface="+mn-lt"/>
              </a:rPr>
              <a:t> sunulur.</a:t>
            </a:r>
          </a:p>
          <a:p>
            <a:pPr marL="285750" indent="-285750" algn="just">
              <a:buFont typeface="Arial" panose="020B0604020202020204" pitchFamily="34" charset="0"/>
              <a:buChar char="•"/>
            </a:pPr>
            <a:endParaRPr lang="tr-TR" dirty="0">
              <a:solidFill>
                <a:srgbClr val="2D314C"/>
              </a:solidFill>
              <a:latin typeface="+mn-lt"/>
            </a:endParaRPr>
          </a:p>
          <a:p>
            <a:pPr marL="285750" indent="-285750" algn="just">
              <a:buFont typeface="Arial" panose="020B0604020202020204" pitchFamily="34" charset="0"/>
              <a:buChar char="•"/>
            </a:pPr>
            <a:r>
              <a:rPr lang="tr-TR" sz="1800" b="1" dirty="0">
                <a:latin typeface="+mn-lt"/>
                <a:ea typeface="Calibri"/>
                <a:cs typeface="Times New Roman"/>
              </a:rPr>
              <a:t>Kolaylaştırılmış</a:t>
            </a:r>
            <a:r>
              <a:rPr lang="tr-TR" sz="1800" dirty="0">
                <a:latin typeface="+mn-lt"/>
                <a:ea typeface="Calibri"/>
                <a:cs typeface="Times New Roman"/>
              </a:rPr>
              <a:t> usulde birleşen şirketlerde birleşme sözleşmesi genel kurulun onayına sunulmaksızın </a:t>
            </a:r>
            <a:r>
              <a:rPr lang="tr-TR" sz="1800" b="1" dirty="0">
                <a:solidFill>
                  <a:srgbClr val="FF0000"/>
                </a:solidFill>
                <a:latin typeface="+mn-lt"/>
                <a:ea typeface="Calibri"/>
                <a:cs typeface="Times New Roman"/>
              </a:rPr>
              <a:t>yönetim organlarınca onaylanır</a:t>
            </a:r>
            <a:r>
              <a:rPr lang="tr-TR" sz="1800" dirty="0">
                <a:latin typeface="+mn-lt"/>
                <a:ea typeface="Calibri"/>
                <a:cs typeface="Times New Roman"/>
              </a:rPr>
              <a:t>.</a:t>
            </a:r>
          </a:p>
          <a:p>
            <a:pPr marL="285750" indent="-285750" algn="just">
              <a:buFont typeface="Arial" panose="020B0604020202020204" pitchFamily="34" charset="0"/>
              <a:buChar char="•"/>
            </a:pPr>
            <a:endParaRPr lang="tr-TR" dirty="0">
              <a:latin typeface="+mn-lt"/>
            </a:endParaRPr>
          </a:p>
          <a:p>
            <a:pPr marL="285750" indent="-285750" algn="just">
              <a:buFont typeface="Arial" panose="020B0604020202020204" pitchFamily="34" charset="0"/>
              <a:buChar char="•"/>
            </a:pPr>
            <a:r>
              <a:rPr lang="tr-TR" sz="1800" b="1" dirty="0">
                <a:latin typeface="+mn-lt"/>
              </a:rPr>
              <a:t>Kolaylaştırılmış usulde </a:t>
            </a:r>
            <a:r>
              <a:rPr lang="tr-TR" sz="1800" dirty="0">
                <a:latin typeface="+mn-lt"/>
              </a:rPr>
              <a:t>birleşmede devralan şirketin sermayesini artırması gerektiği hallerde, </a:t>
            </a:r>
            <a:r>
              <a:rPr lang="tr-TR" sz="1800" b="1" dirty="0">
                <a:solidFill>
                  <a:srgbClr val="00B0F0"/>
                </a:solidFill>
                <a:latin typeface="+mn-lt"/>
              </a:rPr>
              <a:t>sermaye artırımı birleşme ile birlikte genel kurulun onayına sunulmalıdır. </a:t>
            </a:r>
          </a:p>
          <a:p>
            <a:pPr marL="285750" indent="-285750" algn="just">
              <a:buFont typeface="Arial" panose="020B0604020202020204" pitchFamily="34" charset="0"/>
              <a:buChar char="•"/>
            </a:pPr>
            <a:endParaRPr lang="tr-TR" dirty="0">
              <a:latin typeface="+mn-lt"/>
            </a:endParaRPr>
          </a:p>
          <a:p>
            <a:pPr algn="just"/>
            <a:r>
              <a:rPr lang="tr-TR" b="1" dirty="0">
                <a:solidFill>
                  <a:srgbClr val="FF0000"/>
                </a:solidFill>
                <a:latin typeface="+mn-lt"/>
              </a:rPr>
              <a:t>Not_1: </a:t>
            </a:r>
            <a:r>
              <a:rPr lang="tr-TR" dirty="0">
                <a:latin typeface="+mn-lt"/>
              </a:rPr>
              <a:t>Sermaye artırımı yapılması halinde birleşme sebebiyle yapılacak sermaye artırımının tescili için gerekli belgeler de ticaret sicili müdürlüğüne sunulur.</a:t>
            </a:r>
          </a:p>
          <a:p>
            <a:pPr algn="just"/>
            <a:r>
              <a:rPr lang="tr-TR" b="1" dirty="0">
                <a:solidFill>
                  <a:srgbClr val="FF0000"/>
                </a:solidFill>
                <a:latin typeface="+mn-lt"/>
              </a:rPr>
              <a:t>Not_2: </a:t>
            </a:r>
            <a:r>
              <a:rPr lang="tr-TR" b="1" dirty="0">
                <a:latin typeface="+mn-lt"/>
              </a:rPr>
              <a:t>Kolaylaştırılmış birleşmede, </a:t>
            </a:r>
            <a:r>
              <a:rPr lang="tr-TR" b="1" dirty="0">
                <a:solidFill>
                  <a:srgbClr val="FF0000"/>
                </a:solidFill>
                <a:latin typeface="+mn-lt"/>
              </a:rPr>
              <a:t>kayıtlı sermaye sistemine tabi şirketlerde</a:t>
            </a:r>
            <a:r>
              <a:rPr lang="tr-TR" dirty="0">
                <a:latin typeface="+mn-lt"/>
              </a:rPr>
              <a:t>, devralan şirketin verilen yetki sınırları (Sermaye tavanı) içinde sermaye artırımı yaptığı hallerde, artırım genel kurulun onayına sunulmaksızın yönetim organı kararıyla yapılır.</a:t>
            </a:r>
          </a:p>
        </p:txBody>
      </p:sp>
    </p:spTree>
    <p:extLst>
      <p:ext uri="{BB962C8B-B14F-4D97-AF65-F5344CB8AC3E}">
        <p14:creationId xmlns:p14="http://schemas.microsoft.com/office/powerpoint/2010/main" val="8613767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11-Birleşmenin Onaylanması- Toplantı ve Karar Nisapları</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9C39C8BD-F5B4-21B2-5EC1-17A8EB9781ED}"/>
              </a:ext>
            </a:extLst>
          </p:cNvPr>
          <p:cNvSpPr txBox="1"/>
          <p:nvPr/>
        </p:nvSpPr>
        <p:spPr>
          <a:xfrm>
            <a:off x="0" y="492459"/>
            <a:ext cx="9144000" cy="3139321"/>
          </a:xfrm>
          <a:prstGeom prst="rect">
            <a:avLst/>
          </a:prstGeom>
          <a:noFill/>
        </p:spPr>
        <p:txBody>
          <a:bodyPr wrap="square">
            <a:spAutoFit/>
          </a:bodyPr>
          <a:lstStyle/>
          <a:p>
            <a:pPr marL="285750" indent="-285750" algn="just">
              <a:buFont typeface="Arial" panose="020B0604020202020204" pitchFamily="34" charset="0"/>
              <a:buChar char="•"/>
            </a:pPr>
            <a:r>
              <a:rPr lang="tr-TR" dirty="0">
                <a:latin typeface="+mn-lt"/>
              </a:rPr>
              <a:t> </a:t>
            </a:r>
            <a:r>
              <a:rPr lang="tr-TR" b="1" dirty="0">
                <a:latin typeface="+mn-lt"/>
              </a:rPr>
              <a:t>Pay senetleri menkul kıymet borsalarında </a:t>
            </a:r>
            <a:r>
              <a:rPr lang="tr-TR" dirty="0">
                <a:latin typeface="+mn-lt"/>
              </a:rPr>
              <a:t>işlem gören anonim şirketlerde sermayenin en az dörtte birinin temsil edilmesi şartıyla toplantıda hazır bulunan oyların çoğunluğu ile, </a:t>
            </a:r>
          </a:p>
          <a:p>
            <a:pPr marL="285750" indent="-285750" algn="just">
              <a:buFont typeface="Arial" panose="020B0604020202020204" pitchFamily="34" charset="0"/>
              <a:buChar char="•"/>
            </a:pPr>
            <a:endParaRPr lang="tr-TR" dirty="0">
              <a:latin typeface="+mn-lt"/>
            </a:endParaRPr>
          </a:p>
          <a:p>
            <a:pPr marL="285750" indent="-285750" algn="just">
              <a:buFont typeface="Arial" panose="020B0604020202020204" pitchFamily="34" charset="0"/>
              <a:buChar char="•"/>
            </a:pPr>
            <a:r>
              <a:rPr lang="tr-TR" b="1" dirty="0">
                <a:latin typeface="+mn-lt"/>
              </a:rPr>
              <a:t>Anonim şirketlerde</a:t>
            </a:r>
            <a:r>
              <a:rPr lang="tr-TR" dirty="0">
                <a:latin typeface="+mn-lt"/>
              </a:rPr>
              <a:t>, esas veya çıkarılmış </a:t>
            </a:r>
            <a:r>
              <a:rPr lang="tr-TR" b="1" dirty="0">
                <a:solidFill>
                  <a:srgbClr val="FF0000"/>
                </a:solidFill>
                <a:latin typeface="+mn-lt"/>
              </a:rPr>
              <a:t>sermayenin çoğunluğunu </a:t>
            </a:r>
            <a:r>
              <a:rPr lang="tr-TR" dirty="0">
                <a:latin typeface="+mn-lt"/>
              </a:rPr>
              <a:t>temsil etmesi şartıyla, genel kurulda mevcut bulunan </a:t>
            </a:r>
            <a:r>
              <a:rPr lang="tr-TR" b="1" u="sng" dirty="0">
                <a:solidFill>
                  <a:srgbClr val="00B0F0"/>
                </a:solidFill>
                <a:latin typeface="+mn-lt"/>
              </a:rPr>
              <a:t>oyların dörtte üçüyle ,</a:t>
            </a:r>
            <a:endParaRPr lang="tr-TR" dirty="0">
              <a:latin typeface="+mn-lt"/>
            </a:endParaRPr>
          </a:p>
          <a:p>
            <a:pPr marL="285750" indent="-285750" algn="just">
              <a:buFont typeface="Arial" panose="020B0604020202020204" pitchFamily="34" charset="0"/>
              <a:buChar char="•"/>
            </a:pPr>
            <a:endParaRPr lang="tr-TR" dirty="0">
              <a:latin typeface="+mn-lt"/>
            </a:endParaRPr>
          </a:p>
          <a:p>
            <a:pPr marL="285750" indent="-285750" algn="just">
              <a:buFont typeface="Arial" panose="020B0604020202020204" pitchFamily="34" charset="0"/>
              <a:buChar char="•"/>
            </a:pPr>
            <a:r>
              <a:rPr lang="tr-TR" b="1" dirty="0">
                <a:latin typeface="+mn-lt"/>
              </a:rPr>
              <a:t>Limited şirketlerde</a:t>
            </a:r>
            <a:r>
              <a:rPr lang="tr-TR" dirty="0">
                <a:latin typeface="+mn-lt"/>
              </a:rPr>
              <a:t>, </a:t>
            </a:r>
            <a:r>
              <a:rPr lang="tr-TR" b="1" dirty="0">
                <a:solidFill>
                  <a:srgbClr val="FF0000"/>
                </a:solidFill>
                <a:latin typeface="+mn-lt"/>
              </a:rPr>
              <a:t>sermayenin en az dörtte üçünü </a:t>
            </a:r>
            <a:r>
              <a:rPr lang="tr-TR" dirty="0">
                <a:latin typeface="+mn-lt"/>
              </a:rPr>
              <a:t>temsil eden paylara sahip bulunmaları şartıyla, </a:t>
            </a:r>
            <a:r>
              <a:rPr lang="tr-TR" b="1" dirty="0">
                <a:solidFill>
                  <a:srgbClr val="00B0F0"/>
                </a:solidFill>
                <a:latin typeface="+mn-lt"/>
              </a:rPr>
              <a:t>tüm ortakların dörtte üçünün oylarıyla </a:t>
            </a:r>
            <a:r>
              <a:rPr lang="tr-TR" dirty="0">
                <a:latin typeface="+mn-lt"/>
              </a:rPr>
              <a:t>(Bir </a:t>
            </a:r>
            <a:r>
              <a:rPr lang="tr-TR" dirty="0" err="1">
                <a:latin typeface="+mn-lt"/>
              </a:rPr>
              <a:t>limited</a:t>
            </a:r>
            <a:r>
              <a:rPr lang="tr-TR" dirty="0">
                <a:latin typeface="+mn-lt"/>
              </a:rPr>
              <a:t> şirket tarafından devralınan anonim ve sermayesi paylara bölünmüş komandit şirkette, </a:t>
            </a:r>
            <a:r>
              <a:rPr lang="tr-TR" b="1" dirty="0">
                <a:solidFill>
                  <a:srgbClr val="FF0000"/>
                </a:solidFill>
                <a:latin typeface="+mn-lt"/>
              </a:rPr>
              <a:t>devralma ile ek yükümlülük </a:t>
            </a:r>
            <a:r>
              <a:rPr lang="tr-TR" dirty="0">
                <a:latin typeface="+mn-lt"/>
              </a:rPr>
              <a:t>ve </a:t>
            </a:r>
            <a:r>
              <a:rPr lang="tr-TR" b="1" dirty="0">
                <a:solidFill>
                  <a:srgbClr val="FF0000"/>
                </a:solidFill>
                <a:latin typeface="+mn-lt"/>
              </a:rPr>
              <a:t>kişisel edim </a:t>
            </a:r>
            <a:r>
              <a:rPr lang="tr-TR" dirty="0">
                <a:latin typeface="+mn-lt"/>
              </a:rPr>
              <a:t>yükümlülükleri de öngörülüyorsa veya bunlar mevcut olup da genişletiliyorsa, </a:t>
            </a:r>
            <a:r>
              <a:rPr lang="tr-TR" b="1" dirty="0">
                <a:solidFill>
                  <a:srgbClr val="FF0000"/>
                </a:solidFill>
                <a:latin typeface="+mn-lt"/>
              </a:rPr>
              <a:t>bütün ortakların oybirliğine</a:t>
            </a:r>
            <a:r>
              <a:rPr lang="tr-TR" dirty="0">
                <a:latin typeface="+mn-lt"/>
              </a:rPr>
              <a:t> gerek vardır.)</a:t>
            </a:r>
          </a:p>
        </p:txBody>
      </p:sp>
    </p:spTree>
    <p:extLst>
      <p:ext uri="{BB962C8B-B14F-4D97-AF65-F5344CB8AC3E}">
        <p14:creationId xmlns:p14="http://schemas.microsoft.com/office/powerpoint/2010/main" val="1272905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12- Mal ve Haklara İlişkin Bildirim</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CD2B9307-B95F-A54F-ED12-CB1E6535ABFC}"/>
              </a:ext>
            </a:extLst>
          </p:cNvPr>
          <p:cNvSpPr txBox="1"/>
          <p:nvPr/>
        </p:nvSpPr>
        <p:spPr>
          <a:xfrm>
            <a:off x="-4045" y="484188"/>
            <a:ext cx="9144000" cy="2862322"/>
          </a:xfrm>
          <a:prstGeom prst="rect">
            <a:avLst/>
          </a:prstGeom>
          <a:noFill/>
        </p:spPr>
        <p:txBody>
          <a:bodyPr wrap="square">
            <a:spAutoFit/>
          </a:bodyPr>
          <a:lstStyle/>
          <a:p>
            <a:pPr marL="285750" lvl="0" indent="-285750" algn="just">
              <a:buFont typeface="Arial" panose="020B0604020202020204" pitchFamily="34" charset="0"/>
              <a:buChar char="•"/>
            </a:pPr>
            <a:endParaRPr lang="tr-TR" sz="1800" b="1" dirty="0">
              <a:latin typeface="+mn-lt"/>
            </a:endParaRPr>
          </a:p>
          <a:p>
            <a:pPr marL="285750" lvl="0" indent="-285750" algn="just">
              <a:buFont typeface="Arial" panose="020B0604020202020204" pitchFamily="34" charset="0"/>
              <a:buChar char="•"/>
            </a:pPr>
            <a:r>
              <a:rPr lang="tr-TR" sz="1800" b="1" dirty="0">
                <a:solidFill>
                  <a:srgbClr val="FF0000"/>
                </a:solidFill>
                <a:latin typeface="+mn-lt"/>
              </a:rPr>
              <a:t>Devrolunan şirketin </a:t>
            </a:r>
            <a:r>
              <a:rPr lang="tr-TR" sz="1800" dirty="0">
                <a:latin typeface="+mn-lt"/>
              </a:rPr>
              <a:t>tapu, gemi ve fikri mülkiyet sicilleri ile benzeri sicillerde kayıtlı bulunan </a:t>
            </a:r>
            <a:r>
              <a:rPr lang="tr-TR" sz="1800" b="1" dirty="0">
                <a:latin typeface="+mn-lt"/>
              </a:rPr>
              <a:t>mal ve haklarının listesini </a:t>
            </a:r>
            <a:r>
              <a:rPr lang="tr-TR" sz="1800" dirty="0">
                <a:latin typeface="+mn-lt"/>
              </a:rPr>
              <a:t>ve bunların kayıtlı olduğu siciller ile söz konusu mal ve hakların ilgili sicillerdeki kayıtlarına ilişkin bilgileri içeren </a:t>
            </a:r>
            <a:r>
              <a:rPr lang="tr-TR" sz="1800" b="1" dirty="0">
                <a:solidFill>
                  <a:srgbClr val="FF0000"/>
                </a:solidFill>
                <a:latin typeface="+mn-lt"/>
              </a:rPr>
              <a:t>beyan</a:t>
            </a:r>
            <a:r>
              <a:rPr lang="tr-TR" sz="1800" dirty="0">
                <a:latin typeface="+mn-lt"/>
              </a:rPr>
              <a:t> hazırlanır. </a:t>
            </a:r>
          </a:p>
          <a:p>
            <a:pPr marL="285750" lvl="0" indent="-285750" algn="just">
              <a:buFont typeface="Arial" panose="020B0604020202020204" pitchFamily="34" charset="0"/>
              <a:buChar char="•"/>
            </a:pPr>
            <a:endParaRPr lang="tr-TR" dirty="0">
              <a:latin typeface="+mn-lt"/>
            </a:endParaRPr>
          </a:p>
          <a:p>
            <a:pPr marL="285750" lvl="0" indent="-285750" algn="just">
              <a:buFont typeface="Arial" panose="020B0604020202020204" pitchFamily="34" charset="0"/>
              <a:buChar char="•"/>
            </a:pPr>
            <a:r>
              <a:rPr lang="tr-TR" sz="1800" dirty="0">
                <a:latin typeface="+mn-lt"/>
              </a:rPr>
              <a:t>Bunların bulunmaması halinde de </a:t>
            </a:r>
            <a:r>
              <a:rPr lang="tr-TR" sz="1800" b="1" dirty="0">
                <a:solidFill>
                  <a:srgbClr val="00B0F0"/>
                </a:solidFill>
                <a:latin typeface="+mn-lt"/>
              </a:rPr>
              <a:t>bulunmadığına dair beyan hazırlanır</a:t>
            </a:r>
            <a:r>
              <a:rPr lang="tr-TR" sz="1800" dirty="0">
                <a:latin typeface="+mn-lt"/>
              </a:rPr>
              <a:t>.</a:t>
            </a:r>
          </a:p>
          <a:p>
            <a:pPr marL="285750" lvl="0" indent="-285750" algn="just">
              <a:buFont typeface="Arial" panose="020B0604020202020204" pitchFamily="34" charset="0"/>
              <a:buChar char="•"/>
            </a:pPr>
            <a:endParaRPr lang="tr-TR" dirty="0">
              <a:latin typeface="+mn-lt"/>
            </a:endParaRPr>
          </a:p>
          <a:p>
            <a:pPr lvl="0" algn="just"/>
            <a:r>
              <a:rPr lang="tr-TR" sz="1800" dirty="0">
                <a:latin typeface="+mn-lt"/>
              </a:rPr>
              <a:t> </a:t>
            </a:r>
          </a:p>
          <a:p>
            <a:pPr algn="just"/>
            <a:r>
              <a:rPr lang="tr-TR" sz="1800" b="1" dirty="0">
                <a:solidFill>
                  <a:srgbClr val="FF0000"/>
                </a:solidFill>
                <a:latin typeface="+mn-lt"/>
              </a:rPr>
              <a:t> Not_1: </a:t>
            </a:r>
            <a:r>
              <a:rPr lang="tr-TR" sz="1800" dirty="0">
                <a:latin typeface="+mn-lt"/>
              </a:rPr>
              <a:t>Beyanda belirtilen mal ve haklara ilişkin bilgileri doğrulayan ilgili sicil kayıtlarını gösteren belgelerin (tapu, ruhsat vb.) örnekleri beyana eklenir.</a:t>
            </a:r>
          </a:p>
        </p:txBody>
      </p:sp>
    </p:spTree>
    <p:extLst>
      <p:ext uri="{BB962C8B-B14F-4D97-AF65-F5344CB8AC3E}">
        <p14:creationId xmlns:p14="http://schemas.microsoft.com/office/powerpoint/2010/main" val="24577075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13- Birleşme İşleminin MERSİS’ te Başlatılması Ve Tescil</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7D27317C-7289-56F5-80AA-D440836FC5FB}"/>
              </a:ext>
            </a:extLst>
          </p:cNvPr>
          <p:cNvSpPr txBox="1"/>
          <p:nvPr/>
        </p:nvSpPr>
        <p:spPr>
          <a:xfrm>
            <a:off x="0" y="484188"/>
            <a:ext cx="9144000" cy="4247317"/>
          </a:xfrm>
          <a:prstGeom prst="rect">
            <a:avLst/>
          </a:prstGeom>
          <a:noFill/>
        </p:spPr>
        <p:txBody>
          <a:bodyPr wrap="square">
            <a:spAutoFit/>
          </a:bodyPr>
          <a:lstStyle/>
          <a:p>
            <a:pPr marL="285750" indent="-285750" algn="just">
              <a:buFont typeface="Arial" panose="020B0604020202020204" pitchFamily="34" charset="0"/>
              <a:buChar char="•"/>
            </a:pPr>
            <a:r>
              <a:rPr lang="tr-TR" sz="1800" dirty="0">
                <a:latin typeface="+mn-lt"/>
              </a:rPr>
              <a:t>Birleşmeye katılan şirketlerin her biri, </a:t>
            </a:r>
            <a:r>
              <a:rPr lang="tr-TR" sz="1800" dirty="0" err="1">
                <a:latin typeface="+mn-lt"/>
              </a:rPr>
              <a:t>MERSİS’in</a:t>
            </a:r>
            <a:r>
              <a:rPr lang="tr-TR" sz="1800" dirty="0">
                <a:latin typeface="+mn-lt"/>
              </a:rPr>
              <a:t> (</a:t>
            </a:r>
            <a:r>
              <a:rPr lang="tr-TR" sz="1800" dirty="0">
                <a:solidFill>
                  <a:srgbClr val="0070C0"/>
                </a:solidFill>
                <a:latin typeface="+mn-lt"/>
              </a:rPr>
              <a:t>https://mersis.ticaret.gov.tr</a:t>
            </a:r>
            <a:r>
              <a:rPr lang="tr-TR" sz="1800" dirty="0">
                <a:latin typeface="+mn-lt"/>
              </a:rPr>
              <a:t>/) yapı değişikliği bölümünden birleşmeye ilişkin öngörülen işlemleri yürütür.</a:t>
            </a:r>
          </a:p>
          <a:p>
            <a:pPr marL="285750" indent="-285750" algn="just">
              <a:buFont typeface="Arial" panose="020B0604020202020204" pitchFamily="34" charset="0"/>
              <a:buChar char="•"/>
            </a:pPr>
            <a:endParaRPr lang="tr-TR" sz="1800" dirty="0">
              <a:latin typeface="+mn-lt"/>
            </a:endParaRPr>
          </a:p>
          <a:p>
            <a:pPr algn="just"/>
            <a:r>
              <a:rPr lang="tr-TR" sz="1800" dirty="0">
                <a:latin typeface="+mn-lt"/>
              </a:rPr>
              <a:t> </a:t>
            </a:r>
            <a:r>
              <a:rPr lang="tr-TR" sz="1800" b="1" dirty="0">
                <a:solidFill>
                  <a:srgbClr val="FF0000"/>
                </a:solidFill>
                <a:latin typeface="+mn-lt"/>
              </a:rPr>
              <a:t>Not: </a:t>
            </a:r>
            <a:r>
              <a:rPr lang="tr-TR" sz="1800" dirty="0">
                <a:latin typeface="+mn-lt"/>
              </a:rPr>
              <a:t>Birleşme süreci </a:t>
            </a:r>
            <a:r>
              <a:rPr lang="tr-TR" sz="1800" b="1" dirty="0">
                <a:solidFill>
                  <a:srgbClr val="00B0F0"/>
                </a:solidFill>
                <a:latin typeface="+mn-lt"/>
              </a:rPr>
              <a:t>devralan şirket tarafından başlatılır. </a:t>
            </a:r>
          </a:p>
          <a:p>
            <a:pPr marL="742950" lvl="1" indent="-285750" algn="just">
              <a:buFont typeface="Arial" panose="020B0604020202020204" pitchFamily="34" charset="0"/>
              <a:buChar char="•"/>
            </a:pPr>
            <a:r>
              <a:rPr lang="tr-TR" dirty="0">
                <a:latin typeface="+mn-lt"/>
              </a:rPr>
              <a:t> </a:t>
            </a:r>
            <a:r>
              <a:rPr lang="tr-TR" b="1" u="sng" dirty="0">
                <a:latin typeface="+mn-lt"/>
              </a:rPr>
              <a:t>Devrolunan şirket/şirketler</a:t>
            </a:r>
            <a:r>
              <a:rPr lang="tr-TR" dirty="0">
                <a:latin typeface="+mn-lt"/>
              </a:rPr>
              <a:t> birleşme kararını tescil ettirmeden devralan şirketin birleşme kararı tescil edilemez.</a:t>
            </a:r>
          </a:p>
          <a:p>
            <a:pPr marL="285750" indent="-285750" algn="just">
              <a:buFont typeface="Arial" panose="020B0604020202020204" pitchFamily="34" charset="0"/>
              <a:buChar char="•"/>
            </a:pPr>
            <a:r>
              <a:rPr lang="tr-TR" sz="1800" dirty="0">
                <a:latin typeface="+mn-lt"/>
              </a:rPr>
              <a:t>Tescil başvurusu ekinde devralan ve devrolunan şirketlerin organ kararları ile gerekli olan diğer belgeler ilgili ticaret sicili müdürlüklerinin her birine birlikte sunulur.</a:t>
            </a:r>
          </a:p>
          <a:p>
            <a:pPr marL="742950" lvl="1" indent="-285750" algn="just">
              <a:buFont typeface="Arial" panose="020B0604020202020204" pitchFamily="34" charset="0"/>
              <a:buChar char="•"/>
            </a:pPr>
            <a:r>
              <a:rPr lang="tr-TR" b="1" dirty="0">
                <a:latin typeface="+mn-lt"/>
              </a:rPr>
              <a:t>Devrolunan</a:t>
            </a:r>
            <a:r>
              <a:rPr lang="tr-TR" dirty="0">
                <a:latin typeface="+mn-lt"/>
              </a:rPr>
              <a:t> şirketin kaydı ticaret sicili müdürlüğünce </a:t>
            </a:r>
            <a:r>
              <a:rPr lang="tr-TR" b="1" dirty="0">
                <a:solidFill>
                  <a:srgbClr val="FF0000"/>
                </a:solidFill>
                <a:latin typeface="+mn-lt"/>
              </a:rPr>
              <a:t>resen terkin </a:t>
            </a:r>
            <a:r>
              <a:rPr lang="tr-TR" dirty="0">
                <a:latin typeface="+mn-lt"/>
              </a:rPr>
              <a:t>edilir. </a:t>
            </a:r>
          </a:p>
          <a:p>
            <a:pPr algn="just"/>
            <a:r>
              <a:rPr lang="tr-TR" sz="1800" b="1" dirty="0">
                <a:solidFill>
                  <a:srgbClr val="FF0000"/>
                </a:solidFill>
                <a:latin typeface="+mn-lt"/>
              </a:rPr>
              <a:t>Not_1: </a:t>
            </a:r>
            <a:r>
              <a:rPr lang="tr-TR" sz="1800" dirty="0">
                <a:latin typeface="+mn-lt"/>
              </a:rPr>
              <a:t>Birleşmenin tescili sonrasında devralan şirketi temsile yetkililerce </a:t>
            </a:r>
            <a:r>
              <a:rPr lang="tr-TR" sz="1800" b="1" dirty="0">
                <a:latin typeface="+mn-lt"/>
              </a:rPr>
              <a:t>devrolan şirketin şubelerinin kayıtlı olduğu </a:t>
            </a:r>
            <a:r>
              <a:rPr lang="tr-TR" sz="1800" dirty="0">
                <a:latin typeface="+mn-lt"/>
              </a:rPr>
              <a:t>ticaret sicili müdürlüklerine başvuruda bulunularak birleşmeye bağlı değişikliklerin </a:t>
            </a:r>
            <a:r>
              <a:rPr lang="tr-TR" sz="1800" dirty="0">
                <a:solidFill>
                  <a:srgbClr val="00B0F0"/>
                </a:solidFill>
                <a:latin typeface="+mn-lt"/>
              </a:rPr>
              <a:t>(şube faaliyetlerine devam edecekse; </a:t>
            </a:r>
            <a:r>
              <a:rPr lang="tr-TR" sz="1800" dirty="0" err="1">
                <a:solidFill>
                  <a:srgbClr val="00B0F0"/>
                </a:solidFill>
                <a:latin typeface="+mn-lt"/>
              </a:rPr>
              <a:t>ünvan</a:t>
            </a:r>
            <a:r>
              <a:rPr lang="tr-TR" sz="1800" dirty="0">
                <a:solidFill>
                  <a:srgbClr val="00B0F0"/>
                </a:solidFill>
                <a:latin typeface="+mn-lt"/>
              </a:rPr>
              <a:t>, yeni merkezle ilişkilendirilmesi, vergi </a:t>
            </a:r>
            <a:r>
              <a:rPr lang="tr-TR" sz="1800" dirty="0" err="1">
                <a:solidFill>
                  <a:srgbClr val="00B0F0"/>
                </a:solidFill>
                <a:latin typeface="+mn-lt"/>
              </a:rPr>
              <a:t>no</a:t>
            </a:r>
            <a:r>
              <a:rPr lang="tr-TR" sz="1800" dirty="0">
                <a:solidFill>
                  <a:srgbClr val="00B0F0"/>
                </a:solidFill>
                <a:latin typeface="+mn-lt"/>
              </a:rPr>
              <a:t>, MERSİS </a:t>
            </a:r>
            <a:r>
              <a:rPr lang="tr-TR" sz="1800" dirty="0" err="1">
                <a:solidFill>
                  <a:srgbClr val="00B0F0"/>
                </a:solidFill>
                <a:latin typeface="+mn-lt"/>
              </a:rPr>
              <a:t>no</a:t>
            </a:r>
            <a:r>
              <a:rPr lang="tr-TR" sz="1800" dirty="0">
                <a:solidFill>
                  <a:srgbClr val="00B0F0"/>
                </a:solidFill>
                <a:latin typeface="+mn-lt"/>
              </a:rPr>
              <a:t>. vb.) tescili talep edilir</a:t>
            </a:r>
            <a:r>
              <a:rPr lang="tr-TR" sz="1800" dirty="0">
                <a:latin typeface="+mn-lt"/>
              </a:rPr>
              <a:t>. Aksi takdirde şube kapanışına ilişkin tescil talep edilir.</a:t>
            </a:r>
          </a:p>
          <a:p>
            <a:pPr algn="just"/>
            <a:r>
              <a:rPr lang="tr-TR" sz="1800" dirty="0">
                <a:latin typeface="+mn-lt"/>
              </a:rPr>
              <a:t>	</a:t>
            </a:r>
            <a:r>
              <a:rPr lang="tr-TR" sz="1800" b="1" dirty="0">
                <a:solidFill>
                  <a:srgbClr val="FF0000"/>
                </a:solidFill>
                <a:latin typeface="+mn-lt"/>
              </a:rPr>
              <a:t>Not_2: </a:t>
            </a:r>
            <a:r>
              <a:rPr lang="tr-TR" sz="1800" b="1" u="sng" dirty="0">
                <a:latin typeface="+mn-lt"/>
              </a:rPr>
              <a:t>Faaliyetlerine devam edecek </a:t>
            </a:r>
            <a:r>
              <a:rPr lang="tr-TR" sz="1800" dirty="0">
                <a:latin typeface="+mn-lt"/>
              </a:rPr>
              <a:t>olan şubelerin ticaret </a:t>
            </a:r>
            <a:r>
              <a:rPr lang="tr-TR" sz="1800" dirty="0" err="1">
                <a:latin typeface="+mn-lt"/>
              </a:rPr>
              <a:t>ünvanlarında</a:t>
            </a:r>
            <a:r>
              <a:rPr lang="tr-TR" sz="1800" dirty="0">
                <a:latin typeface="+mn-lt"/>
              </a:rPr>
              <a:t> gerekli ayırt edici ekler yapılmak suretiyle </a:t>
            </a:r>
            <a:r>
              <a:rPr lang="tr-TR" sz="1800" b="1" dirty="0">
                <a:latin typeface="+mn-lt"/>
              </a:rPr>
              <a:t>yeni </a:t>
            </a:r>
            <a:r>
              <a:rPr lang="tr-TR" sz="1800" b="1" dirty="0" err="1">
                <a:latin typeface="+mn-lt"/>
              </a:rPr>
              <a:t>ünvan</a:t>
            </a:r>
            <a:r>
              <a:rPr lang="tr-TR" sz="1800" b="1" dirty="0">
                <a:latin typeface="+mn-lt"/>
              </a:rPr>
              <a:t> yönetim organı kararıyla belirlenir</a:t>
            </a:r>
            <a:r>
              <a:rPr lang="tr-TR" sz="1800" dirty="0">
                <a:latin typeface="+mn-lt"/>
              </a:rPr>
              <a:t>.</a:t>
            </a:r>
          </a:p>
        </p:txBody>
      </p:sp>
    </p:spTree>
    <p:extLst>
      <p:ext uri="{BB962C8B-B14F-4D97-AF65-F5344CB8AC3E}">
        <p14:creationId xmlns:p14="http://schemas.microsoft.com/office/powerpoint/2010/main" val="257658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 Dilekçe ve Başvuruya Yetkililer </a:t>
            </a:r>
            <a:endParaRPr lang="en-US" b="1" spc="150" dirty="0">
              <a:ln w="11430"/>
              <a:solidFill>
                <a:schemeClr val="bg1"/>
              </a:solidFill>
              <a:latin typeface="+mj-lt"/>
            </a:endParaRPr>
          </a:p>
        </p:txBody>
      </p:sp>
      <p:sp>
        <p:nvSpPr>
          <p:cNvPr id="4" name="Rectangle 3"/>
          <p:cNvSpPr/>
          <p:nvPr/>
        </p:nvSpPr>
        <p:spPr>
          <a:xfrm>
            <a:off x="179388" y="499881"/>
            <a:ext cx="8641084" cy="4524315"/>
          </a:xfrm>
          <a:prstGeom prst="rect">
            <a:avLst/>
          </a:prstGeom>
        </p:spPr>
        <p:txBody>
          <a:bodyPr wrap="square">
            <a:spAutoFit/>
          </a:bodyPr>
          <a:lstStyle/>
          <a:p>
            <a:pPr marL="285750" indent="-285750">
              <a:buFont typeface="Wingdings" panose="05000000000000000000" pitchFamily="2" charset="2"/>
              <a:buChar char="Ø"/>
            </a:pPr>
            <a:r>
              <a:rPr lang="tr-TR" b="1" dirty="0">
                <a:solidFill>
                  <a:schemeClr val="accent1">
                    <a:lumMod val="75000"/>
                  </a:schemeClr>
                </a:solidFill>
              </a:rPr>
              <a:t>Tescil,</a:t>
            </a:r>
            <a:r>
              <a:rPr lang="tr-TR" dirty="0">
                <a:solidFill>
                  <a:schemeClr val="accent1">
                    <a:lumMod val="75000"/>
                  </a:schemeClr>
                </a:solidFill>
              </a:rPr>
              <a:t> kural olarak;</a:t>
            </a:r>
          </a:p>
          <a:p>
            <a:pPr marL="742950" lvl="1" indent="-285750">
              <a:buFont typeface="Wingdings" panose="05000000000000000000" pitchFamily="2" charset="2"/>
              <a:buChar char="§"/>
            </a:pPr>
            <a:r>
              <a:rPr lang="tr-TR" dirty="0">
                <a:solidFill>
                  <a:schemeClr val="accent1">
                    <a:lumMod val="75000"/>
                  </a:schemeClr>
                </a:solidFill>
              </a:rPr>
              <a:t> ilgililer, </a:t>
            </a:r>
          </a:p>
          <a:p>
            <a:pPr marL="742950" lvl="1" indent="-285750">
              <a:buFont typeface="Wingdings" panose="05000000000000000000" pitchFamily="2" charset="2"/>
              <a:buChar char="§"/>
            </a:pPr>
            <a:r>
              <a:rPr lang="tr-TR" dirty="0">
                <a:solidFill>
                  <a:schemeClr val="accent1">
                    <a:lumMod val="75000"/>
                  </a:schemeClr>
                </a:solidFill>
              </a:rPr>
              <a:t>Temsilciler,</a:t>
            </a:r>
          </a:p>
          <a:p>
            <a:pPr marL="742950" lvl="1" indent="-285750">
              <a:buFont typeface="Wingdings" panose="05000000000000000000" pitchFamily="2" charset="2"/>
              <a:buChar char="§"/>
            </a:pPr>
            <a:r>
              <a:rPr lang="tr-TR" dirty="0">
                <a:solidFill>
                  <a:schemeClr val="accent1">
                    <a:lumMod val="75000"/>
                  </a:schemeClr>
                </a:solidFill>
              </a:rPr>
              <a:t> veya hukuki halefler tarafından </a:t>
            </a:r>
            <a:r>
              <a:rPr lang="tr-TR" b="1" dirty="0">
                <a:solidFill>
                  <a:srgbClr val="FF0000"/>
                </a:solidFill>
              </a:rPr>
              <a:t>dilekçe</a:t>
            </a:r>
            <a:r>
              <a:rPr lang="tr-TR" dirty="0">
                <a:solidFill>
                  <a:schemeClr val="accent1">
                    <a:lumMod val="75000"/>
                  </a:schemeClr>
                </a:solidFill>
              </a:rPr>
              <a:t> yapılır.</a:t>
            </a:r>
          </a:p>
          <a:p>
            <a:pPr marL="285750" indent="-285750">
              <a:buFont typeface="Wingdings" panose="05000000000000000000" pitchFamily="2" charset="2"/>
              <a:buChar char="Ø"/>
            </a:pPr>
            <a:r>
              <a:rPr lang="tr-TR" b="1" u="sng" dirty="0"/>
              <a:t>Başvuruya Yetkililer (İlgililer)</a:t>
            </a:r>
            <a:r>
              <a:rPr lang="tr-TR" dirty="0"/>
              <a:t>; </a:t>
            </a:r>
          </a:p>
          <a:p>
            <a:pPr marL="742950" lvl="1" indent="-285750">
              <a:buFont typeface="Wingdings" panose="05000000000000000000" pitchFamily="2" charset="2"/>
              <a:buChar char="Ø"/>
            </a:pPr>
            <a:r>
              <a:rPr lang="tr-TR" b="1" u="sng" dirty="0">
                <a:solidFill>
                  <a:srgbClr val="FF0000"/>
                </a:solidFill>
              </a:rPr>
              <a:t>Gerçek kişi Tacirler</a:t>
            </a:r>
            <a:r>
              <a:rPr lang="tr-TR" dirty="0">
                <a:solidFill>
                  <a:schemeClr val="accent1">
                    <a:lumMod val="75000"/>
                  </a:schemeClr>
                </a:solidFill>
              </a:rPr>
              <a:t>;</a:t>
            </a:r>
          </a:p>
          <a:p>
            <a:pPr marL="1200150" lvl="2" indent="-285750">
              <a:buFont typeface="Wingdings" panose="05000000000000000000" pitchFamily="2" charset="2"/>
              <a:buChar char="§"/>
            </a:pPr>
            <a:r>
              <a:rPr lang="tr-TR" dirty="0">
                <a:solidFill>
                  <a:schemeClr val="accent1">
                    <a:lumMod val="75000"/>
                  </a:schemeClr>
                </a:solidFill>
              </a:rPr>
              <a:t>Kendisi,</a:t>
            </a:r>
          </a:p>
          <a:p>
            <a:pPr marL="1200150" lvl="2" indent="-285750">
              <a:buFont typeface="Wingdings" panose="05000000000000000000" pitchFamily="2" charset="2"/>
              <a:buChar char="§"/>
            </a:pPr>
            <a:r>
              <a:rPr lang="tr-TR" dirty="0">
                <a:solidFill>
                  <a:schemeClr val="accent1">
                    <a:lumMod val="75000"/>
                  </a:schemeClr>
                </a:solidFill>
              </a:rPr>
              <a:t>Vekili,</a:t>
            </a:r>
          </a:p>
          <a:p>
            <a:pPr marL="1200150" lvl="2" indent="-285750">
              <a:buFont typeface="Wingdings" panose="05000000000000000000" pitchFamily="2" charset="2"/>
              <a:buChar char="§"/>
            </a:pPr>
            <a:r>
              <a:rPr lang="tr-TR" dirty="0">
                <a:solidFill>
                  <a:schemeClr val="accent1">
                    <a:lumMod val="75000"/>
                  </a:schemeClr>
                </a:solidFill>
              </a:rPr>
              <a:t>Sözleşme ile yetki verilmiş temsilcisi(ticari temsilci)</a:t>
            </a:r>
          </a:p>
          <a:p>
            <a:pPr marL="1200150" lvl="2" indent="-285750">
              <a:buFont typeface="Wingdings" panose="05000000000000000000" pitchFamily="2" charset="2"/>
              <a:buChar char="Ø"/>
            </a:pPr>
            <a:r>
              <a:rPr lang="tr-TR" b="1" u="sng" dirty="0">
                <a:solidFill>
                  <a:srgbClr val="FF0000"/>
                </a:solidFill>
              </a:rPr>
              <a:t>Tüzel Kişi Tacirler(Şirketler); </a:t>
            </a:r>
          </a:p>
          <a:p>
            <a:pPr marL="1657350" lvl="3" indent="-285750">
              <a:buFont typeface="Wingdings" panose="05000000000000000000" pitchFamily="2" charset="2"/>
              <a:buChar char="§"/>
            </a:pPr>
            <a:r>
              <a:rPr lang="tr-TR" dirty="0">
                <a:solidFill>
                  <a:schemeClr val="accent1">
                    <a:lumMod val="75000"/>
                  </a:schemeClr>
                </a:solidFill>
              </a:rPr>
              <a:t>Genel olarak yetkili organları veya yetkili temsilcileri</a:t>
            </a:r>
          </a:p>
          <a:p>
            <a:pPr marL="2114550" lvl="4" indent="-285750">
              <a:buFont typeface="Wingdings" panose="05000000000000000000" pitchFamily="2" charset="2"/>
              <a:buChar char="v"/>
            </a:pPr>
            <a:r>
              <a:rPr lang="tr-TR" b="1" u="sng" dirty="0">
                <a:solidFill>
                  <a:srgbClr val="FF0000"/>
                </a:solidFill>
              </a:rPr>
              <a:t>Anonim Şirketler</a:t>
            </a:r>
            <a:r>
              <a:rPr lang="tr-TR" dirty="0">
                <a:solidFill>
                  <a:schemeClr val="accent1">
                    <a:lumMod val="75000"/>
                  </a:schemeClr>
                </a:solidFill>
              </a:rPr>
              <a:t>;</a:t>
            </a:r>
          </a:p>
          <a:p>
            <a:pPr marL="2114550" lvl="4" indent="-285750">
              <a:buFont typeface="Wingdings" panose="05000000000000000000" pitchFamily="2" charset="2"/>
              <a:buChar char="§"/>
            </a:pPr>
            <a:r>
              <a:rPr lang="tr-TR" dirty="0">
                <a:solidFill>
                  <a:schemeClr val="accent1">
                    <a:lumMod val="75000"/>
                  </a:schemeClr>
                </a:solidFill>
              </a:rPr>
              <a:t>Kuruluş, yönetim kurulu seçimi, ana sözleşme değişiklikleri, tasfiyeye giriş </a:t>
            </a:r>
            <a:r>
              <a:rPr lang="tr-TR" dirty="0" err="1">
                <a:solidFill>
                  <a:schemeClr val="accent1">
                    <a:lumMod val="75000"/>
                  </a:schemeClr>
                </a:solidFill>
              </a:rPr>
              <a:t>vb</a:t>
            </a:r>
            <a:r>
              <a:rPr lang="tr-TR" dirty="0">
                <a:solidFill>
                  <a:schemeClr val="accent1">
                    <a:lumMod val="75000"/>
                  </a:schemeClr>
                </a:solidFill>
              </a:rPr>
              <a:t> işlemlerde, </a:t>
            </a:r>
            <a:r>
              <a:rPr lang="tr-TR" b="1" dirty="0"/>
              <a:t>temsile yetkililer</a:t>
            </a:r>
            <a:r>
              <a:rPr lang="tr-TR" dirty="0">
                <a:solidFill>
                  <a:schemeClr val="accent1">
                    <a:lumMod val="75000"/>
                  </a:schemeClr>
                </a:solidFill>
              </a:rPr>
              <a:t>,</a:t>
            </a:r>
          </a:p>
          <a:p>
            <a:pPr marL="2114550" lvl="4" indent="-285750">
              <a:buFont typeface="Wingdings" panose="05000000000000000000" pitchFamily="2" charset="2"/>
              <a:buChar char="§"/>
            </a:pPr>
            <a:r>
              <a:rPr lang="tr-TR" b="1" u="sng" dirty="0">
                <a:solidFill>
                  <a:schemeClr val="accent1">
                    <a:lumMod val="75000"/>
                  </a:schemeClr>
                </a:solidFill>
              </a:rPr>
              <a:t>Tasfiye sonu terkin, ek tasfiye ve tasfiyeden dönülmesinde</a:t>
            </a:r>
            <a:r>
              <a:rPr lang="tr-TR" dirty="0">
                <a:solidFill>
                  <a:schemeClr val="accent1">
                    <a:lumMod val="75000"/>
                  </a:schemeClr>
                </a:solidFill>
              </a:rPr>
              <a:t>, </a:t>
            </a:r>
            <a:r>
              <a:rPr lang="tr-TR" b="1" dirty="0">
                <a:solidFill>
                  <a:srgbClr val="FF0000"/>
                </a:solidFill>
              </a:rPr>
              <a:t>TASFİYE MEMURLARI </a:t>
            </a:r>
            <a:endParaRPr lang="tr-TR" dirty="0">
              <a:solidFill>
                <a:schemeClr val="accent1">
                  <a:lumMod val="75000"/>
                </a:schemeClr>
              </a:solidFill>
            </a:endParaRPr>
          </a:p>
        </p:txBody>
      </p:sp>
    </p:spTree>
    <p:extLst>
      <p:ext uri="{BB962C8B-B14F-4D97-AF65-F5344CB8AC3E}">
        <p14:creationId xmlns:p14="http://schemas.microsoft.com/office/powerpoint/2010/main" val="40484027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14- Alacaklılara Çağrı İlanı</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B8A92F41-AFB5-B209-94AC-3DCB5CF64979}"/>
              </a:ext>
            </a:extLst>
          </p:cNvPr>
          <p:cNvSpPr txBox="1"/>
          <p:nvPr/>
        </p:nvSpPr>
        <p:spPr>
          <a:xfrm>
            <a:off x="0" y="484188"/>
            <a:ext cx="9144000" cy="2308324"/>
          </a:xfrm>
          <a:prstGeom prst="rect">
            <a:avLst/>
          </a:prstGeom>
          <a:noFill/>
        </p:spPr>
        <p:txBody>
          <a:bodyPr wrap="square">
            <a:spAutoFit/>
          </a:bodyPr>
          <a:lstStyle/>
          <a:p>
            <a:pPr marL="285750" lvl="0" indent="-285750" algn="just" fontAlgn="base">
              <a:lnSpc>
                <a:spcPct val="100000"/>
              </a:lnSpc>
              <a:spcBef>
                <a:spcPct val="0"/>
              </a:spcBef>
              <a:spcAft>
                <a:spcPct val="0"/>
              </a:spcAft>
              <a:buFont typeface="Arial" panose="020B0604020202020204" pitchFamily="34" charset="0"/>
              <a:buChar char="•"/>
            </a:pPr>
            <a:r>
              <a:rPr lang="tr-TR" b="1" dirty="0">
                <a:latin typeface="+mn-lt"/>
                <a:cs typeface="Times New Roman" pitchFamily="18" charset="0"/>
              </a:rPr>
              <a:t>Birleşmeye katılan şirketler </a:t>
            </a:r>
            <a:r>
              <a:rPr lang="tr-TR" dirty="0">
                <a:latin typeface="+mn-lt"/>
                <a:cs typeface="Times New Roman" pitchFamily="18" charset="0"/>
              </a:rPr>
              <a:t>Türkiye Ticaret Sicili Gazetesinde, yedişer gün ara ile </a:t>
            </a:r>
            <a:r>
              <a:rPr lang="tr-TR" b="1" dirty="0">
                <a:solidFill>
                  <a:srgbClr val="FF0000"/>
                </a:solidFill>
                <a:latin typeface="+mn-lt"/>
                <a:cs typeface="Times New Roman" pitchFamily="18" charset="0"/>
              </a:rPr>
              <a:t>üç defa </a:t>
            </a:r>
            <a:r>
              <a:rPr lang="tr-TR" dirty="0">
                <a:latin typeface="+mn-lt"/>
                <a:cs typeface="Times New Roman" pitchFamily="18" charset="0"/>
              </a:rPr>
              <a:t>yapacakları ilanla ve ayrıca </a:t>
            </a:r>
            <a:r>
              <a:rPr lang="tr-TR" b="1" dirty="0">
                <a:solidFill>
                  <a:srgbClr val="00B0F0"/>
                </a:solidFill>
                <a:latin typeface="+mn-lt"/>
                <a:cs typeface="Times New Roman" pitchFamily="18" charset="0"/>
              </a:rPr>
              <a:t>internet sitesi açma zorunluluğu </a:t>
            </a:r>
            <a:r>
              <a:rPr lang="tr-TR" dirty="0">
                <a:latin typeface="+mn-lt"/>
                <a:cs typeface="Times New Roman" pitchFamily="18" charset="0"/>
              </a:rPr>
              <a:t>olan sermaye şirketleri </a:t>
            </a:r>
            <a:r>
              <a:rPr lang="tr-TR" b="1" dirty="0">
                <a:solidFill>
                  <a:srgbClr val="00B0F0"/>
                </a:solidFill>
                <a:latin typeface="+mn-lt"/>
                <a:cs typeface="Times New Roman" pitchFamily="18" charset="0"/>
              </a:rPr>
              <a:t>internet sitelerine</a:t>
            </a:r>
            <a:r>
              <a:rPr lang="tr-TR" dirty="0">
                <a:latin typeface="+mn-lt"/>
                <a:cs typeface="Times New Roman" pitchFamily="18" charset="0"/>
              </a:rPr>
              <a:t> konulacak </a:t>
            </a:r>
            <a:r>
              <a:rPr lang="tr-TR" b="1" dirty="0">
                <a:latin typeface="+mn-lt"/>
                <a:cs typeface="Times New Roman" pitchFamily="18" charset="0"/>
              </a:rPr>
              <a:t>ilanla alacaklılarına haklarını bildirir</a:t>
            </a:r>
            <a:r>
              <a:rPr lang="tr-TR" dirty="0">
                <a:latin typeface="+mn-lt"/>
                <a:cs typeface="Times New Roman" pitchFamily="18" charset="0"/>
              </a:rPr>
              <a:t>.</a:t>
            </a:r>
            <a:endParaRPr lang="tr-TR" dirty="0">
              <a:latin typeface="+mn-lt"/>
              <a:ea typeface="Calibri" pitchFamily="34" charset="0"/>
              <a:cs typeface="Times New Roman" pitchFamily="18" charset="0"/>
            </a:endParaRPr>
          </a:p>
          <a:p>
            <a:pPr algn="just" eaLnBrk="0" fontAlgn="base" hangingPunct="0">
              <a:spcBef>
                <a:spcPct val="0"/>
              </a:spcBef>
              <a:spcAft>
                <a:spcPct val="0"/>
              </a:spcAft>
            </a:pPr>
            <a:endParaRPr lang="tr-TR" dirty="0">
              <a:latin typeface="+mn-lt"/>
              <a:ea typeface="Calibri" pitchFamily="34" charset="0"/>
              <a:cs typeface="Times New Roman" pitchFamily="18" charset="0"/>
            </a:endParaRPr>
          </a:p>
          <a:p>
            <a:pPr marL="285750" indent="-285750" algn="just" eaLnBrk="0" fontAlgn="base" hangingPunct="0">
              <a:spcBef>
                <a:spcPct val="0"/>
              </a:spcBef>
              <a:spcAft>
                <a:spcPct val="0"/>
              </a:spcAft>
              <a:buFont typeface="Arial" panose="020B0604020202020204" pitchFamily="34" charset="0"/>
              <a:buChar char="•"/>
            </a:pPr>
            <a:r>
              <a:rPr lang="tr-TR" dirty="0">
                <a:latin typeface="+mn-lt"/>
                <a:ea typeface="Calibri" pitchFamily="34" charset="0"/>
                <a:cs typeface="Times New Roman" pitchFamily="18" charset="0"/>
              </a:rPr>
              <a:t>Birleşmeye katılan şirketlerin tescil edilen hususlara ilişkin ilanları ile alacaklılara çağrı ilanları ticaret sicili müdürlüğünce Türkiye Ticaret Sicili Gazetesi’ne iletilir ve ilanlar eş zamanlı olarak yayınlanır.</a:t>
            </a:r>
          </a:p>
          <a:p>
            <a:pPr marL="285750" indent="-285750" algn="just" eaLnBrk="0" fontAlgn="base" hangingPunct="0">
              <a:spcBef>
                <a:spcPct val="0"/>
              </a:spcBef>
              <a:spcAft>
                <a:spcPct val="0"/>
              </a:spcAft>
              <a:buFont typeface="Arial" panose="020B0604020202020204" pitchFamily="34" charset="0"/>
              <a:buChar char="•"/>
            </a:pPr>
            <a:r>
              <a:rPr lang="tr-TR" b="1" dirty="0">
                <a:solidFill>
                  <a:srgbClr val="FF0000"/>
                </a:solidFill>
                <a:latin typeface="+mn-lt"/>
                <a:ea typeface="Calibri" pitchFamily="34" charset="0"/>
                <a:cs typeface="Times New Roman" pitchFamily="18" charset="0"/>
              </a:rPr>
              <a:t>Not: </a:t>
            </a:r>
            <a:r>
              <a:rPr lang="tr-TR" dirty="0">
                <a:latin typeface="+mn-lt"/>
                <a:ea typeface="Calibri" pitchFamily="34" charset="0"/>
                <a:cs typeface="Times New Roman" pitchFamily="18" charset="0"/>
              </a:rPr>
              <a:t>Alacaklılara çağrı ilanları </a:t>
            </a:r>
            <a:r>
              <a:rPr lang="tr-TR" dirty="0" err="1">
                <a:latin typeface="+mn-lt"/>
                <a:ea typeface="Calibri" pitchFamily="34" charset="0"/>
                <a:cs typeface="Times New Roman" pitchFamily="18" charset="0"/>
              </a:rPr>
              <a:t>MERSİS’te</a:t>
            </a:r>
            <a:r>
              <a:rPr lang="tr-TR" dirty="0">
                <a:latin typeface="+mn-lt"/>
                <a:ea typeface="Calibri" pitchFamily="34" charset="0"/>
                <a:cs typeface="Times New Roman" pitchFamily="18" charset="0"/>
              </a:rPr>
              <a:t> oluşturularak e-ilan olarak gönderilmektedir. </a:t>
            </a:r>
            <a:endParaRPr lang="tr-TR" dirty="0">
              <a:latin typeface="+mn-lt"/>
            </a:endParaRPr>
          </a:p>
        </p:txBody>
      </p:sp>
    </p:spTree>
    <p:extLst>
      <p:ext uri="{BB962C8B-B14F-4D97-AF65-F5344CB8AC3E}">
        <p14:creationId xmlns:p14="http://schemas.microsoft.com/office/powerpoint/2010/main" val="12306479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15- Bildirimler</a:t>
            </a:r>
            <a:endParaRPr lang="en-US" b="1" spc="150" dirty="0">
              <a:ln w="11430"/>
              <a:solidFill>
                <a:schemeClr val="bg1"/>
              </a:solidFill>
              <a:latin typeface="+mn-lt"/>
            </a:endParaRPr>
          </a:p>
        </p:txBody>
      </p:sp>
      <p:sp>
        <p:nvSpPr>
          <p:cNvPr id="4" name="Metin kutusu 3">
            <a:extLst>
              <a:ext uri="{FF2B5EF4-FFF2-40B4-BE49-F238E27FC236}">
                <a16:creationId xmlns:a16="http://schemas.microsoft.com/office/drawing/2014/main" id="{1B0B4BE6-9BE5-728F-410C-E5769444B0CE}"/>
              </a:ext>
            </a:extLst>
          </p:cNvPr>
          <p:cNvSpPr txBox="1"/>
          <p:nvPr/>
        </p:nvSpPr>
        <p:spPr>
          <a:xfrm>
            <a:off x="0" y="484188"/>
            <a:ext cx="9144000" cy="4247317"/>
          </a:xfrm>
          <a:prstGeom prst="rect">
            <a:avLst/>
          </a:prstGeom>
          <a:noFill/>
        </p:spPr>
        <p:txBody>
          <a:bodyPr wrap="square">
            <a:spAutoFit/>
          </a:bodyPr>
          <a:lstStyle/>
          <a:p>
            <a:pPr lvl="0" algn="just"/>
            <a:r>
              <a:rPr lang="tr-TR" sz="1800" b="1" dirty="0">
                <a:latin typeface="+mn-lt"/>
              </a:rPr>
              <a:t>Devralan şirketin kayıtlı olduğu müdürlük</a:t>
            </a:r>
            <a:r>
              <a:rPr lang="tr-TR" sz="1800" dirty="0">
                <a:latin typeface="+mn-lt"/>
              </a:rPr>
              <a:t>; </a:t>
            </a:r>
          </a:p>
          <a:p>
            <a:pPr lvl="0" algn="just"/>
            <a:endParaRPr lang="tr-TR" sz="1800" dirty="0">
              <a:latin typeface="+mn-lt"/>
            </a:endParaRPr>
          </a:p>
          <a:p>
            <a:pPr lvl="0" algn="just"/>
            <a:r>
              <a:rPr lang="tr-TR" sz="1800" dirty="0">
                <a:latin typeface="+mn-lt"/>
              </a:rPr>
              <a:t>devrolunan şirkete ait tapu, gemi ve fikri mülkiyet sicilleri ile benzeri sicillere; </a:t>
            </a:r>
          </a:p>
          <a:p>
            <a:pPr lvl="0" algn="just"/>
            <a:endParaRPr lang="tr-TR" sz="1800" dirty="0">
              <a:latin typeface="+mn-lt"/>
            </a:endParaRPr>
          </a:p>
          <a:p>
            <a:pPr marL="285750" lvl="0" indent="-285750" algn="just">
              <a:buFont typeface="Wingdings" panose="05000000000000000000" pitchFamily="2" charset="2"/>
              <a:buChar char="ü"/>
            </a:pPr>
            <a:r>
              <a:rPr lang="tr-TR" sz="1800" b="1" dirty="0">
                <a:latin typeface="+mn-lt"/>
              </a:rPr>
              <a:t>yeni hak sahibini, şirketin birleşme kararının tescili ile eş zamanlı olarak ilgili sicillere derhal bildirir</a:t>
            </a:r>
            <a:r>
              <a:rPr lang="tr-TR" sz="1800" dirty="0">
                <a:latin typeface="+mn-lt"/>
              </a:rPr>
              <a:t>. </a:t>
            </a:r>
          </a:p>
          <a:p>
            <a:pPr marL="285750" lvl="0" indent="-285750" algn="just">
              <a:buFont typeface="Wingdings" panose="05000000000000000000" pitchFamily="2" charset="2"/>
              <a:buChar char="ü"/>
            </a:pPr>
            <a:r>
              <a:rPr lang="tr-TR" sz="1800" dirty="0">
                <a:latin typeface="+mn-lt"/>
              </a:rPr>
              <a:t>İlgili sicillere şirket yetkilileri tarafından ayrıca başvuru yapılır.</a:t>
            </a:r>
          </a:p>
          <a:p>
            <a:pPr algn="just"/>
            <a:r>
              <a:rPr lang="tr-TR" sz="1800" dirty="0">
                <a:latin typeface="+mn-lt"/>
              </a:rPr>
              <a:t> </a:t>
            </a:r>
          </a:p>
          <a:p>
            <a:pPr algn="just"/>
            <a:r>
              <a:rPr lang="tr-TR" sz="1800" dirty="0">
                <a:latin typeface="+mn-lt"/>
              </a:rPr>
              <a:t>	Yapılacak bildirime;</a:t>
            </a:r>
          </a:p>
          <a:p>
            <a:pPr algn="just"/>
            <a:endParaRPr lang="tr-TR" sz="1800" dirty="0">
              <a:latin typeface="+mn-lt"/>
            </a:endParaRPr>
          </a:p>
          <a:p>
            <a:pPr marL="285750" indent="-285750" algn="just">
              <a:buFont typeface="Wingdings" panose="05000000000000000000" pitchFamily="2" charset="2"/>
              <a:buChar char="Ø"/>
            </a:pPr>
            <a:r>
              <a:rPr lang="tr-TR" sz="1800" dirty="0">
                <a:latin typeface="+mn-lt"/>
              </a:rPr>
              <a:t> </a:t>
            </a:r>
            <a:r>
              <a:rPr lang="tr-TR" sz="1800" b="1" u="sng" dirty="0">
                <a:latin typeface="+mn-lt"/>
              </a:rPr>
              <a:t>devralan şirketin</a:t>
            </a:r>
            <a:r>
              <a:rPr lang="tr-TR" sz="1800" b="1" dirty="0">
                <a:latin typeface="+mn-lt"/>
              </a:rPr>
              <a:t> </a:t>
            </a:r>
            <a:r>
              <a:rPr lang="tr-TR" sz="1800" dirty="0">
                <a:latin typeface="+mn-lt"/>
              </a:rPr>
              <a:t>bilgileri</a:t>
            </a:r>
            <a:r>
              <a:rPr lang="tr-TR" sz="1800" b="1" dirty="0">
                <a:latin typeface="+mn-lt"/>
              </a:rPr>
              <a:t> </a:t>
            </a:r>
            <a:r>
              <a:rPr lang="tr-TR" sz="1800" dirty="0">
                <a:latin typeface="+mn-lt"/>
              </a:rPr>
              <a:t>ile </a:t>
            </a:r>
            <a:r>
              <a:rPr lang="tr-TR" sz="1800" dirty="0">
                <a:solidFill>
                  <a:srgbClr val="FF0000"/>
                </a:solidFill>
                <a:latin typeface="+mn-lt"/>
              </a:rPr>
              <a:t>yeni kurulan şirket </a:t>
            </a:r>
            <a:r>
              <a:rPr lang="tr-TR" sz="1800" dirty="0">
                <a:latin typeface="+mn-lt"/>
              </a:rPr>
              <a:t>olması halinde </a:t>
            </a:r>
            <a:r>
              <a:rPr lang="tr-TR" sz="1800" dirty="0">
                <a:solidFill>
                  <a:srgbClr val="FF0000"/>
                </a:solidFill>
                <a:latin typeface="+mn-lt"/>
              </a:rPr>
              <a:t>şirket sözleşmesi</a:t>
            </a:r>
            <a:r>
              <a:rPr lang="tr-TR" dirty="0">
                <a:solidFill>
                  <a:srgbClr val="FF0000"/>
                </a:solidFill>
                <a:latin typeface="+mn-lt"/>
              </a:rPr>
              <a:t>,</a:t>
            </a:r>
          </a:p>
          <a:p>
            <a:pPr algn="just"/>
            <a:endParaRPr lang="tr-TR" sz="1800" dirty="0">
              <a:latin typeface="+mn-lt"/>
            </a:endParaRPr>
          </a:p>
          <a:p>
            <a:pPr marL="285750" indent="-285750" algn="just">
              <a:buFont typeface="Wingdings" panose="05000000000000000000" pitchFamily="2" charset="2"/>
              <a:buChar char="Ø"/>
            </a:pPr>
            <a:r>
              <a:rPr lang="tr-TR" sz="1800" b="1" u="sng" dirty="0">
                <a:latin typeface="+mn-lt"/>
              </a:rPr>
              <a:t>devrolunan şirketlerin </a:t>
            </a:r>
            <a:r>
              <a:rPr lang="tr-TR" sz="1800" dirty="0">
                <a:latin typeface="+mn-lt"/>
              </a:rPr>
              <a:t>ise </a:t>
            </a:r>
            <a:r>
              <a:rPr lang="tr-TR" sz="1800" dirty="0" err="1">
                <a:latin typeface="+mn-lt"/>
              </a:rPr>
              <a:t>ünvanı</a:t>
            </a:r>
            <a:r>
              <a:rPr lang="tr-TR" sz="1800" dirty="0">
                <a:latin typeface="+mn-lt"/>
              </a:rPr>
              <a:t> ve ticaret sicili numarası bilgileri ve mülkiyet değişikliğine konu olan </a:t>
            </a:r>
            <a:r>
              <a:rPr lang="tr-TR" sz="1800" b="1" dirty="0">
                <a:latin typeface="+mn-lt"/>
              </a:rPr>
              <a:t>mal ve hakların </a:t>
            </a:r>
            <a:r>
              <a:rPr lang="tr-TR" sz="1800" dirty="0">
                <a:latin typeface="+mn-lt"/>
              </a:rPr>
              <a:t>ilgili sicillerdeki kayıtlarının </a:t>
            </a:r>
            <a:r>
              <a:rPr lang="tr-TR" sz="1800" b="1" dirty="0">
                <a:latin typeface="+mn-lt"/>
              </a:rPr>
              <a:t>listesi</a:t>
            </a:r>
            <a:r>
              <a:rPr lang="tr-TR" sz="1800" dirty="0">
                <a:latin typeface="+mn-lt"/>
              </a:rPr>
              <a:t> ile bu mal ve hakların </a:t>
            </a:r>
            <a:r>
              <a:rPr lang="tr-TR" sz="1800" b="1" dirty="0">
                <a:latin typeface="+mn-lt"/>
              </a:rPr>
              <a:t>değerleme raporlarının </a:t>
            </a:r>
            <a:r>
              <a:rPr lang="tr-TR" sz="1800" dirty="0">
                <a:latin typeface="+mn-lt"/>
              </a:rPr>
              <a:t>birer örneği eklenir.</a:t>
            </a:r>
            <a:endParaRPr lang="tr-TR" sz="1800" b="1" dirty="0">
              <a:latin typeface="+mn-lt"/>
            </a:endParaRPr>
          </a:p>
        </p:txBody>
      </p:sp>
    </p:spTree>
    <p:extLst>
      <p:ext uri="{BB962C8B-B14F-4D97-AF65-F5344CB8AC3E}">
        <p14:creationId xmlns:p14="http://schemas.microsoft.com/office/powerpoint/2010/main" val="12133070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59F38-2B62-D3C7-9B99-AD5126C86BBA}"/>
              </a:ext>
            </a:extLst>
          </p:cNvPr>
          <p:cNvSpPr txBox="1">
            <a:spLocks/>
          </p:cNvSpPr>
          <p:nvPr/>
        </p:nvSpPr>
        <p:spPr>
          <a:xfrm>
            <a:off x="179512"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n-lt"/>
              </a:rPr>
              <a:t>3- Bölünme Türleri</a:t>
            </a:r>
            <a:endParaRPr lang="en-US" b="1" spc="150" dirty="0">
              <a:ln w="11430"/>
              <a:solidFill>
                <a:schemeClr val="bg1"/>
              </a:solidFill>
              <a:latin typeface="+mn-lt"/>
            </a:endParaRPr>
          </a:p>
        </p:txBody>
      </p:sp>
      <p:sp>
        <p:nvSpPr>
          <p:cNvPr id="3" name="Metin kutusu 2">
            <a:extLst>
              <a:ext uri="{FF2B5EF4-FFF2-40B4-BE49-F238E27FC236}">
                <a16:creationId xmlns:a16="http://schemas.microsoft.com/office/drawing/2014/main" id="{87E36A23-7C52-7DB4-7FC8-1AD78BCA7036}"/>
              </a:ext>
            </a:extLst>
          </p:cNvPr>
          <p:cNvSpPr txBox="1"/>
          <p:nvPr/>
        </p:nvSpPr>
        <p:spPr>
          <a:xfrm>
            <a:off x="895756" y="2211710"/>
            <a:ext cx="6899920" cy="1277273"/>
          </a:xfrm>
          <a:prstGeom prst="rect">
            <a:avLst/>
          </a:prstGeom>
          <a:noFill/>
        </p:spPr>
        <p:txBody>
          <a:bodyPr wrap="square" rtlCol="0">
            <a:spAutoFit/>
          </a:bodyPr>
          <a:lstStyle/>
          <a:p>
            <a:pPr algn="ctr"/>
            <a:r>
              <a:rPr lang="tr-TR" sz="4500" b="1" dirty="0">
                <a:latin typeface="Candara" panose="020E0502030303020204" pitchFamily="34" charset="0"/>
              </a:rPr>
              <a:t>SERMAYE İŞLEMLERİ  </a:t>
            </a:r>
          </a:p>
          <a:p>
            <a:pPr algn="ctr"/>
            <a:endParaRPr lang="tr-TR" sz="3200" b="1" dirty="0">
              <a:latin typeface="Candara" panose="020E0502030303020204" pitchFamily="34" charset="0"/>
            </a:endParaRPr>
          </a:p>
        </p:txBody>
      </p:sp>
    </p:spTree>
    <p:extLst>
      <p:ext uri="{BB962C8B-B14F-4D97-AF65-F5344CB8AC3E}">
        <p14:creationId xmlns:p14="http://schemas.microsoft.com/office/powerpoint/2010/main" val="39999454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 Sermaye  </a:t>
            </a:r>
            <a:endParaRPr lang="en-US" b="1" spc="150" dirty="0">
              <a:ln w="11430"/>
              <a:solidFill>
                <a:schemeClr val="bg1"/>
              </a:solidFill>
              <a:latin typeface="+mj-lt"/>
            </a:endParaRPr>
          </a:p>
        </p:txBody>
      </p:sp>
      <p:sp>
        <p:nvSpPr>
          <p:cNvPr id="4" name="Rectangle 3"/>
          <p:cNvSpPr/>
          <p:nvPr/>
        </p:nvSpPr>
        <p:spPr>
          <a:xfrm>
            <a:off x="0" y="484188"/>
            <a:ext cx="9144000" cy="4524315"/>
          </a:xfrm>
          <a:prstGeom prst="rect">
            <a:avLst/>
          </a:prstGeom>
        </p:spPr>
        <p:txBody>
          <a:bodyPr wrap="square">
            <a:spAutoFit/>
          </a:bodyPr>
          <a:lstStyle/>
          <a:p>
            <a:pPr marL="285750" indent="-285750">
              <a:buFont typeface="Wingdings" panose="05000000000000000000" pitchFamily="2" charset="2"/>
              <a:buChar char="Ø"/>
            </a:pPr>
            <a:r>
              <a:rPr lang="tr-TR" dirty="0">
                <a:solidFill>
                  <a:srgbClr val="FF0000"/>
                </a:solidFill>
              </a:rPr>
              <a:t> </a:t>
            </a:r>
            <a:r>
              <a:rPr lang="tr-TR" b="1" dirty="0">
                <a:solidFill>
                  <a:srgbClr val="FF0000"/>
                </a:solidFill>
              </a:rPr>
              <a:t>Sermaye Artımında Dikkat Edilmesi Gereken Hususlar;</a:t>
            </a:r>
          </a:p>
          <a:p>
            <a:pPr marL="742950" lvl="1" indent="-285750">
              <a:buFont typeface="Wingdings" panose="05000000000000000000" pitchFamily="2" charset="2"/>
              <a:buChar char="§"/>
            </a:pPr>
            <a:r>
              <a:rPr lang="tr-TR" dirty="0">
                <a:solidFill>
                  <a:schemeClr val="accent1">
                    <a:lumMod val="75000"/>
                  </a:schemeClr>
                </a:solidFill>
              </a:rPr>
              <a:t>Anonim şirketlerde 250.000 TL, </a:t>
            </a:r>
          </a:p>
          <a:p>
            <a:pPr marL="742950" lvl="1" indent="-285750">
              <a:buFont typeface="Wingdings" panose="05000000000000000000" pitchFamily="2" charset="2"/>
              <a:buChar char="§"/>
            </a:pPr>
            <a:r>
              <a:rPr lang="tr-TR" dirty="0">
                <a:solidFill>
                  <a:schemeClr val="accent1">
                    <a:lumMod val="75000"/>
                  </a:schemeClr>
                </a:solidFill>
              </a:rPr>
              <a:t>Limited Şirketlerde   50.000 TL, </a:t>
            </a:r>
          </a:p>
          <a:p>
            <a:pPr marL="742950" lvl="1" indent="-285750">
              <a:buFont typeface="Wingdings" panose="05000000000000000000" pitchFamily="2" charset="2"/>
              <a:buChar char="§"/>
            </a:pPr>
            <a:r>
              <a:rPr lang="tr-TR" b="1" dirty="0">
                <a:solidFill>
                  <a:srgbClr val="FF0000"/>
                </a:solidFill>
              </a:rPr>
              <a:t>Kayıtlı Sermaye Sistemini </a:t>
            </a:r>
            <a:r>
              <a:rPr lang="tr-TR" dirty="0">
                <a:solidFill>
                  <a:schemeClr val="accent1">
                    <a:lumMod val="75000"/>
                  </a:schemeClr>
                </a:solidFill>
              </a:rPr>
              <a:t>kabul eden halka açık olmayan </a:t>
            </a:r>
            <a:r>
              <a:rPr lang="tr-TR" dirty="0" err="1">
                <a:solidFill>
                  <a:schemeClr val="accent1">
                    <a:lumMod val="75000"/>
                  </a:schemeClr>
                </a:solidFill>
              </a:rPr>
              <a:t>A.Ş’lerin</a:t>
            </a:r>
            <a:r>
              <a:rPr lang="tr-TR" dirty="0">
                <a:solidFill>
                  <a:schemeClr val="accent1">
                    <a:lumMod val="75000"/>
                  </a:schemeClr>
                </a:solidFill>
              </a:rPr>
              <a:t> 500.000 TL </a:t>
            </a:r>
            <a:r>
              <a:rPr lang="tr-TR" b="1" dirty="0">
                <a:solidFill>
                  <a:schemeClr val="accent1">
                    <a:lumMod val="75000"/>
                  </a:schemeClr>
                </a:solidFill>
              </a:rPr>
              <a:t>asgari sermaye</a:t>
            </a:r>
            <a:r>
              <a:rPr lang="tr-TR" dirty="0">
                <a:solidFill>
                  <a:schemeClr val="accent1">
                    <a:lumMod val="75000"/>
                  </a:schemeClr>
                </a:solidFill>
              </a:rPr>
              <a:t>si olması ve tescilden önce </a:t>
            </a:r>
            <a:r>
              <a:rPr lang="tr-TR" b="1" dirty="0">
                <a:solidFill>
                  <a:srgbClr val="FF0000"/>
                </a:solidFill>
              </a:rPr>
              <a:t>tamamının ödenmesi </a:t>
            </a:r>
            <a:r>
              <a:rPr lang="tr-TR" dirty="0">
                <a:solidFill>
                  <a:schemeClr val="accent1">
                    <a:lumMod val="75000"/>
                  </a:schemeClr>
                </a:solidFill>
              </a:rPr>
              <a:t>zorunludur. </a:t>
            </a:r>
          </a:p>
          <a:p>
            <a:pPr marL="742950" lvl="1" indent="-285750">
              <a:buFont typeface="Wingdings" panose="05000000000000000000" pitchFamily="2" charset="2"/>
              <a:buChar char="§"/>
            </a:pPr>
            <a:r>
              <a:rPr lang="tr-TR" b="1" dirty="0"/>
              <a:t>Asgari sermaye</a:t>
            </a:r>
            <a:r>
              <a:rPr lang="tr-TR" b="1" dirty="0">
                <a:solidFill>
                  <a:schemeClr val="accent1">
                    <a:lumMod val="75000"/>
                  </a:schemeClr>
                </a:solidFill>
              </a:rPr>
              <a:t> </a:t>
            </a:r>
            <a:r>
              <a:rPr lang="tr-TR" dirty="0">
                <a:solidFill>
                  <a:schemeClr val="accent1">
                    <a:lumMod val="75000"/>
                  </a:schemeClr>
                </a:solidFill>
              </a:rPr>
              <a:t>tutarının altında sermayesi bulunan şirketler </a:t>
            </a:r>
            <a:r>
              <a:rPr lang="tr-TR" b="1" u="sng" dirty="0">
                <a:solidFill>
                  <a:srgbClr val="FF0000"/>
                </a:solidFill>
              </a:rPr>
              <a:t>31.12.2026 tarihinde </a:t>
            </a:r>
            <a:r>
              <a:rPr lang="tr-TR" dirty="0">
                <a:solidFill>
                  <a:schemeClr val="accent1">
                    <a:lumMod val="75000"/>
                  </a:schemeClr>
                </a:solidFill>
              </a:rPr>
              <a:t>kadar sermayelerini asgari miktara </a:t>
            </a:r>
            <a:r>
              <a:rPr lang="tr-TR" b="1" u="sng" dirty="0">
                <a:solidFill>
                  <a:schemeClr val="accent1">
                    <a:lumMod val="75000"/>
                  </a:schemeClr>
                </a:solidFill>
              </a:rPr>
              <a:t>yükseltmesi gerekmektedir</a:t>
            </a:r>
            <a:r>
              <a:rPr lang="tr-TR" dirty="0">
                <a:solidFill>
                  <a:schemeClr val="accent1">
                    <a:lumMod val="75000"/>
                  </a:schemeClr>
                </a:solidFill>
              </a:rPr>
              <a:t>.  </a:t>
            </a:r>
          </a:p>
          <a:p>
            <a:pPr marL="742950" lvl="1" indent="-285750">
              <a:buFont typeface="Wingdings" panose="05000000000000000000" pitchFamily="2" charset="2"/>
              <a:buChar char="§"/>
            </a:pPr>
            <a:r>
              <a:rPr lang="tr-TR" dirty="0">
                <a:solidFill>
                  <a:schemeClr val="accent1">
                    <a:lumMod val="75000"/>
                  </a:schemeClr>
                </a:solidFill>
              </a:rPr>
              <a:t>Nakdi sermayenin </a:t>
            </a:r>
            <a:r>
              <a:rPr lang="tr-TR" b="1" dirty="0">
                <a:solidFill>
                  <a:srgbClr val="FF0000"/>
                </a:solidFill>
              </a:rPr>
              <a:t>tamamı ödenmeden </a:t>
            </a:r>
            <a:r>
              <a:rPr lang="tr-TR" dirty="0">
                <a:solidFill>
                  <a:schemeClr val="accent1">
                    <a:lumMod val="75000"/>
                  </a:schemeClr>
                </a:solidFill>
              </a:rPr>
              <a:t>taahhüt yoluyla sermaye </a:t>
            </a:r>
            <a:r>
              <a:rPr lang="tr-TR" b="1" dirty="0">
                <a:solidFill>
                  <a:schemeClr val="accent1">
                    <a:lumMod val="75000"/>
                  </a:schemeClr>
                </a:solidFill>
              </a:rPr>
              <a:t>artırılamaz.</a:t>
            </a:r>
          </a:p>
          <a:p>
            <a:pPr marL="742950" lvl="1" indent="-285750">
              <a:buFont typeface="Wingdings" panose="05000000000000000000" pitchFamily="2" charset="2"/>
              <a:buChar char="§"/>
            </a:pPr>
            <a:r>
              <a:rPr lang="tr-TR" b="1" dirty="0"/>
              <a:t>Anonim şirketlerde sermaye artırımı genel kurul kararından itibaren </a:t>
            </a:r>
            <a:r>
              <a:rPr lang="tr-TR" b="1" dirty="0">
                <a:solidFill>
                  <a:srgbClr val="FF0000"/>
                </a:solidFill>
                <a:highlight>
                  <a:srgbClr val="FFFF00"/>
                </a:highlight>
              </a:rPr>
              <a:t>Üç (3) ay </a:t>
            </a:r>
            <a:r>
              <a:rPr lang="tr-TR" b="1" dirty="0"/>
              <a:t>içerisinde tescil ettirilmelidir. Aksi halde genel kurul kararı </a:t>
            </a:r>
            <a:r>
              <a:rPr lang="tr-TR" dirty="0"/>
              <a:t> ve</a:t>
            </a:r>
            <a:r>
              <a:rPr lang="tr-TR" b="1" dirty="0"/>
              <a:t> alınmışsa</a:t>
            </a:r>
            <a:r>
              <a:rPr lang="tr-TR" dirty="0"/>
              <a:t> </a:t>
            </a:r>
            <a:r>
              <a:rPr lang="tr-TR" b="1" dirty="0"/>
              <a:t>izinler </a:t>
            </a:r>
            <a:r>
              <a:rPr lang="tr-TR" b="1" dirty="0">
                <a:solidFill>
                  <a:srgbClr val="FF0000"/>
                </a:solidFill>
              </a:rPr>
              <a:t>geçersiz </a:t>
            </a:r>
            <a:r>
              <a:rPr lang="tr-TR" b="1" dirty="0"/>
              <a:t>hale gelir. </a:t>
            </a:r>
            <a:endParaRPr lang="tr-TR" dirty="0"/>
          </a:p>
          <a:p>
            <a:pPr marL="742950" lvl="1" indent="-285750">
              <a:buFont typeface="Wingdings" panose="05000000000000000000" pitchFamily="2" charset="2"/>
              <a:buChar char="§"/>
            </a:pPr>
            <a:r>
              <a:rPr lang="tr-TR" b="1" u="sng" dirty="0">
                <a:solidFill>
                  <a:schemeClr val="accent1">
                    <a:lumMod val="75000"/>
                  </a:schemeClr>
                </a:solidFill>
              </a:rPr>
              <a:t>Vadesi gelmemiş </a:t>
            </a:r>
            <a:r>
              <a:rPr lang="tr-TR" dirty="0">
                <a:solidFill>
                  <a:schemeClr val="accent1">
                    <a:lumMod val="75000"/>
                  </a:schemeClr>
                </a:solidFill>
              </a:rPr>
              <a:t>alacaklar, </a:t>
            </a:r>
            <a:r>
              <a:rPr lang="tr-TR" b="1" u="sng" dirty="0">
                <a:solidFill>
                  <a:schemeClr val="accent1">
                    <a:lumMod val="75000"/>
                  </a:schemeClr>
                </a:solidFill>
              </a:rPr>
              <a:t>TTK 342 </a:t>
            </a:r>
            <a:r>
              <a:rPr lang="tr-TR" dirty="0">
                <a:solidFill>
                  <a:schemeClr val="accent1">
                    <a:lumMod val="75000"/>
                  </a:schemeClr>
                </a:solidFill>
              </a:rPr>
              <a:t>gereğince sermaye olmayacağı için, </a:t>
            </a:r>
            <a:r>
              <a:rPr lang="tr-TR" b="1" dirty="0">
                <a:solidFill>
                  <a:srgbClr val="FF0000"/>
                </a:solidFill>
              </a:rPr>
              <a:t>431 Hesaplardaki Uzun Vadeli Ortaklara Borçlar sermaye olarak konulamaz.</a:t>
            </a:r>
            <a:r>
              <a:rPr lang="tr-TR" dirty="0">
                <a:solidFill>
                  <a:schemeClr val="accent1">
                    <a:lumMod val="75000"/>
                  </a:schemeClr>
                </a:solidFill>
              </a:rPr>
              <a:t> </a:t>
            </a:r>
          </a:p>
          <a:p>
            <a:pPr marL="742950" lvl="1" indent="-285750">
              <a:buFont typeface="Wingdings" panose="05000000000000000000" pitchFamily="2" charset="2"/>
              <a:buChar char="§"/>
            </a:pPr>
            <a:r>
              <a:rPr lang="tr-TR" b="1" dirty="0">
                <a:solidFill>
                  <a:srgbClr val="FF0000"/>
                </a:solidFill>
              </a:rPr>
              <a:t>Sermaye avansları </a:t>
            </a:r>
            <a:r>
              <a:rPr lang="tr-TR" b="1" dirty="0"/>
              <a:t>Ticaret Bakanlığı’nın 30.04.2018 tarihli genelgesi kapsamında </a:t>
            </a:r>
            <a:r>
              <a:rPr lang="tr-TR" dirty="0">
                <a:solidFill>
                  <a:schemeClr val="accent1">
                    <a:lumMod val="75000"/>
                  </a:schemeClr>
                </a:solidFill>
              </a:rPr>
              <a:t>iç </a:t>
            </a:r>
            <a:r>
              <a:rPr lang="tr-TR" dirty="0"/>
              <a:t>kaynak sayılmadığından</a:t>
            </a:r>
            <a:r>
              <a:rPr lang="tr-TR" dirty="0">
                <a:solidFill>
                  <a:schemeClr val="accent1">
                    <a:lumMod val="75000"/>
                  </a:schemeClr>
                </a:solidFill>
              </a:rPr>
              <a:t>, </a:t>
            </a:r>
            <a:r>
              <a:rPr lang="tr-TR" b="1" dirty="0">
                <a:solidFill>
                  <a:schemeClr val="accent1">
                    <a:lumMod val="75000"/>
                  </a:schemeClr>
                </a:solidFill>
              </a:rPr>
              <a:t>ortaklara borçlar </a:t>
            </a:r>
            <a:r>
              <a:rPr lang="tr-TR" dirty="0"/>
              <a:t>hesabı</a:t>
            </a:r>
            <a:r>
              <a:rPr lang="tr-TR" dirty="0">
                <a:solidFill>
                  <a:schemeClr val="accent1">
                    <a:lumMod val="75000"/>
                  </a:schemeClr>
                </a:solidFill>
              </a:rPr>
              <a:t> </a:t>
            </a:r>
            <a:r>
              <a:rPr lang="tr-TR" b="1" dirty="0">
                <a:solidFill>
                  <a:schemeClr val="accent1">
                    <a:lumMod val="75000"/>
                  </a:schemeClr>
                </a:solidFill>
              </a:rPr>
              <a:t>gibi </a:t>
            </a:r>
            <a:r>
              <a:rPr lang="tr-TR" dirty="0"/>
              <a:t>değerlendirilir ve SMMM/YMM raporlarında </a:t>
            </a:r>
            <a:r>
              <a:rPr lang="tr-TR" b="1" u="sng" dirty="0">
                <a:highlight>
                  <a:srgbClr val="FFFF00"/>
                </a:highlight>
              </a:rPr>
              <a:t>şirkete nakit verildiği </a:t>
            </a:r>
            <a:r>
              <a:rPr lang="tr-TR" dirty="0"/>
              <a:t>belirtilir.  </a:t>
            </a:r>
          </a:p>
        </p:txBody>
      </p:sp>
    </p:spTree>
    <p:extLst>
      <p:ext uri="{BB962C8B-B14F-4D97-AF65-F5344CB8AC3E}">
        <p14:creationId xmlns:p14="http://schemas.microsoft.com/office/powerpoint/2010/main" val="236241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wipe(down)">
                                      <p:cBhvr>
                                        <p:cTn id="34" dur="5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wipe(down)">
                                      <p:cBhvr>
                                        <p:cTn id="39" dur="500"/>
                                        <p:tgtEl>
                                          <p:spTgt spid="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p:cTn id="4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4">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p:cTn id="51"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Sermaye Artırımı</a:t>
            </a:r>
            <a:endParaRPr lang="en-US" b="1" spc="150" dirty="0">
              <a:ln w="11430"/>
              <a:solidFill>
                <a:schemeClr val="bg1"/>
              </a:solidFill>
              <a:latin typeface="+mj-lt"/>
            </a:endParaRPr>
          </a:p>
        </p:txBody>
      </p:sp>
      <p:sp>
        <p:nvSpPr>
          <p:cNvPr id="4" name="Rectangle 3"/>
          <p:cNvSpPr/>
          <p:nvPr/>
        </p:nvSpPr>
        <p:spPr>
          <a:xfrm>
            <a:off x="0" y="499881"/>
            <a:ext cx="9144000" cy="4524315"/>
          </a:xfrm>
          <a:prstGeom prst="rect">
            <a:avLst/>
          </a:prstGeom>
        </p:spPr>
        <p:txBody>
          <a:bodyPr wrap="square">
            <a:spAutoFit/>
          </a:bodyPr>
          <a:lstStyle/>
          <a:p>
            <a:pPr marL="285750" indent="-285750">
              <a:buFont typeface="Wingdings" panose="05000000000000000000" pitchFamily="2" charset="2"/>
              <a:buChar char="Ø"/>
            </a:pPr>
            <a:r>
              <a:rPr lang="tr-TR" dirty="0">
                <a:solidFill>
                  <a:srgbClr val="FF0000"/>
                </a:solidFill>
              </a:rPr>
              <a:t> </a:t>
            </a:r>
            <a:r>
              <a:rPr lang="tr-TR" b="1" dirty="0">
                <a:solidFill>
                  <a:srgbClr val="FF0000"/>
                </a:solidFill>
              </a:rPr>
              <a:t>Sermaye Artırımlarında Dikkat Edilmesi Gereken Hususlar;</a:t>
            </a:r>
          </a:p>
          <a:p>
            <a:pPr marL="285750" indent="-285750">
              <a:buFont typeface="Wingdings" panose="05000000000000000000" pitchFamily="2" charset="2"/>
              <a:buChar char="§"/>
            </a:pPr>
            <a:r>
              <a:rPr lang="tr-TR" dirty="0">
                <a:solidFill>
                  <a:schemeClr val="accent1">
                    <a:lumMod val="75000"/>
                  </a:schemeClr>
                </a:solidFill>
              </a:rPr>
              <a:t>Sermaye artırımına katılmayan ortakların olması durumunda, sermaye artırımının tescil edilebilmesi için, </a:t>
            </a:r>
            <a:r>
              <a:rPr lang="tr-TR" b="1" dirty="0">
                <a:solidFill>
                  <a:srgbClr val="FF0000"/>
                </a:solidFill>
              </a:rPr>
              <a:t>Rüçhan Hakkının </a:t>
            </a:r>
            <a:r>
              <a:rPr lang="tr-TR" dirty="0">
                <a:solidFill>
                  <a:schemeClr val="accent1">
                    <a:lumMod val="75000"/>
                  </a:schemeClr>
                </a:solidFill>
              </a:rPr>
              <a:t>kullanılmasına dair kararının tescil ve ilan edilmesi ve verilen sürenin geçmesi gerekir. </a:t>
            </a:r>
            <a:r>
              <a:rPr lang="tr-TR" dirty="0" err="1">
                <a:solidFill>
                  <a:schemeClr val="accent1">
                    <a:lumMod val="75000"/>
                  </a:schemeClr>
                </a:solidFill>
              </a:rPr>
              <a:t>LTD’lerde</a:t>
            </a:r>
            <a:r>
              <a:rPr lang="tr-TR" dirty="0">
                <a:solidFill>
                  <a:schemeClr val="accent1">
                    <a:lumMod val="75000"/>
                  </a:schemeClr>
                </a:solidFill>
              </a:rPr>
              <a:t> Rüçhan Hakkı </a:t>
            </a:r>
            <a:r>
              <a:rPr lang="tr-TR" b="1" u="sng" dirty="0">
                <a:solidFill>
                  <a:srgbClr val="FF0000"/>
                </a:solidFill>
              </a:rPr>
              <a:t>sadece ilan </a:t>
            </a:r>
            <a:r>
              <a:rPr lang="tr-TR" dirty="0">
                <a:solidFill>
                  <a:schemeClr val="accent1">
                    <a:lumMod val="75000"/>
                  </a:schemeClr>
                </a:solidFill>
              </a:rPr>
              <a:t>edilir. </a:t>
            </a:r>
          </a:p>
          <a:p>
            <a:pPr marL="742950" lvl="1" indent="-285750">
              <a:buFont typeface="Wingdings" panose="05000000000000000000" pitchFamily="2" charset="2"/>
              <a:buChar char="§"/>
            </a:pPr>
            <a:r>
              <a:rPr lang="tr-TR" b="1" dirty="0">
                <a:solidFill>
                  <a:srgbClr val="FF0000"/>
                </a:solidFill>
              </a:rPr>
              <a:t>TTK m.376 </a:t>
            </a:r>
            <a:r>
              <a:rPr lang="tr-TR" dirty="0">
                <a:solidFill>
                  <a:schemeClr val="accent1">
                    <a:lumMod val="75000"/>
                  </a:schemeClr>
                </a:solidFill>
              </a:rPr>
              <a:t>kapsamında sermayesinin yarısını, üçte ikisini ya da tamamını yitiren şirketler, yapılacak </a:t>
            </a:r>
            <a:r>
              <a:rPr lang="tr-TR" b="1" u="sng" dirty="0"/>
              <a:t>artırım sonrası</a:t>
            </a:r>
            <a:r>
              <a:rPr lang="tr-TR" dirty="0">
                <a:solidFill>
                  <a:schemeClr val="accent1">
                    <a:lumMod val="75000"/>
                  </a:schemeClr>
                </a:solidFill>
              </a:rPr>
              <a:t>, </a:t>
            </a:r>
            <a:r>
              <a:rPr lang="tr-TR" b="1" dirty="0">
                <a:solidFill>
                  <a:srgbClr val="FF0000"/>
                </a:solidFill>
              </a:rPr>
              <a:t>sermayesinin en az yarısını koruması gerekir.</a:t>
            </a:r>
            <a:r>
              <a:rPr lang="tr-TR" dirty="0">
                <a:solidFill>
                  <a:schemeClr val="accent1">
                    <a:lumMod val="75000"/>
                  </a:schemeClr>
                </a:solidFill>
              </a:rPr>
              <a:t>   </a:t>
            </a:r>
          </a:p>
          <a:p>
            <a:pPr marL="285750" indent="-285750">
              <a:buFont typeface="Wingdings" panose="05000000000000000000" pitchFamily="2" charset="2"/>
              <a:buChar char="§"/>
            </a:pPr>
            <a:r>
              <a:rPr lang="tr-TR" b="1" dirty="0">
                <a:solidFill>
                  <a:schemeClr val="accent1">
                    <a:lumMod val="75000"/>
                  </a:schemeClr>
                </a:solidFill>
              </a:rPr>
              <a:t>Kanuni yedek akçelerin </a:t>
            </a:r>
            <a:r>
              <a:rPr lang="tr-TR" dirty="0">
                <a:solidFill>
                  <a:schemeClr val="accent1">
                    <a:lumMod val="75000"/>
                  </a:schemeClr>
                </a:solidFill>
              </a:rPr>
              <a:t>sermayenin </a:t>
            </a:r>
            <a:r>
              <a:rPr lang="tr-TR" b="1" dirty="0">
                <a:solidFill>
                  <a:srgbClr val="FF0000"/>
                </a:solidFill>
              </a:rPr>
              <a:t>yarısını aşan kısmı </a:t>
            </a:r>
            <a:r>
              <a:rPr lang="tr-TR" dirty="0">
                <a:solidFill>
                  <a:schemeClr val="accent1">
                    <a:lumMod val="75000"/>
                  </a:schemeClr>
                </a:solidFill>
              </a:rPr>
              <a:t>sermaye artırımına konu olabilir. </a:t>
            </a:r>
            <a:r>
              <a:rPr lang="tr-TR" b="1" u="sng" dirty="0">
                <a:solidFill>
                  <a:schemeClr val="accent1">
                    <a:lumMod val="75000"/>
                  </a:schemeClr>
                </a:solidFill>
              </a:rPr>
              <a:t>Bilanço zararlarını kapatmak için tamamı kullanılabilir.   </a:t>
            </a:r>
          </a:p>
          <a:p>
            <a:pPr lvl="1"/>
            <a:endParaRPr lang="tr-TR" dirty="0">
              <a:solidFill>
                <a:schemeClr val="accent1">
                  <a:lumMod val="75000"/>
                </a:schemeClr>
              </a:solidFill>
            </a:endParaRPr>
          </a:p>
          <a:p>
            <a:pPr marL="742950" lvl="1" indent="-285750">
              <a:buFont typeface="Wingdings" panose="05000000000000000000" pitchFamily="2" charset="2"/>
              <a:buChar char="§"/>
            </a:pPr>
            <a:r>
              <a:rPr lang="tr-TR" dirty="0">
                <a:solidFill>
                  <a:schemeClr val="accent1">
                    <a:lumMod val="75000"/>
                  </a:schemeClr>
                </a:solidFill>
              </a:rPr>
              <a:t>Emisyon primli artırım olması durumunda, </a:t>
            </a:r>
            <a:r>
              <a:rPr lang="tr-TR" dirty="0">
                <a:solidFill>
                  <a:srgbClr val="FF0000"/>
                </a:solidFill>
              </a:rPr>
              <a:t>emisyon primli paylar ve emisyon primi </a:t>
            </a:r>
            <a:r>
              <a:rPr lang="tr-TR" dirty="0">
                <a:solidFill>
                  <a:schemeClr val="accent1">
                    <a:lumMod val="75000"/>
                  </a:schemeClr>
                </a:solidFill>
              </a:rPr>
              <a:t>tescilden </a:t>
            </a:r>
            <a:r>
              <a:rPr lang="tr-TR" b="1" u="sng" dirty="0">
                <a:solidFill>
                  <a:srgbClr val="FF0000"/>
                </a:solidFill>
              </a:rPr>
              <a:t>önce ödenmesi </a:t>
            </a:r>
            <a:r>
              <a:rPr lang="tr-TR" dirty="0">
                <a:solidFill>
                  <a:schemeClr val="accent1">
                    <a:lumMod val="75000"/>
                  </a:schemeClr>
                </a:solidFill>
              </a:rPr>
              <a:t>gerekir. </a:t>
            </a:r>
          </a:p>
          <a:p>
            <a:pPr lvl="1"/>
            <a:endParaRPr lang="tr-TR" dirty="0">
              <a:solidFill>
                <a:schemeClr val="accent1">
                  <a:lumMod val="75000"/>
                </a:schemeClr>
              </a:solidFill>
            </a:endParaRPr>
          </a:p>
          <a:p>
            <a:pPr marL="742950" lvl="1" indent="-285750">
              <a:buFont typeface="Wingdings" panose="05000000000000000000" pitchFamily="2" charset="2"/>
              <a:buChar char="§"/>
            </a:pPr>
            <a:r>
              <a:rPr lang="tr-TR" dirty="0">
                <a:solidFill>
                  <a:schemeClr val="accent1">
                    <a:lumMod val="75000"/>
                  </a:schemeClr>
                </a:solidFill>
              </a:rPr>
              <a:t>Emisyon primli sermaye artırımında mevcut ortakların Rüçhan Hakkı kısıtlanıyor veya sınırlandırılıyorsa; </a:t>
            </a:r>
            <a:r>
              <a:rPr lang="tr-TR" b="1" u="sng" dirty="0">
                <a:solidFill>
                  <a:srgbClr val="FF0000"/>
                </a:solidFill>
              </a:rPr>
              <a:t>rüçhan hakkının kısıtlanmasının veya sınırlandırılmasının </a:t>
            </a:r>
            <a:r>
              <a:rPr lang="tr-TR" dirty="0">
                <a:solidFill>
                  <a:schemeClr val="accent1">
                    <a:lumMod val="75000"/>
                  </a:schemeClr>
                </a:solidFill>
              </a:rPr>
              <a:t>gerekçelerini; primli çıkarılmasının sebeplerini; primin nasıl hesaplandığını bir raporla açıklar. </a:t>
            </a:r>
            <a:r>
              <a:rPr lang="tr-TR" b="1" dirty="0">
                <a:solidFill>
                  <a:srgbClr val="FF0000"/>
                </a:solidFill>
              </a:rPr>
              <a:t>Bu rapor </a:t>
            </a:r>
            <a:r>
              <a:rPr lang="tr-TR" dirty="0">
                <a:solidFill>
                  <a:schemeClr val="accent1">
                    <a:lumMod val="75000"/>
                  </a:schemeClr>
                </a:solidFill>
              </a:rPr>
              <a:t>sermaye artırımının tescilinden önce </a:t>
            </a:r>
            <a:r>
              <a:rPr lang="tr-TR" b="1" dirty="0">
                <a:solidFill>
                  <a:srgbClr val="FF0000"/>
                </a:solidFill>
              </a:rPr>
              <a:t>tescil ve ilan edilir.   </a:t>
            </a:r>
          </a:p>
        </p:txBody>
      </p:sp>
    </p:spTree>
    <p:extLst>
      <p:ext uri="{BB962C8B-B14F-4D97-AF65-F5344CB8AC3E}">
        <p14:creationId xmlns:p14="http://schemas.microsoft.com/office/powerpoint/2010/main" val="22778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TTK 462/3 Maddenin Değerlendirilmesi</a:t>
            </a:r>
            <a:endParaRPr lang="en-US" b="1" spc="150" dirty="0">
              <a:ln w="11430"/>
              <a:solidFill>
                <a:schemeClr val="bg1"/>
              </a:solidFill>
              <a:latin typeface="+mj-lt"/>
            </a:endParaRPr>
          </a:p>
        </p:txBody>
      </p:sp>
      <p:sp>
        <p:nvSpPr>
          <p:cNvPr id="4" name="Rectangle 3"/>
          <p:cNvSpPr/>
          <p:nvPr/>
        </p:nvSpPr>
        <p:spPr>
          <a:xfrm>
            <a:off x="179388" y="499881"/>
            <a:ext cx="8641084" cy="4124206"/>
          </a:xfrm>
          <a:prstGeom prst="rect">
            <a:avLst/>
          </a:prstGeom>
        </p:spPr>
        <p:txBody>
          <a:bodyPr wrap="square">
            <a:spAutoFit/>
          </a:bodyPr>
          <a:lstStyle/>
          <a:p>
            <a:pPr marL="285750" indent="-285750">
              <a:buFont typeface="Wingdings" panose="05000000000000000000" pitchFamily="2" charset="2"/>
              <a:buChar char="Ø"/>
            </a:pPr>
            <a:r>
              <a:rPr lang="tr-TR" dirty="0">
                <a:solidFill>
                  <a:srgbClr val="FF0000"/>
                </a:solidFill>
              </a:rPr>
              <a:t> </a:t>
            </a:r>
            <a:r>
              <a:rPr lang="tr-TR" b="1" dirty="0">
                <a:solidFill>
                  <a:srgbClr val="FF0000"/>
                </a:solidFill>
              </a:rPr>
              <a:t>Sermaye Artırımlarında Dikkat Edilmesi Gerekenler;</a:t>
            </a:r>
          </a:p>
          <a:p>
            <a:pPr marL="742950" lvl="1" indent="-285750">
              <a:buFont typeface="Wingdings" panose="05000000000000000000" pitchFamily="2" charset="2"/>
              <a:buChar char="§"/>
            </a:pPr>
            <a:r>
              <a:rPr lang="tr-TR" dirty="0"/>
              <a:t>Bilindiği üzere TTK 462/3 maddesi</a:t>
            </a:r>
            <a:r>
              <a:rPr lang="tr-TR" dirty="0">
                <a:solidFill>
                  <a:schemeClr val="accent1">
                    <a:lumMod val="75000"/>
                  </a:schemeClr>
                </a:solidFill>
              </a:rPr>
              <a:t>; </a:t>
            </a:r>
            <a:r>
              <a:rPr lang="tr-TR" sz="1400" i="1" dirty="0">
                <a:solidFill>
                  <a:schemeClr val="accent1">
                    <a:lumMod val="75000"/>
                  </a:schemeClr>
                </a:solidFill>
              </a:rPr>
              <a:t>«Bilançoda sermayeye eklenmesine mevzuatın izin verdiği fonların bulunması halinde, bu fonlar sermayeye dönüştürülmeden, sermaye taahhüt edilmesi yoluyla sermaye artırılamaz. Hem bu fonların sermayeye dönüştürülmesi hem de aynı zamanda ve aynı oranda sermayenin taahhüt edilmesi yoluyla sermaye artırılabilir.»  </a:t>
            </a:r>
            <a:r>
              <a:rPr lang="tr-TR" sz="1400" dirty="0"/>
              <a:t>hükmüne haizdir. </a:t>
            </a:r>
          </a:p>
          <a:p>
            <a:pPr marL="742950" lvl="1" indent="-285750">
              <a:buFont typeface="Wingdings" panose="05000000000000000000" pitchFamily="2" charset="2"/>
              <a:buChar char="§"/>
            </a:pPr>
            <a:r>
              <a:rPr lang="tr-TR" sz="1400" dirty="0"/>
              <a:t>Konuyla ilgili Ticaret Bakanlığı İç Ticaret Genel Müdürlüğü’nün 25.01.2013 tarihli genelgesinde ise;  </a:t>
            </a:r>
          </a:p>
          <a:p>
            <a:pPr lvl="1"/>
            <a:endParaRPr lang="tr-TR" sz="1400" dirty="0"/>
          </a:p>
          <a:p>
            <a:pPr lvl="1"/>
            <a:endParaRPr lang="tr-TR" sz="1400" dirty="0"/>
          </a:p>
          <a:p>
            <a:pPr lvl="1"/>
            <a:endParaRPr lang="tr-TR" sz="1400" dirty="0"/>
          </a:p>
          <a:p>
            <a:pPr lvl="1"/>
            <a:endParaRPr lang="tr-TR" sz="1400" dirty="0"/>
          </a:p>
          <a:p>
            <a:pPr lvl="1"/>
            <a:endParaRPr lang="tr-TR" sz="1400" dirty="0"/>
          </a:p>
          <a:p>
            <a:pPr lvl="1"/>
            <a:endParaRPr lang="tr-TR" sz="1400" dirty="0"/>
          </a:p>
          <a:p>
            <a:pPr lvl="1"/>
            <a:endParaRPr lang="tr-TR" sz="1400" dirty="0"/>
          </a:p>
          <a:p>
            <a:pPr marL="742950" lvl="1" indent="-285750">
              <a:buFont typeface="Wingdings" panose="05000000000000000000" pitchFamily="2" charset="2"/>
              <a:buChar char="§"/>
            </a:pPr>
            <a:r>
              <a:rPr lang="tr-TR" dirty="0">
                <a:solidFill>
                  <a:schemeClr val="accent1">
                    <a:lumMod val="75000"/>
                  </a:schemeClr>
                </a:solidFill>
              </a:rPr>
              <a:t>Bilançoda sermayeye eklenecek </a:t>
            </a:r>
            <a:r>
              <a:rPr lang="tr-TR" b="1" u="sng" dirty="0">
                <a:solidFill>
                  <a:srgbClr val="FF0000"/>
                </a:solidFill>
              </a:rPr>
              <a:t>fonların</a:t>
            </a:r>
            <a:r>
              <a:rPr lang="tr-TR" dirty="0">
                <a:solidFill>
                  <a:schemeClr val="accent1">
                    <a:lumMod val="75000"/>
                  </a:schemeClr>
                </a:solidFill>
              </a:rPr>
              <a:t> sermayeye eklenmeden </a:t>
            </a:r>
            <a:r>
              <a:rPr lang="tr-TR" b="1" dirty="0">
                <a:solidFill>
                  <a:srgbClr val="FF0000"/>
                </a:solidFill>
              </a:rPr>
              <a:t>nakit artırım yapılabilmesi için </a:t>
            </a:r>
            <a:r>
              <a:rPr lang="tr-TR" b="1" u="sng" dirty="0"/>
              <a:t>tüm pay sahiplerinin toplantıya katılması ve onaylaması </a:t>
            </a:r>
            <a:r>
              <a:rPr lang="tr-TR" dirty="0">
                <a:solidFill>
                  <a:schemeClr val="accent1">
                    <a:lumMod val="75000"/>
                  </a:schemeClr>
                </a:solidFill>
              </a:rPr>
              <a:t>gerekir.  </a:t>
            </a:r>
          </a:p>
          <a:p>
            <a:pPr marL="742950" lvl="1" indent="-285750">
              <a:buFont typeface="Wingdings" panose="05000000000000000000" pitchFamily="2" charset="2"/>
              <a:buChar char="§"/>
            </a:pPr>
            <a:r>
              <a:rPr lang="tr-TR" dirty="0">
                <a:solidFill>
                  <a:srgbClr val="FF0000"/>
                </a:solidFill>
              </a:rPr>
              <a:t>Hem fonların </a:t>
            </a:r>
            <a:r>
              <a:rPr lang="tr-TR" dirty="0">
                <a:solidFill>
                  <a:schemeClr val="accent1">
                    <a:lumMod val="75000"/>
                  </a:schemeClr>
                </a:solidFill>
              </a:rPr>
              <a:t>sermayeye dönüştürülmesi hem de </a:t>
            </a:r>
            <a:r>
              <a:rPr lang="tr-TR" b="1" dirty="0">
                <a:solidFill>
                  <a:srgbClr val="FF0000"/>
                </a:solidFill>
              </a:rPr>
              <a:t>aynı zamanda ve aynı oranda </a:t>
            </a:r>
            <a:r>
              <a:rPr lang="tr-TR" dirty="0">
                <a:solidFill>
                  <a:srgbClr val="FF0000"/>
                </a:solidFill>
              </a:rPr>
              <a:t>nakit taahhüt </a:t>
            </a:r>
            <a:r>
              <a:rPr lang="tr-TR" dirty="0">
                <a:solidFill>
                  <a:schemeClr val="accent1">
                    <a:lumMod val="75000"/>
                  </a:schemeClr>
                </a:solidFill>
              </a:rPr>
              <a:t>edilmesi yoluyla sermaye artırılabilir.</a:t>
            </a:r>
          </a:p>
        </p:txBody>
      </p:sp>
      <p:pic>
        <p:nvPicPr>
          <p:cNvPr id="6" name="Resim 5">
            <a:extLst>
              <a:ext uri="{FF2B5EF4-FFF2-40B4-BE49-F238E27FC236}">
                <a16:creationId xmlns:a16="http://schemas.microsoft.com/office/drawing/2014/main" id="{1F22DA4B-B37B-C6AD-9FEB-04937C34F09C}"/>
              </a:ext>
            </a:extLst>
          </p:cNvPr>
          <p:cNvPicPr>
            <a:picLocks noChangeAspect="1"/>
          </p:cNvPicPr>
          <p:nvPr/>
        </p:nvPicPr>
        <p:blipFill>
          <a:blip r:embed="rId2"/>
          <a:stretch>
            <a:fillRect/>
          </a:stretch>
        </p:blipFill>
        <p:spPr>
          <a:xfrm>
            <a:off x="899592" y="2067694"/>
            <a:ext cx="7344816" cy="1285216"/>
          </a:xfrm>
          <a:prstGeom prst="rect">
            <a:avLst/>
          </a:prstGeom>
        </p:spPr>
      </p:pic>
    </p:spTree>
    <p:extLst>
      <p:ext uri="{BB962C8B-B14F-4D97-AF65-F5344CB8AC3E}">
        <p14:creationId xmlns:p14="http://schemas.microsoft.com/office/powerpoint/2010/main" val="10343311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TTK 376 Maddenin Değerlendirilmesi</a:t>
            </a:r>
            <a:endParaRPr lang="en-US" b="1" spc="150" dirty="0">
              <a:ln w="11430"/>
              <a:solidFill>
                <a:schemeClr val="bg1"/>
              </a:solidFill>
              <a:latin typeface="+mj-lt"/>
            </a:endParaRPr>
          </a:p>
        </p:txBody>
      </p:sp>
      <p:sp>
        <p:nvSpPr>
          <p:cNvPr id="4" name="Rectangle 3"/>
          <p:cNvSpPr/>
          <p:nvPr/>
        </p:nvSpPr>
        <p:spPr>
          <a:xfrm>
            <a:off x="0" y="499881"/>
            <a:ext cx="9144000" cy="2800767"/>
          </a:xfrm>
          <a:prstGeom prst="rect">
            <a:avLst/>
          </a:prstGeom>
        </p:spPr>
        <p:txBody>
          <a:bodyPr wrap="square">
            <a:spAutoFit/>
          </a:bodyPr>
          <a:lstStyle/>
          <a:p>
            <a:pPr marL="285750" indent="-285750">
              <a:buFont typeface="Wingdings" panose="05000000000000000000" pitchFamily="2" charset="2"/>
              <a:buChar char="Ø"/>
            </a:pPr>
            <a:r>
              <a:rPr lang="tr-TR" dirty="0">
                <a:solidFill>
                  <a:srgbClr val="FF0000"/>
                </a:solidFill>
              </a:rPr>
              <a:t> </a:t>
            </a:r>
            <a:r>
              <a:rPr lang="tr-TR" b="1" dirty="0">
                <a:solidFill>
                  <a:srgbClr val="FF0000"/>
                </a:solidFill>
              </a:rPr>
              <a:t>Sermaye Artırımlarında Dikkat Edilmesi Gerekenler;</a:t>
            </a:r>
          </a:p>
          <a:p>
            <a:endParaRPr lang="tr-TR" b="1" dirty="0">
              <a:solidFill>
                <a:srgbClr val="FF0000"/>
              </a:solidFill>
            </a:endParaRPr>
          </a:p>
          <a:p>
            <a:pPr marL="285750" indent="-285750">
              <a:buFont typeface="Arial" panose="020B0604020202020204" pitchFamily="34" charset="0"/>
              <a:buChar char="•"/>
            </a:pPr>
            <a:r>
              <a:rPr lang="tr-TR" dirty="0"/>
              <a:t>Bilindiği üzere, TTK m. 376/1 hükmüne göre </a:t>
            </a:r>
            <a:r>
              <a:rPr lang="tr-TR" b="1" dirty="0"/>
              <a:t>sermaye ile kanuni yedek akçelerin </a:t>
            </a:r>
            <a:r>
              <a:rPr lang="tr-TR" dirty="0"/>
              <a:t>toplamının </a:t>
            </a:r>
            <a:r>
              <a:rPr lang="tr-TR" b="1" u="sng" dirty="0"/>
              <a:t>yarısının karşılıksız kalması halinde </a:t>
            </a:r>
            <a:r>
              <a:rPr lang="tr-TR" dirty="0"/>
              <a:t>şirket yönetim organının, genel kurulu hemen toplantıya çağırması ve bu genel kurula uygun gördüğü iyileştirici önlemleri sunması gerekmektedir. </a:t>
            </a:r>
          </a:p>
          <a:p>
            <a:pPr marL="285750" indent="-285750">
              <a:buFont typeface="Arial" panose="020B0604020202020204" pitchFamily="34" charset="0"/>
              <a:buChar char="•"/>
            </a:pPr>
            <a:endParaRPr lang="tr-TR" sz="1400" dirty="0"/>
          </a:p>
          <a:p>
            <a:pPr marL="285750" indent="-285750">
              <a:buFont typeface="Arial" panose="020B0604020202020204" pitchFamily="34" charset="0"/>
              <a:buChar char="•"/>
            </a:pPr>
            <a:r>
              <a:rPr lang="tr-TR" dirty="0"/>
              <a:t>Yine TTK m. 376/2 hükmüne göre </a:t>
            </a:r>
            <a:r>
              <a:rPr lang="tr-TR" b="1" dirty="0"/>
              <a:t>sermaye ile kanuni yedek akçelerin </a:t>
            </a:r>
            <a:r>
              <a:rPr lang="tr-TR" dirty="0"/>
              <a:t>toplamının </a:t>
            </a:r>
            <a:r>
              <a:rPr lang="tr-TR" b="1" dirty="0"/>
              <a:t>üçte ikisinin (2/3) karşılıksız kalması </a:t>
            </a:r>
            <a:r>
              <a:rPr lang="tr-TR" dirty="0"/>
              <a:t>halinde derhal toplantıya çağrılan genel kurulun sermayenin </a:t>
            </a:r>
            <a:r>
              <a:rPr lang="tr-TR" dirty="0">
                <a:solidFill>
                  <a:srgbClr val="FF0000"/>
                </a:solidFill>
              </a:rPr>
              <a:t>üçte biri (1/3) ile yetinme </a:t>
            </a:r>
            <a:r>
              <a:rPr lang="tr-TR" dirty="0"/>
              <a:t>veya </a:t>
            </a:r>
            <a:r>
              <a:rPr lang="tr-TR" b="1" u="sng" dirty="0"/>
              <a:t>sermayenin tamamlanmasına </a:t>
            </a:r>
            <a:r>
              <a:rPr lang="tr-TR" dirty="0"/>
              <a:t>karar vermesi gerekmektedir, aksi takdirde şirket kendiliğinden sona erecektir. </a:t>
            </a:r>
            <a:endParaRPr lang="tr-TR" sz="1400" dirty="0"/>
          </a:p>
        </p:txBody>
      </p:sp>
    </p:spTree>
    <p:extLst>
      <p:ext uri="{BB962C8B-B14F-4D97-AF65-F5344CB8AC3E}">
        <p14:creationId xmlns:p14="http://schemas.microsoft.com/office/powerpoint/2010/main" val="1996782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TTK 376 Maddenin Değerlendirilmesi</a:t>
            </a:r>
            <a:endParaRPr lang="en-US" b="1" spc="150" dirty="0">
              <a:ln w="11430"/>
              <a:solidFill>
                <a:schemeClr val="bg1"/>
              </a:solidFill>
              <a:latin typeface="+mj-lt"/>
            </a:endParaRP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4204356"/>
          </a:xfrm>
          <a:prstGeom prst="rect">
            <a:avLst/>
          </a:prstGeom>
          <a:noFill/>
        </p:spPr>
        <p:txBody>
          <a:bodyPr wrap="square">
            <a:spAutoFit/>
          </a:bodyPr>
          <a:lstStyle/>
          <a:p>
            <a:pPr marL="342900" indent="-342900" algn="just">
              <a:lnSpc>
                <a:spcPct val="150000"/>
              </a:lnSpc>
              <a:buAutoNum type="arabicPeriod"/>
            </a:pPr>
            <a:r>
              <a:rPr lang="tr-TR" sz="1800" b="1" dirty="0">
                <a:solidFill>
                  <a:srgbClr val="FF0000"/>
                </a:solidFill>
              </a:rPr>
              <a:t>Sermaye ile Kanuni Yedek Akçeler Toplamının </a:t>
            </a:r>
            <a:r>
              <a:rPr lang="tr-TR" sz="1800" b="1" dirty="0">
                <a:solidFill>
                  <a:srgbClr val="FF0000"/>
                </a:solidFill>
                <a:highlight>
                  <a:srgbClr val="FFFF00"/>
                </a:highlight>
              </a:rPr>
              <a:t>Yarısının</a:t>
            </a:r>
            <a:r>
              <a:rPr lang="tr-TR" sz="1800" b="1" dirty="0">
                <a:solidFill>
                  <a:srgbClr val="FF0000"/>
                </a:solidFill>
              </a:rPr>
              <a:t> Zarar Sebebiyle Karşılıksız Kalması: </a:t>
            </a:r>
            <a:r>
              <a:rPr lang="tr-TR" sz="1800" dirty="0"/>
              <a:t>Sermaye ile kanuni yedek akçeler toplamının yarısının zarar sebebiyle karşılıksız kalıp kalmadığının tespiti için; şirket aktifleri toplamından borçları çıkarıldıktan sonra kalan öz varlığın, sermaye ve kanuni yedek akçeler toplamının yarısına eşit veya bu tutardan çok ve üçte ikisinden az olması gerekir.  </a:t>
            </a:r>
          </a:p>
          <a:p>
            <a:pPr algn="just">
              <a:lnSpc>
                <a:spcPct val="150000"/>
              </a:lnSpc>
            </a:pPr>
            <a:r>
              <a:rPr lang="tr-TR" sz="1800" b="1" dirty="0">
                <a:solidFill>
                  <a:srgbClr val="FF0000"/>
                </a:solidFill>
              </a:rPr>
              <a:t>Hesaplama: </a:t>
            </a:r>
            <a:r>
              <a:rPr lang="tr-TR" sz="1800" b="1" dirty="0"/>
              <a:t>Aktif toplamı – Borçlar ≤ (Sermaye + Kanuni Yedek Akçeler) / 2 </a:t>
            </a:r>
          </a:p>
          <a:p>
            <a:pPr algn="just">
              <a:lnSpc>
                <a:spcPct val="150000"/>
              </a:lnSpc>
            </a:pPr>
            <a:r>
              <a:rPr lang="tr-TR" b="1" dirty="0">
                <a:solidFill>
                  <a:srgbClr val="00B0F0"/>
                </a:solidFill>
              </a:rPr>
              <a:t>	</a:t>
            </a:r>
            <a:r>
              <a:rPr lang="tr-TR" sz="1800" b="1" dirty="0">
                <a:solidFill>
                  <a:srgbClr val="00B0F0"/>
                </a:solidFill>
              </a:rPr>
              <a:t>Örnek:</a:t>
            </a:r>
            <a:r>
              <a:rPr lang="tr-TR" sz="1800" dirty="0"/>
              <a:t> Şirketin aktifleri 100.000 TL, borçları 60.000 TL, esas sermayesi 70.000 TL, kanuni yedekleri 20.000 TL ise,  Şirketin öz varlığı (100.000-60.000) = </a:t>
            </a:r>
            <a:r>
              <a:rPr lang="tr-TR" sz="1800" b="1" dirty="0"/>
              <a:t>40.000 TL olup, </a:t>
            </a:r>
          </a:p>
          <a:p>
            <a:pPr algn="just">
              <a:lnSpc>
                <a:spcPct val="150000"/>
              </a:lnSpc>
            </a:pPr>
            <a:r>
              <a:rPr lang="tr-TR" sz="1800" dirty="0"/>
              <a:t>bu miktar sermaye ve kanuni yedekler toplamının yarısı olan (70.000+20.000) / 2= </a:t>
            </a:r>
            <a:r>
              <a:rPr lang="tr-TR" sz="1800" b="1" dirty="0">
                <a:solidFill>
                  <a:srgbClr val="FF0000"/>
                </a:solidFill>
              </a:rPr>
              <a:t>45.000 TL’den daha küçük olduğundan şirkette ½ sermaye kaybı gerçekleşmiştir. </a:t>
            </a:r>
          </a:p>
        </p:txBody>
      </p:sp>
    </p:spTree>
    <p:extLst>
      <p:ext uri="{BB962C8B-B14F-4D97-AF65-F5344CB8AC3E}">
        <p14:creationId xmlns:p14="http://schemas.microsoft.com/office/powerpoint/2010/main" val="10988148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tr-TR" b="1" spc="150" dirty="0">
                <a:ln w="11430"/>
                <a:solidFill>
                  <a:schemeClr val="bg1"/>
                </a:solidFill>
                <a:latin typeface="+mj-lt"/>
              </a:rPr>
              <a:t>Tescil İşlemleri- TTK 376 Maddenin Değerlendirilmesi</a:t>
            </a:r>
            <a:endParaRPr lang="en-US" b="1" spc="150" dirty="0">
              <a:ln w="11430"/>
              <a:solidFill>
                <a:schemeClr val="bg1"/>
              </a:solidFill>
              <a:latin typeface="+mj-lt"/>
            </a:endParaRP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4188"/>
            <a:ext cx="9144000" cy="1295868"/>
          </a:xfrm>
          <a:prstGeom prst="rect">
            <a:avLst/>
          </a:prstGeom>
          <a:noFill/>
        </p:spPr>
        <p:txBody>
          <a:bodyPr wrap="square">
            <a:spAutoFit/>
          </a:bodyPr>
          <a:lstStyle/>
          <a:p>
            <a:pPr marL="342900" indent="-342900" algn="just">
              <a:lnSpc>
                <a:spcPct val="150000"/>
              </a:lnSpc>
              <a:buFont typeface="Arial" panose="020B0604020202020204" pitchFamily="34" charset="0"/>
              <a:buChar char="•"/>
            </a:pPr>
            <a:endParaRPr lang="tr-TR" sz="1800" dirty="0"/>
          </a:p>
          <a:p>
            <a:pPr marL="342900" indent="-342900" algn="just">
              <a:lnSpc>
                <a:spcPct val="150000"/>
              </a:lnSpc>
              <a:buFont typeface="Arial" panose="020B0604020202020204" pitchFamily="34" charset="0"/>
              <a:buChar char="•"/>
            </a:pPr>
            <a:endParaRPr lang="tr-TR" sz="1800" dirty="0"/>
          </a:p>
          <a:p>
            <a:pPr marL="342900" indent="-342900" algn="just">
              <a:lnSpc>
                <a:spcPct val="150000"/>
              </a:lnSpc>
              <a:buFont typeface="Arial" panose="020B0604020202020204" pitchFamily="34" charset="0"/>
              <a:buChar char="•"/>
            </a:pPr>
            <a:endParaRPr lang="tr-TR" sz="1800" dirty="0"/>
          </a:p>
        </p:txBody>
      </p:sp>
      <p:sp>
        <p:nvSpPr>
          <p:cNvPr id="5" name="Metin kutusu 4">
            <a:extLst>
              <a:ext uri="{FF2B5EF4-FFF2-40B4-BE49-F238E27FC236}">
                <a16:creationId xmlns:a16="http://schemas.microsoft.com/office/drawing/2014/main" id="{676EE525-5075-5D22-99F9-AB4AFF8BB89F}"/>
              </a:ext>
            </a:extLst>
          </p:cNvPr>
          <p:cNvSpPr txBox="1"/>
          <p:nvPr/>
        </p:nvSpPr>
        <p:spPr>
          <a:xfrm>
            <a:off x="0" y="484188"/>
            <a:ext cx="9144000" cy="3693319"/>
          </a:xfrm>
          <a:prstGeom prst="rect">
            <a:avLst/>
          </a:prstGeom>
          <a:noFill/>
        </p:spPr>
        <p:txBody>
          <a:bodyPr wrap="square">
            <a:spAutoFit/>
          </a:bodyPr>
          <a:lstStyle/>
          <a:p>
            <a:r>
              <a:rPr lang="tr-TR" b="1" dirty="0">
                <a:solidFill>
                  <a:srgbClr val="FF0000"/>
                </a:solidFill>
              </a:rPr>
              <a:t>2. Sermaye ile Kanuni Yedek Akçeler Toplamının </a:t>
            </a:r>
            <a:r>
              <a:rPr lang="tr-TR" b="1" dirty="0">
                <a:solidFill>
                  <a:srgbClr val="FF0000"/>
                </a:solidFill>
                <a:highlight>
                  <a:srgbClr val="FFFF00"/>
                </a:highlight>
              </a:rPr>
              <a:t>Üçte İkisinin </a:t>
            </a:r>
            <a:r>
              <a:rPr lang="tr-TR" b="1" dirty="0">
                <a:solidFill>
                  <a:srgbClr val="FF0000"/>
                </a:solidFill>
              </a:rPr>
              <a:t>Zarar Sebebiyle Karşılıksız Kalması: </a:t>
            </a:r>
          </a:p>
          <a:p>
            <a:pPr algn="just"/>
            <a:r>
              <a:rPr lang="tr-TR" dirty="0"/>
              <a:t>Sermaye ile kanuni yedek akçeler toplamının üçte ikisinin zarar sebebiyle karşılıksız kalıp kalmadığının tespiti için; şirket aktifleri toplamından borçları çıkarıldıktan sonra kalan öz varlığın, sermaye ve kanuni yedek akçeler toplamının üçte ikisine eşit veya bu tutardan çok olması gerekir. </a:t>
            </a:r>
          </a:p>
          <a:p>
            <a:pPr algn="just"/>
            <a:r>
              <a:rPr lang="tr-TR" b="1" dirty="0">
                <a:solidFill>
                  <a:srgbClr val="FF0000"/>
                </a:solidFill>
              </a:rPr>
              <a:t>Hesaplama:</a:t>
            </a:r>
            <a:r>
              <a:rPr lang="tr-TR" dirty="0"/>
              <a:t> </a:t>
            </a:r>
            <a:r>
              <a:rPr lang="tr-TR" b="1" u="sng" dirty="0"/>
              <a:t>Aktif toplamı – Borçlar ≤ (Sermaye + Kanuni Yedek Akçeler) / 3 </a:t>
            </a:r>
          </a:p>
          <a:p>
            <a:pPr algn="just"/>
            <a:endParaRPr lang="tr-TR" b="1" u="sng" dirty="0">
              <a:solidFill>
                <a:srgbClr val="00B0F0"/>
              </a:solidFill>
            </a:endParaRPr>
          </a:p>
          <a:p>
            <a:pPr algn="just"/>
            <a:r>
              <a:rPr lang="tr-TR" b="1" dirty="0">
                <a:solidFill>
                  <a:srgbClr val="00B0F0"/>
                </a:solidFill>
              </a:rPr>
              <a:t>	</a:t>
            </a:r>
            <a:r>
              <a:rPr lang="tr-TR" b="1" u="sng" dirty="0">
                <a:solidFill>
                  <a:srgbClr val="00B0F0"/>
                </a:solidFill>
              </a:rPr>
              <a:t>Örnek:</a:t>
            </a:r>
            <a:r>
              <a:rPr lang="tr-TR" dirty="0"/>
              <a:t> Şirketin aktifleri 300.000 TL, borçları 270.000 TL, esas sermayesi 100.000 TL, kanuni yedekleri 20.000 TL ise,  </a:t>
            </a:r>
          </a:p>
          <a:p>
            <a:pPr algn="just"/>
            <a:r>
              <a:rPr lang="tr-TR" b="1" dirty="0"/>
              <a:t>Şirketin öz varlığı (300.000-270.000) = 30.000 TL olup</a:t>
            </a:r>
            <a:r>
              <a:rPr lang="tr-TR" dirty="0"/>
              <a:t>, </a:t>
            </a:r>
          </a:p>
          <a:p>
            <a:pPr algn="just"/>
            <a:r>
              <a:rPr lang="tr-TR" dirty="0"/>
              <a:t>bu miktar sermaye ve kanuni yedekler toplamının üçte biri olan (100.000+20.000) / 3= </a:t>
            </a:r>
            <a:r>
              <a:rPr lang="tr-TR" b="1" dirty="0">
                <a:solidFill>
                  <a:srgbClr val="FF0000"/>
                </a:solidFill>
              </a:rPr>
              <a:t>40.000 TL’den daha küçük olduğundan şirkette üçte iki sermaye kaybı gerçekleşmiştir. </a:t>
            </a:r>
          </a:p>
        </p:txBody>
      </p:sp>
    </p:spTree>
    <p:extLst>
      <p:ext uri="{BB962C8B-B14F-4D97-AF65-F5344CB8AC3E}">
        <p14:creationId xmlns:p14="http://schemas.microsoft.com/office/powerpoint/2010/main" val="32595146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2B803-EC72-D167-45C9-A2E90788420F}"/>
              </a:ext>
            </a:extLst>
          </p:cNvPr>
          <p:cNvSpPr txBox="1">
            <a:spLocks/>
          </p:cNvSpPr>
          <p:nvPr/>
        </p:nvSpPr>
        <p:spPr>
          <a:xfrm>
            <a:off x="179388" y="134938"/>
            <a:ext cx="7620000" cy="349250"/>
          </a:xfrm>
          <a:prstGeom prst="rect">
            <a:avLst/>
          </a:prstGeom>
        </p:spPr>
        <p:txBody>
          <a:bodyPr anchor="ct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tr-TR" sz="1800" b="1" dirty="0">
                <a:solidFill>
                  <a:schemeClr val="bg1"/>
                </a:solidFill>
                <a:latin typeface="+mn-lt"/>
              </a:rPr>
              <a:t> Sermaye Tespit Raporlarında Önem </a:t>
            </a:r>
            <a:r>
              <a:rPr lang="tr-TR" sz="1800" b="1" dirty="0" err="1">
                <a:solidFill>
                  <a:schemeClr val="bg1"/>
                </a:solidFill>
                <a:latin typeface="+mn-lt"/>
              </a:rPr>
              <a:t>Arzeden</a:t>
            </a:r>
            <a:r>
              <a:rPr lang="tr-TR" sz="1800" b="1" dirty="0">
                <a:solidFill>
                  <a:schemeClr val="bg1"/>
                </a:solidFill>
                <a:latin typeface="+mn-lt"/>
              </a:rPr>
              <a:t> Hususlar </a:t>
            </a:r>
          </a:p>
        </p:txBody>
      </p:sp>
      <p:sp>
        <p:nvSpPr>
          <p:cNvPr id="4" name="Metin kutusu 3">
            <a:extLst>
              <a:ext uri="{FF2B5EF4-FFF2-40B4-BE49-F238E27FC236}">
                <a16:creationId xmlns:a16="http://schemas.microsoft.com/office/drawing/2014/main" id="{D2E9D4AC-CEEE-508A-D4B4-CA9F81FAA74C}"/>
              </a:ext>
            </a:extLst>
          </p:cNvPr>
          <p:cNvSpPr txBox="1"/>
          <p:nvPr/>
        </p:nvSpPr>
        <p:spPr>
          <a:xfrm>
            <a:off x="0" y="483518"/>
            <a:ext cx="9144000" cy="1295868"/>
          </a:xfrm>
          <a:prstGeom prst="rect">
            <a:avLst/>
          </a:prstGeom>
          <a:noFill/>
        </p:spPr>
        <p:txBody>
          <a:bodyPr wrap="square">
            <a:spAutoFit/>
          </a:bodyPr>
          <a:lstStyle/>
          <a:p>
            <a:pPr marL="342900" indent="-342900" algn="just">
              <a:lnSpc>
                <a:spcPct val="150000"/>
              </a:lnSpc>
              <a:buFont typeface="+mj-lt"/>
              <a:buAutoNum type="arabicParenR"/>
            </a:pPr>
            <a:r>
              <a:rPr lang="tr-TR" b="1" dirty="0"/>
              <a:t>Sermayenin ödenip ödenmediğinin tespiti,</a:t>
            </a:r>
          </a:p>
          <a:p>
            <a:pPr marL="342900" indent="-342900" algn="just">
              <a:lnSpc>
                <a:spcPct val="150000"/>
              </a:lnSpc>
              <a:buFont typeface="+mj-lt"/>
              <a:buAutoNum type="arabicParenR"/>
            </a:pPr>
            <a:r>
              <a:rPr lang="tr-TR" b="1" dirty="0"/>
              <a:t>Sermayenin öz varlık içerisinde TTK 376 kapsamında korunup korunmadığının tespiti örnekteki şekilde ya da benzeri şekillerde yapılmalıdır. </a:t>
            </a:r>
          </a:p>
        </p:txBody>
      </p:sp>
      <p:pic>
        <p:nvPicPr>
          <p:cNvPr id="5" name="Resim 4">
            <a:extLst>
              <a:ext uri="{FF2B5EF4-FFF2-40B4-BE49-F238E27FC236}">
                <a16:creationId xmlns:a16="http://schemas.microsoft.com/office/drawing/2014/main" id="{E67DC250-F768-E61D-6D65-23598DBA9F4E}"/>
              </a:ext>
            </a:extLst>
          </p:cNvPr>
          <p:cNvPicPr>
            <a:picLocks noChangeAspect="1"/>
          </p:cNvPicPr>
          <p:nvPr/>
        </p:nvPicPr>
        <p:blipFill>
          <a:blip r:embed="rId2"/>
          <a:stretch>
            <a:fillRect/>
          </a:stretch>
        </p:blipFill>
        <p:spPr>
          <a:xfrm>
            <a:off x="1043608" y="1779385"/>
            <a:ext cx="6840760" cy="1800477"/>
          </a:xfrm>
          <a:prstGeom prst="rect">
            <a:avLst/>
          </a:prstGeom>
        </p:spPr>
      </p:pic>
      <p:sp>
        <p:nvSpPr>
          <p:cNvPr id="6" name="Metin kutusu 5">
            <a:extLst>
              <a:ext uri="{FF2B5EF4-FFF2-40B4-BE49-F238E27FC236}">
                <a16:creationId xmlns:a16="http://schemas.microsoft.com/office/drawing/2014/main" id="{38F28742-452F-E149-CA47-09718CE6B2DE}"/>
              </a:ext>
            </a:extLst>
          </p:cNvPr>
          <p:cNvSpPr txBox="1"/>
          <p:nvPr/>
        </p:nvSpPr>
        <p:spPr>
          <a:xfrm>
            <a:off x="35496" y="3435846"/>
            <a:ext cx="9144000" cy="1295868"/>
          </a:xfrm>
          <a:prstGeom prst="rect">
            <a:avLst/>
          </a:prstGeom>
          <a:noFill/>
        </p:spPr>
        <p:txBody>
          <a:bodyPr wrap="square">
            <a:spAutoFit/>
          </a:bodyPr>
          <a:lstStyle/>
          <a:p>
            <a:pPr marL="342900" indent="-342900" algn="just">
              <a:lnSpc>
                <a:spcPct val="150000"/>
              </a:lnSpc>
              <a:buFont typeface="+mj-lt"/>
              <a:buAutoNum type="arabicParenR" startAt="3"/>
            </a:pPr>
            <a:r>
              <a:rPr lang="tr-TR" b="1" dirty="0"/>
              <a:t>Şayet </a:t>
            </a:r>
            <a:r>
              <a:rPr lang="tr-TR" b="1" dirty="0">
                <a:solidFill>
                  <a:srgbClr val="FF0000"/>
                </a:solidFill>
              </a:rPr>
              <a:t>TTK 376 kapsamında sermaye kaybı veya borca batık </a:t>
            </a:r>
            <a:r>
              <a:rPr lang="tr-TR" b="1" dirty="0"/>
              <a:t>olan bir şirketin sermaye artırımı yapması durumunda, </a:t>
            </a:r>
            <a:r>
              <a:rPr lang="tr-TR" b="1" dirty="0">
                <a:solidFill>
                  <a:srgbClr val="FF0000"/>
                </a:solidFill>
              </a:rPr>
              <a:t>artırım sonrasında</a:t>
            </a:r>
            <a:r>
              <a:rPr lang="tr-TR" b="1" dirty="0"/>
              <a:t> sermayenin </a:t>
            </a:r>
            <a:r>
              <a:rPr lang="tr-TR" b="1" dirty="0">
                <a:solidFill>
                  <a:srgbClr val="00B0F0"/>
                </a:solidFill>
              </a:rPr>
              <a:t>öz varlık içerisinde korunacağının </a:t>
            </a:r>
            <a:r>
              <a:rPr lang="tr-TR" b="1" dirty="0"/>
              <a:t>tespiti yapılmalı,</a:t>
            </a:r>
          </a:p>
        </p:txBody>
      </p:sp>
    </p:spTree>
    <p:extLst>
      <p:ext uri="{BB962C8B-B14F-4D97-AF65-F5344CB8AC3E}">
        <p14:creationId xmlns:p14="http://schemas.microsoft.com/office/powerpoint/2010/main" val="810745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TM04033923[[fn=Derinlik]]</Template>
  <TotalTime>34433</TotalTime>
  <Words>10100</Words>
  <Application>Microsoft Office PowerPoint</Application>
  <PresentationFormat>Ekran Gösterisi (16:9)</PresentationFormat>
  <Paragraphs>846</Paragraphs>
  <Slides>104</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104</vt:i4>
      </vt:variant>
    </vt:vector>
  </HeadingPairs>
  <TitlesOfParts>
    <vt:vector size="114" baseType="lpstr">
      <vt:lpstr>Microsoft YaHei UI Light</vt:lpstr>
      <vt:lpstr>Arial</vt:lpstr>
      <vt:lpstr>Calibri</vt:lpstr>
      <vt:lpstr>Calibri Light</vt:lpstr>
      <vt:lpstr>Candara</vt:lpstr>
      <vt:lpstr>Lato Light</vt:lpstr>
      <vt:lpstr>Symbol</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Alper Altan</dc:creator>
  <cp:lastModifiedBy>Hüseyin Çavuşoğlu</cp:lastModifiedBy>
  <cp:revision>1076</cp:revision>
  <cp:lastPrinted>2016-03-16T07:56:25Z</cp:lastPrinted>
  <dcterms:created xsi:type="dcterms:W3CDTF">2015-12-22T20:58:04Z</dcterms:created>
  <dcterms:modified xsi:type="dcterms:W3CDTF">2025-10-16T06:46:19Z</dcterms:modified>
</cp:coreProperties>
</file>