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481" r:id="rId3"/>
    <p:sldId id="1333" r:id="rId4"/>
    <p:sldId id="1247" r:id="rId5"/>
    <p:sldId id="1301" r:id="rId6"/>
    <p:sldId id="1296" r:id="rId7"/>
    <p:sldId id="1297" r:id="rId8"/>
    <p:sldId id="1298" r:id="rId9"/>
    <p:sldId id="1305" r:id="rId10"/>
    <p:sldId id="1299" r:id="rId11"/>
    <p:sldId id="1300" r:id="rId12"/>
    <p:sldId id="1304" r:id="rId13"/>
    <p:sldId id="1302" r:id="rId14"/>
    <p:sldId id="1303" r:id="rId15"/>
    <p:sldId id="1306" r:id="rId16"/>
    <p:sldId id="1323" r:id="rId17"/>
    <p:sldId id="1275" r:id="rId18"/>
    <p:sldId id="1324" r:id="rId19"/>
    <p:sldId id="1325" r:id="rId20"/>
    <p:sldId id="1326" r:id="rId21"/>
    <p:sldId id="1327" r:id="rId22"/>
    <p:sldId id="1328" r:id="rId23"/>
    <p:sldId id="1329" r:id="rId24"/>
    <p:sldId id="1330" r:id="rId25"/>
    <p:sldId id="1331" r:id="rId26"/>
    <p:sldId id="1332" r:id="rId27"/>
    <p:sldId id="1316" r:id="rId28"/>
    <p:sldId id="1317" r:id="rId29"/>
    <p:sldId id="1318" r:id="rId30"/>
    <p:sldId id="1319" r:id="rId31"/>
    <p:sldId id="1320" r:id="rId32"/>
    <p:sldId id="1321" r:id="rId33"/>
    <p:sldId id="1308" r:id="rId34"/>
    <p:sldId id="1307" r:id="rId35"/>
    <p:sldId id="1309" r:id="rId36"/>
    <p:sldId id="1312" r:id="rId37"/>
    <p:sldId id="1314" r:id="rId38"/>
    <p:sldId id="1315" r:id="rId39"/>
    <p:sldId id="1322" r:id="rId40"/>
    <p:sldId id="1334" r:id="rId41"/>
    <p:sldId id="1335" r:id="rId42"/>
    <p:sldId id="1227"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2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image" Target="../media/image9.jfif"/></Relationships>
</file>

<file path=ppt/diagrams/_rels/data11.xml.rels><?xml version="1.0" encoding="UTF-8" standalone="yes"?>
<Relationships xmlns="http://schemas.openxmlformats.org/package/2006/relationships"><Relationship Id="rId1" Type="http://schemas.openxmlformats.org/officeDocument/2006/relationships/image" Target="../media/image24.jfif"/></Relationships>
</file>

<file path=ppt/diagrams/_rels/data13.xml.rels><?xml version="1.0" encoding="UTF-8" standalone="yes"?>
<Relationships xmlns="http://schemas.openxmlformats.org/package/2006/relationships"><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1" Type="http://schemas.openxmlformats.org/officeDocument/2006/relationships/image" Target="../media/image11.jfif"/></Relationships>
</file>

<file path=ppt/diagrams/_rels/data3.xml.rels><?xml version="1.0" encoding="UTF-8" standalone="yes"?>
<Relationships xmlns="http://schemas.openxmlformats.org/package/2006/relationships"><Relationship Id="rId1" Type="http://schemas.openxmlformats.org/officeDocument/2006/relationships/image" Target="../media/image12.jfif"/></Relationships>
</file>

<file path=ppt/diagrams/_rels/data4.xml.rels><?xml version="1.0" encoding="UTF-8" standalone="yes"?>
<Relationships xmlns="http://schemas.openxmlformats.org/package/2006/relationships"><Relationship Id="rId1" Type="http://schemas.openxmlformats.org/officeDocument/2006/relationships/image" Target="../media/image13.jfif"/></Relationships>
</file>

<file path=ppt/diagrams/_rels/data5.xml.rels><?xml version="1.0" encoding="UTF-8" standalone="yes"?>
<Relationships xmlns="http://schemas.openxmlformats.org/package/2006/relationships"><Relationship Id="rId1" Type="http://schemas.openxmlformats.org/officeDocument/2006/relationships/image" Target="../media/image14.jfif"/></Relationships>
</file>

<file path=ppt/diagrams/_rels/drawing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image" Target="../media/image9.jfif"/></Relationships>
</file>

<file path=ppt/diagrams/_rels/drawing11.xml.rels><?xml version="1.0" encoding="UTF-8" standalone="yes"?>
<Relationships xmlns="http://schemas.openxmlformats.org/package/2006/relationships"><Relationship Id="rId1" Type="http://schemas.openxmlformats.org/officeDocument/2006/relationships/image" Target="../media/image24.jfif"/></Relationships>
</file>

<file path=ppt/diagrams/_rels/drawing13.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fif"/></Relationships>
</file>

<file path=ppt/diagrams/_rels/drawing3.xml.rels><?xml version="1.0" encoding="UTF-8" standalone="yes"?>
<Relationships xmlns="http://schemas.openxmlformats.org/package/2006/relationships"><Relationship Id="rId1" Type="http://schemas.openxmlformats.org/officeDocument/2006/relationships/image" Target="../media/image12.jfif"/></Relationships>
</file>

<file path=ppt/diagrams/_rels/drawing4.xml.rels><?xml version="1.0" encoding="UTF-8" standalone="yes"?>
<Relationships xmlns="http://schemas.openxmlformats.org/package/2006/relationships"><Relationship Id="rId1" Type="http://schemas.openxmlformats.org/officeDocument/2006/relationships/image" Target="../media/image13.jfif"/></Relationships>
</file>

<file path=ppt/diagrams/_rels/drawing5.xml.rels><?xml version="1.0" encoding="UTF-8" standalone="yes"?>
<Relationships xmlns="http://schemas.openxmlformats.org/package/2006/relationships"><Relationship Id="rId1" Type="http://schemas.openxmlformats.org/officeDocument/2006/relationships/image" Target="../media/image14.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7DA2E-6AD5-4C01-84B9-D653467140A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A52DC815-A7E6-4AC7-92F1-173FE0939926}">
      <dgm:prSet custT="1"/>
      <dgm:spPr>
        <a:solidFill>
          <a:schemeClr val="accent2">
            <a:lumMod val="60000"/>
            <a:lumOff val="40000"/>
          </a:schemeClr>
        </a:solidFill>
      </dgm:spPr>
      <dgm:t>
        <a:bodyPr/>
        <a:lstStyle/>
        <a:p>
          <a:r>
            <a:rPr lang="tr-TR" sz="2300" b="1" i="0" baseline="0" dirty="0"/>
            <a:t>2012/3305 sayılı Yatırımlarda Devlet Yardımları Hakkında Karar </a:t>
          </a:r>
          <a:endParaRPr lang="tr-TR" sz="2300" dirty="0"/>
        </a:p>
      </dgm:t>
    </dgm:pt>
    <dgm:pt modelId="{DF2D3B25-F94C-4908-994C-9AC7025A839C}" type="parTrans" cxnId="{0C11069D-D162-4194-9749-13860CBC2F95}">
      <dgm:prSet/>
      <dgm:spPr/>
      <dgm:t>
        <a:bodyPr/>
        <a:lstStyle/>
        <a:p>
          <a:endParaRPr lang="tr-TR"/>
        </a:p>
      </dgm:t>
    </dgm:pt>
    <dgm:pt modelId="{31005E94-4D99-4A36-84DB-1BAF0BD0B75D}" type="sibTrans" cxnId="{0C11069D-D162-4194-9749-13860CBC2F95}">
      <dgm:prSet/>
      <dgm:spPr/>
      <dgm:t>
        <a:bodyPr/>
        <a:lstStyle/>
        <a:p>
          <a:endParaRPr lang="tr-TR"/>
        </a:p>
      </dgm:t>
    </dgm:pt>
    <dgm:pt modelId="{9223E8A3-5E67-47F4-89AA-2258595AD450}">
      <dgm:prSet custT="1"/>
      <dgm:spPr>
        <a:solidFill>
          <a:schemeClr val="accent2">
            <a:lumMod val="60000"/>
            <a:lumOff val="40000"/>
          </a:schemeClr>
        </a:solidFill>
      </dgm:spPr>
      <dgm:t>
        <a:bodyPr/>
        <a:lstStyle/>
        <a:p>
          <a:r>
            <a:rPr lang="tr-TR" sz="2300" b="1" i="0" baseline="0" dirty="0"/>
            <a:t>2018/11201 sayılı Cazibe Merkezleri Programı Kapsamında Yatırımların Desteklenmesi  Hakkında Karar </a:t>
          </a:r>
          <a:endParaRPr lang="tr-TR" sz="2300" dirty="0"/>
        </a:p>
      </dgm:t>
    </dgm:pt>
    <dgm:pt modelId="{4B3A8608-A986-4774-992F-AE9B6C0F1170}" type="parTrans" cxnId="{67F39956-92B2-42DA-8151-1EB12AAB9CFF}">
      <dgm:prSet/>
      <dgm:spPr/>
      <dgm:t>
        <a:bodyPr/>
        <a:lstStyle/>
        <a:p>
          <a:endParaRPr lang="tr-TR"/>
        </a:p>
      </dgm:t>
    </dgm:pt>
    <dgm:pt modelId="{06450FAB-CC27-4493-B89E-886E1A58C976}" type="sibTrans" cxnId="{67F39956-92B2-42DA-8151-1EB12AAB9CFF}">
      <dgm:prSet/>
      <dgm:spPr/>
      <dgm:t>
        <a:bodyPr/>
        <a:lstStyle/>
        <a:p>
          <a:endParaRPr lang="tr-TR"/>
        </a:p>
      </dgm:t>
    </dgm:pt>
    <dgm:pt modelId="{BEE08AD6-1C26-4D07-8BE2-45DD4C088148}" type="pres">
      <dgm:prSet presAssocID="{A4C7DA2E-6AD5-4C01-84B9-D653467140AA}" presName="linearFlow" presStyleCnt="0">
        <dgm:presLayoutVars>
          <dgm:dir/>
          <dgm:resizeHandles val="exact"/>
        </dgm:presLayoutVars>
      </dgm:prSet>
      <dgm:spPr/>
    </dgm:pt>
    <dgm:pt modelId="{93F425BB-DC33-467A-A2CE-4806753DFF44}" type="pres">
      <dgm:prSet presAssocID="{A52DC815-A7E6-4AC7-92F1-173FE0939926}" presName="composite" presStyleCnt="0"/>
      <dgm:spPr/>
    </dgm:pt>
    <dgm:pt modelId="{B67E803B-03C8-42BF-B5FA-7FE0A6D95E43}" type="pres">
      <dgm:prSet presAssocID="{A52DC815-A7E6-4AC7-92F1-173FE0939926}" presName="imgShp" presStyleLbl="fgImgPlace1" presStyleIdx="0" presStyleCnt="2" custLinFactNeighborX="-53467" custLinFactNeighborY="-4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C9DA132-C82C-4D58-8BED-19FE1CCAA738}" type="pres">
      <dgm:prSet presAssocID="{A52DC815-A7E6-4AC7-92F1-173FE0939926}" presName="txShp" presStyleLbl="node1" presStyleIdx="0" presStyleCnt="2" custScaleX="113672" custScaleY="96583" custLinFactNeighborX="5709" custLinFactNeighborY="7265">
        <dgm:presLayoutVars>
          <dgm:bulletEnabled val="1"/>
        </dgm:presLayoutVars>
      </dgm:prSet>
      <dgm:spPr/>
    </dgm:pt>
    <dgm:pt modelId="{E33BEBD6-2495-4D68-8299-26E4FE995A07}" type="pres">
      <dgm:prSet presAssocID="{31005E94-4D99-4A36-84DB-1BAF0BD0B75D}" presName="spacing" presStyleCnt="0"/>
      <dgm:spPr/>
    </dgm:pt>
    <dgm:pt modelId="{E7EF42E7-5BC8-4A1D-BA65-D41E6302DD4E}" type="pres">
      <dgm:prSet presAssocID="{9223E8A3-5E67-47F4-89AA-2258595AD450}" presName="composite" presStyleCnt="0"/>
      <dgm:spPr/>
    </dgm:pt>
    <dgm:pt modelId="{7A32D4B2-5B80-439C-B76D-16E46DF8B083}" type="pres">
      <dgm:prSet presAssocID="{9223E8A3-5E67-47F4-89AA-2258595AD450}" presName="imgShp" presStyleLbl="fgImgPlace1" presStyleIdx="1" presStyleCnt="2" custScaleX="98960" custLinFactNeighborX="-62657" custLinFactNeighborY="2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818BC5B-34B0-48A5-BBAF-E1EC725F6185}" type="pres">
      <dgm:prSet presAssocID="{9223E8A3-5E67-47F4-89AA-2258595AD450}" presName="txShp" presStyleLbl="node1" presStyleIdx="1" presStyleCnt="2" custScaleX="117142" custScaleY="97335" custLinFactNeighborX="8544" custLinFactNeighborY="894">
        <dgm:presLayoutVars>
          <dgm:bulletEnabled val="1"/>
        </dgm:presLayoutVars>
      </dgm:prSet>
      <dgm:spPr/>
    </dgm:pt>
  </dgm:ptLst>
  <dgm:cxnLst>
    <dgm:cxn modelId="{646E7A37-244D-4A46-87A9-EE71944C33F8}" type="presOf" srcId="{A52DC815-A7E6-4AC7-92F1-173FE0939926}" destId="{4C9DA132-C82C-4D58-8BED-19FE1CCAA738}" srcOrd="0" destOrd="0" presId="urn:microsoft.com/office/officeart/2005/8/layout/vList3"/>
    <dgm:cxn modelId="{03B08574-254A-409F-AC1D-FE26E52C7322}" type="presOf" srcId="{A4C7DA2E-6AD5-4C01-84B9-D653467140AA}" destId="{BEE08AD6-1C26-4D07-8BE2-45DD4C088148}" srcOrd="0" destOrd="0" presId="urn:microsoft.com/office/officeart/2005/8/layout/vList3"/>
    <dgm:cxn modelId="{67F39956-92B2-42DA-8151-1EB12AAB9CFF}" srcId="{A4C7DA2E-6AD5-4C01-84B9-D653467140AA}" destId="{9223E8A3-5E67-47F4-89AA-2258595AD450}" srcOrd="1" destOrd="0" parTransId="{4B3A8608-A986-4774-992F-AE9B6C0F1170}" sibTransId="{06450FAB-CC27-4493-B89E-886E1A58C976}"/>
    <dgm:cxn modelId="{0C11069D-D162-4194-9749-13860CBC2F95}" srcId="{A4C7DA2E-6AD5-4C01-84B9-D653467140AA}" destId="{A52DC815-A7E6-4AC7-92F1-173FE0939926}" srcOrd="0" destOrd="0" parTransId="{DF2D3B25-F94C-4908-994C-9AC7025A839C}" sibTransId="{31005E94-4D99-4A36-84DB-1BAF0BD0B75D}"/>
    <dgm:cxn modelId="{55216CFA-D062-44CF-8386-0ACF250E94C3}" type="presOf" srcId="{9223E8A3-5E67-47F4-89AA-2258595AD450}" destId="{5818BC5B-34B0-48A5-BBAF-E1EC725F6185}" srcOrd="0" destOrd="0" presId="urn:microsoft.com/office/officeart/2005/8/layout/vList3"/>
    <dgm:cxn modelId="{288F7639-EDAF-4471-A421-AF6B62E40C0C}" type="presParOf" srcId="{BEE08AD6-1C26-4D07-8BE2-45DD4C088148}" destId="{93F425BB-DC33-467A-A2CE-4806753DFF44}" srcOrd="0" destOrd="0" presId="urn:microsoft.com/office/officeart/2005/8/layout/vList3"/>
    <dgm:cxn modelId="{F5E1F16B-13B5-4189-9B73-7EA8F038BFB2}" type="presParOf" srcId="{93F425BB-DC33-467A-A2CE-4806753DFF44}" destId="{B67E803B-03C8-42BF-B5FA-7FE0A6D95E43}" srcOrd="0" destOrd="0" presId="urn:microsoft.com/office/officeart/2005/8/layout/vList3"/>
    <dgm:cxn modelId="{2FCFF51E-D9CF-4FCD-B4BD-B871A1CDE69C}" type="presParOf" srcId="{93F425BB-DC33-467A-A2CE-4806753DFF44}" destId="{4C9DA132-C82C-4D58-8BED-19FE1CCAA738}" srcOrd="1" destOrd="0" presId="urn:microsoft.com/office/officeart/2005/8/layout/vList3"/>
    <dgm:cxn modelId="{A86967BB-A13B-4131-8F72-C25C7AC5F2F7}" type="presParOf" srcId="{BEE08AD6-1C26-4D07-8BE2-45DD4C088148}" destId="{E33BEBD6-2495-4D68-8299-26E4FE995A07}" srcOrd="1" destOrd="0" presId="urn:microsoft.com/office/officeart/2005/8/layout/vList3"/>
    <dgm:cxn modelId="{121830BD-7FFA-4BAA-804C-7DF98AA609F8}" type="presParOf" srcId="{BEE08AD6-1C26-4D07-8BE2-45DD4C088148}" destId="{E7EF42E7-5BC8-4A1D-BA65-D41E6302DD4E}" srcOrd="2" destOrd="0" presId="urn:microsoft.com/office/officeart/2005/8/layout/vList3"/>
    <dgm:cxn modelId="{140725C4-3739-45B5-B14F-EBE044BB58D6}" type="presParOf" srcId="{E7EF42E7-5BC8-4A1D-BA65-D41E6302DD4E}" destId="{7A32D4B2-5B80-439C-B76D-16E46DF8B083}" srcOrd="0" destOrd="0" presId="urn:microsoft.com/office/officeart/2005/8/layout/vList3"/>
    <dgm:cxn modelId="{35EE83B2-82A0-44F1-B7D9-0E494866FCC7}" type="presParOf" srcId="{E7EF42E7-5BC8-4A1D-BA65-D41E6302DD4E}" destId="{5818BC5B-34B0-48A5-BBAF-E1EC725F61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57F4BE-EE09-471A-B383-195DF42165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7BD0752-7780-4B25-A349-D2DFF1A37DE4}">
      <dgm:prSet/>
      <dgm:spPr/>
      <dgm:t>
        <a:bodyPr/>
        <a:lstStyle/>
        <a:p>
          <a:r>
            <a:rPr lang="tr-TR" b="1" i="1" dirty="0"/>
            <a:t>Yatırım Programı: Yerel kalkınma hamlesi </a:t>
          </a:r>
          <a:endParaRPr lang="tr-TR" dirty="0"/>
        </a:p>
      </dgm:t>
    </dgm:pt>
    <dgm:pt modelId="{41AE6CCD-DE79-4A45-886F-4E043B5C590A}" type="parTrans" cxnId="{8C9BAD6C-218B-4D24-8F7D-3E82D17089B6}">
      <dgm:prSet/>
      <dgm:spPr/>
      <dgm:t>
        <a:bodyPr/>
        <a:lstStyle/>
        <a:p>
          <a:endParaRPr lang="tr-TR"/>
        </a:p>
      </dgm:t>
    </dgm:pt>
    <dgm:pt modelId="{3DC11C04-0040-438B-8B69-BACFA37ABE73}" type="sibTrans" cxnId="{8C9BAD6C-218B-4D24-8F7D-3E82D17089B6}">
      <dgm:prSet/>
      <dgm:spPr/>
      <dgm:t>
        <a:bodyPr/>
        <a:lstStyle/>
        <a:p>
          <a:endParaRPr lang="tr-TR"/>
        </a:p>
      </dgm:t>
    </dgm:pt>
    <dgm:pt modelId="{B654F7F0-0EE7-4567-BAFA-AD2AD71CB351}">
      <dgm:prSet/>
      <dgm:spPr/>
      <dgm:t>
        <a:bodyPr/>
        <a:lstStyle/>
        <a:p>
          <a:r>
            <a:rPr lang="tr-TR" b="1" i="1"/>
            <a:t>Yatırım Türü: Komle yeni</a:t>
          </a:r>
          <a:endParaRPr lang="tr-TR"/>
        </a:p>
      </dgm:t>
    </dgm:pt>
    <dgm:pt modelId="{9BD69438-5741-4D78-962F-D5D09E8A63F3}" type="parTrans" cxnId="{419788A1-DC28-4F08-A380-FF5DD95C9FBD}">
      <dgm:prSet/>
      <dgm:spPr/>
      <dgm:t>
        <a:bodyPr/>
        <a:lstStyle/>
        <a:p>
          <a:endParaRPr lang="tr-TR"/>
        </a:p>
      </dgm:t>
    </dgm:pt>
    <dgm:pt modelId="{BFA16EC9-FC7F-448E-AD46-0B5610D20691}" type="sibTrans" cxnId="{419788A1-DC28-4F08-A380-FF5DD95C9FBD}">
      <dgm:prSet/>
      <dgm:spPr/>
      <dgm:t>
        <a:bodyPr/>
        <a:lstStyle/>
        <a:p>
          <a:endParaRPr lang="tr-TR"/>
        </a:p>
      </dgm:t>
    </dgm:pt>
    <dgm:pt modelId="{8C5922CB-C77E-41C1-9B27-E67B72C13492}">
      <dgm:prSet/>
      <dgm:spPr/>
      <dgm:t>
        <a:bodyPr/>
        <a:lstStyle/>
        <a:p>
          <a:r>
            <a:rPr lang="tr-TR" b="1" i="1"/>
            <a:t>Yatırım Başlangıç Tarihi: Ocak/2026</a:t>
          </a:r>
          <a:endParaRPr lang="tr-TR"/>
        </a:p>
      </dgm:t>
    </dgm:pt>
    <dgm:pt modelId="{F76A845F-5FC9-4DD3-AFBF-B4764D8923E1}" type="parTrans" cxnId="{D9B113BA-96E1-4EA2-91C6-7A1E50BA7A23}">
      <dgm:prSet/>
      <dgm:spPr/>
      <dgm:t>
        <a:bodyPr/>
        <a:lstStyle/>
        <a:p>
          <a:endParaRPr lang="tr-TR"/>
        </a:p>
      </dgm:t>
    </dgm:pt>
    <dgm:pt modelId="{B4DF14D1-357B-403E-BED0-A3C7EBFF93D1}" type="sibTrans" cxnId="{D9B113BA-96E1-4EA2-91C6-7A1E50BA7A23}">
      <dgm:prSet/>
      <dgm:spPr/>
      <dgm:t>
        <a:bodyPr/>
        <a:lstStyle/>
        <a:p>
          <a:endParaRPr lang="tr-TR"/>
        </a:p>
      </dgm:t>
    </dgm:pt>
    <dgm:pt modelId="{FED18DC4-AD7D-4D69-A991-2A2F47FE075B}">
      <dgm:prSet/>
      <dgm:spPr/>
      <dgm:t>
        <a:bodyPr/>
        <a:lstStyle/>
        <a:p>
          <a:r>
            <a:rPr lang="tr-TR" b="1" i="1"/>
            <a:t>Yatırım Bitiş Tarihi: Ocak/2029</a:t>
          </a:r>
          <a:endParaRPr lang="tr-TR"/>
        </a:p>
      </dgm:t>
    </dgm:pt>
    <dgm:pt modelId="{74786B60-9664-4611-96B7-B083F5743030}" type="parTrans" cxnId="{066592A5-9620-4830-A444-A18BEA97A487}">
      <dgm:prSet/>
      <dgm:spPr/>
      <dgm:t>
        <a:bodyPr/>
        <a:lstStyle/>
        <a:p>
          <a:endParaRPr lang="tr-TR"/>
        </a:p>
      </dgm:t>
    </dgm:pt>
    <dgm:pt modelId="{393A8B66-6A3B-4A1F-AB97-13AB134B2243}" type="sibTrans" cxnId="{066592A5-9620-4830-A444-A18BEA97A487}">
      <dgm:prSet/>
      <dgm:spPr/>
      <dgm:t>
        <a:bodyPr/>
        <a:lstStyle/>
        <a:p>
          <a:endParaRPr lang="tr-TR"/>
        </a:p>
      </dgm:t>
    </dgm:pt>
    <dgm:pt modelId="{45F46093-76A6-4961-8F44-30F8359BE86D}">
      <dgm:prSet/>
      <dgm:spPr/>
      <dgm:t>
        <a:bodyPr/>
        <a:lstStyle/>
        <a:p>
          <a:r>
            <a:rPr lang="tr-TR" b="1" i="1"/>
            <a:t>Sabit Yatırım Tutarı: 200.000.000 TL</a:t>
          </a:r>
          <a:endParaRPr lang="tr-TR"/>
        </a:p>
      </dgm:t>
    </dgm:pt>
    <dgm:pt modelId="{E9621BD4-27A9-4B8C-84F1-A169A36E33A4}" type="parTrans" cxnId="{7A63812F-CF8D-4350-BBA2-9F638F05B1EE}">
      <dgm:prSet/>
      <dgm:spPr/>
      <dgm:t>
        <a:bodyPr/>
        <a:lstStyle/>
        <a:p>
          <a:endParaRPr lang="tr-TR"/>
        </a:p>
      </dgm:t>
    </dgm:pt>
    <dgm:pt modelId="{269DA2FB-23FB-4483-BC4E-258EC281E8ED}" type="sibTrans" cxnId="{7A63812F-CF8D-4350-BBA2-9F638F05B1EE}">
      <dgm:prSet/>
      <dgm:spPr/>
      <dgm:t>
        <a:bodyPr/>
        <a:lstStyle/>
        <a:p>
          <a:endParaRPr lang="tr-TR"/>
        </a:p>
      </dgm:t>
    </dgm:pt>
    <dgm:pt modelId="{425A4E1C-F966-4B07-B9C7-5D8D2185F473}">
      <dgm:prSet/>
      <dgm:spPr/>
      <dgm:t>
        <a:bodyPr/>
        <a:lstStyle/>
        <a:p>
          <a:r>
            <a:rPr lang="tr-TR" b="1" i="1"/>
            <a:t>Gerçekleşen Yatırım Harcaması: 250.000.000 TL</a:t>
          </a:r>
          <a:endParaRPr lang="tr-TR"/>
        </a:p>
      </dgm:t>
    </dgm:pt>
    <dgm:pt modelId="{80B8A52D-986F-45B1-B6AE-535BFCD7A17F}" type="parTrans" cxnId="{919FBB7D-D9FD-47C6-8301-14780F27ECC6}">
      <dgm:prSet/>
      <dgm:spPr/>
      <dgm:t>
        <a:bodyPr/>
        <a:lstStyle/>
        <a:p>
          <a:endParaRPr lang="tr-TR"/>
        </a:p>
      </dgm:t>
    </dgm:pt>
    <dgm:pt modelId="{C0E62AE9-45A2-4E87-A404-17C283916261}" type="sibTrans" cxnId="{919FBB7D-D9FD-47C6-8301-14780F27ECC6}">
      <dgm:prSet/>
      <dgm:spPr/>
      <dgm:t>
        <a:bodyPr/>
        <a:lstStyle/>
        <a:p>
          <a:endParaRPr lang="tr-TR"/>
        </a:p>
      </dgm:t>
    </dgm:pt>
    <dgm:pt modelId="{2D4A10D8-425D-42EA-9AEA-75651CDEBCF5}">
      <dgm:prSet/>
      <dgm:spPr/>
      <dgm:t>
        <a:bodyPr/>
        <a:lstStyle/>
        <a:p>
          <a:r>
            <a:rPr lang="tr-TR" b="1" i="1" dirty="0"/>
            <a:t>Değerleme Oranları (Tahmini): 2026 %50; 2027 %40; 2028 %30; 2029 %20</a:t>
          </a:r>
          <a:endParaRPr lang="tr-TR" dirty="0"/>
        </a:p>
      </dgm:t>
    </dgm:pt>
    <dgm:pt modelId="{E1193294-2565-4CE2-88D9-ECE1E9AA2063}" type="parTrans" cxnId="{FC101B9B-DDBB-43F4-9537-60C3F1EEE454}">
      <dgm:prSet/>
      <dgm:spPr/>
      <dgm:t>
        <a:bodyPr/>
        <a:lstStyle/>
        <a:p>
          <a:endParaRPr lang="tr-TR"/>
        </a:p>
      </dgm:t>
    </dgm:pt>
    <dgm:pt modelId="{84DC7B96-2A2E-4D58-ACF3-318437EFC72D}" type="sibTrans" cxnId="{FC101B9B-DDBB-43F4-9537-60C3F1EEE454}">
      <dgm:prSet/>
      <dgm:spPr/>
      <dgm:t>
        <a:bodyPr/>
        <a:lstStyle/>
        <a:p>
          <a:endParaRPr lang="tr-TR"/>
        </a:p>
      </dgm:t>
    </dgm:pt>
    <dgm:pt modelId="{D8C6E366-D084-4B14-B376-867B8EAA8B64}" type="pres">
      <dgm:prSet presAssocID="{F357F4BE-EE09-471A-B383-195DF4216525}" presName="linear" presStyleCnt="0">
        <dgm:presLayoutVars>
          <dgm:animLvl val="lvl"/>
          <dgm:resizeHandles val="exact"/>
        </dgm:presLayoutVars>
      </dgm:prSet>
      <dgm:spPr/>
    </dgm:pt>
    <dgm:pt modelId="{AE3B83A5-6960-46E0-8F33-A4FFDE3E12E2}" type="pres">
      <dgm:prSet presAssocID="{F7BD0752-7780-4B25-A349-D2DFF1A37DE4}" presName="parentText" presStyleLbl="node1" presStyleIdx="0" presStyleCnt="7">
        <dgm:presLayoutVars>
          <dgm:chMax val="0"/>
          <dgm:bulletEnabled val="1"/>
        </dgm:presLayoutVars>
      </dgm:prSet>
      <dgm:spPr/>
    </dgm:pt>
    <dgm:pt modelId="{6E32EA75-1E1F-41B8-A17B-774476D67C88}" type="pres">
      <dgm:prSet presAssocID="{3DC11C04-0040-438B-8B69-BACFA37ABE73}" presName="spacer" presStyleCnt="0"/>
      <dgm:spPr/>
    </dgm:pt>
    <dgm:pt modelId="{C082043A-3170-4A62-A44E-529B8EA82B6C}" type="pres">
      <dgm:prSet presAssocID="{B654F7F0-0EE7-4567-BAFA-AD2AD71CB351}" presName="parentText" presStyleLbl="node1" presStyleIdx="1" presStyleCnt="7">
        <dgm:presLayoutVars>
          <dgm:chMax val="0"/>
          <dgm:bulletEnabled val="1"/>
        </dgm:presLayoutVars>
      </dgm:prSet>
      <dgm:spPr/>
    </dgm:pt>
    <dgm:pt modelId="{7E7922FB-C7EC-4551-80B6-78294768E0D8}" type="pres">
      <dgm:prSet presAssocID="{BFA16EC9-FC7F-448E-AD46-0B5610D20691}" presName="spacer" presStyleCnt="0"/>
      <dgm:spPr/>
    </dgm:pt>
    <dgm:pt modelId="{D2C077C5-B3F9-4D47-9011-83BD19BC1DD1}" type="pres">
      <dgm:prSet presAssocID="{8C5922CB-C77E-41C1-9B27-E67B72C13492}" presName="parentText" presStyleLbl="node1" presStyleIdx="2" presStyleCnt="7">
        <dgm:presLayoutVars>
          <dgm:chMax val="0"/>
          <dgm:bulletEnabled val="1"/>
        </dgm:presLayoutVars>
      </dgm:prSet>
      <dgm:spPr/>
    </dgm:pt>
    <dgm:pt modelId="{4A9198DC-540E-4373-9746-0A423F0374B7}" type="pres">
      <dgm:prSet presAssocID="{B4DF14D1-357B-403E-BED0-A3C7EBFF93D1}" presName="spacer" presStyleCnt="0"/>
      <dgm:spPr/>
    </dgm:pt>
    <dgm:pt modelId="{26437136-643E-4D95-98DE-6ABDA4A3ADCF}" type="pres">
      <dgm:prSet presAssocID="{FED18DC4-AD7D-4D69-A991-2A2F47FE075B}" presName="parentText" presStyleLbl="node1" presStyleIdx="3" presStyleCnt="7">
        <dgm:presLayoutVars>
          <dgm:chMax val="0"/>
          <dgm:bulletEnabled val="1"/>
        </dgm:presLayoutVars>
      </dgm:prSet>
      <dgm:spPr/>
    </dgm:pt>
    <dgm:pt modelId="{EF14C28A-9301-48DC-B5C4-0B51A38AC0C4}" type="pres">
      <dgm:prSet presAssocID="{393A8B66-6A3B-4A1F-AB97-13AB134B2243}" presName="spacer" presStyleCnt="0"/>
      <dgm:spPr/>
    </dgm:pt>
    <dgm:pt modelId="{6E297591-B18B-45B8-A4D9-2C4D609F5BF8}" type="pres">
      <dgm:prSet presAssocID="{45F46093-76A6-4961-8F44-30F8359BE86D}" presName="parentText" presStyleLbl="node1" presStyleIdx="4" presStyleCnt="7">
        <dgm:presLayoutVars>
          <dgm:chMax val="0"/>
          <dgm:bulletEnabled val="1"/>
        </dgm:presLayoutVars>
      </dgm:prSet>
      <dgm:spPr/>
    </dgm:pt>
    <dgm:pt modelId="{016EBC61-F391-45A1-9295-11A367E45F1F}" type="pres">
      <dgm:prSet presAssocID="{269DA2FB-23FB-4483-BC4E-258EC281E8ED}" presName="spacer" presStyleCnt="0"/>
      <dgm:spPr/>
    </dgm:pt>
    <dgm:pt modelId="{08F22C67-8447-40A6-A9CB-97BAA579283C}" type="pres">
      <dgm:prSet presAssocID="{425A4E1C-F966-4B07-B9C7-5D8D2185F473}" presName="parentText" presStyleLbl="node1" presStyleIdx="5" presStyleCnt="7">
        <dgm:presLayoutVars>
          <dgm:chMax val="0"/>
          <dgm:bulletEnabled val="1"/>
        </dgm:presLayoutVars>
      </dgm:prSet>
      <dgm:spPr/>
    </dgm:pt>
    <dgm:pt modelId="{43F71709-01FF-42B0-8B9D-1862BCB5AA34}" type="pres">
      <dgm:prSet presAssocID="{C0E62AE9-45A2-4E87-A404-17C283916261}" presName="spacer" presStyleCnt="0"/>
      <dgm:spPr/>
    </dgm:pt>
    <dgm:pt modelId="{BFBB94ED-6056-400D-A093-E8B4FA21E2EC}" type="pres">
      <dgm:prSet presAssocID="{2D4A10D8-425D-42EA-9AEA-75651CDEBCF5}" presName="parentText" presStyleLbl="node1" presStyleIdx="6" presStyleCnt="7" custLinFactNeighborX="85">
        <dgm:presLayoutVars>
          <dgm:chMax val="0"/>
          <dgm:bulletEnabled val="1"/>
        </dgm:presLayoutVars>
      </dgm:prSet>
      <dgm:spPr/>
    </dgm:pt>
  </dgm:ptLst>
  <dgm:cxnLst>
    <dgm:cxn modelId="{612BBA2C-5254-45A8-81AF-81FC4BAFAF11}" type="presOf" srcId="{F357F4BE-EE09-471A-B383-195DF4216525}" destId="{D8C6E366-D084-4B14-B376-867B8EAA8B64}" srcOrd="0" destOrd="0" presId="urn:microsoft.com/office/officeart/2005/8/layout/vList2"/>
    <dgm:cxn modelId="{7A63812F-CF8D-4350-BBA2-9F638F05B1EE}" srcId="{F357F4BE-EE09-471A-B383-195DF4216525}" destId="{45F46093-76A6-4961-8F44-30F8359BE86D}" srcOrd="4" destOrd="0" parTransId="{E9621BD4-27A9-4B8C-84F1-A169A36E33A4}" sibTransId="{269DA2FB-23FB-4483-BC4E-258EC281E8ED}"/>
    <dgm:cxn modelId="{9F6DC860-9873-4B5A-951E-9775F4766FC1}" type="presOf" srcId="{45F46093-76A6-4961-8F44-30F8359BE86D}" destId="{6E297591-B18B-45B8-A4D9-2C4D609F5BF8}" srcOrd="0" destOrd="0" presId="urn:microsoft.com/office/officeart/2005/8/layout/vList2"/>
    <dgm:cxn modelId="{07DCD865-AB6A-412F-9674-4052B2E0781E}" type="presOf" srcId="{B654F7F0-0EE7-4567-BAFA-AD2AD71CB351}" destId="{C082043A-3170-4A62-A44E-529B8EA82B6C}" srcOrd="0" destOrd="0" presId="urn:microsoft.com/office/officeart/2005/8/layout/vList2"/>
    <dgm:cxn modelId="{809B7448-1B8E-4B72-A84D-BEA7AB66175F}" type="presOf" srcId="{FED18DC4-AD7D-4D69-A991-2A2F47FE075B}" destId="{26437136-643E-4D95-98DE-6ABDA4A3ADCF}" srcOrd="0" destOrd="0" presId="urn:microsoft.com/office/officeart/2005/8/layout/vList2"/>
    <dgm:cxn modelId="{8C9BAD6C-218B-4D24-8F7D-3E82D17089B6}" srcId="{F357F4BE-EE09-471A-B383-195DF4216525}" destId="{F7BD0752-7780-4B25-A349-D2DFF1A37DE4}" srcOrd="0" destOrd="0" parTransId="{41AE6CCD-DE79-4A45-886F-4E043B5C590A}" sibTransId="{3DC11C04-0040-438B-8B69-BACFA37ABE73}"/>
    <dgm:cxn modelId="{919FBB7D-D9FD-47C6-8301-14780F27ECC6}" srcId="{F357F4BE-EE09-471A-B383-195DF4216525}" destId="{425A4E1C-F966-4B07-B9C7-5D8D2185F473}" srcOrd="5" destOrd="0" parTransId="{80B8A52D-986F-45B1-B6AE-535BFCD7A17F}" sibTransId="{C0E62AE9-45A2-4E87-A404-17C283916261}"/>
    <dgm:cxn modelId="{FC101B9B-DDBB-43F4-9537-60C3F1EEE454}" srcId="{F357F4BE-EE09-471A-B383-195DF4216525}" destId="{2D4A10D8-425D-42EA-9AEA-75651CDEBCF5}" srcOrd="6" destOrd="0" parTransId="{E1193294-2565-4CE2-88D9-ECE1E9AA2063}" sibTransId="{84DC7B96-2A2E-4D58-ACF3-318437EFC72D}"/>
    <dgm:cxn modelId="{419788A1-DC28-4F08-A380-FF5DD95C9FBD}" srcId="{F357F4BE-EE09-471A-B383-195DF4216525}" destId="{B654F7F0-0EE7-4567-BAFA-AD2AD71CB351}" srcOrd="1" destOrd="0" parTransId="{9BD69438-5741-4D78-962F-D5D09E8A63F3}" sibTransId="{BFA16EC9-FC7F-448E-AD46-0B5610D20691}"/>
    <dgm:cxn modelId="{066592A5-9620-4830-A444-A18BEA97A487}" srcId="{F357F4BE-EE09-471A-B383-195DF4216525}" destId="{FED18DC4-AD7D-4D69-A991-2A2F47FE075B}" srcOrd="3" destOrd="0" parTransId="{74786B60-9664-4611-96B7-B083F5743030}" sibTransId="{393A8B66-6A3B-4A1F-AB97-13AB134B2243}"/>
    <dgm:cxn modelId="{D9B113BA-96E1-4EA2-91C6-7A1E50BA7A23}" srcId="{F357F4BE-EE09-471A-B383-195DF4216525}" destId="{8C5922CB-C77E-41C1-9B27-E67B72C13492}" srcOrd="2" destOrd="0" parTransId="{F76A845F-5FC9-4DD3-AFBF-B4764D8923E1}" sibTransId="{B4DF14D1-357B-403E-BED0-A3C7EBFF93D1}"/>
    <dgm:cxn modelId="{302867C5-9868-428D-9FD9-C0CEE393B57B}" type="presOf" srcId="{F7BD0752-7780-4B25-A349-D2DFF1A37DE4}" destId="{AE3B83A5-6960-46E0-8F33-A4FFDE3E12E2}" srcOrd="0" destOrd="0" presId="urn:microsoft.com/office/officeart/2005/8/layout/vList2"/>
    <dgm:cxn modelId="{0FD126E2-2D7C-4E15-B675-82BD9B284A7B}" type="presOf" srcId="{8C5922CB-C77E-41C1-9B27-E67B72C13492}" destId="{D2C077C5-B3F9-4D47-9011-83BD19BC1DD1}" srcOrd="0" destOrd="0" presId="urn:microsoft.com/office/officeart/2005/8/layout/vList2"/>
    <dgm:cxn modelId="{4C39B4E3-AFD7-4E41-A9DC-2379CF7697B0}" type="presOf" srcId="{2D4A10D8-425D-42EA-9AEA-75651CDEBCF5}" destId="{BFBB94ED-6056-400D-A093-E8B4FA21E2EC}" srcOrd="0" destOrd="0" presId="urn:microsoft.com/office/officeart/2005/8/layout/vList2"/>
    <dgm:cxn modelId="{0309B9EB-1315-483E-BDF5-E99A10BD90E0}" type="presOf" srcId="{425A4E1C-F966-4B07-B9C7-5D8D2185F473}" destId="{08F22C67-8447-40A6-A9CB-97BAA579283C}" srcOrd="0" destOrd="0" presId="urn:microsoft.com/office/officeart/2005/8/layout/vList2"/>
    <dgm:cxn modelId="{BE13B651-7E8E-4C43-B1D7-585A5AEA8A6D}" type="presParOf" srcId="{D8C6E366-D084-4B14-B376-867B8EAA8B64}" destId="{AE3B83A5-6960-46E0-8F33-A4FFDE3E12E2}" srcOrd="0" destOrd="0" presId="urn:microsoft.com/office/officeart/2005/8/layout/vList2"/>
    <dgm:cxn modelId="{4677530C-0B28-42A7-B0A7-67CFA2623E83}" type="presParOf" srcId="{D8C6E366-D084-4B14-B376-867B8EAA8B64}" destId="{6E32EA75-1E1F-41B8-A17B-774476D67C88}" srcOrd="1" destOrd="0" presId="urn:microsoft.com/office/officeart/2005/8/layout/vList2"/>
    <dgm:cxn modelId="{1100019C-2ED4-4F86-863A-2A25A432272E}" type="presParOf" srcId="{D8C6E366-D084-4B14-B376-867B8EAA8B64}" destId="{C082043A-3170-4A62-A44E-529B8EA82B6C}" srcOrd="2" destOrd="0" presId="urn:microsoft.com/office/officeart/2005/8/layout/vList2"/>
    <dgm:cxn modelId="{46C75466-6371-402A-9524-EB184F405737}" type="presParOf" srcId="{D8C6E366-D084-4B14-B376-867B8EAA8B64}" destId="{7E7922FB-C7EC-4551-80B6-78294768E0D8}" srcOrd="3" destOrd="0" presId="urn:microsoft.com/office/officeart/2005/8/layout/vList2"/>
    <dgm:cxn modelId="{0A148A7A-FF6C-4FFD-83E7-1E2050F81BB3}" type="presParOf" srcId="{D8C6E366-D084-4B14-B376-867B8EAA8B64}" destId="{D2C077C5-B3F9-4D47-9011-83BD19BC1DD1}" srcOrd="4" destOrd="0" presId="urn:microsoft.com/office/officeart/2005/8/layout/vList2"/>
    <dgm:cxn modelId="{7E056260-4701-4BBA-80C1-DDFE3F111240}" type="presParOf" srcId="{D8C6E366-D084-4B14-B376-867B8EAA8B64}" destId="{4A9198DC-540E-4373-9746-0A423F0374B7}" srcOrd="5" destOrd="0" presId="urn:microsoft.com/office/officeart/2005/8/layout/vList2"/>
    <dgm:cxn modelId="{2873D789-A0A2-45BE-B9B7-2D68DC9393A5}" type="presParOf" srcId="{D8C6E366-D084-4B14-B376-867B8EAA8B64}" destId="{26437136-643E-4D95-98DE-6ABDA4A3ADCF}" srcOrd="6" destOrd="0" presId="urn:microsoft.com/office/officeart/2005/8/layout/vList2"/>
    <dgm:cxn modelId="{1C9D9533-57AB-440F-87ED-73C2E8CF91FF}" type="presParOf" srcId="{D8C6E366-D084-4B14-B376-867B8EAA8B64}" destId="{EF14C28A-9301-48DC-B5C4-0B51A38AC0C4}" srcOrd="7" destOrd="0" presId="urn:microsoft.com/office/officeart/2005/8/layout/vList2"/>
    <dgm:cxn modelId="{7592F44E-39F5-41E9-A4F3-471AB4172008}" type="presParOf" srcId="{D8C6E366-D084-4B14-B376-867B8EAA8B64}" destId="{6E297591-B18B-45B8-A4D9-2C4D609F5BF8}" srcOrd="8" destOrd="0" presId="urn:microsoft.com/office/officeart/2005/8/layout/vList2"/>
    <dgm:cxn modelId="{54C98FAC-F073-4BC5-84B4-E24A52156A84}" type="presParOf" srcId="{D8C6E366-D084-4B14-B376-867B8EAA8B64}" destId="{016EBC61-F391-45A1-9295-11A367E45F1F}" srcOrd="9" destOrd="0" presId="urn:microsoft.com/office/officeart/2005/8/layout/vList2"/>
    <dgm:cxn modelId="{D2F2FB46-F9A0-4C04-BBEF-0BA654CCCCD3}" type="presParOf" srcId="{D8C6E366-D084-4B14-B376-867B8EAA8B64}" destId="{08F22C67-8447-40A6-A9CB-97BAA579283C}" srcOrd="10" destOrd="0" presId="urn:microsoft.com/office/officeart/2005/8/layout/vList2"/>
    <dgm:cxn modelId="{65C5C486-B365-459D-9659-F868B413433F}" type="presParOf" srcId="{D8C6E366-D084-4B14-B376-867B8EAA8B64}" destId="{43F71709-01FF-42B0-8B9D-1862BCB5AA34}" srcOrd="11" destOrd="0" presId="urn:microsoft.com/office/officeart/2005/8/layout/vList2"/>
    <dgm:cxn modelId="{AE12B4FE-7ECA-4D4C-8A04-80CA0143F546}" type="presParOf" srcId="{D8C6E366-D084-4B14-B376-867B8EAA8B64}" destId="{BFBB94ED-6056-400D-A093-E8B4FA21E2E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3EA993-1A57-4502-A407-27FBBCC177F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6A305F90-FE58-42BD-802A-DF0000382442}">
      <dgm:prSet custT="1"/>
      <dgm:spPr>
        <a:solidFill>
          <a:schemeClr val="accent2"/>
        </a:solidFill>
      </dgm:spPr>
      <dgm:t>
        <a:bodyPr/>
        <a:lstStyle/>
        <a:p>
          <a:r>
            <a:rPr lang="tr-TR" sz="1400" b="0" i="0" dirty="0"/>
            <a:t>ARAZİ-ARSA </a:t>
          </a:r>
          <a:endParaRPr lang="tr-TR" sz="1400" dirty="0"/>
        </a:p>
      </dgm:t>
    </dgm:pt>
    <dgm:pt modelId="{CBBA1817-23F7-4615-9E2C-638A78E996A8}" type="parTrans" cxnId="{37549AD9-0C09-4D03-937C-6D497E35ADDF}">
      <dgm:prSet/>
      <dgm:spPr/>
      <dgm:t>
        <a:bodyPr/>
        <a:lstStyle/>
        <a:p>
          <a:endParaRPr lang="tr-TR"/>
        </a:p>
      </dgm:t>
    </dgm:pt>
    <dgm:pt modelId="{741ED245-6475-44AE-AC12-4BF7FB5FD0CA}" type="sibTrans" cxnId="{37549AD9-0C09-4D03-937C-6D497E35ADDF}">
      <dgm:prSet/>
      <dgm:spPr/>
      <dgm:t>
        <a:bodyPr/>
        <a:lstStyle/>
        <a:p>
          <a:endParaRPr lang="tr-TR"/>
        </a:p>
      </dgm:t>
    </dgm:pt>
    <dgm:pt modelId="{2469D00C-D1D7-4387-99DD-1690C8392B10}">
      <dgm:prSet custT="1"/>
      <dgm:spPr>
        <a:solidFill>
          <a:schemeClr val="accent2"/>
        </a:solidFill>
      </dgm:spPr>
      <dgm:t>
        <a:bodyPr/>
        <a:lstStyle/>
        <a:p>
          <a:r>
            <a:rPr lang="tr-TR" sz="1400" b="0" i="0" dirty="0"/>
            <a:t>BİNA-İNŞAAT </a:t>
          </a:r>
          <a:endParaRPr lang="tr-TR" sz="1400" dirty="0"/>
        </a:p>
      </dgm:t>
    </dgm:pt>
    <dgm:pt modelId="{FA70FB3F-B373-422E-9122-C4C09DB54C07}" type="parTrans" cxnId="{EFE95797-A7CE-44B0-8E6F-67449898432D}">
      <dgm:prSet/>
      <dgm:spPr/>
      <dgm:t>
        <a:bodyPr/>
        <a:lstStyle/>
        <a:p>
          <a:endParaRPr lang="tr-TR"/>
        </a:p>
      </dgm:t>
    </dgm:pt>
    <dgm:pt modelId="{5CC89E22-D65F-4BAA-A9DB-CA7DEF45375B}" type="sibTrans" cxnId="{EFE95797-A7CE-44B0-8E6F-67449898432D}">
      <dgm:prSet/>
      <dgm:spPr/>
      <dgm:t>
        <a:bodyPr/>
        <a:lstStyle/>
        <a:p>
          <a:endParaRPr lang="tr-TR"/>
        </a:p>
      </dgm:t>
    </dgm:pt>
    <dgm:pt modelId="{733E5F88-93EB-4771-A712-466608E2D594}">
      <dgm:prSet custT="1"/>
      <dgm:spPr>
        <a:solidFill>
          <a:schemeClr val="accent2"/>
        </a:solidFill>
      </dgm:spPr>
      <dgm:t>
        <a:bodyPr/>
        <a:lstStyle/>
        <a:p>
          <a:r>
            <a:rPr lang="tr-TR" sz="1400" b="0" i="0" dirty="0"/>
            <a:t>MAKİNE VE TEÇHİZAT </a:t>
          </a:r>
          <a:endParaRPr lang="tr-TR" sz="1400" dirty="0"/>
        </a:p>
      </dgm:t>
    </dgm:pt>
    <dgm:pt modelId="{3D9700A3-EA5E-4C03-95C5-47CB6ED6E9D5}" type="parTrans" cxnId="{1FACEC80-4BB8-451B-8752-FAAB3759F311}">
      <dgm:prSet/>
      <dgm:spPr/>
      <dgm:t>
        <a:bodyPr/>
        <a:lstStyle/>
        <a:p>
          <a:endParaRPr lang="tr-TR"/>
        </a:p>
      </dgm:t>
    </dgm:pt>
    <dgm:pt modelId="{F873C106-49B4-4033-A43A-5F58EAE3AD6A}" type="sibTrans" cxnId="{1FACEC80-4BB8-451B-8752-FAAB3759F311}">
      <dgm:prSet/>
      <dgm:spPr/>
      <dgm:t>
        <a:bodyPr/>
        <a:lstStyle/>
        <a:p>
          <a:endParaRPr lang="tr-TR"/>
        </a:p>
      </dgm:t>
    </dgm:pt>
    <dgm:pt modelId="{EDED9222-3D4D-406C-8918-F646CE2A9F71}">
      <dgm:prSet custT="1"/>
      <dgm:spPr>
        <a:solidFill>
          <a:schemeClr val="accent2"/>
        </a:solidFill>
      </dgm:spPr>
      <dgm:t>
        <a:bodyPr/>
        <a:lstStyle/>
        <a:p>
          <a:r>
            <a:rPr lang="tr-TR" sz="1400" b="0" i="0" dirty="0"/>
            <a:t>DİĞER</a:t>
          </a:r>
          <a:endParaRPr lang="tr-TR" sz="1400" dirty="0"/>
        </a:p>
      </dgm:t>
    </dgm:pt>
    <dgm:pt modelId="{F3F82C4D-4CE0-4049-97D0-C1B59DA30FBA}" type="parTrans" cxnId="{999CC040-9F0D-4230-8185-8444FB552CAC}">
      <dgm:prSet/>
      <dgm:spPr/>
      <dgm:t>
        <a:bodyPr/>
        <a:lstStyle/>
        <a:p>
          <a:endParaRPr lang="tr-TR"/>
        </a:p>
      </dgm:t>
    </dgm:pt>
    <dgm:pt modelId="{D6DEAC99-FAB7-49DC-8A06-F0CE9F9BD002}" type="sibTrans" cxnId="{999CC040-9F0D-4230-8185-8444FB552CAC}">
      <dgm:prSet/>
      <dgm:spPr/>
      <dgm:t>
        <a:bodyPr/>
        <a:lstStyle/>
        <a:p>
          <a:endParaRPr lang="tr-TR"/>
        </a:p>
      </dgm:t>
    </dgm:pt>
    <dgm:pt modelId="{E1182473-E834-4A7C-9988-44E2B462E56C}" type="pres">
      <dgm:prSet presAssocID="{2C3EA993-1A57-4502-A407-27FBBCC177FF}" presName="composite" presStyleCnt="0">
        <dgm:presLayoutVars>
          <dgm:chMax val="5"/>
          <dgm:dir/>
          <dgm:animLvl val="ctr"/>
          <dgm:resizeHandles val="exact"/>
        </dgm:presLayoutVars>
      </dgm:prSet>
      <dgm:spPr/>
    </dgm:pt>
    <dgm:pt modelId="{011D8E7C-8C68-4B5D-9C6D-E70F9F7F2415}" type="pres">
      <dgm:prSet presAssocID="{2C3EA993-1A57-4502-A407-27FBBCC177FF}" presName="cycle" presStyleCnt="0"/>
      <dgm:spPr/>
    </dgm:pt>
    <dgm:pt modelId="{F073B923-520A-457B-A54B-1B6A12C816A4}" type="pres">
      <dgm:prSet presAssocID="{2C3EA993-1A57-4502-A407-27FBBCC177FF}" presName="centerShape" presStyleCnt="0"/>
      <dgm:spPr/>
    </dgm:pt>
    <dgm:pt modelId="{8AB1D2C1-CB8B-496C-B254-9F0415834D4A}" type="pres">
      <dgm:prSet presAssocID="{2C3EA993-1A57-4502-A407-27FBBCC177FF}" presName="connSite" presStyleLbl="node1" presStyleIdx="0" presStyleCnt="5"/>
      <dgm:spPr/>
    </dgm:pt>
    <dgm:pt modelId="{FFC814E6-1E20-41E9-A0E1-04BCD6209984}" type="pres">
      <dgm:prSet presAssocID="{2C3EA993-1A57-4502-A407-27FBBCC177FF}" presName="visible" presStyleLbl="node1" presStyleIdx="0" presStyleCnt="5" custLinFactNeighborY="-434"/>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5A0D3A0C-A8D9-424A-87E6-0E4F8FC20D56}" type="pres">
      <dgm:prSet presAssocID="{CBBA1817-23F7-4615-9E2C-638A78E996A8}" presName="Name25" presStyleLbl="parChTrans1D1" presStyleIdx="0" presStyleCnt="4"/>
      <dgm:spPr/>
    </dgm:pt>
    <dgm:pt modelId="{1DDAB648-E405-4901-9CB4-FE17DBE5628D}" type="pres">
      <dgm:prSet presAssocID="{6A305F90-FE58-42BD-802A-DF0000382442}" presName="node" presStyleCnt="0"/>
      <dgm:spPr/>
    </dgm:pt>
    <dgm:pt modelId="{78A80756-A013-4A45-BE69-5FE7438844A9}" type="pres">
      <dgm:prSet presAssocID="{6A305F90-FE58-42BD-802A-DF0000382442}" presName="parentNode" presStyleLbl="node1" presStyleIdx="1" presStyleCnt="5" custScaleX="160073" custScaleY="137533" custLinFactX="-85768" custLinFactNeighborX="-100000" custLinFactNeighborY="13604">
        <dgm:presLayoutVars>
          <dgm:chMax val="1"/>
          <dgm:bulletEnabled val="1"/>
        </dgm:presLayoutVars>
      </dgm:prSet>
      <dgm:spPr/>
    </dgm:pt>
    <dgm:pt modelId="{CBC43EEF-22A3-4162-9EAF-C45BD7D76797}" type="pres">
      <dgm:prSet presAssocID="{6A305F90-FE58-42BD-802A-DF0000382442}" presName="childNode" presStyleLbl="revTx" presStyleIdx="0" presStyleCnt="0">
        <dgm:presLayoutVars>
          <dgm:bulletEnabled val="1"/>
        </dgm:presLayoutVars>
      </dgm:prSet>
      <dgm:spPr/>
    </dgm:pt>
    <dgm:pt modelId="{5C15D753-A89F-47DB-90F4-C72AECBEE3AA}" type="pres">
      <dgm:prSet presAssocID="{FA70FB3F-B373-422E-9122-C4C09DB54C07}" presName="Name25" presStyleLbl="parChTrans1D1" presStyleIdx="1" presStyleCnt="4"/>
      <dgm:spPr/>
    </dgm:pt>
    <dgm:pt modelId="{84C8F691-3C03-4072-B0F9-2C7E732A9EFE}" type="pres">
      <dgm:prSet presAssocID="{2469D00C-D1D7-4387-99DD-1690C8392B10}" presName="node" presStyleCnt="0"/>
      <dgm:spPr/>
    </dgm:pt>
    <dgm:pt modelId="{558EA239-4784-48A3-95C2-5344E6131AD2}" type="pres">
      <dgm:prSet presAssocID="{2469D00C-D1D7-4387-99DD-1690C8392B10}" presName="parentNode" presStyleLbl="node1" presStyleIdx="2" presStyleCnt="5" custScaleX="160190" custScaleY="145680" custLinFactNeighborX="28371" custLinFactNeighborY="-44334">
        <dgm:presLayoutVars>
          <dgm:chMax val="1"/>
          <dgm:bulletEnabled val="1"/>
        </dgm:presLayoutVars>
      </dgm:prSet>
      <dgm:spPr/>
    </dgm:pt>
    <dgm:pt modelId="{A163D73C-D572-45CF-BFA2-41A5A18BB4A7}" type="pres">
      <dgm:prSet presAssocID="{2469D00C-D1D7-4387-99DD-1690C8392B10}" presName="childNode" presStyleLbl="revTx" presStyleIdx="0" presStyleCnt="0">
        <dgm:presLayoutVars>
          <dgm:bulletEnabled val="1"/>
        </dgm:presLayoutVars>
      </dgm:prSet>
      <dgm:spPr/>
    </dgm:pt>
    <dgm:pt modelId="{DD419465-5D1B-4D12-98F0-7AD6E040ADA6}" type="pres">
      <dgm:prSet presAssocID="{3D9700A3-EA5E-4C03-95C5-47CB6ED6E9D5}" presName="Name25" presStyleLbl="parChTrans1D1" presStyleIdx="2" presStyleCnt="4"/>
      <dgm:spPr/>
    </dgm:pt>
    <dgm:pt modelId="{AFDF94E1-F7EC-45A5-A3AA-1AA2979CA1C9}" type="pres">
      <dgm:prSet presAssocID="{733E5F88-93EB-4771-A712-466608E2D594}" presName="node" presStyleCnt="0"/>
      <dgm:spPr/>
    </dgm:pt>
    <dgm:pt modelId="{D43FA6D9-E57A-41F8-BD3E-68BD51455CE3}" type="pres">
      <dgm:prSet presAssocID="{733E5F88-93EB-4771-A712-466608E2D594}" presName="parentNode" presStyleLbl="node1" presStyleIdx="3" presStyleCnt="5" custScaleX="168981" custScaleY="154463" custLinFactNeighborX="-17768" custLinFactNeighborY="71531">
        <dgm:presLayoutVars>
          <dgm:chMax val="1"/>
          <dgm:bulletEnabled val="1"/>
        </dgm:presLayoutVars>
      </dgm:prSet>
      <dgm:spPr/>
    </dgm:pt>
    <dgm:pt modelId="{EDEB9983-73BB-4239-A853-C7FC7745F6CF}" type="pres">
      <dgm:prSet presAssocID="{733E5F88-93EB-4771-A712-466608E2D594}" presName="childNode" presStyleLbl="revTx" presStyleIdx="0" presStyleCnt="0">
        <dgm:presLayoutVars>
          <dgm:bulletEnabled val="1"/>
        </dgm:presLayoutVars>
      </dgm:prSet>
      <dgm:spPr/>
    </dgm:pt>
    <dgm:pt modelId="{8ABFA416-5970-4C7A-AE17-616EDAA556BC}" type="pres">
      <dgm:prSet presAssocID="{F3F82C4D-4CE0-4049-97D0-C1B59DA30FBA}" presName="Name25" presStyleLbl="parChTrans1D1" presStyleIdx="3" presStyleCnt="4"/>
      <dgm:spPr/>
    </dgm:pt>
    <dgm:pt modelId="{1534A9E2-A267-403C-B8E2-F94B402AF805}" type="pres">
      <dgm:prSet presAssocID="{EDED9222-3D4D-406C-8918-F646CE2A9F71}" presName="node" presStyleCnt="0"/>
      <dgm:spPr/>
    </dgm:pt>
    <dgm:pt modelId="{22692180-004B-4129-A91D-41EB4B5B6709}" type="pres">
      <dgm:prSet presAssocID="{EDED9222-3D4D-406C-8918-F646CE2A9F71}" presName="parentNode" presStyleLbl="node1" presStyleIdx="4" presStyleCnt="5" custScaleX="109695" custScaleY="111936" custLinFactX="-100000" custLinFactNeighborX="-160300" custLinFactNeighborY="-68595">
        <dgm:presLayoutVars>
          <dgm:chMax val="1"/>
          <dgm:bulletEnabled val="1"/>
        </dgm:presLayoutVars>
      </dgm:prSet>
      <dgm:spPr/>
    </dgm:pt>
    <dgm:pt modelId="{A9FE4050-19F5-48A8-AEF6-9BAF27247F5D}" type="pres">
      <dgm:prSet presAssocID="{EDED9222-3D4D-406C-8918-F646CE2A9F71}" presName="childNode" presStyleLbl="revTx" presStyleIdx="0" presStyleCnt="0">
        <dgm:presLayoutVars>
          <dgm:bulletEnabled val="1"/>
        </dgm:presLayoutVars>
      </dgm:prSet>
      <dgm:spPr/>
    </dgm:pt>
  </dgm:ptLst>
  <dgm:cxnLst>
    <dgm:cxn modelId="{15453A0D-5621-46C4-A9A3-6389747317AF}" type="presOf" srcId="{2C3EA993-1A57-4502-A407-27FBBCC177FF}" destId="{E1182473-E834-4A7C-9988-44E2B462E56C}" srcOrd="0" destOrd="0" presId="urn:microsoft.com/office/officeart/2005/8/layout/radial2"/>
    <dgm:cxn modelId="{39461F21-5FBC-40BE-8717-CF5CB9012A41}" type="presOf" srcId="{3D9700A3-EA5E-4C03-95C5-47CB6ED6E9D5}" destId="{DD419465-5D1B-4D12-98F0-7AD6E040ADA6}" srcOrd="0" destOrd="0" presId="urn:microsoft.com/office/officeart/2005/8/layout/radial2"/>
    <dgm:cxn modelId="{9AB06A3C-0A33-4046-9633-C90401624DC1}" type="presOf" srcId="{CBBA1817-23F7-4615-9E2C-638A78E996A8}" destId="{5A0D3A0C-A8D9-424A-87E6-0E4F8FC20D56}" srcOrd="0" destOrd="0" presId="urn:microsoft.com/office/officeart/2005/8/layout/radial2"/>
    <dgm:cxn modelId="{999CC040-9F0D-4230-8185-8444FB552CAC}" srcId="{2C3EA993-1A57-4502-A407-27FBBCC177FF}" destId="{EDED9222-3D4D-406C-8918-F646CE2A9F71}" srcOrd="3" destOrd="0" parTransId="{F3F82C4D-4CE0-4049-97D0-C1B59DA30FBA}" sibTransId="{D6DEAC99-FAB7-49DC-8A06-F0CE9F9BD002}"/>
    <dgm:cxn modelId="{89DA1860-236C-4EE8-953D-640F909A84A1}" type="presOf" srcId="{F3F82C4D-4CE0-4049-97D0-C1B59DA30FBA}" destId="{8ABFA416-5970-4C7A-AE17-616EDAA556BC}" srcOrd="0" destOrd="0" presId="urn:microsoft.com/office/officeart/2005/8/layout/radial2"/>
    <dgm:cxn modelId="{2AF12648-206F-4A70-937D-43F872802881}" type="presOf" srcId="{733E5F88-93EB-4771-A712-466608E2D594}" destId="{D43FA6D9-E57A-41F8-BD3E-68BD51455CE3}" srcOrd="0" destOrd="0" presId="urn:microsoft.com/office/officeart/2005/8/layout/radial2"/>
    <dgm:cxn modelId="{CAEBFF76-BA9F-4C64-84C3-11AA62760671}" type="presOf" srcId="{EDED9222-3D4D-406C-8918-F646CE2A9F71}" destId="{22692180-004B-4129-A91D-41EB4B5B6709}" srcOrd="0" destOrd="0" presId="urn:microsoft.com/office/officeart/2005/8/layout/radial2"/>
    <dgm:cxn modelId="{1FACEC80-4BB8-451B-8752-FAAB3759F311}" srcId="{2C3EA993-1A57-4502-A407-27FBBCC177FF}" destId="{733E5F88-93EB-4771-A712-466608E2D594}" srcOrd="2" destOrd="0" parTransId="{3D9700A3-EA5E-4C03-95C5-47CB6ED6E9D5}" sibTransId="{F873C106-49B4-4033-A43A-5F58EAE3AD6A}"/>
    <dgm:cxn modelId="{FC977189-C617-4F60-83A1-118FA8BC2833}" type="presOf" srcId="{FA70FB3F-B373-422E-9122-C4C09DB54C07}" destId="{5C15D753-A89F-47DB-90F4-C72AECBEE3AA}" srcOrd="0" destOrd="0" presId="urn:microsoft.com/office/officeart/2005/8/layout/radial2"/>
    <dgm:cxn modelId="{4151E995-31D3-4E0D-93FB-A6F05632ACB1}" type="presOf" srcId="{6A305F90-FE58-42BD-802A-DF0000382442}" destId="{78A80756-A013-4A45-BE69-5FE7438844A9}" srcOrd="0" destOrd="0" presId="urn:microsoft.com/office/officeart/2005/8/layout/radial2"/>
    <dgm:cxn modelId="{EFE95797-A7CE-44B0-8E6F-67449898432D}" srcId="{2C3EA993-1A57-4502-A407-27FBBCC177FF}" destId="{2469D00C-D1D7-4387-99DD-1690C8392B10}" srcOrd="1" destOrd="0" parTransId="{FA70FB3F-B373-422E-9122-C4C09DB54C07}" sibTransId="{5CC89E22-D65F-4BAA-A9DB-CA7DEF45375B}"/>
    <dgm:cxn modelId="{37549AD9-0C09-4D03-937C-6D497E35ADDF}" srcId="{2C3EA993-1A57-4502-A407-27FBBCC177FF}" destId="{6A305F90-FE58-42BD-802A-DF0000382442}" srcOrd="0" destOrd="0" parTransId="{CBBA1817-23F7-4615-9E2C-638A78E996A8}" sibTransId="{741ED245-6475-44AE-AC12-4BF7FB5FD0CA}"/>
    <dgm:cxn modelId="{D6152DE0-8ED8-47FD-A0E5-2E571DFC6F23}" type="presOf" srcId="{2469D00C-D1D7-4387-99DD-1690C8392B10}" destId="{558EA239-4784-48A3-95C2-5344E6131AD2}" srcOrd="0" destOrd="0" presId="urn:microsoft.com/office/officeart/2005/8/layout/radial2"/>
    <dgm:cxn modelId="{2D0C0D39-FBFF-4AD1-9AC6-603FDE03BDBB}" type="presParOf" srcId="{E1182473-E834-4A7C-9988-44E2B462E56C}" destId="{011D8E7C-8C68-4B5D-9C6D-E70F9F7F2415}" srcOrd="0" destOrd="0" presId="urn:microsoft.com/office/officeart/2005/8/layout/radial2"/>
    <dgm:cxn modelId="{F81C10A5-6CA1-46A9-BE8F-29C2D198A609}" type="presParOf" srcId="{011D8E7C-8C68-4B5D-9C6D-E70F9F7F2415}" destId="{F073B923-520A-457B-A54B-1B6A12C816A4}" srcOrd="0" destOrd="0" presId="urn:microsoft.com/office/officeart/2005/8/layout/radial2"/>
    <dgm:cxn modelId="{A9DAE7DA-C7EA-485F-9EF5-96610ABB5D89}" type="presParOf" srcId="{F073B923-520A-457B-A54B-1B6A12C816A4}" destId="{8AB1D2C1-CB8B-496C-B254-9F0415834D4A}" srcOrd="0" destOrd="0" presId="urn:microsoft.com/office/officeart/2005/8/layout/radial2"/>
    <dgm:cxn modelId="{DCAA17BB-C611-471B-9334-813EDF2A7779}" type="presParOf" srcId="{F073B923-520A-457B-A54B-1B6A12C816A4}" destId="{FFC814E6-1E20-41E9-A0E1-04BCD6209984}" srcOrd="1" destOrd="0" presId="urn:microsoft.com/office/officeart/2005/8/layout/radial2"/>
    <dgm:cxn modelId="{471826B2-631F-4B7B-9AF1-0E8B14DCC721}" type="presParOf" srcId="{011D8E7C-8C68-4B5D-9C6D-E70F9F7F2415}" destId="{5A0D3A0C-A8D9-424A-87E6-0E4F8FC20D56}" srcOrd="1" destOrd="0" presId="urn:microsoft.com/office/officeart/2005/8/layout/radial2"/>
    <dgm:cxn modelId="{C5C8422B-53D6-4F8A-BFC4-D2C7D31F870B}" type="presParOf" srcId="{011D8E7C-8C68-4B5D-9C6D-E70F9F7F2415}" destId="{1DDAB648-E405-4901-9CB4-FE17DBE5628D}" srcOrd="2" destOrd="0" presId="urn:microsoft.com/office/officeart/2005/8/layout/radial2"/>
    <dgm:cxn modelId="{F93ED497-E115-4113-9C26-0CE4E8A662EB}" type="presParOf" srcId="{1DDAB648-E405-4901-9CB4-FE17DBE5628D}" destId="{78A80756-A013-4A45-BE69-5FE7438844A9}" srcOrd="0" destOrd="0" presId="urn:microsoft.com/office/officeart/2005/8/layout/radial2"/>
    <dgm:cxn modelId="{1990055F-98A0-4DE2-92EA-FF4492DE2EF2}" type="presParOf" srcId="{1DDAB648-E405-4901-9CB4-FE17DBE5628D}" destId="{CBC43EEF-22A3-4162-9EAF-C45BD7D76797}" srcOrd="1" destOrd="0" presId="urn:microsoft.com/office/officeart/2005/8/layout/radial2"/>
    <dgm:cxn modelId="{1B4FFA3F-9F6A-4FF2-8CBD-9D8842597803}" type="presParOf" srcId="{011D8E7C-8C68-4B5D-9C6D-E70F9F7F2415}" destId="{5C15D753-A89F-47DB-90F4-C72AECBEE3AA}" srcOrd="3" destOrd="0" presId="urn:microsoft.com/office/officeart/2005/8/layout/radial2"/>
    <dgm:cxn modelId="{ABBCC02D-A333-4B37-AFA1-27DB85D38BE1}" type="presParOf" srcId="{011D8E7C-8C68-4B5D-9C6D-E70F9F7F2415}" destId="{84C8F691-3C03-4072-B0F9-2C7E732A9EFE}" srcOrd="4" destOrd="0" presId="urn:microsoft.com/office/officeart/2005/8/layout/radial2"/>
    <dgm:cxn modelId="{871DBA29-92BD-4A93-A1D2-0F2F66B3DB94}" type="presParOf" srcId="{84C8F691-3C03-4072-B0F9-2C7E732A9EFE}" destId="{558EA239-4784-48A3-95C2-5344E6131AD2}" srcOrd="0" destOrd="0" presId="urn:microsoft.com/office/officeart/2005/8/layout/radial2"/>
    <dgm:cxn modelId="{19C2F07F-F4B1-4558-B0BC-43E2BA21101F}" type="presParOf" srcId="{84C8F691-3C03-4072-B0F9-2C7E732A9EFE}" destId="{A163D73C-D572-45CF-BFA2-41A5A18BB4A7}" srcOrd="1" destOrd="0" presId="urn:microsoft.com/office/officeart/2005/8/layout/radial2"/>
    <dgm:cxn modelId="{03154942-436E-437D-9EFB-9CCB46619EE5}" type="presParOf" srcId="{011D8E7C-8C68-4B5D-9C6D-E70F9F7F2415}" destId="{DD419465-5D1B-4D12-98F0-7AD6E040ADA6}" srcOrd="5" destOrd="0" presId="urn:microsoft.com/office/officeart/2005/8/layout/radial2"/>
    <dgm:cxn modelId="{698D6076-F821-4210-8F93-4E7C103E6CDB}" type="presParOf" srcId="{011D8E7C-8C68-4B5D-9C6D-E70F9F7F2415}" destId="{AFDF94E1-F7EC-45A5-A3AA-1AA2979CA1C9}" srcOrd="6" destOrd="0" presId="urn:microsoft.com/office/officeart/2005/8/layout/radial2"/>
    <dgm:cxn modelId="{7CB86053-52E7-4578-ABD9-3C3902CA5D47}" type="presParOf" srcId="{AFDF94E1-F7EC-45A5-A3AA-1AA2979CA1C9}" destId="{D43FA6D9-E57A-41F8-BD3E-68BD51455CE3}" srcOrd="0" destOrd="0" presId="urn:microsoft.com/office/officeart/2005/8/layout/radial2"/>
    <dgm:cxn modelId="{E259DE46-8BE7-4A5B-BA5F-5728637F4DD9}" type="presParOf" srcId="{AFDF94E1-F7EC-45A5-A3AA-1AA2979CA1C9}" destId="{EDEB9983-73BB-4239-A853-C7FC7745F6CF}" srcOrd="1" destOrd="0" presId="urn:microsoft.com/office/officeart/2005/8/layout/radial2"/>
    <dgm:cxn modelId="{6CA7880E-0E31-4347-B779-D18AA284FCF7}" type="presParOf" srcId="{011D8E7C-8C68-4B5D-9C6D-E70F9F7F2415}" destId="{8ABFA416-5970-4C7A-AE17-616EDAA556BC}" srcOrd="7" destOrd="0" presId="urn:microsoft.com/office/officeart/2005/8/layout/radial2"/>
    <dgm:cxn modelId="{1A1E5950-1EDE-4040-BEC6-EF6E1397D570}" type="presParOf" srcId="{011D8E7C-8C68-4B5D-9C6D-E70F9F7F2415}" destId="{1534A9E2-A267-403C-B8E2-F94B402AF805}" srcOrd="8" destOrd="0" presId="urn:microsoft.com/office/officeart/2005/8/layout/radial2"/>
    <dgm:cxn modelId="{D4AF6C48-F44A-4649-8C17-24482EC17919}" type="presParOf" srcId="{1534A9E2-A267-403C-B8E2-F94B402AF805}" destId="{22692180-004B-4129-A91D-41EB4B5B6709}" srcOrd="0" destOrd="0" presId="urn:microsoft.com/office/officeart/2005/8/layout/radial2"/>
    <dgm:cxn modelId="{106CF2EA-0058-48D8-A633-48FF49D79C4A}" type="presParOf" srcId="{1534A9E2-A267-403C-B8E2-F94B402AF805}" destId="{A9FE4050-19F5-48A8-AEF6-9BAF27247F5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1D769A-AE1A-4C7E-A09C-2BF939139F8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C2643307-B202-4790-A4F9-6F319FED3140}">
      <dgm:prSet/>
      <dgm:spPr>
        <a:solidFill>
          <a:schemeClr val="accent2"/>
        </a:solidFill>
      </dgm:spPr>
      <dgm:t>
        <a:bodyPr/>
        <a:lstStyle/>
        <a:p>
          <a:r>
            <a:rPr lang="tr-TR" b="0" i="0" dirty="0"/>
            <a:t>Sabit yatırım tutarı: Arazi-arsa + bina-inşaat + makine ve teçhizat + diğer yatırım harcaması</a:t>
          </a:r>
          <a:endParaRPr lang="tr-TR" dirty="0"/>
        </a:p>
      </dgm:t>
    </dgm:pt>
    <dgm:pt modelId="{76C6D280-F626-4094-810C-AC70D368AC85}" type="parTrans" cxnId="{AEC19036-2BC1-487B-B53C-E0297EC17CBE}">
      <dgm:prSet/>
      <dgm:spPr/>
      <dgm:t>
        <a:bodyPr/>
        <a:lstStyle/>
        <a:p>
          <a:endParaRPr lang="tr-TR"/>
        </a:p>
      </dgm:t>
    </dgm:pt>
    <dgm:pt modelId="{6DD14E7A-9CCA-4C39-8A59-34AF5D7E04CA}" type="sibTrans" cxnId="{AEC19036-2BC1-487B-B53C-E0297EC17CBE}">
      <dgm:prSet/>
      <dgm:spPr/>
      <dgm:t>
        <a:bodyPr/>
        <a:lstStyle/>
        <a:p>
          <a:endParaRPr lang="tr-TR"/>
        </a:p>
      </dgm:t>
    </dgm:pt>
    <dgm:pt modelId="{FDF7191D-014F-4CBC-871E-9D4501F7C523}">
      <dgm:prSet/>
      <dgm:spPr/>
      <dgm:t>
        <a:bodyPr/>
        <a:lstStyle/>
        <a:p>
          <a:endParaRPr lang="tr-TR"/>
        </a:p>
      </dgm:t>
    </dgm:pt>
    <dgm:pt modelId="{98D7CF88-6A46-43F7-B041-73C31E99B876}" type="parTrans" cxnId="{433DB49E-1A49-42A5-83B4-FE3357550590}">
      <dgm:prSet/>
      <dgm:spPr/>
      <dgm:t>
        <a:bodyPr/>
        <a:lstStyle/>
        <a:p>
          <a:endParaRPr lang="tr-TR"/>
        </a:p>
      </dgm:t>
    </dgm:pt>
    <dgm:pt modelId="{DAEE721F-8DD8-4976-958E-5368F51A79F9}" type="sibTrans" cxnId="{433DB49E-1A49-42A5-83B4-FE3357550590}">
      <dgm:prSet/>
      <dgm:spPr/>
      <dgm:t>
        <a:bodyPr/>
        <a:lstStyle/>
        <a:p>
          <a:endParaRPr lang="tr-TR"/>
        </a:p>
      </dgm:t>
    </dgm:pt>
    <dgm:pt modelId="{06A2A0DF-7B5F-46F0-B8DC-C6D8F863CAAC}">
      <dgm:prSet/>
      <dgm:spPr/>
      <dgm:t>
        <a:bodyPr/>
        <a:lstStyle/>
        <a:p>
          <a:endParaRPr lang="tr-TR"/>
        </a:p>
      </dgm:t>
    </dgm:pt>
    <dgm:pt modelId="{B2194844-B2D5-4540-A8B8-E5FD1395BC8B}" type="parTrans" cxnId="{DCCD4E55-F110-4DCE-8FAA-9FCA0707B039}">
      <dgm:prSet/>
      <dgm:spPr/>
      <dgm:t>
        <a:bodyPr/>
        <a:lstStyle/>
        <a:p>
          <a:endParaRPr lang="tr-TR"/>
        </a:p>
      </dgm:t>
    </dgm:pt>
    <dgm:pt modelId="{A17B77C7-6EFE-45E7-912A-2917FB20F138}" type="sibTrans" cxnId="{DCCD4E55-F110-4DCE-8FAA-9FCA0707B039}">
      <dgm:prSet/>
      <dgm:spPr/>
      <dgm:t>
        <a:bodyPr/>
        <a:lstStyle/>
        <a:p>
          <a:endParaRPr lang="tr-TR"/>
        </a:p>
      </dgm:t>
    </dgm:pt>
    <dgm:pt modelId="{29C25167-9CCE-41C5-BB4F-39B1E2377A65}">
      <dgm:prSet/>
      <dgm:spPr/>
      <dgm:t>
        <a:bodyPr/>
        <a:lstStyle/>
        <a:p>
          <a:endParaRPr lang="tr-TR"/>
        </a:p>
      </dgm:t>
    </dgm:pt>
    <dgm:pt modelId="{235C8E48-3D39-40C2-9449-6FFC425FD188}" type="parTrans" cxnId="{D57AD26C-AECD-4889-9936-9DDC313D3019}">
      <dgm:prSet/>
      <dgm:spPr/>
      <dgm:t>
        <a:bodyPr/>
        <a:lstStyle/>
        <a:p>
          <a:endParaRPr lang="tr-TR"/>
        </a:p>
      </dgm:t>
    </dgm:pt>
    <dgm:pt modelId="{2694C05F-9018-42BF-B7F3-C27517D31BF2}" type="sibTrans" cxnId="{D57AD26C-AECD-4889-9936-9DDC313D3019}">
      <dgm:prSet/>
      <dgm:spPr/>
      <dgm:t>
        <a:bodyPr/>
        <a:lstStyle/>
        <a:p>
          <a:endParaRPr lang="tr-TR"/>
        </a:p>
      </dgm:t>
    </dgm:pt>
    <dgm:pt modelId="{F5FF60D9-EAB4-4F74-B570-7E32EDE94D86}">
      <dgm:prSet/>
      <dgm:spPr/>
      <dgm:t>
        <a:bodyPr/>
        <a:lstStyle/>
        <a:p>
          <a:endParaRPr lang="tr-TR"/>
        </a:p>
      </dgm:t>
    </dgm:pt>
    <dgm:pt modelId="{953977A2-9AFE-4E72-9CCB-CA77EDC4AAD8}" type="parTrans" cxnId="{1ABD2C0D-11E0-4E5D-9C42-20C559F44315}">
      <dgm:prSet/>
      <dgm:spPr/>
      <dgm:t>
        <a:bodyPr/>
        <a:lstStyle/>
        <a:p>
          <a:endParaRPr lang="tr-TR"/>
        </a:p>
      </dgm:t>
    </dgm:pt>
    <dgm:pt modelId="{EA727F7A-EA27-434A-80A3-0587C880D31A}" type="sibTrans" cxnId="{1ABD2C0D-11E0-4E5D-9C42-20C559F44315}">
      <dgm:prSet/>
      <dgm:spPr/>
      <dgm:t>
        <a:bodyPr/>
        <a:lstStyle/>
        <a:p>
          <a:endParaRPr lang="tr-TR"/>
        </a:p>
      </dgm:t>
    </dgm:pt>
    <dgm:pt modelId="{EE8F5152-2DD4-4121-82C7-FC667182EAC1}">
      <dgm:prSet custT="1"/>
      <dgm:spPr/>
      <dgm:t>
        <a:bodyPr/>
        <a:lstStyle/>
        <a:p>
          <a:r>
            <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rPr>
            <a:t>VUK’un 262’inci maddesi hükmü ayrıca değerlendirilmelidir.</a:t>
          </a:r>
        </a:p>
        <a:p>
          <a:r>
            <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tr-TR" sz="1900" b="0" i="1" kern="1200" dirty="0">
              <a:latin typeface="Calibri" panose="020F0502020204030204" pitchFamily="34" charset="0"/>
              <a:ea typeface="Calibri" panose="020F0502020204030204" pitchFamily="34" charset="0"/>
              <a:cs typeface="Calibri" panose="020F0502020204030204" pitchFamily="34" charset="0"/>
            </a:rPr>
            <a:t>Gayrimenkullerle doğrudan ilgili olması şartıyla, bunların envantere alındığı hesap dönemi sonuna kadar alınan hibeler maliyet bedelinden indirilir.»</a:t>
          </a:r>
          <a:endPar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endParaRPr>
        </a:p>
      </dgm:t>
    </dgm:pt>
    <dgm:pt modelId="{94ECFCF6-B5EB-45B3-A914-BFA0E8B85471}" type="parTrans" cxnId="{59837ACC-6FED-409F-A8F1-4213C6D6501B}">
      <dgm:prSet/>
      <dgm:spPr/>
      <dgm:t>
        <a:bodyPr/>
        <a:lstStyle/>
        <a:p>
          <a:endParaRPr lang="tr-TR"/>
        </a:p>
      </dgm:t>
    </dgm:pt>
    <dgm:pt modelId="{4F76D6D8-9790-4C62-A26E-C1C6F530319F}" type="sibTrans" cxnId="{59837ACC-6FED-409F-A8F1-4213C6D6501B}">
      <dgm:prSet/>
      <dgm:spPr/>
      <dgm:t>
        <a:bodyPr/>
        <a:lstStyle/>
        <a:p>
          <a:endParaRPr lang="tr-TR"/>
        </a:p>
      </dgm:t>
    </dgm:pt>
    <dgm:pt modelId="{CB606129-149A-4DC8-9E3D-0AEC7B929281}">
      <dgm:prSet/>
      <dgm:spPr/>
      <dgm:t>
        <a:bodyPr/>
        <a:lstStyle/>
        <a:p>
          <a:endParaRPr lang="tr-TR"/>
        </a:p>
      </dgm:t>
    </dgm:pt>
    <dgm:pt modelId="{14C70D7B-AC90-45A6-AB47-A76BFB756D3B}" type="parTrans" cxnId="{DF4C9A21-AD69-4152-8B9E-82C798F79500}">
      <dgm:prSet/>
      <dgm:spPr/>
      <dgm:t>
        <a:bodyPr/>
        <a:lstStyle/>
        <a:p>
          <a:endParaRPr lang="tr-TR"/>
        </a:p>
      </dgm:t>
    </dgm:pt>
    <dgm:pt modelId="{93060522-6918-4390-A00B-19905C45A90E}" type="sibTrans" cxnId="{DF4C9A21-AD69-4152-8B9E-82C798F79500}">
      <dgm:prSet/>
      <dgm:spPr/>
      <dgm:t>
        <a:bodyPr/>
        <a:lstStyle/>
        <a:p>
          <a:endParaRPr lang="tr-TR"/>
        </a:p>
      </dgm:t>
    </dgm:pt>
    <dgm:pt modelId="{7AC685FF-0965-4E59-84DC-27A6B99C3E88}">
      <dgm:prSet/>
      <dgm:spPr/>
      <dgm:t>
        <a:bodyPr/>
        <a:lstStyle/>
        <a:p>
          <a:endParaRPr lang="tr-TR"/>
        </a:p>
      </dgm:t>
    </dgm:pt>
    <dgm:pt modelId="{A2CBA7B1-2C02-4B3B-B0EB-96A1085E07E6}" type="parTrans" cxnId="{3059E717-1849-4B95-9821-BF6AEDCA2606}">
      <dgm:prSet/>
      <dgm:spPr/>
      <dgm:t>
        <a:bodyPr/>
        <a:lstStyle/>
        <a:p>
          <a:endParaRPr lang="tr-TR"/>
        </a:p>
      </dgm:t>
    </dgm:pt>
    <dgm:pt modelId="{4A58B00A-D0CA-4AB4-8E49-2DAF6C578803}" type="sibTrans" cxnId="{3059E717-1849-4B95-9821-BF6AEDCA2606}">
      <dgm:prSet/>
      <dgm:spPr/>
      <dgm:t>
        <a:bodyPr/>
        <a:lstStyle/>
        <a:p>
          <a:endParaRPr lang="tr-TR"/>
        </a:p>
      </dgm:t>
    </dgm:pt>
    <dgm:pt modelId="{25E3B7A5-F66A-41A8-822E-1127674B73EC}">
      <dgm:prSet/>
      <dgm:spPr/>
      <dgm:t>
        <a:bodyPr/>
        <a:lstStyle/>
        <a:p>
          <a:endParaRPr lang="tr-TR"/>
        </a:p>
      </dgm:t>
    </dgm:pt>
    <dgm:pt modelId="{EB8E1AB2-7F0A-4CDA-BB9A-68EA29F91325}" type="parTrans" cxnId="{55161337-2FD3-49A0-BC93-69BE3E6F8CF1}">
      <dgm:prSet/>
      <dgm:spPr/>
      <dgm:t>
        <a:bodyPr/>
        <a:lstStyle/>
        <a:p>
          <a:endParaRPr lang="tr-TR"/>
        </a:p>
      </dgm:t>
    </dgm:pt>
    <dgm:pt modelId="{DCE15522-B2E0-4133-8856-6A0AB789FCE4}" type="sibTrans" cxnId="{55161337-2FD3-49A0-BC93-69BE3E6F8CF1}">
      <dgm:prSet/>
      <dgm:spPr/>
      <dgm:t>
        <a:bodyPr/>
        <a:lstStyle/>
        <a:p>
          <a:endParaRPr lang="tr-TR"/>
        </a:p>
      </dgm:t>
    </dgm:pt>
    <dgm:pt modelId="{2123C799-80FA-4E70-86DB-8DB4875A37AE}">
      <dgm:prSet/>
      <dgm:spPr/>
      <dgm:t>
        <a:bodyPr/>
        <a:lstStyle/>
        <a:p>
          <a:r>
            <a:rPr lang="tr-TR" b="1" i="1" dirty="0">
              <a:solidFill>
                <a:prstClr val="white"/>
              </a:solidFill>
              <a:latin typeface="Calibri" panose="020F0502020204030204" pitchFamily="34" charset="0"/>
              <a:ea typeface="Calibri" panose="020F0502020204030204" pitchFamily="34" charset="0"/>
              <a:cs typeface="Calibri" panose="020F0502020204030204" pitchFamily="34" charset="0"/>
            </a:rPr>
            <a:t>Yatırıma katkı tutarının hesabında faydalanılan faiz/kâr payı desteği ile makine desteği, vergi indirimine konu sabit yatırım harcamasından tenzil edilir.</a:t>
          </a:r>
          <a:endParaRPr lang="tr-T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8A92C70C-21CE-47AA-B854-18F1E45AF039}" type="parTrans" cxnId="{34FB3D30-BAC0-42A6-ACC6-6E5887A4DB48}">
      <dgm:prSet/>
      <dgm:spPr/>
      <dgm:t>
        <a:bodyPr/>
        <a:lstStyle/>
        <a:p>
          <a:endParaRPr lang="tr-TR"/>
        </a:p>
      </dgm:t>
    </dgm:pt>
    <dgm:pt modelId="{5A60C2BC-3F99-447D-9B34-B89B89086DB9}" type="sibTrans" cxnId="{34FB3D30-BAC0-42A6-ACC6-6E5887A4DB48}">
      <dgm:prSet/>
      <dgm:spPr/>
      <dgm:t>
        <a:bodyPr/>
        <a:lstStyle/>
        <a:p>
          <a:endParaRPr lang="tr-TR"/>
        </a:p>
      </dgm:t>
    </dgm:pt>
    <dgm:pt modelId="{C4DCF134-E1C1-46BC-BFFD-46449326519E}">
      <dgm:prSet/>
      <dgm:spPr/>
      <dgm:t>
        <a:bodyPr/>
        <a:lstStyle/>
        <a:p>
          <a:r>
            <a:rPr lang="tr-TR" b="1" i="1" dirty="0">
              <a:solidFill>
                <a:schemeClr val="bg1"/>
              </a:solidFill>
              <a:latin typeface="Calibri" panose="020F0502020204030204" pitchFamily="34" charset="0"/>
              <a:ea typeface="Calibri" panose="020F0502020204030204" pitchFamily="34" charset="0"/>
              <a:cs typeface="Calibri" panose="020F0502020204030204" pitchFamily="34" charset="0"/>
            </a:rPr>
            <a:t>Yararlanılan faiz/kâr payı ya da makine desteği sabit yatırım tutarın tenzil edilmez. </a:t>
          </a:r>
          <a:endParaRPr lang="tr-T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F87AC571-8E36-402E-8B89-0B1386BE43DE}" type="parTrans" cxnId="{AE541FCC-6087-4367-878B-A66C1619A5B5}">
      <dgm:prSet/>
      <dgm:spPr/>
      <dgm:t>
        <a:bodyPr/>
        <a:lstStyle/>
        <a:p>
          <a:endParaRPr lang="tr-TR"/>
        </a:p>
      </dgm:t>
    </dgm:pt>
    <dgm:pt modelId="{17B46531-E027-4AA4-827F-D5A6BD2FF9E1}" type="sibTrans" cxnId="{AE541FCC-6087-4367-878B-A66C1619A5B5}">
      <dgm:prSet/>
      <dgm:spPr/>
      <dgm:t>
        <a:bodyPr/>
        <a:lstStyle/>
        <a:p>
          <a:endParaRPr lang="tr-TR"/>
        </a:p>
      </dgm:t>
    </dgm:pt>
    <dgm:pt modelId="{DBBECB41-6EF1-4074-BD4F-AE36F8DEDAD6}" type="pres">
      <dgm:prSet presAssocID="{131D769A-AE1A-4C7E-A09C-2BF939139F8A}" presName="composite" presStyleCnt="0">
        <dgm:presLayoutVars>
          <dgm:chMax val="1"/>
          <dgm:dir/>
          <dgm:resizeHandles val="exact"/>
        </dgm:presLayoutVars>
      </dgm:prSet>
      <dgm:spPr/>
    </dgm:pt>
    <dgm:pt modelId="{AE61EC83-5420-4C2D-AF23-3D2D81390594}" type="pres">
      <dgm:prSet presAssocID="{C2643307-B202-4790-A4F9-6F319FED3140}" presName="roof" presStyleLbl="dkBgShp" presStyleIdx="0" presStyleCnt="2" custScaleX="99283"/>
      <dgm:spPr/>
    </dgm:pt>
    <dgm:pt modelId="{2DB1D523-EAE8-4BDB-BF00-FAD50812E803}" type="pres">
      <dgm:prSet presAssocID="{C2643307-B202-4790-A4F9-6F319FED3140}" presName="pillars" presStyleCnt="0"/>
      <dgm:spPr/>
    </dgm:pt>
    <dgm:pt modelId="{594A0F82-36DC-462F-9E8F-C11D874C51D8}" type="pres">
      <dgm:prSet presAssocID="{C2643307-B202-4790-A4F9-6F319FED3140}" presName="pillar1" presStyleLbl="node1" presStyleIdx="0" presStyleCnt="3" custScaleX="96973">
        <dgm:presLayoutVars>
          <dgm:bulletEnabled val="1"/>
        </dgm:presLayoutVars>
      </dgm:prSet>
      <dgm:spPr/>
    </dgm:pt>
    <dgm:pt modelId="{B3CC7FEF-05CE-49CB-8AB8-4CCBA7667BA7}" type="pres">
      <dgm:prSet presAssocID="{2123C799-80FA-4E70-86DB-8DB4875A37AE}" presName="pillarX" presStyleLbl="node1" presStyleIdx="1" presStyleCnt="3">
        <dgm:presLayoutVars>
          <dgm:bulletEnabled val="1"/>
        </dgm:presLayoutVars>
      </dgm:prSet>
      <dgm:spPr/>
    </dgm:pt>
    <dgm:pt modelId="{72EE203C-AC41-416C-A3E3-A15DDDFD99A2}" type="pres">
      <dgm:prSet presAssocID="{EE8F5152-2DD4-4121-82C7-FC667182EAC1}" presName="pillarX" presStyleLbl="node1" presStyleIdx="2" presStyleCnt="3">
        <dgm:presLayoutVars>
          <dgm:bulletEnabled val="1"/>
        </dgm:presLayoutVars>
      </dgm:prSet>
      <dgm:spPr/>
    </dgm:pt>
    <dgm:pt modelId="{7E39E7CA-5636-46C6-A724-F7E045FE2DA5}" type="pres">
      <dgm:prSet presAssocID="{C2643307-B202-4790-A4F9-6F319FED3140}" presName="base" presStyleLbl="dkBgShp" presStyleIdx="1" presStyleCnt="2"/>
      <dgm:spPr/>
    </dgm:pt>
  </dgm:ptLst>
  <dgm:cxnLst>
    <dgm:cxn modelId="{1ABD2C0D-11E0-4E5D-9C42-20C559F44315}" srcId="{131D769A-AE1A-4C7E-A09C-2BF939139F8A}" destId="{F5FF60D9-EAB4-4F74-B570-7E32EDE94D86}" srcOrd="7" destOrd="0" parTransId="{953977A2-9AFE-4E72-9CCB-CA77EDC4AAD8}" sibTransId="{EA727F7A-EA27-434A-80A3-0587C880D31A}"/>
    <dgm:cxn modelId="{3059E717-1849-4B95-9821-BF6AEDCA2606}" srcId="{131D769A-AE1A-4C7E-A09C-2BF939139F8A}" destId="{7AC685FF-0965-4E59-84DC-27A6B99C3E88}" srcOrd="2" destOrd="0" parTransId="{A2CBA7B1-2C02-4B3B-B0EB-96A1085E07E6}" sibTransId="{4A58B00A-D0CA-4AB4-8E49-2DAF6C578803}"/>
    <dgm:cxn modelId="{DF4C9A21-AD69-4152-8B9E-82C798F79500}" srcId="{131D769A-AE1A-4C7E-A09C-2BF939139F8A}" destId="{CB606129-149A-4DC8-9E3D-0AEC7B929281}" srcOrd="3" destOrd="0" parTransId="{14C70D7B-AC90-45A6-AB47-A76BFB756D3B}" sibTransId="{93060522-6918-4390-A00B-19905C45A90E}"/>
    <dgm:cxn modelId="{3331C228-A68C-4D86-9768-97DDDC8468F4}" type="presOf" srcId="{C4DCF134-E1C1-46BC-BFFD-46449326519E}" destId="{594A0F82-36DC-462F-9E8F-C11D874C51D8}" srcOrd="0" destOrd="0" presId="urn:microsoft.com/office/officeart/2005/8/layout/hList3"/>
    <dgm:cxn modelId="{34FB3D30-BAC0-42A6-ACC6-6E5887A4DB48}" srcId="{C2643307-B202-4790-A4F9-6F319FED3140}" destId="{2123C799-80FA-4E70-86DB-8DB4875A37AE}" srcOrd="1" destOrd="0" parTransId="{8A92C70C-21CE-47AA-B854-18F1E45AF039}" sibTransId="{5A60C2BC-3F99-447D-9B34-B89B89086DB9}"/>
    <dgm:cxn modelId="{AEC19036-2BC1-487B-B53C-E0297EC17CBE}" srcId="{131D769A-AE1A-4C7E-A09C-2BF939139F8A}" destId="{C2643307-B202-4790-A4F9-6F319FED3140}" srcOrd="0" destOrd="0" parTransId="{76C6D280-F626-4094-810C-AC70D368AC85}" sibTransId="{6DD14E7A-9CCA-4C39-8A59-34AF5D7E04CA}"/>
    <dgm:cxn modelId="{55161337-2FD3-49A0-BC93-69BE3E6F8CF1}" srcId="{131D769A-AE1A-4C7E-A09C-2BF939139F8A}" destId="{25E3B7A5-F66A-41A8-822E-1127674B73EC}" srcOrd="1" destOrd="0" parTransId="{EB8E1AB2-7F0A-4CDA-BB9A-68EA29F91325}" sibTransId="{DCE15522-B2E0-4133-8856-6A0AB789FCE4}"/>
    <dgm:cxn modelId="{D57AD26C-AECD-4889-9936-9DDC313D3019}" srcId="{131D769A-AE1A-4C7E-A09C-2BF939139F8A}" destId="{29C25167-9CCE-41C5-BB4F-39B1E2377A65}" srcOrd="6" destOrd="0" parTransId="{235C8E48-3D39-40C2-9449-6FFC425FD188}" sibTransId="{2694C05F-9018-42BF-B7F3-C27517D31BF2}"/>
    <dgm:cxn modelId="{DCCD4E55-F110-4DCE-8FAA-9FCA0707B039}" srcId="{131D769A-AE1A-4C7E-A09C-2BF939139F8A}" destId="{06A2A0DF-7B5F-46F0-B8DC-C6D8F863CAAC}" srcOrd="5" destOrd="0" parTransId="{B2194844-B2D5-4540-A8B8-E5FD1395BC8B}" sibTransId="{A17B77C7-6EFE-45E7-912A-2917FB20F138}"/>
    <dgm:cxn modelId="{433DB49E-1A49-42A5-83B4-FE3357550590}" srcId="{131D769A-AE1A-4C7E-A09C-2BF939139F8A}" destId="{FDF7191D-014F-4CBC-871E-9D4501F7C523}" srcOrd="4" destOrd="0" parTransId="{98D7CF88-6A46-43F7-B041-73C31E99B876}" sibTransId="{DAEE721F-8DD8-4976-958E-5368F51A79F9}"/>
    <dgm:cxn modelId="{A64841B0-7B64-4F6B-95AF-20484F547345}" type="presOf" srcId="{2123C799-80FA-4E70-86DB-8DB4875A37AE}" destId="{B3CC7FEF-05CE-49CB-8AB8-4CCBA7667BA7}" srcOrd="0" destOrd="0" presId="urn:microsoft.com/office/officeart/2005/8/layout/hList3"/>
    <dgm:cxn modelId="{D846FAC5-76C3-48D7-B275-B4D99501B810}" type="presOf" srcId="{C2643307-B202-4790-A4F9-6F319FED3140}" destId="{AE61EC83-5420-4C2D-AF23-3D2D81390594}" srcOrd="0" destOrd="0" presId="urn:microsoft.com/office/officeart/2005/8/layout/hList3"/>
    <dgm:cxn modelId="{F4E913C8-81B9-487B-83E5-AD8C10C8B154}" type="presOf" srcId="{EE8F5152-2DD4-4121-82C7-FC667182EAC1}" destId="{72EE203C-AC41-416C-A3E3-A15DDDFD99A2}" srcOrd="0" destOrd="0" presId="urn:microsoft.com/office/officeart/2005/8/layout/hList3"/>
    <dgm:cxn modelId="{894BD7C9-134D-4398-933A-8EFE5A64C470}" type="presOf" srcId="{131D769A-AE1A-4C7E-A09C-2BF939139F8A}" destId="{DBBECB41-6EF1-4074-BD4F-AE36F8DEDAD6}" srcOrd="0" destOrd="0" presId="urn:microsoft.com/office/officeart/2005/8/layout/hList3"/>
    <dgm:cxn modelId="{AE541FCC-6087-4367-878B-A66C1619A5B5}" srcId="{C2643307-B202-4790-A4F9-6F319FED3140}" destId="{C4DCF134-E1C1-46BC-BFFD-46449326519E}" srcOrd="0" destOrd="0" parTransId="{F87AC571-8E36-402E-8B89-0B1386BE43DE}" sibTransId="{17B46531-E027-4AA4-827F-D5A6BD2FF9E1}"/>
    <dgm:cxn modelId="{59837ACC-6FED-409F-A8F1-4213C6D6501B}" srcId="{C2643307-B202-4790-A4F9-6F319FED3140}" destId="{EE8F5152-2DD4-4121-82C7-FC667182EAC1}" srcOrd="2" destOrd="0" parTransId="{94ECFCF6-B5EB-45B3-A914-BFA0E8B85471}" sibTransId="{4F76D6D8-9790-4C62-A26E-C1C6F530319F}"/>
    <dgm:cxn modelId="{916BE417-E0D2-4896-88DA-0049EBFA4C2C}" type="presParOf" srcId="{DBBECB41-6EF1-4074-BD4F-AE36F8DEDAD6}" destId="{AE61EC83-5420-4C2D-AF23-3D2D81390594}" srcOrd="0" destOrd="0" presId="urn:microsoft.com/office/officeart/2005/8/layout/hList3"/>
    <dgm:cxn modelId="{3CB59C1F-5FAB-4EC5-BC18-9886F45892A5}" type="presParOf" srcId="{DBBECB41-6EF1-4074-BD4F-AE36F8DEDAD6}" destId="{2DB1D523-EAE8-4BDB-BF00-FAD50812E803}" srcOrd="1" destOrd="0" presId="urn:microsoft.com/office/officeart/2005/8/layout/hList3"/>
    <dgm:cxn modelId="{78BECFC0-97AC-43AA-A0A2-E10B81624B6E}" type="presParOf" srcId="{2DB1D523-EAE8-4BDB-BF00-FAD50812E803}" destId="{594A0F82-36DC-462F-9E8F-C11D874C51D8}" srcOrd="0" destOrd="0" presId="urn:microsoft.com/office/officeart/2005/8/layout/hList3"/>
    <dgm:cxn modelId="{23EFA3AF-F766-480F-9707-C7A7C2305E11}" type="presParOf" srcId="{2DB1D523-EAE8-4BDB-BF00-FAD50812E803}" destId="{B3CC7FEF-05CE-49CB-8AB8-4CCBA7667BA7}" srcOrd="1" destOrd="0" presId="urn:microsoft.com/office/officeart/2005/8/layout/hList3"/>
    <dgm:cxn modelId="{6125F61B-E7A7-47B6-BC91-FC98F858B6CE}" type="presParOf" srcId="{2DB1D523-EAE8-4BDB-BF00-FAD50812E803}" destId="{72EE203C-AC41-416C-A3E3-A15DDDFD99A2}" srcOrd="2" destOrd="0" presId="urn:microsoft.com/office/officeart/2005/8/layout/hList3"/>
    <dgm:cxn modelId="{9AD35170-565F-49AD-B528-8FC6734BF1E8}" type="presParOf" srcId="{DBBECB41-6EF1-4074-BD4F-AE36F8DEDAD6}" destId="{7E39E7CA-5636-46C6-A724-F7E045FE2D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3EA993-1A57-4502-A407-27FBBCC177F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6A305F90-FE58-42BD-802A-DF0000382442}">
      <dgm:prSet custT="1"/>
      <dgm:spPr>
        <a:solidFill>
          <a:schemeClr val="accent2"/>
        </a:solidFill>
      </dgm:spPr>
      <dgm:t>
        <a:bodyPr/>
        <a:lstStyle/>
        <a:p>
          <a:r>
            <a:rPr lang="tr-TR" sz="1500" b="0" i="0" dirty="0"/>
            <a:t>Müracaat tarihinden önce yapılan harcamalar </a:t>
          </a:r>
          <a:endParaRPr lang="tr-TR" sz="1500" dirty="0"/>
        </a:p>
      </dgm:t>
    </dgm:pt>
    <dgm:pt modelId="{CBBA1817-23F7-4615-9E2C-638A78E996A8}" type="parTrans" cxnId="{37549AD9-0C09-4D03-937C-6D497E35ADDF}">
      <dgm:prSet/>
      <dgm:spPr/>
      <dgm:t>
        <a:bodyPr/>
        <a:lstStyle/>
        <a:p>
          <a:endParaRPr lang="tr-TR"/>
        </a:p>
      </dgm:t>
    </dgm:pt>
    <dgm:pt modelId="{741ED245-6475-44AE-AC12-4BF7FB5FD0CA}" type="sibTrans" cxnId="{37549AD9-0C09-4D03-937C-6D497E35ADDF}">
      <dgm:prSet/>
      <dgm:spPr/>
      <dgm:t>
        <a:bodyPr/>
        <a:lstStyle/>
        <a:p>
          <a:endParaRPr lang="tr-TR"/>
        </a:p>
      </dgm:t>
    </dgm:pt>
    <dgm:pt modelId="{2469D00C-D1D7-4387-99DD-1690C8392B10}">
      <dgm:prSet custT="1"/>
      <dgm:spPr>
        <a:solidFill>
          <a:schemeClr val="accent2"/>
        </a:solidFill>
      </dgm:spPr>
      <dgm:t>
        <a:bodyPr/>
        <a:lstStyle/>
        <a:p>
          <a:r>
            <a:rPr lang="tr-TR" sz="1400" b="0" i="0" dirty="0"/>
            <a:t>Ham madde, ara malı, işletme malzemesi, yedek parça </a:t>
          </a:r>
          <a:endParaRPr lang="tr-TR" sz="1400" dirty="0"/>
        </a:p>
      </dgm:t>
    </dgm:pt>
    <dgm:pt modelId="{FA70FB3F-B373-422E-9122-C4C09DB54C07}" type="parTrans" cxnId="{EFE95797-A7CE-44B0-8E6F-67449898432D}">
      <dgm:prSet/>
      <dgm:spPr/>
      <dgm:t>
        <a:bodyPr/>
        <a:lstStyle/>
        <a:p>
          <a:endParaRPr lang="tr-TR"/>
        </a:p>
      </dgm:t>
    </dgm:pt>
    <dgm:pt modelId="{5CC89E22-D65F-4BAA-A9DB-CA7DEF45375B}" type="sibTrans" cxnId="{EFE95797-A7CE-44B0-8E6F-67449898432D}">
      <dgm:prSet/>
      <dgm:spPr/>
      <dgm:t>
        <a:bodyPr/>
        <a:lstStyle/>
        <a:p>
          <a:endParaRPr lang="tr-TR"/>
        </a:p>
      </dgm:t>
    </dgm:pt>
    <dgm:pt modelId="{733E5F88-93EB-4771-A712-466608E2D594}">
      <dgm:prSet custT="1"/>
      <dgm:spPr>
        <a:solidFill>
          <a:schemeClr val="accent2"/>
        </a:solidFill>
      </dgm:spPr>
      <dgm:t>
        <a:bodyPr/>
        <a:lstStyle/>
        <a:p>
          <a:r>
            <a:rPr lang="tr-TR" sz="1400" b="0" i="0" dirty="0"/>
            <a:t>Binek araçları (istisnalar hariç)</a:t>
          </a:r>
          <a:endParaRPr lang="tr-TR" sz="1400" dirty="0"/>
        </a:p>
      </dgm:t>
    </dgm:pt>
    <dgm:pt modelId="{3D9700A3-EA5E-4C03-95C5-47CB6ED6E9D5}" type="parTrans" cxnId="{1FACEC80-4BB8-451B-8752-FAAB3759F311}">
      <dgm:prSet/>
      <dgm:spPr/>
      <dgm:t>
        <a:bodyPr/>
        <a:lstStyle/>
        <a:p>
          <a:endParaRPr lang="tr-TR"/>
        </a:p>
      </dgm:t>
    </dgm:pt>
    <dgm:pt modelId="{F873C106-49B4-4033-A43A-5F58EAE3AD6A}" type="sibTrans" cxnId="{1FACEC80-4BB8-451B-8752-FAAB3759F311}">
      <dgm:prSet/>
      <dgm:spPr/>
      <dgm:t>
        <a:bodyPr/>
        <a:lstStyle/>
        <a:p>
          <a:endParaRPr lang="tr-TR"/>
        </a:p>
      </dgm:t>
    </dgm:pt>
    <dgm:pt modelId="{2F912B0F-5996-450C-8B08-D9884EA67F18}">
      <dgm:prSet custT="1"/>
      <dgm:spPr>
        <a:solidFill>
          <a:schemeClr val="accent2"/>
        </a:solidFill>
      </dgm:spPr>
      <dgm:t>
        <a:bodyPr/>
        <a:lstStyle/>
        <a:p>
          <a:r>
            <a:rPr lang="tr-TR" sz="1500" b="0" i="0" dirty="0"/>
            <a:t>Kullanılmış yerli makine ve teçhizat.</a:t>
          </a:r>
          <a:endParaRPr lang="tr-TR" sz="1500" dirty="0"/>
        </a:p>
      </dgm:t>
    </dgm:pt>
    <dgm:pt modelId="{EFEBC361-0999-4721-AE06-E4102718F8ED}" type="parTrans" cxnId="{1A0FB34F-F62B-4E3A-B220-FD70314BD243}">
      <dgm:prSet/>
      <dgm:spPr/>
      <dgm:t>
        <a:bodyPr/>
        <a:lstStyle/>
        <a:p>
          <a:endParaRPr lang="tr-TR"/>
        </a:p>
      </dgm:t>
    </dgm:pt>
    <dgm:pt modelId="{ED0E43A9-E375-4063-9178-4E5FE3C27928}" type="sibTrans" cxnId="{1A0FB34F-F62B-4E3A-B220-FD70314BD243}">
      <dgm:prSet/>
      <dgm:spPr/>
      <dgm:t>
        <a:bodyPr/>
        <a:lstStyle/>
        <a:p>
          <a:endParaRPr lang="tr-TR"/>
        </a:p>
      </dgm:t>
    </dgm:pt>
    <dgm:pt modelId="{4C4D4FA5-C29A-4E78-9BC7-64B1EB8BD661}">
      <dgm:prSet/>
      <dgm:spPr>
        <a:solidFill>
          <a:schemeClr val="accent2"/>
        </a:solidFill>
      </dgm:spPr>
      <dgm:t>
        <a:bodyPr/>
        <a:lstStyle/>
        <a:p>
          <a:r>
            <a:rPr lang="tr-TR" b="0" i="0" dirty="0"/>
            <a:t>Mevcut makinelerin tamir, bakım, revizyon masrafları</a:t>
          </a:r>
          <a:endParaRPr lang="tr-TR" dirty="0"/>
        </a:p>
      </dgm:t>
    </dgm:pt>
    <dgm:pt modelId="{5EA63ACD-00D3-482B-807F-B01563C0DADE}" type="parTrans" cxnId="{08972CD9-4A80-46F0-8904-BFAD48C06FC0}">
      <dgm:prSet/>
      <dgm:spPr/>
      <dgm:t>
        <a:bodyPr/>
        <a:lstStyle/>
        <a:p>
          <a:endParaRPr lang="tr-TR"/>
        </a:p>
      </dgm:t>
    </dgm:pt>
    <dgm:pt modelId="{EFFCA6F8-4575-4767-B199-ADD6AEA8BC70}" type="sibTrans" cxnId="{08972CD9-4A80-46F0-8904-BFAD48C06FC0}">
      <dgm:prSet/>
      <dgm:spPr/>
      <dgm:t>
        <a:bodyPr/>
        <a:lstStyle/>
        <a:p>
          <a:endParaRPr lang="tr-TR"/>
        </a:p>
      </dgm:t>
    </dgm:pt>
    <dgm:pt modelId="{E1182473-E834-4A7C-9988-44E2B462E56C}" type="pres">
      <dgm:prSet presAssocID="{2C3EA993-1A57-4502-A407-27FBBCC177FF}" presName="composite" presStyleCnt="0">
        <dgm:presLayoutVars>
          <dgm:chMax val="5"/>
          <dgm:dir/>
          <dgm:animLvl val="ctr"/>
          <dgm:resizeHandles val="exact"/>
        </dgm:presLayoutVars>
      </dgm:prSet>
      <dgm:spPr/>
    </dgm:pt>
    <dgm:pt modelId="{011D8E7C-8C68-4B5D-9C6D-E70F9F7F2415}" type="pres">
      <dgm:prSet presAssocID="{2C3EA993-1A57-4502-A407-27FBBCC177FF}" presName="cycle" presStyleCnt="0"/>
      <dgm:spPr/>
    </dgm:pt>
    <dgm:pt modelId="{F073B923-520A-457B-A54B-1B6A12C816A4}" type="pres">
      <dgm:prSet presAssocID="{2C3EA993-1A57-4502-A407-27FBBCC177FF}" presName="centerShape" presStyleCnt="0"/>
      <dgm:spPr/>
    </dgm:pt>
    <dgm:pt modelId="{8AB1D2C1-CB8B-496C-B254-9F0415834D4A}" type="pres">
      <dgm:prSet presAssocID="{2C3EA993-1A57-4502-A407-27FBBCC177FF}" presName="connSite" presStyleLbl="node1" presStyleIdx="0" presStyleCnt="6"/>
      <dgm:spPr/>
    </dgm:pt>
    <dgm:pt modelId="{FFC814E6-1E20-41E9-A0E1-04BCD6209984}" type="pres">
      <dgm:prSet presAssocID="{2C3EA993-1A57-4502-A407-27FBBCC177FF}" presName="visible" presStyleLbl="node1" presStyleIdx="0" presStyleCnt="6" custLinFactNeighborX="7021" custLinFactNeighborY="790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A0D3A0C-A8D9-424A-87E6-0E4F8FC20D56}" type="pres">
      <dgm:prSet presAssocID="{CBBA1817-23F7-4615-9E2C-638A78E996A8}" presName="Name25" presStyleLbl="parChTrans1D1" presStyleIdx="0" presStyleCnt="5"/>
      <dgm:spPr/>
    </dgm:pt>
    <dgm:pt modelId="{1DDAB648-E405-4901-9CB4-FE17DBE5628D}" type="pres">
      <dgm:prSet presAssocID="{6A305F90-FE58-42BD-802A-DF0000382442}" presName="node" presStyleCnt="0"/>
      <dgm:spPr/>
    </dgm:pt>
    <dgm:pt modelId="{78A80756-A013-4A45-BE69-5FE7438844A9}" type="pres">
      <dgm:prSet presAssocID="{6A305F90-FE58-42BD-802A-DF0000382442}" presName="parentNode" presStyleLbl="node1" presStyleIdx="1" presStyleCnt="6" custScaleX="195226" custScaleY="195451" custLinFactX="-130369" custLinFactY="24162" custLinFactNeighborX="-200000" custLinFactNeighborY="100000">
        <dgm:presLayoutVars>
          <dgm:chMax val="1"/>
          <dgm:bulletEnabled val="1"/>
        </dgm:presLayoutVars>
      </dgm:prSet>
      <dgm:spPr/>
    </dgm:pt>
    <dgm:pt modelId="{CBC43EEF-22A3-4162-9EAF-C45BD7D76797}" type="pres">
      <dgm:prSet presAssocID="{6A305F90-FE58-42BD-802A-DF0000382442}" presName="childNode" presStyleLbl="revTx" presStyleIdx="0" presStyleCnt="0">
        <dgm:presLayoutVars>
          <dgm:bulletEnabled val="1"/>
        </dgm:presLayoutVars>
      </dgm:prSet>
      <dgm:spPr/>
    </dgm:pt>
    <dgm:pt modelId="{5C15D753-A89F-47DB-90F4-C72AECBEE3AA}" type="pres">
      <dgm:prSet presAssocID="{FA70FB3F-B373-422E-9122-C4C09DB54C07}" presName="Name25" presStyleLbl="parChTrans1D1" presStyleIdx="1" presStyleCnt="5"/>
      <dgm:spPr/>
    </dgm:pt>
    <dgm:pt modelId="{84C8F691-3C03-4072-B0F9-2C7E732A9EFE}" type="pres">
      <dgm:prSet presAssocID="{2469D00C-D1D7-4387-99DD-1690C8392B10}" presName="node" presStyleCnt="0"/>
      <dgm:spPr/>
    </dgm:pt>
    <dgm:pt modelId="{558EA239-4784-48A3-95C2-5344E6131AD2}" type="pres">
      <dgm:prSet presAssocID="{2469D00C-D1D7-4387-99DD-1690C8392B10}" presName="parentNode" presStyleLbl="node1" presStyleIdx="2" presStyleCnt="6" custScaleX="210083" custScaleY="191061" custLinFactX="-11237" custLinFactNeighborX="-100000" custLinFactNeighborY="-92873">
        <dgm:presLayoutVars>
          <dgm:chMax val="1"/>
          <dgm:bulletEnabled val="1"/>
        </dgm:presLayoutVars>
      </dgm:prSet>
      <dgm:spPr/>
    </dgm:pt>
    <dgm:pt modelId="{A163D73C-D572-45CF-BFA2-41A5A18BB4A7}" type="pres">
      <dgm:prSet presAssocID="{2469D00C-D1D7-4387-99DD-1690C8392B10}" presName="childNode" presStyleLbl="revTx" presStyleIdx="0" presStyleCnt="0">
        <dgm:presLayoutVars>
          <dgm:bulletEnabled val="1"/>
        </dgm:presLayoutVars>
      </dgm:prSet>
      <dgm:spPr/>
    </dgm:pt>
    <dgm:pt modelId="{DD419465-5D1B-4D12-98F0-7AD6E040ADA6}" type="pres">
      <dgm:prSet presAssocID="{3D9700A3-EA5E-4C03-95C5-47CB6ED6E9D5}" presName="Name25" presStyleLbl="parChTrans1D1" presStyleIdx="2" presStyleCnt="5"/>
      <dgm:spPr/>
    </dgm:pt>
    <dgm:pt modelId="{AFDF94E1-F7EC-45A5-A3AA-1AA2979CA1C9}" type="pres">
      <dgm:prSet presAssocID="{733E5F88-93EB-4771-A712-466608E2D594}" presName="node" presStyleCnt="0"/>
      <dgm:spPr/>
    </dgm:pt>
    <dgm:pt modelId="{D43FA6D9-E57A-41F8-BD3E-68BD51455CE3}" type="pres">
      <dgm:prSet presAssocID="{733E5F88-93EB-4771-A712-466608E2D594}" presName="parentNode" presStyleLbl="node1" presStyleIdx="3" presStyleCnt="6" custScaleX="195445" custScaleY="195335" custLinFactNeighborX="46129" custLinFactNeighborY="-28613">
        <dgm:presLayoutVars>
          <dgm:chMax val="1"/>
          <dgm:bulletEnabled val="1"/>
        </dgm:presLayoutVars>
      </dgm:prSet>
      <dgm:spPr/>
    </dgm:pt>
    <dgm:pt modelId="{EDEB9983-73BB-4239-A853-C7FC7745F6CF}" type="pres">
      <dgm:prSet presAssocID="{733E5F88-93EB-4771-A712-466608E2D594}" presName="childNode" presStyleLbl="revTx" presStyleIdx="0" presStyleCnt="0">
        <dgm:presLayoutVars>
          <dgm:bulletEnabled val="1"/>
        </dgm:presLayoutVars>
      </dgm:prSet>
      <dgm:spPr/>
    </dgm:pt>
    <dgm:pt modelId="{10559C1D-8CE4-49F4-95AB-E4D8724CA036}" type="pres">
      <dgm:prSet presAssocID="{EFEBC361-0999-4721-AE06-E4102718F8ED}" presName="Name25" presStyleLbl="parChTrans1D1" presStyleIdx="3" presStyleCnt="5"/>
      <dgm:spPr/>
    </dgm:pt>
    <dgm:pt modelId="{A472DA26-205E-4385-8BCA-0EA1410DF9CD}" type="pres">
      <dgm:prSet presAssocID="{2F912B0F-5996-450C-8B08-D9884EA67F18}" presName="node" presStyleCnt="0"/>
      <dgm:spPr/>
    </dgm:pt>
    <dgm:pt modelId="{4D1B3EBF-373B-4ABC-B45D-21F71D5E3B6A}" type="pres">
      <dgm:prSet presAssocID="{2F912B0F-5996-450C-8B08-D9884EA67F18}" presName="parentNode" presStyleLbl="node1" presStyleIdx="4" presStyleCnt="6" custScaleX="168981" custScaleY="154463" custLinFactX="-200000" custLinFactNeighborX="-201193" custLinFactNeighborY="40116">
        <dgm:presLayoutVars>
          <dgm:chMax val="1"/>
          <dgm:bulletEnabled val="1"/>
        </dgm:presLayoutVars>
      </dgm:prSet>
      <dgm:spPr/>
    </dgm:pt>
    <dgm:pt modelId="{414D4DE7-E24B-473F-9F35-019E81933FD5}" type="pres">
      <dgm:prSet presAssocID="{2F912B0F-5996-450C-8B08-D9884EA67F18}" presName="childNode" presStyleLbl="revTx" presStyleIdx="0" presStyleCnt="0">
        <dgm:presLayoutVars>
          <dgm:bulletEnabled val="1"/>
        </dgm:presLayoutVars>
      </dgm:prSet>
      <dgm:spPr/>
    </dgm:pt>
    <dgm:pt modelId="{E6E1175C-3F60-4F29-9740-00F59B52F379}" type="pres">
      <dgm:prSet presAssocID="{5EA63ACD-00D3-482B-807F-B01563C0DADE}" presName="Name25" presStyleLbl="parChTrans1D1" presStyleIdx="4" presStyleCnt="5"/>
      <dgm:spPr/>
    </dgm:pt>
    <dgm:pt modelId="{5BBF5839-1293-4194-8F55-19C8B4331AC5}" type="pres">
      <dgm:prSet presAssocID="{4C4D4FA5-C29A-4E78-9BC7-64B1EB8BD661}" presName="node" presStyleCnt="0"/>
      <dgm:spPr/>
    </dgm:pt>
    <dgm:pt modelId="{D8ADA6AF-BE7C-4619-B151-3D00514E31EB}" type="pres">
      <dgm:prSet presAssocID="{4C4D4FA5-C29A-4E78-9BC7-64B1EB8BD661}" presName="parentNode" presStyleLbl="node1" presStyleIdx="5" presStyleCnt="6" custScaleX="168981" custScaleY="154463" custLinFactNeighborX="-15298" custLinFactNeighborY="-37455">
        <dgm:presLayoutVars>
          <dgm:chMax val="1"/>
          <dgm:bulletEnabled val="1"/>
        </dgm:presLayoutVars>
      </dgm:prSet>
      <dgm:spPr/>
    </dgm:pt>
    <dgm:pt modelId="{5F99A1F2-C3FD-4F3C-BCE4-96210A119E85}" type="pres">
      <dgm:prSet presAssocID="{4C4D4FA5-C29A-4E78-9BC7-64B1EB8BD661}" presName="childNode" presStyleLbl="revTx" presStyleIdx="0" presStyleCnt="0">
        <dgm:presLayoutVars>
          <dgm:bulletEnabled val="1"/>
        </dgm:presLayoutVars>
      </dgm:prSet>
      <dgm:spPr/>
    </dgm:pt>
  </dgm:ptLst>
  <dgm:cxnLst>
    <dgm:cxn modelId="{15453A0D-5621-46C4-A9A3-6389747317AF}" type="presOf" srcId="{2C3EA993-1A57-4502-A407-27FBBCC177FF}" destId="{E1182473-E834-4A7C-9988-44E2B462E56C}" srcOrd="0" destOrd="0" presId="urn:microsoft.com/office/officeart/2005/8/layout/radial2"/>
    <dgm:cxn modelId="{39461F21-5FBC-40BE-8717-CF5CB9012A41}" type="presOf" srcId="{3D9700A3-EA5E-4C03-95C5-47CB6ED6E9D5}" destId="{DD419465-5D1B-4D12-98F0-7AD6E040ADA6}" srcOrd="0" destOrd="0" presId="urn:microsoft.com/office/officeart/2005/8/layout/radial2"/>
    <dgm:cxn modelId="{9AB06A3C-0A33-4046-9633-C90401624DC1}" type="presOf" srcId="{CBBA1817-23F7-4615-9E2C-638A78E996A8}" destId="{5A0D3A0C-A8D9-424A-87E6-0E4F8FC20D56}" srcOrd="0" destOrd="0" presId="urn:microsoft.com/office/officeart/2005/8/layout/radial2"/>
    <dgm:cxn modelId="{9E23A645-999D-4174-B7C2-5E2F9351D9F6}" type="presOf" srcId="{5EA63ACD-00D3-482B-807F-B01563C0DADE}" destId="{E6E1175C-3F60-4F29-9740-00F59B52F379}" srcOrd="0" destOrd="0" presId="urn:microsoft.com/office/officeart/2005/8/layout/radial2"/>
    <dgm:cxn modelId="{2AF12648-206F-4A70-937D-43F872802881}" type="presOf" srcId="{733E5F88-93EB-4771-A712-466608E2D594}" destId="{D43FA6D9-E57A-41F8-BD3E-68BD51455CE3}" srcOrd="0" destOrd="0" presId="urn:microsoft.com/office/officeart/2005/8/layout/radial2"/>
    <dgm:cxn modelId="{1A0FB34F-F62B-4E3A-B220-FD70314BD243}" srcId="{2C3EA993-1A57-4502-A407-27FBBCC177FF}" destId="{2F912B0F-5996-450C-8B08-D9884EA67F18}" srcOrd="3" destOrd="0" parTransId="{EFEBC361-0999-4721-AE06-E4102718F8ED}" sibTransId="{ED0E43A9-E375-4063-9178-4E5FE3C27928}"/>
    <dgm:cxn modelId="{1FACEC80-4BB8-451B-8752-FAAB3759F311}" srcId="{2C3EA993-1A57-4502-A407-27FBBCC177FF}" destId="{733E5F88-93EB-4771-A712-466608E2D594}" srcOrd="2" destOrd="0" parTransId="{3D9700A3-EA5E-4C03-95C5-47CB6ED6E9D5}" sibTransId="{F873C106-49B4-4033-A43A-5F58EAE3AD6A}"/>
    <dgm:cxn modelId="{E6EDA081-06AB-433A-AD67-F540F00F8613}" type="presOf" srcId="{EFEBC361-0999-4721-AE06-E4102718F8ED}" destId="{10559C1D-8CE4-49F4-95AB-E4D8724CA036}" srcOrd="0" destOrd="0" presId="urn:microsoft.com/office/officeart/2005/8/layout/radial2"/>
    <dgm:cxn modelId="{FC977189-C617-4F60-83A1-118FA8BC2833}" type="presOf" srcId="{FA70FB3F-B373-422E-9122-C4C09DB54C07}" destId="{5C15D753-A89F-47DB-90F4-C72AECBEE3AA}" srcOrd="0" destOrd="0" presId="urn:microsoft.com/office/officeart/2005/8/layout/radial2"/>
    <dgm:cxn modelId="{4151E995-31D3-4E0D-93FB-A6F05632ACB1}" type="presOf" srcId="{6A305F90-FE58-42BD-802A-DF0000382442}" destId="{78A80756-A013-4A45-BE69-5FE7438844A9}" srcOrd="0" destOrd="0" presId="urn:microsoft.com/office/officeart/2005/8/layout/radial2"/>
    <dgm:cxn modelId="{EFE95797-A7CE-44B0-8E6F-67449898432D}" srcId="{2C3EA993-1A57-4502-A407-27FBBCC177FF}" destId="{2469D00C-D1D7-4387-99DD-1690C8392B10}" srcOrd="1" destOrd="0" parTransId="{FA70FB3F-B373-422E-9122-C4C09DB54C07}" sibTransId="{5CC89E22-D65F-4BAA-A9DB-CA7DEF45375B}"/>
    <dgm:cxn modelId="{C1CB2499-E3C1-4519-BCFB-B621D25AA561}" type="presOf" srcId="{2F912B0F-5996-450C-8B08-D9884EA67F18}" destId="{4D1B3EBF-373B-4ABC-B45D-21F71D5E3B6A}" srcOrd="0" destOrd="0" presId="urn:microsoft.com/office/officeart/2005/8/layout/radial2"/>
    <dgm:cxn modelId="{3874D1BF-2FFC-4C39-983F-88C6A72CB0EA}" type="presOf" srcId="{4C4D4FA5-C29A-4E78-9BC7-64B1EB8BD661}" destId="{D8ADA6AF-BE7C-4619-B151-3D00514E31EB}" srcOrd="0" destOrd="0" presId="urn:microsoft.com/office/officeart/2005/8/layout/radial2"/>
    <dgm:cxn modelId="{08972CD9-4A80-46F0-8904-BFAD48C06FC0}" srcId="{2C3EA993-1A57-4502-A407-27FBBCC177FF}" destId="{4C4D4FA5-C29A-4E78-9BC7-64B1EB8BD661}" srcOrd="4" destOrd="0" parTransId="{5EA63ACD-00D3-482B-807F-B01563C0DADE}" sibTransId="{EFFCA6F8-4575-4767-B199-ADD6AEA8BC70}"/>
    <dgm:cxn modelId="{37549AD9-0C09-4D03-937C-6D497E35ADDF}" srcId="{2C3EA993-1A57-4502-A407-27FBBCC177FF}" destId="{6A305F90-FE58-42BD-802A-DF0000382442}" srcOrd="0" destOrd="0" parTransId="{CBBA1817-23F7-4615-9E2C-638A78E996A8}" sibTransId="{741ED245-6475-44AE-AC12-4BF7FB5FD0CA}"/>
    <dgm:cxn modelId="{D6152DE0-8ED8-47FD-A0E5-2E571DFC6F23}" type="presOf" srcId="{2469D00C-D1D7-4387-99DD-1690C8392B10}" destId="{558EA239-4784-48A3-95C2-5344E6131AD2}" srcOrd="0" destOrd="0" presId="urn:microsoft.com/office/officeart/2005/8/layout/radial2"/>
    <dgm:cxn modelId="{2D0C0D39-FBFF-4AD1-9AC6-603FDE03BDBB}" type="presParOf" srcId="{E1182473-E834-4A7C-9988-44E2B462E56C}" destId="{011D8E7C-8C68-4B5D-9C6D-E70F9F7F2415}" srcOrd="0" destOrd="0" presId="urn:microsoft.com/office/officeart/2005/8/layout/radial2"/>
    <dgm:cxn modelId="{F81C10A5-6CA1-46A9-BE8F-29C2D198A609}" type="presParOf" srcId="{011D8E7C-8C68-4B5D-9C6D-E70F9F7F2415}" destId="{F073B923-520A-457B-A54B-1B6A12C816A4}" srcOrd="0" destOrd="0" presId="urn:microsoft.com/office/officeart/2005/8/layout/radial2"/>
    <dgm:cxn modelId="{A9DAE7DA-C7EA-485F-9EF5-96610ABB5D89}" type="presParOf" srcId="{F073B923-520A-457B-A54B-1B6A12C816A4}" destId="{8AB1D2C1-CB8B-496C-B254-9F0415834D4A}" srcOrd="0" destOrd="0" presId="urn:microsoft.com/office/officeart/2005/8/layout/radial2"/>
    <dgm:cxn modelId="{DCAA17BB-C611-471B-9334-813EDF2A7779}" type="presParOf" srcId="{F073B923-520A-457B-A54B-1B6A12C816A4}" destId="{FFC814E6-1E20-41E9-A0E1-04BCD6209984}" srcOrd="1" destOrd="0" presId="urn:microsoft.com/office/officeart/2005/8/layout/radial2"/>
    <dgm:cxn modelId="{471826B2-631F-4B7B-9AF1-0E8B14DCC721}" type="presParOf" srcId="{011D8E7C-8C68-4B5D-9C6D-E70F9F7F2415}" destId="{5A0D3A0C-A8D9-424A-87E6-0E4F8FC20D56}" srcOrd="1" destOrd="0" presId="urn:microsoft.com/office/officeart/2005/8/layout/radial2"/>
    <dgm:cxn modelId="{C5C8422B-53D6-4F8A-BFC4-D2C7D31F870B}" type="presParOf" srcId="{011D8E7C-8C68-4B5D-9C6D-E70F9F7F2415}" destId="{1DDAB648-E405-4901-9CB4-FE17DBE5628D}" srcOrd="2" destOrd="0" presId="urn:microsoft.com/office/officeart/2005/8/layout/radial2"/>
    <dgm:cxn modelId="{F93ED497-E115-4113-9C26-0CE4E8A662EB}" type="presParOf" srcId="{1DDAB648-E405-4901-9CB4-FE17DBE5628D}" destId="{78A80756-A013-4A45-BE69-5FE7438844A9}" srcOrd="0" destOrd="0" presId="urn:microsoft.com/office/officeart/2005/8/layout/radial2"/>
    <dgm:cxn modelId="{1990055F-98A0-4DE2-92EA-FF4492DE2EF2}" type="presParOf" srcId="{1DDAB648-E405-4901-9CB4-FE17DBE5628D}" destId="{CBC43EEF-22A3-4162-9EAF-C45BD7D76797}" srcOrd="1" destOrd="0" presId="urn:microsoft.com/office/officeart/2005/8/layout/radial2"/>
    <dgm:cxn modelId="{1B4FFA3F-9F6A-4FF2-8CBD-9D8842597803}" type="presParOf" srcId="{011D8E7C-8C68-4B5D-9C6D-E70F9F7F2415}" destId="{5C15D753-A89F-47DB-90F4-C72AECBEE3AA}" srcOrd="3" destOrd="0" presId="urn:microsoft.com/office/officeart/2005/8/layout/radial2"/>
    <dgm:cxn modelId="{ABBCC02D-A333-4B37-AFA1-27DB85D38BE1}" type="presParOf" srcId="{011D8E7C-8C68-4B5D-9C6D-E70F9F7F2415}" destId="{84C8F691-3C03-4072-B0F9-2C7E732A9EFE}" srcOrd="4" destOrd="0" presId="urn:microsoft.com/office/officeart/2005/8/layout/radial2"/>
    <dgm:cxn modelId="{871DBA29-92BD-4A93-A1D2-0F2F66B3DB94}" type="presParOf" srcId="{84C8F691-3C03-4072-B0F9-2C7E732A9EFE}" destId="{558EA239-4784-48A3-95C2-5344E6131AD2}" srcOrd="0" destOrd="0" presId="urn:microsoft.com/office/officeart/2005/8/layout/radial2"/>
    <dgm:cxn modelId="{19C2F07F-F4B1-4558-B0BC-43E2BA21101F}" type="presParOf" srcId="{84C8F691-3C03-4072-B0F9-2C7E732A9EFE}" destId="{A163D73C-D572-45CF-BFA2-41A5A18BB4A7}" srcOrd="1" destOrd="0" presId="urn:microsoft.com/office/officeart/2005/8/layout/radial2"/>
    <dgm:cxn modelId="{03154942-436E-437D-9EFB-9CCB46619EE5}" type="presParOf" srcId="{011D8E7C-8C68-4B5D-9C6D-E70F9F7F2415}" destId="{DD419465-5D1B-4D12-98F0-7AD6E040ADA6}" srcOrd="5" destOrd="0" presId="urn:microsoft.com/office/officeart/2005/8/layout/radial2"/>
    <dgm:cxn modelId="{698D6076-F821-4210-8F93-4E7C103E6CDB}" type="presParOf" srcId="{011D8E7C-8C68-4B5D-9C6D-E70F9F7F2415}" destId="{AFDF94E1-F7EC-45A5-A3AA-1AA2979CA1C9}" srcOrd="6" destOrd="0" presId="urn:microsoft.com/office/officeart/2005/8/layout/radial2"/>
    <dgm:cxn modelId="{7CB86053-52E7-4578-ABD9-3C3902CA5D47}" type="presParOf" srcId="{AFDF94E1-F7EC-45A5-A3AA-1AA2979CA1C9}" destId="{D43FA6D9-E57A-41F8-BD3E-68BD51455CE3}" srcOrd="0" destOrd="0" presId="urn:microsoft.com/office/officeart/2005/8/layout/radial2"/>
    <dgm:cxn modelId="{E259DE46-8BE7-4A5B-BA5F-5728637F4DD9}" type="presParOf" srcId="{AFDF94E1-F7EC-45A5-A3AA-1AA2979CA1C9}" destId="{EDEB9983-73BB-4239-A853-C7FC7745F6CF}" srcOrd="1" destOrd="0" presId="urn:microsoft.com/office/officeart/2005/8/layout/radial2"/>
    <dgm:cxn modelId="{09F378B7-F231-44C6-8C4F-44A6A3F583CC}" type="presParOf" srcId="{011D8E7C-8C68-4B5D-9C6D-E70F9F7F2415}" destId="{10559C1D-8CE4-49F4-95AB-E4D8724CA036}" srcOrd="7" destOrd="0" presId="urn:microsoft.com/office/officeart/2005/8/layout/radial2"/>
    <dgm:cxn modelId="{264CEB0A-2F51-4C10-AFB6-22CA04C06B89}" type="presParOf" srcId="{011D8E7C-8C68-4B5D-9C6D-E70F9F7F2415}" destId="{A472DA26-205E-4385-8BCA-0EA1410DF9CD}" srcOrd="8" destOrd="0" presId="urn:microsoft.com/office/officeart/2005/8/layout/radial2"/>
    <dgm:cxn modelId="{BE797D48-E337-45F9-9098-EC9DDFDE4271}" type="presParOf" srcId="{A472DA26-205E-4385-8BCA-0EA1410DF9CD}" destId="{4D1B3EBF-373B-4ABC-B45D-21F71D5E3B6A}" srcOrd="0" destOrd="0" presId="urn:microsoft.com/office/officeart/2005/8/layout/radial2"/>
    <dgm:cxn modelId="{C88DE4C8-2167-4B16-BAFB-C764AFB8C580}" type="presParOf" srcId="{A472DA26-205E-4385-8BCA-0EA1410DF9CD}" destId="{414D4DE7-E24B-473F-9F35-019E81933FD5}" srcOrd="1" destOrd="0" presId="urn:microsoft.com/office/officeart/2005/8/layout/radial2"/>
    <dgm:cxn modelId="{E3ADD8FA-ACFD-4080-B3F6-CD29CA227E87}" type="presParOf" srcId="{011D8E7C-8C68-4B5D-9C6D-E70F9F7F2415}" destId="{E6E1175C-3F60-4F29-9740-00F59B52F379}" srcOrd="9" destOrd="0" presId="urn:microsoft.com/office/officeart/2005/8/layout/radial2"/>
    <dgm:cxn modelId="{B85C6A63-A23E-4836-8FA5-22E39713160B}" type="presParOf" srcId="{011D8E7C-8C68-4B5D-9C6D-E70F9F7F2415}" destId="{5BBF5839-1293-4194-8F55-19C8B4331AC5}" srcOrd="10" destOrd="0" presId="urn:microsoft.com/office/officeart/2005/8/layout/radial2"/>
    <dgm:cxn modelId="{64E3A9E2-68EF-4D5C-B5F7-E6778EA5CC06}" type="presParOf" srcId="{5BBF5839-1293-4194-8F55-19C8B4331AC5}" destId="{D8ADA6AF-BE7C-4619-B151-3D00514E31EB}" srcOrd="0" destOrd="0" presId="urn:microsoft.com/office/officeart/2005/8/layout/radial2"/>
    <dgm:cxn modelId="{1C306C23-33E1-4553-AB4C-01BFFA83A469}" type="presParOf" srcId="{5BBF5839-1293-4194-8F55-19C8B4331AC5}" destId="{5F99A1F2-C3FD-4F3C-BCE4-96210A119E8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D9C5F3-10C4-4D27-985C-2228C1D78FF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C0D5D477-A833-4FA9-A3E3-7BA4C9F17F1F}">
      <dgm:prSet/>
      <dgm:spPr/>
      <dgm:t>
        <a:bodyPr/>
        <a:lstStyle/>
        <a:p>
          <a:endParaRPr lang="tr-TR"/>
        </a:p>
      </dgm:t>
    </dgm:pt>
    <dgm:pt modelId="{EE2CB6D8-EA70-420F-A4EE-9DED2DCB2A89}" type="parTrans" cxnId="{BE0C0CF2-4BC2-4B22-94D6-401FAB52AA33}">
      <dgm:prSet/>
      <dgm:spPr/>
      <dgm:t>
        <a:bodyPr/>
        <a:lstStyle/>
        <a:p>
          <a:endParaRPr lang="tr-TR"/>
        </a:p>
      </dgm:t>
    </dgm:pt>
    <dgm:pt modelId="{AE5A3BA5-A4AF-4A53-A922-CE740B2B20B5}" type="sibTrans" cxnId="{BE0C0CF2-4BC2-4B22-94D6-401FAB52AA33}">
      <dgm:prSet/>
      <dgm:spPr/>
      <dgm:t>
        <a:bodyPr/>
        <a:lstStyle/>
        <a:p>
          <a:endParaRPr lang="tr-TR"/>
        </a:p>
      </dgm:t>
    </dgm:pt>
    <dgm:pt modelId="{56B1E128-8712-4CBC-841A-A1C08AD031A4}">
      <dgm:prSet custT="1"/>
      <dgm:spPr/>
      <dgm:t>
        <a:bodyPr/>
        <a:lstStyle/>
        <a:p>
          <a:r>
            <a:rPr lang="tr-TR" sz="1600" b="1" i="1" u="sng" dirty="0">
              <a:solidFill>
                <a:srgbClr val="FF0000"/>
              </a:solidFill>
            </a:rPr>
            <a:t>Aktifleştirme Tarihine </a:t>
          </a:r>
          <a:r>
            <a:rPr lang="tr-TR" sz="1600" b="1" i="1" dirty="0"/>
            <a:t>Kadar Oluşan </a:t>
          </a:r>
          <a:endParaRPr lang="tr-TR" sz="1600" dirty="0"/>
        </a:p>
      </dgm:t>
    </dgm:pt>
    <dgm:pt modelId="{85912616-46A0-476F-AB7E-ABAD7EA07C9B}" type="parTrans" cxnId="{17BB36D3-8D65-4D20-8518-09D8C02499FD}">
      <dgm:prSet/>
      <dgm:spPr/>
      <dgm:t>
        <a:bodyPr/>
        <a:lstStyle/>
        <a:p>
          <a:endParaRPr lang="tr-TR"/>
        </a:p>
      </dgm:t>
    </dgm:pt>
    <dgm:pt modelId="{FA43C53D-AAC7-4FA7-BA48-FDE3A0165A6C}" type="sibTrans" cxnId="{17BB36D3-8D65-4D20-8518-09D8C02499FD}">
      <dgm:prSet/>
      <dgm:spPr/>
      <dgm:t>
        <a:bodyPr/>
        <a:lstStyle/>
        <a:p>
          <a:endParaRPr lang="tr-TR"/>
        </a:p>
      </dgm:t>
    </dgm:pt>
    <dgm:pt modelId="{7F02F404-08AF-4C39-9B56-0F30D5FA71C7}">
      <dgm:prSet custT="1"/>
      <dgm:spPr/>
      <dgm:t>
        <a:bodyPr/>
        <a:lstStyle/>
        <a:p>
          <a:r>
            <a:rPr lang="tr-TR" sz="1500" b="1" i="1" dirty="0"/>
            <a:t>Faiz Ve Kur Farkları</a:t>
          </a:r>
          <a:endParaRPr lang="tr-TR" sz="1500" dirty="0"/>
        </a:p>
      </dgm:t>
    </dgm:pt>
    <dgm:pt modelId="{F3859C03-601B-4A87-9803-E526C403B9DB}" type="parTrans" cxnId="{F8F485A2-21F6-4318-93DF-A5C6E072A6C1}">
      <dgm:prSet/>
      <dgm:spPr/>
      <dgm:t>
        <a:bodyPr/>
        <a:lstStyle/>
        <a:p>
          <a:endParaRPr lang="tr-TR"/>
        </a:p>
      </dgm:t>
    </dgm:pt>
    <dgm:pt modelId="{DC4F9E77-0676-48D0-858A-63FD388ECC92}" type="sibTrans" cxnId="{F8F485A2-21F6-4318-93DF-A5C6E072A6C1}">
      <dgm:prSet/>
      <dgm:spPr/>
      <dgm:t>
        <a:bodyPr/>
        <a:lstStyle/>
        <a:p>
          <a:endParaRPr lang="tr-TR"/>
        </a:p>
      </dgm:t>
    </dgm:pt>
    <dgm:pt modelId="{0610CF28-45EB-49C5-A147-B9E873BDF479}">
      <dgm:prSet custT="1"/>
      <dgm:spPr/>
      <dgm:t>
        <a:bodyPr/>
        <a:lstStyle/>
        <a:p>
          <a:r>
            <a:rPr lang="tr-TR" sz="1500" b="1" i="1" dirty="0"/>
            <a:t>Yatırım Harcaması Sayılır.</a:t>
          </a:r>
          <a:endParaRPr lang="tr-TR" sz="1500" dirty="0"/>
        </a:p>
      </dgm:t>
    </dgm:pt>
    <dgm:pt modelId="{DF562927-BB2C-4DD0-AE7F-B399404E8C54}" type="parTrans" cxnId="{E949FE91-F38B-4E43-827C-A8C25D106AFF}">
      <dgm:prSet/>
      <dgm:spPr/>
      <dgm:t>
        <a:bodyPr/>
        <a:lstStyle/>
        <a:p>
          <a:endParaRPr lang="tr-TR"/>
        </a:p>
      </dgm:t>
    </dgm:pt>
    <dgm:pt modelId="{BA91CFBC-9FF5-4CEE-8D44-3814FADA6FD0}" type="sibTrans" cxnId="{E949FE91-F38B-4E43-827C-A8C25D106AFF}">
      <dgm:prSet/>
      <dgm:spPr/>
      <dgm:t>
        <a:bodyPr/>
        <a:lstStyle/>
        <a:p>
          <a:endParaRPr lang="tr-TR"/>
        </a:p>
      </dgm:t>
    </dgm:pt>
    <dgm:pt modelId="{F1FC82D4-71E4-417B-A161-1BF61D166CDA}">
      <dgm:prSet custT="1"/>
      <dgm:spPr/>
      <dgm:t>
        <a:bodyPr/>
        <a:lstStyle/>
        <a:p>
          <a:pPr>
            <a:lnSpc>
              <a:spcPct val="100000"/>
            </a:lnSpc>
            <a:spcAft>
              <a:spcPts val="0"/>
            </a:spcAft>
          </a:pPr>
          <a:r>
            <a:rPr lang="tr-TR" sz="1500" b="1" i="1" dirty="0"/>
            <a:t>Aktifleştikten Sonra </a:t>
          </a:r>
        </a:p>
        <a:p>
          <a:pPr>
            <a:lnSpc>
              <a:spcPct val="100000"/>
            </a:lnSpc>
            <a:spcAft>
              <a:spcPts val="0"/>
            </a:spcAft>
          </a:pPr>
          <a:r>
            <a:rPr lang="tr-TR" sz="1500" b="1" i="1" dirty="0"/>
            <a:t>Oluşan </a:t>
          </a:r>
          <a:endParaRPr lang="tr-TR" sz="1500" dirty="0"/>
        </a:p>
      </dgm:t>
    </dgm:pt>
    <dgm:pt modelId="{20A6F23C-5DDF-40ED-BC90-D23A720EF81B}" type="parTrans" cxnId="{2BC801FA-5B75-4128-B90A-2076309FCE36}">
      <dgm:prSet/>
      <dgm:spPr/>
      <dgm:t>
        <a:bodyPr/>
        <a:lstStyle/>
        <a:p>
          <a:endParaRPr lang="tr-TR"/>
        </a:p>
      </dgm:t>
    </dgm:pt>
    <dgm:pt modelId="{0048BB78-95E3-4D00-A00A-09A18721AD4B}" type="sibTrans" cxnId="{2BC801FA-5B75-4128-B90A-2076309FCE36}">
      <dgm:prSet/>
      <dgm:spPr/>
      <dgm:t>
        <a:bodyPr/>
        <a:lstStyle/>
        <a:p>
          <a:endParaRPr lang="tr-TR"/>
        </a:p>
      </dgm:t>
    </dgm:pt>
    <dgm:pt modelId="{5D4FC057-B7A2-4F5E-9025-3436F4EB8200}">
      <dgm:prSet custT="1"/>
      <dgm:spPr/>
      <dgm:t>
        <a:bodyPr/>
        <a:lstStyle/>
        <a:p>
          <a:r>
            <a:rPr lang="tr-TR" sz="1500" b="1" i="1" dirty="0"/>
            <a:t>Faiz Ve Kur Farkları </a:t>
          </a:r>
          <a:endParaRPr lang="tr-TR" sz="1500" dirty="0"/>
        </a:p>
      </dgm:t>
    </dgm:pt>
    <dgm:pt modelId="{4612E126-26FD-4A0F-8F4B-AF23F2418E1C}" type="parTrans" cxnId="{9094B398-C547-4E2E-904F-FAE449B534E6}">
      <dgm:prSet/>
      <dgm:spPr/>
      <dgm:t>
        <a:bodyPr/>
        <a:lstStyle/>
        <a:p>
          <a:endParaRPr lang="tr-TR"/>
        </a:p>
      </dgm:t>
    </dgm:pt>
    <dgm:pt modelId="{0861CDBD-8F7B-4965-85A0-DEE19FC9EAC0}" type="sibTrans" cxnId="{9094B398-C547-4E2E-904F-FAE449B534E6}">
      <dgm:prSet/>
      <dgm:spPr/>
      <dgm:t>
        <a:bodyPr/>
        <a:lstStyle/>
        <a:p>
          <a:endParaRPr lang="tr-TR"/>
        </a:p>
      </dgm:t>
    </dgm:pt>
    <dgm:pt modelId="{54D5BA93-6CFD-428D-AFAF-8DD4E056B64E}">
      <dgm:prSet custT="1"/>
      <dgm:spPr/>
      <dgm:t>
        <a:bodyPr/>
        <a:lstStyle/>
        <a:p>
          <a:r>
            <a:rPr lang="tr-TR" sz="1500" b="1" i="1" dirty="0"/>
            <a:t>Yatırım Harcaması Sayılmaz</a:t>
          </a:r>
          <a:endParaRPr lang="tr-TR" sz="1500" dirty="0"/>
        </a:p>
      </dgm:t>
    </dgm:pt>
    <dgm:pt modelId="{2BAE82CB-6698-40EF-93D5-C1D9736EA4A0}" type="parTrans" cxnId="{914D906F-2A6F-43F4-8FC9-C93EAE08CBA2}">
      <dgm:prSet/>
      <dgm:spPr/>
      <dgm:t>
        <a:bodyPr/>
        <a:lstStyle/>
        <a:p>
          <a:endParaRPr lang="tr-TR"/>
        </a:p>
      </dgm:t>
    </dgm:pt>
    <dgm:pt modelId="{8301661F-34A1-4495-87C8-278047BEB484}" type="sibTrans" cxnId="{914D906F-2A6F-43F4-8FC9-C93EAE08CBA2}">
      <dgm:prSet/>
      <dgm:spPr/>
      <dgm:t>
        <a:bodyPr/>
        <a:lstStyle/>
        <a:p>
          <a:endParaRPr lang="tr-TR"/>
        </a:p>
      </dgm:t>
    </dgm:pt>
    <dgm:pt modelId="{6B0A3F4B-E712-4C46-95FC-F15E83700549}" type="pres">
      <dgm:prSet presAssocID="{6AD9C5F3-10C4-4D27-985C-2228C1D78FF1}" presName="Name0" presStyleCnt="0">
        <dgm:presLayoutVars>
          <dgm:dir/>
          <dgm:resizeHandles val="exact"/>
        </dgm:presLayoutVars>
      </dgm:prSet>
      <dgm:spPr/>
    </dgm:pt>
    <dgm:pt modelId="{E8EBC09B-A314-43D8-A1E0-F281C1E77F1D}" type="pres">
      <dgm:prSet presAssocID="{6AD9C5F3-10C4-4D27-985C-2228C1D78FF1}" presName="arrow" presStyleLbl="bgShp" presStyleIdx="0" presStyleCnt="1"/>
      <dgm:spPr/>
    </dgm:pt>
    <dgm:pt modelId="{60A58B5A-6BD5-4124-88B7-79529C8C13ED}" type="pres">
      <dgm:prSet presAssocID="{6AD9C5F3-10C4-4D27-985C-2228C1D78FF1}" presName="points" presStyleCnt="0"/>
      <dgm:spPr/>
    </dgm:pt>
    <dgm:pt modelId="{D48D80A6-2436-4C48-A1DC-60DCC7D6394D}" type="pres">
      <dgm:prSet presAssocID="{C0D5D477-A833-4FA9-A3E3-7BA4C9F17F1F}" presName="compositeA" presStyleCnt="0"/>
      <dgm:spPr/>
    </dgm:pt>
    <dgm:pt modelId="{4389C7C3-39D6-4CE4-A43D-13C5252042A1}" type="pres">
      <dgm:prSet presAssocID="{C0D5D477-A833-4FA9-A3E3-7BA4C9F17F1F}" presName="textA" presStyleLbl="revTx" presStyleIdx="0" presStyleCnt="7">
        <dgm:presLayoutVars>
          <dgm:bulletEnabled val="1"/>
        </dgm:presLayoutVars>
      </dgm:prSet>
      <dgm:spPr/>
    </dgm:pt>
    <dgm:pt modelId="{AE10ADA9-C1B7-41E9-B70A-7486010ED633}" type="pres">
      <dgm:prSet presAssocID="{C0D5D477-A833-4FA9-A3E3-7BA4C9F17F1F}" presName="circleA" presStyleLbl="node1" presStyleIdx="0" presStyleCnt="7"/>
      <dgm:spPr/>
    </dgm:pt>
    <dgm:pt modelId="{F24F44CE-A62B-4D01-A313-8D6A4791D685}" type="pres">
      <dgm:prSet presAssocID="{C0D5D477-A833-4FA9-A3E3-7BA4C9F17F1F}" presName="spaceA" presStyleCnt="0"/>
      <dgm:spPr/>
    </dgm:pt>
    <dgm:pt modelId="{7799590A-7B84-4002-AF2D-D40B7A4227E2}" type="pres">
      <dgm:prSet presAssocID="{AE5A3BA5-A4AF-4A53-A922-CE740B2B20B5}" presName="space" presStyleCnt="0"/>
      <dgm:spPr/>
    </dgm:pt>
    <dgm:pt modelId="{EFF1FF43-B301-46DE-B163-D62191A8CD68}" type="pres">
      <dgm:prSet presAssocID="{56B1E128-8712-4CBC-841A-A1C08AD031A4}" presName="compositeB" presStyleCnt="0"/>
      <dgm:spPr/>
    </dgm:pt>
    <dgm:pt modelId="{992BE2A0-36C5-4DD9-81EC-E8351D2588EB}" type="pres">
      <dgm:prSet presAssocID="{56B1E128-8712-4CBC-841A-A1C08AD031A4}" presName="textB" presStyleLbl="revTx" presStyleIdx="1" presStyleCnt="7" custScaleX="265339" custLinFactNeighborX="-10423">
        <dgm:presLayoutVars>
          <dgm:bulletEnabled val="1"/>
        </dgm:presLayoutVars>
      </dgm:prSet>
      <dgm:spPr/>
    </dgm:pt>
    <dgm:pt modelId="{0CC4750F-8DEB-4E36-9207-181623941009}" type="pres">
      <dgm:prSet presAssocID="{56B1E128-8712-4CBC-841A-A1C08AD031A4}" presName="circleB" presStyleLbl="node1" presStyleIdx="1" presStyleCnt="7"/>
      <dgm:spPr/>
    </dgm:pt>
    <dgm:pt modelId="{ADFA8668-B974-4B9D-A8EB-600BC951EA92}" type="pres">
      <dgm:prSet presAssocID="{56B1E128-8712-4CBC-841A-A1C08AD031A4}" presName="spaceB" presStyleCnt="0"/>
      <dgm:spPr/>
    </dgm:pt>
    <dgm:pt modelId="{13ED9737-A3EA-48B4-A551-76616C6D852C}" type="pres">
      <dgm:prSet presAssocID="{FA43C53D-AAC7-4FA7-BA48-FDE3A0165A6C}" presName="space" presStyleCnt="0"/>
      <dgm:spPr/>
    </dgm:pt>
    <dgm:pt modelId="{254B2D3E-CCD1-43E3-9930-B76054C957CD}" type="pres">
      <dgm:prSet presAssocID="{7F02F404-08AF-4C39-9B56-0F30D5FA71C7}" presName="compositeA" presStyleCnt="0"/>
      <dgm:spPr/>
    </dgm:pt>
    <dgm:pt modelId="{27A3FD04-6598-4C7A-9E8E-90B241759821}" type="pres">
      <dgm:prSet presAssocID="{7F02F404-08AF-4C39-9B56-0F30D5FA71C7}" presName="textA" presStyleLbl="revTx" presStyleIdx="2" presStyleCnt="7" custScaleX="150476">
        <dgm:presLayoutVars>
          <dgm:bulletEnabled val="1"/>
        </dgm:presLayoutVars>
      </dgm:prSet>
      <dgm:spPr/>
    </dgm:pt>
    <dgm:pt modelId="{EEBB7C24-A839-4C6D-9A4E-C9A9F0B03FED}" type="pres">
      <dgm:prSet presAssocID="{7F02F404-08AF-4C39-9B56-0F30D5FA71C7}" presName="circleA" presStyleLbl="node1" presStyleIdx="2" presStyleCnt="7"/>
      <dgm:spPr/>
    </dgm:pt>
    <dgm:pt modelId="{C9532B36-0216-43FE-9EE2-CB158608E715}" type="pres">
      <dgm:prSet presAssocID="{7F02F404-08AF-4C39-9B56-0F30D5FA71C7}" presName="spaceA" presStyleCnt="0"/>
      <dgm:spPr/>
    </dgm:pt>
    <dgm:pt modelId="{9736B525-4003-46E1-8EFE-F5CB74533A74}" type="pres">
      <dgm:prSet presAssocID="{DC4F9E77-0676-48D0-858A-63FD388ECC92}" presName="space" presStyleCnt="0"/>
      <dgm:spPr/>
    </dgm:pt>
    <dgm:pt modelId="{DF9EF983-043C-4E9A-A0F2-1BC548664FB7}" type="pres">
      <dgm:prSet presAssocID="{0610CF28-45EB-49C5-A147-B9E873BDF479}" presName="compositeB" presStyleCnt="0"/>
      <dgm:spPr/>
    </dgm:pt>
    <dgm:pt modelId="{1910DD61-8A08-418A-9FD3-A4D6AFD42D43}" type="pres">
      <dgm:prSet presAssocID="{0610CF28-45EB-49C5-A147-B9E873BDF479}" presName="textB" presStyleLbl="revTx" presStyleIdx="3" presStyleCnt="7" custScaleX="210552">
        <dgm:presLayoutVars>
          <dgm:bulletEnabled val="1"/>
        </dgm:presLayoutVars>
      </dgm:prSet>
      <dgm:spPr/>
    </dgm:pt>
    <dgm:pt modelId="{6E4747FC-2308-436B-8758-651E5EB9ED92}" type="pres">
      <dgm:prSet presAssocID="{0610CF28-45EB-49C5-A147-B9E873BDF479}" presName="circleB" presStyleLbl="node1" presStyleIdx="3" presStyleCnt="7"/>
      <dgm:spPr/>
    </dgm:pt>
    <dgm:pt modelId="{D24443D0-975C-4FEE-9D42-D860BF737DC7}" type="pres">
      <dgm:prSet presAssocID="{0610CF28-45EB-49C5-A147-B9E873BDF479}" presName="spaceB" presStyleCnt="0"/>
      <dgm:spPr/>
    </dgm:pt>
    <dgm:pt modelId="{375800DC-4573-4A60-AD66-04E5A66A14CF}" type="pres">
      <dgm:prSet presAssocID="{BA91CFBC-9FF5-4CEE-8D44-3814FADA6FD0}" presName="space" presStyleCnt="0"/>
      <dgm:spPr/>
    </dgm:pt>
    <dgm:pt modelId="{4664A3BD-C5BC-4796-9F54-56257DD46DC6}" type="pres">
      <dgm:prSet presAssocID="{F1FC82D4-71E4-417B-A161-1BF61D166CDA}" presName="compositeA" presStyleCnt="0"/>
      <dgm:spPr/>
    </dgm:pt>
    <dgm:pt modelId="{BBA91AC8-B00D-4498-BF53-4EB86E0A28BF}" type="pres">
      <dgm:prSet presAssocID="{F1FC82D4-71E4-417B-A161-1BF61D166CDA}" presName="textA" presStyleLbl="revTx" presStyleIdx="4" presStyleCnt="7" custScaleX="222308">
        <dgm:presLayoutVars>
          <dgm:bulletEnabled val="1"/>
        </dgm:presLayoutVars>
      </dgm:prSet>
      <dgm:spPr/>
    </dgm:pt>
    <dgm:pt modelId="{4AD0225A-F83A-4C4B-B39F-3052AB0DB9A3}" type="pres">
      <dgm:prSet presAssocID="{F1FC82D4-71E4-417B-A161-1BF61D166CDA}" presName="circleA" presStyleLbl="node1" presStyleIdx="4" presStyleCnt="7"/>
      <dgm:spPr/>
    </dgm:pt>
    <dgm:pt modelId="{D9DC5603-4B5A-4F30-BDC0-AFD04FCDEF6D}" type="pres">
      <dgm:prSet presAssocID="{F1FC82D4-71E4-417B-A161-1BF61D166CDA}" presName="spaceA" presStyleCnt="0"/>
      <dgm:spPr/>
    </dgm:pt>
    <dgm:pt modelId="{FEB2D1D4-786A-4C25-A5B9-84799CFDC86A}" type="pres">
      <dgm:prSet presAssocID="{0048BB78-95E3-4D00-A00A-09A18721AD4B}" presName="space" presStyleCnt="0"/>
      <dgm:spPr/>
    </dgm:pt>
    <dgm:pt modelId="{001DF064-188B-49EA-9A7D-38C1564C58FA}" type="pres">
      <dgm:prSet presAssocID="{5D4FC057-B7A2-4F5E-9025-3436F4EB8200}" presName="compositeB" presStyleCnt="0"/>
      <dgm:spPr/>
    </dgm:pt>
    <dgm:pt modelId="{74901791-F00E-4360-A8D0-B81249DF581B}" type="pres">
      <dgm:prSet presAssocID="{5D4FC057-B7A2-4F5E-9025-3436F4EB8200}" presName="textB" presStyleLbl="revTx" presStyleIdx="5" presStyleCnt="7" custScaleX="157958">
        <dgm:presLayoutVars>
          <dgm:bulletEnabled val="1"/>
        </dgm:presLayoutVars>
      </dgm:prSet>
      <dgm:spPr/>
    </dgm:pt>
    <dgm:pt modelId="{27928801-AC6F-4ED8-B96A-9A000E23775E}" type="pres">
      <dgm:prSet presAssocID="{5D4FC057-B7A2-4F5E-9025-3436F4EB8200}" presName="circleB" presStyleLbl="node1" presStyleIdx="5" presStyleCnt="7"/>
      <dgm:spPr/>
    </dgm:pt>
    <dgm:pt modelId="{40FAE184-0E85-4EDD-84C2-78FF6A5B6BCD}" type="pres">
      <dgm:prSet presAssocID="{5D4FC057-B7A2-4F5E-9025-3436F4EB8200}" presName="spaceB" presStyleCnt="0"/>
      <dgm:spPr/>
    </dgm:pt>
    <dgm:pt modelId="{05B4A8F8-98E6-4B02-B9BA-1DD36CC60CA5}" type="pres">
      <dgm:prSet presAssocID="{0861CDBD-8F7B-4965-85A0-DEE19FC9EAC0}" presName="space" presStyleCnt="0"/>
      <dgm:spPr/>
    </dgm:pt>
    <dgm:pt modelId="{FC74307E-168C-4054-B084-723264C0B695}" type="pres">
      <dgm:prSet presAssocID="{54D5BA93-6CFD-428D-AFAF-8DD4E056B64E}" presName="compositeA" presStyleCnt="0"/>
      <dgm:spPr/>
    </dgm:pt>
    <dgm:pt modelId="{3775FF25-A947-42E5-AC3A-497FF712890B}" type="pres">
      <dgm:prSet presAssocID="{54D5BA93-6CFD-428D-AFAF-8DD4E056B64E}" presName="textA" presStyleLbl="revTx" presStyleIdx="6" presStyleCnt="7" custScaleX="190111">
        <dgm:presLayoutVars>
          <dgm:bulletEnabled val="1"/>
        </dgm:presLayoutVars>
      </dgm:prSet>
      <dgm:spPr/>
    </dgm:pt>
    <dgm:pt modelId="{6203744D-E904-4A8B-995B-CAA67A6C6AA5}" type="pres">
      <dgm:prSet presAssocID="{54D5BA93-6CFD-428D-AFAF-8DD4E056B64E}" presName="circleA" presStyleLbl="node1" presStyleIdx="6" presStyleCnt="7"/>
      <dgm:spPr/>
    </dgm:pt>
    <dgm:pt modelId="{497A8E69-C5A5-4615-AA07-2FEA809F8FB9}" type="pres">
      <dgm:prSet presAssocID="{54D5BA93-6CFD-428D-AFAF-8DD4E056B64E}" presName="spaceA" presStyleCnt="0"/>
      <dgm:spPr/>
    </dgm:pt>
  </dgm:ptLst>
  <dgm:cxnLst>
    <dgm:cxn modelId="{122BDC4C-3933-4DB8-8C3C-00A7E1B43A9B}" type="presOf" srcId="{7F02F404-08AF-4C39-9B56-0F30D5FA71C7}" destId="{27A3FD04-6598-4C7A-9E8E-90B241759821}" srcOrd="0" destOrd="0" presId="urn:microsoft.com/office/officeart/2005/8/layout/hProcess11"/>
    <dgm:cxn modelId="{914D906F-2A6F-43F4-8FC9-C93EAE08CBA2}" srcId="{6AD9C5F3-10C4-4D27-985C-2228C1D78FF1}" destId="{54D5BA93-6CFD-428D-AFAF-8DD4E056B64E}" srcOrd="6" destOrd="0" parTransId="{2BAE82CB-6698-40EF-93D5-C1D9736EA4A0}" sibTransId="{8301661F-34A1-4495-87C8-278047BEB484}"/>
    <dgm:cxn modelId="{2225AD54-0EFB-4FE6-B57F-2E5F265DB0DF}" type="presOf" srcId="{C0D5D477-A833-4FA9-A3E3-7BA4C9F17F1F}" destId="{4389C7C3-39D6-4CE4-A43D-13C5252042A1}" srcOrd="0" destOrd="0" presId="urn:microsoft.com/office/officeart/2005/8/layout/hProcess11"/>
    <dgm:cxn modelId="{6B6CDF7A-C091-47ED-991B-6E59D2240268}" type="presOf" srcId="{56B1E128-8712-4CBC-841A-A1C08AD031A4}" destId="{992BE2A0-36C5-4DD9-81EC-E8351D2588EB}" srcOrd="0" destOrd="0" presId="urn:microsoft.com/office/officeart/2005/8/layout/hProcess11"/>
    <dgm:cxn modelId="{18A9A690-FA29-4175-8FC7-E77329CBFB28}" type="presOf" srcId="{F1FC82D4-71E4-417B-A161-1BF61D166CDA}" destId="{BBA91AC8-B00D-4498-BF53-4EB86E0A28BF}" srcOrd="0" destOrd="0" presId="urn:microsoft.com/office/officeart/2005/8/layout/hProcess11"/>
    <dgm:cxn modelId="{E949FE91-F38B-4E43-827C-A8C25D106AFF}" srcId="{6AD9C5F3-10C4-4D27-985C-2228C1D78FF1}" destId="{0610CF28-45EB-49C5-A147-B9E873BDF479}" srcOrd="3" destOrd="0" parTransId="{DF562927-BB2C-4DD0-AE7F-B399404E8C54}" sibTransId="{BA91CFBC-9FF5-4CEE-8D44-3814FADA6FD0}"/>
    <dgm:cxn modelId="{9094B398-C547-4E2E-904F-FAE449B534E6}" srcId="{6AD9C5F3-10C4-4D27-985C-2228C1D78FF1}" destId="{5D4FC057-B7A2-4F5E-9025-3436F4EB8200}" srcOrd="5" destOrd="0" parTransId="{4612E126-26FD-4A0F-8F4B-AF23F2418E1C}" sibTransId="{0861CDBD-8F7B-4965-85A0-DEE19FC9EAC0}"/>
    <dgm:cxn modelId="{F8F485A2-21F6-4318-93DF-A5C6E072A6C1}" srcId="{6AD9C5F3-10C4-4D27-985C-2228C1D78FF1}" destId="{7F02F404-08AF-4C39-9B56-0F30D5FA71C7}" srcOrd="2" destOrd="0" parTransId="{F3859C03-601B-4A87-9803-E526C403B9DB}" sibTransId="{DC4F9E77-0676-48D0-858A-63FD388ECC92}"/>
    <dgm:cxn modelId="{08046AA6-12DB-4959-8293-64E0C67BDC85}" type="presOf" srcId="{5D4FC057-B7A2-4F5E-9025-3436F4EB8200}" destId="{74901791-F00E-4360-A8D0-B81249DF581B}" srcOrd="0" destOrd="0" presId="urn:microsoft.com/office/officeart/2005/8/layout/hProcess11"/>
    <dgm:cxn modelId="{65EDDAB7-843D-4764-B78B-07873C1A725D}" type="presOf" srcId="{6AD9C5F3-10C4-4D27-985C-2228C1D78FF1}" destId="{6B0A3F4B-E712-4C46-95FC-F15E83700549}" srcOrd="0" destOrd="0" presId="urn:microsoft.com/office/officeart/2005/8/layout/hProcess11"/>
    <dgm:cxn modelId="{96006BCA-3215-4A33-8151-DA98AB670B0D}" type="presOf" srcId="{0610CF28-45EB-49C5-A147-B9E873BDF479}" destId="{1910DD61-8A08-418A-9FD3-A4D6AFD42D43}" srcOrd="0" destOrd="0" presId="urn:microsoft.com/office/officeart/2005/8/layout/hProcess11"/>
    <dgm:cxn modelId="{17BB36D3-8D65-4D20-8518-09D8C02499FD}" srcId="{6AD9C5F3-10C4-4D27-985C-2228C1D78FF1}" destId="{56B1E128-8712-4CBC-841A-A1C08AD031A4}" srcOrd="1" destOrd="0" parTransId="{85912616-46A0-476F-AB7E-ABAD7EA07C9B}" sibTransId="{FA43C53D-AAC7-4FA7-BA48-FDE3A0165A6C}"/>
    <dgm:cxn modelId="{BE0C0CF2-4BC2-4B22-94D6-401FAB52AA33}" srcId="{6AD9C5F3-10C4-4D27-985C-2228C1D78FF1}" destId="{C0D5D477-A833-4FA9-A3E3-7BA4C9F17F1F}" srcOrd="0" destOrd="0" parTransId="{EE2CB6D8-EA70-420F-A4EE-9DED2DCB2A89}" sibTransId="{AE5A3BA5-A4AF-4A53-A922-CE740B2B20B5}"/>
    <dgm:cxn modelId="{70C7BEF5-C40A-4C34-AD0C-8F1CBCFF65D4}" type="presOf" srcId="{54D5BA93-6CFD-428D-AFAF-8DD4E056B64E}" destId="{3775FF25-A947-42E5-AC3A-497FF712890B}" srcOrd="0" destOrd="0" presId="urn:microsoft.com/office/officeart/2005/8/layout/hProcess11"/>
    <dgm:cxn modelId="{2BC801FA-5B75-4128-B90A-2076309FCE36}" srcId="{6AD9C5F3-10C4-4D27-985C-2228C1D78FF1}" destId="{F1FC82D4-71E4-417B-A161-1BF61D166CDA}" srcOrd="4" destOrd="0" parTransId="{20A6F23C-5DDF-40ED-BC90-D23A720EF81B}" sibTransId="{0048BB78-95E3-4D00-A00A-09A18721AD4B}"/>
    <dgm:cxn modelId="{F608E6FD-0747-4E7C-AAE7-B32AE4E72F0A}" type="presParOf" srcId="{6B0A3F4B-E712-4C46-95FC-F15E83700549}" destId="{E8EBC09B-A314-43D8-A1E0-F281C1E77F1D}" srcOrd="0" destOrd="0" presId="urn:microsoft.com/office/officeart/2005/8/layout/hProcess11"/>
    <dgm:cxn modelId="{024C65A3-ED2D-45EA-B3D1-6A5AB63863FC}" type="presParOf" srcId="{6B0A3F4B-E712-4C46-95FC-F15E83700549}" destId="{60A58B5A-6BD5-4124-88B7-79529C8C13ED}" srcOrd="1" destOrd="0" presId="urn:microsoft.com/office/officeart/2005/8/layout/hProcess11"/>
    <dgm:cxn modelId="{9331EE46-8B7F-4072-B85B-AEFB3190B51F}" type="presParOf" srcId="{60A58B5A-6BD5-4124-88B7-79529C8C13ED}" destId="{D48D80A6-2436-4C48-A1DC-60DCC7D6394D}" srcOrd="0" destOrd="0" presId="urn:microsoft.com/office/officeart/2005/8/layout/hProcess11"/>
    <dgm:cxn modelId="{CEBF4807-3F2E-438A-87A0-6AAA5B9A33B6}" type="presParOf" srcId="{D48D80A6-2436-4C48-A1DC-60DCC7D6394D}" destId="{4389C7C3-39D6-4CE4-A43D-13C5252042A1}" srcOrd="0" destOrd="0" presId="urn:microsoft.com/office/officeart/2005/8/layout/hProcess11"/>
    <dgm:cxn modelId="{99A1982E-F5CE-4F59-8B1D-BBA3FB7B507C}" type="presParOf" srcId="{D48D80A6-2436-4C48-A1DC-60DCC7D6394D}" destId="{AE10ADA9-C1B7-41E9-B70A-7486010ED633}" srcOrd="1" destOrd="0" presId="urn:microsoft.com/office/officeart/2005/8/layout/hProcess11"/>
    <dgm:cxn modelId="{4768DA06-C437-4946-B035-7FF382BA26AC}" type="presParOf" srcId="{D48D80A6-2436-4C48-A1DC-60DCC7D6394D}" destId="{F24F44CE-A62B-4D01-A313-8D6A4791D685}" srcOrd="2" destOrd="0" presId="urn:microsoft.com/office/officeart/2005/8/layout/hProcess11"/>
    <dgm:cxn modelId="{A9942652-E9FE-4E53-B5E1-C52EA8D9C115}" type="presParOf" srcId="{60A58B5A-6BD5-4124-88B7-79529C8C13ED}" destId="{7799590A-7B84-4002-AF2D-D40B7A4227E2}" srcOrd="1" destOrd="0" presId="urn:microsoft.com/office/officeart/2005/8/layout/hProcess11"/>
    <dgm:cxn modelId="{7782DA67-88CB-4DD5-A59F-7882AC2D4AFE}" type="presParOf" srcId="{60A58B5A-6BD5-4124-88B7-79529C8C13ED}" destId="{EFF1FF43-B301-46DE-B163-D62191A8CD68}" srcOrd="2" destOrd="0" presId="urn:microsoft.com/office/officeart/2005/8/layout/hProcess11"/>
    <dgm:cxn modelId="{A9250958-6961-4A10-84FF-63F92821B1CE}" type="presParOf" srcId="{EFF1FF43-B301-46DE-B163-D62191A8CD68}" destId="{992BE2A0-36C5-4DD9-81EC-E8351D2588EB}" srcOrd="0" destOrd="0" presId="urn:microsoft.com/office/officeart/2005/8/layout/hProcess11"/>
    <dgm:cxn modelId="{45B340A9-41AB-4082-A03F-5A5AD3E73D0A}" type="presParOf" srcId="{EFF1FF43-B301-46DE-B163-D62191A8CD68}" destId="{0CC4750F-8DEB-4E36-9207-181623941009}" srcOrd="1" destOrd="0" presId="urn:microsoft.com/office/officeart/2005/8/layout/hProcess11"/>
    <dgm:cxn modelId="{8093194F-9D43-4D30-9E86-986FF4662954}" type="presParOf" srcId="{EFF1FF43-B301-46DE-B163-D62191A8CD68}" destId="{ADFA8668-B974-4B9D-A8EB-600BC951EA92}" srcOrd="2" destOrd="0" presId="urn:microsoft.com/office/officeart/2005/8/layout/hProcess11"/>
    <dgm:cxn modelId="{0CBB2D34-C773-4FC3-9EAF-5B4E3318C684}" type="presParOf" srcId="{60A58B5A-6BD5-4124-88B7-79529C8C13ED}" destId="{13ED9737-A3EA-48B4-A551-76616C6D852C}" srcOrd="3" destOrd="0" presId="urn:microsoft.com/office/officeart/2005/8/layout/hProcess11"/>
    <dgm:cxn modelId="{16A423C3-B317-4CFC-A8DE-2768F9777021}" type="presParOf" srcId="{60A58B5A-6BD5-4124-88B7-79529C8C13ED}" destId="{254B2D3E-CCD1-43E3-9930-B76054C957CD}" srcOrd="4" destOrd="0" presId="urn:microsoft.com/office/officeart/2005/8/layout/hProcess11"/>
    <dgm:cxn modelId="{BB724497-5DE2-4682-9EBF-FDC1FCCA94B3}" type="presParOf" srcId="{254B2D3E-CCD1-43E3-9930-B76054C957CD}" destId="{27A3FD04-6598-4C7A-9E8E-90B241759821}" srcOrd="0" destOrd="0" presId="urn:microsoft.com/office/officeart/2005/8/layout/hProcess11"/>
    <dgm:cxn modelId="{F4E4A1F7-95B2-4A9A-8D7A-04DFBC680BCE}" type="presParOf" srcId="{254B2D3E-CCD1-43E3-9930-B76054C957CD}" destId="{EEBB7C24-A839-4C6D-9A4E-C9A9F0B03FED}" srcOrd="1" destOrd="0" presId="urn:microsoft.com/office/officeart/2005/8/layout/hProcess11"/>
    <dgm:cxn modelId="{4571D6C2-E6AE-43F3-BA96-93A70D8A3379}" type="presParOf" srcId="{254B2D3E-CCD1-43E3-9930-B76054C957CD}" destId="{C9532B36-0216-43FE-9EE2-CB158608E715}" srcOrd="2" destOrd="0" presId="urn:microsoft.com/office/officeart/2005/8/layout/hProcess11"/>
    <dgm:cxn modelId="{C7FC4602-3CCE-461C-9C1A-4531F711E025}" type="presParOf" srcId="{60A58B5A-6BD5-4124-88B7-79529C8C13ED}" destId="{9736B525-4003-46E1-8EFE-F5CB74533A74}" srcOrd="5" destOrd="0" presId="urn:microsoft.com/office/officeart/2005/8/layout/hProcess11"/>
    <dgm:cxn modelId="{2AE784A5-C42A-4F6E-BE40-8AD67D881792}" type="presParOf" srcId="{60A58B5A-6BD5-4124-88B7-79529C8C13ED}" destId="{DF9EF983-043C-4E9A-A0F2-1BC548664FB7}" srcOrd="6" destOrd="0" presId="urn:microsoft.com/office/officeart/2005/8/layout/hProcess11"/>
    <dgm:cxn modelId="{BDF1D373-C2E0-40FF-9FA3-93C7729E8A84}" type="presParOf" srcId="{DF9EF983-043C-4E9A-A0F2-1BC548664FB7}" destId="{1910DD61-8A08-418A-9FD3-A4D6AFD42D43}" srcOrd="0" destOrd="0" presId="urn:microsoft.com/office/officeart/2005/8/layout/hProcess11"/>
    <dgm:cxn modelId="{CE6CA253-D4C1-4C22-ABDA-A239EB5F16A9}" type="presParOf" srcId="{DF9EF983-043C-4E9A-A0F2-1BC548664FB7}" destId="{6E4747FC-2308-436B-8758-651E5EB9ED92}" srcOrd="1" destOrd="0" presId="urn:microsoft.com/office/officeart/2005/8/layout/hProcess11"/>
    <dgm:cxn modelId="{3289E9D5-8A52-465C-B88B-663B604007D7}" type="presParOf" srcId="{DF9EF983-043C-4E9A-A0F2-1BC548664FB7}" destId="{D24443D0-975C-4FEE-9D42-D860BF737DC7}" srcOrd="2" destOrd="0" presId="urn:microsoft.com/office/officeart/2005/8/layout/hProcess11"/>
    <dgm:cxn modelId="{FABA8AA7-D520-4582-8662-056F77933E95}" type="presParOf" srcId="{60A58B5A-6BD5-4124-88B7-79529C8C13ED}" destId="{375800DC-4573-4A60-AD66-04E5A66A14CF}" srcOrd="7" destOrd="0" presId="urn:microsoft.com/office/officeart/2005/8/layout/hProcess11"/>
    <dgm:cxn modelId="{FEDAF923-A30C-4253-8E9A-7003A383BFA1}" type="presParOf" srcId="{60A58B5A-6BD5-4124-88B7-79529C8C13ED}" destId="{4664A3BD-C5BC-4796-9F54-56257DD46DC6}" srcOrd="8" destOrd="0" presId="urn:microsoft.com/office/officeart/2005/8/layout/hProcess11"/>
    <dgm:cxn modelId="{A50F7415-3A90-4096-B3E3-750FF8F87200}" type="presParOf" srcId="{4664A3BD-C5BC-4796-9F54-56257DD46DC6}" destId="{BBA91AC8-B00D-4498-BF53-4EB86E0A28BF}" srcOrd="0" destOrd="0" presId="urn:microsoft.com/office/officeart/2005/8/layout/hProcess11"/>
    <dgm:cxn modelId="{792CC2C2-6417-458A-A922-DE8C27F149E9}" type="presParOf" srcId="{4664A3BD-C5BC-4796-9F54-56257DD46DC6}" destId="{4AD0225A-F83A-4C4B-B39F-3052AB0DB9A3}" srcOrd="1" destOrd="0" presId="urn:microsoft.com/office/officeart/2005/8/layout/hProcess11"/>
    <dgm:cxn modelId="{07C63170-EA2D-4568-95E3-7B212F6EC42D}" type="presParOf" srcId="{4664A3BD-C5BC-4796-9F54-56257DD46DC6}" destId="{D9DC5603-4B5A-4F30-BDC0-AFD04FCDEF6D}" srcOrd="2" destOrd="0" presId="urn:microsoft.com/office/officeart/2005/8/layout/hProcess11"/>
    <dgm:cxn modelId="{DD98072F-7000-41F3-ABA9-E9E26D545E65}" type="presParOf" srcId="{60A58B5A-6BD5-4124-88B7-79529C8C13ED}" destId="{FEB2D1D4-786A-4C25-A5B9-84799CFDC86A}" srcOrd="9" destOrd="0" presId="urn:microsoft.com/office/officeart/2005/8/layout/hProcess11"/>
    <dgm:cxn modelId="{27D7EE23-C896-4112-9E0E-5BC54530E61F}" type="presParOf" srcId="{60A58B5A-6BD5-4124-88B7-79529C8C13ED}" destId="{001DF064-188B-49EA-9A7D-38C1564C58FA}" srcOrd="10" destOrd="0" presId="urn:microsoft.com/office/officeart/2005/8/layout/hProcess11"/>
    <dgm:cxn modelId="{C1E99FBB-EE3D-444A-BEF3-008A647C68D1}" type="presParOf" srcId="{001DF064-188B-49EA-9A7D-38C1564C58FA}" destId="{74901791-F00E-4360-A8D0-B81249DF581B}" srcOrd="0" destOrd="0" presId="urn:microsoft.com/office/officeart/2005/8/layout/hProcess11"/>
    <dgm:cxn modelId="{9E839434-D3CE-48DF-B28D-3DA16ACD57AB}" type="presParOf" srcId="{001DF064-188B-49EA-9A7D-38C1564C58FA}" destId="{27928801-AC6F-4ED8-B96A-9A000E23775E}" srcOrd="1" destOrd="0" presId="urn:microsoft.com/office/officeart/2005/8/layout/hProcess11"/>
    <dgm:cxn modelId="{FB02112C-767A-47A2-B3D0-7275C509C4CA}" type="presParOf" srcId="{001DF064-188B-49EA-9A7D-38C1564C58FA}" destId="{40FAE184-0E85-4EDD-84C2-78FF6A5B6BCD}" srcOrd="2" destOrd="0" presId="urn:microsoft.com/office/officeart/2005/8/layout/hProcess11"/>
    <dgm:cxn modelId="{1B8F5633-7A8A-401A-8020-3FBAF43C835B}" type="presParOf" srcId="{60A58B5A-6BD5-4124-88B7-79529C8C13ED}" destId="{05B4A8F8-98E6-4B02-B9BA-1DD36CC60CA5}" srcOrd="11" destOrd="0" presId="urn:microsoft.com/office/officeart/2005/8/layout/hProcess11"/>
    <dgm:cxn modelId="{4D2A61E3-6FEE-4AA1-B6FB-519F12EB7D04}" type="presParOf" srcId="{60A58B5A-6BD5-4124-88B7-79529C8C13ED}" destId="{FC74307E-168C-4054-B084-723264C0B695}" srcOrd="12" destOrd="0" presId="urn:microsoft.com/office/officeart/2005/8/layout/hProcess11"/>
    <dgm:cxn modelId="{F8E37F87-701F-43D0-AA27-EADCB3080668}" type="presParOf" srcId="{FC74307E-168C-4054-B084-723264C0B695}" destId="{3775FF25-A947-42E5-AC3A-497FF712890B}" srcOrd="0" destOrd="0" presId="urn:microsoft.com/office/officeart/2005/8/layout/hProcess11"/>
    <dgm:cxn modelId="{F49CAD2C-6D4D-452B-905C-BC5FE6EFC433}" type="presParOf" srcId="{FC74307E-168C-4054-B084-723264C0B695}" destId="{6203744D-E904-4A8B-995B-CAA67A6C6AA5}" srcOrd="1" destOrd="0" presId="urn:microsoft.com/office/officeart/2005/8/layout/hProcess11"/>
    <dgm:cxn modelId="{B8621036-57A1-4FCF-B45D-CA2A694C4C9F}" type="presParOf" srcId="{FC74307E-168C-4054-B084-723264C0B695}" destId="{497A8E69-C5A5-4615-AA07-2FEA809F8FB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8ECFC-DA42-4EC6-8D24-AED8CBF5B0E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0E2DC423-C805-4B8B-B952-CBE50776F6B2}">
      <dgm:prSet/>
      <dgm:spPr>
        <a:solidFill>
          <a:schemeClr val="accent2"/>
        </a:solidFill>
      </dgm:spPr>
      <dgm:t>
        <a:bodyPr/>
        <a:lstStyle/>
        <a:p>
          <a:r>
            <a:rPr lang="tr-TR" b="1" dirty="0"/>
            <a:t>Afet bölgesi kabul edilen ve 2018/11201 sayılı Kararın Ek-2'sinde belirtilen </a:t>
          </a:r>
          <a:r>
            <a:rPr lang="tr-TR" b="1" u="sng" dirty="0"/>
            <a:t>ilçelerde</a:t>
          </a:r>
          <a:r>
            <a:rPr lang="tr-TR" b="1" dirty="0"/>
            <a:t> yapılacak yatırımlar için 31/12/2026 tarihine kadar yapılacak müracaatlara istinaden düzenlenen teşvik belgeleri kapsamında 6 ncı bölgede uygulanan destekler aynı oran, miktar, süre ve şartlarda sağlanacak.</a:t>
          </a:r>
          <a:endParaRPr lang="tr-TR" dirty="0"/>
        </a:p>
      </dgm:t>
    </dgm:pt>
    <dgm:pt modelId="{FB6077E1-9D03-414D-A985-C73639C73FA8}" type="parTrans" cxnId="{C9D048AC-6F6A-48AB-B4A3-A57FA6BFE2EA}">
      <dgm:prSet/>
      <dgm:spPr/>
      <dgm:t>
        <a:bodyPr/>
        <a:lstStyle/>
        <a:p>
          <a:endParaRPr lang="tr-TR"/>
        </a:p>
      </dgm:t>
    </dgm:pt>
    <dgm:pt modelId="{A7415503-7198-4359-9119-921407D4F18A}" type="sibTrans" cxnId="{C9D048AC-6F6A-48AB-B4A3-A57FA6BFE2EA}">
      <dgm:prSet/>
      <dgm:spPr/>
      <dgm:t>
        <a:bodyPr/>
        <a:lstStyle/>
        <a:p>
          <a:endParaRPr lang="tr-TR"/>
        </a:p>
      </dgm:t>
    </dgm:pt>
    <dgm:pt modelId="{7AA567B2-D915-492C-9F8A-878924A24B4D}" type="pres">
      <dgm:prSet presAssocID="{A138ECFC-DA42-4EC6-8D24-AED8CBF5B0E5}" presName="Name0" presStyleCnt="0">
        <dgm:presLayoutVars>
          <dgm:dir/>
          <dgm:resizeHandles val="exact"/>
        </dgm:presLayoutVars>
      </dgm:prSet>
      <dgm:spPr/>
    </dgm:pt>
    <dgm:pt modelId="{23D7BACF-3929-40CF-A3DC-06B758F0D55E}" type="pres">
      <dgm:prSet presAssocID="{A138ECFC-DA42-4EC6-8D24-AED8CBF5B0E5}" presName="fgShape" presStyleLbl="fgShp" presStyleIdx="0" presStyleCnt="1" custScaleY="93015"/>
      <dgm:spPr>
        <a:solidFill>
          <a:schemeClr val="tx2">
            <a:lumMod val="40000"/>
            <a:lumOff val="60000"/>
          </a:schemeClr>
        </a:solidFill>
        <a:ln>
          <a:solidFill>
            <a:schemeClr val="accent1"/>
          </a:solidFill>
        </a:ln>
      </dgm:spPr>
    </dgm:pt>
    <dgm:pt modelId="{9ECCC26C-5340-4885-9B4E-BE7D46B22A30}" type="pres">
      <dgm:prSet presAssocID="{A138ECFC-DA42-4EC6-8D24-AED8CBF5B0E5}" presName="linComp" presStyleCnt="0"/>
      <dgm:spPr/>
    </dgm:pt>
    <dgm:pt modelId="{3B456F01-EE3A-4620-A96C-0A42163B14EA}" type="pres">
      <dgm:prSet presAssocID="{0E2DC423-C805-4B8B-B952-CBE50776F6B2}" presName="compNode" presStyleCnt="0"/>
      <dgm:spPr/>
    </dgm:pt>
    <dgm:pt modelId="{7986BD81-E362-4715-9692-9097591375EA}" type="pres">
      <dgm:prSet presAssocID="{0E2DC423-C805-4B8B-B952-CBE50776F6B2}" presName="bkgdShape" presStyleLbl="node1" presStyleIdx="0" presStyleCnt="1" custLinFactNeighborX="-9322" custLinFactNeighborY="-13115"/>
      <dgm:spPr/>
    </dgm:pt>
    <dgm:pt modelId="{E8A78F59-9C3A-4A59-B832-31A5D08DE32E}" type="pres">
      <dgm:prSet presAssocID="{0E2DC423-C805-4B8B-B952-CBE50776F6B2}" presName="nodeTx" presStyleLbl="node1" presStyleIdx="0" presStyleCnt="1">
        <dgm:presLayoutVars>
          <dgm:bulletEnabled val="1"/>
        </dgm:presLayoutVars>
      </dgm:prSet>
      <dgm:spPr/>
    </dgm:pt>
    <dgm:pt modelId="{CDCCC203-AE71-439F-8C04-E0808CD54378}" type="pres">
      <dgm:prSet presAssocID="{0E2DC423-C805-4B8B-B952-CBE50776F6B2}" presName="invisiNode" presStyleLbl="node1" presStyleIdx="0" presStyleCnt="1"/>
      <dgm:spPr/>
    </dgm:pt>
    <dgm:pt modelId="{D9A2BB36-1F8B-4DEA-A76D-32610F47BDA3}" type="pres">
      <dgm:prSet presAssocID="{0E2DC423-C805-4B8B-B952-CBE50776F6B2}" presName="imagNode" presStyleLbl="fgImgPlace1" presStyleIdx="0" presStyleCnt="1" custLinFactNeighborX="-1037" custLinFactNeighborY="-1703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Lst>
  <dgm:cxnLst>
    <dgm:cxn modelId="{CF357160-C4B3-4EA5-9D4B-A8343AA1DA6A}" type="presOf" srcId="{A138ECFC-DA42-4EC6-8D24-AED8CBF5B0E5}" destId="{7AA567B2-D915-492C-9F8A-878924A24B4D}" srcOrd="0" destOrd="0" presId="urn:microsoft.com/office/officeart/2005/8/layout/hList7"/>
    <dgm:cxn modelId="{9B1ED763-68DC-41CD-8732-E4D7A8E7B05C}" type="presOf" srcId="{0E2DC423-C805-4B8B-B952-CBE50776F6B2}" destId="{E8A78F59-9C3A-4A59-B832-31A5D08DE32E}" srcOrd="1" destOrd="0" presId="urn:microsoft.com/office/officeart/2005/8/layout/hList7"/>
    <dgm:cxn modelId="{5DC51F70-98D3-404A-BA1E-C861772C6295}" type="presOf" srcId="{0E2DC423-C805-4B8B-B952-CBE50776F6B2}" destId="{7986BD81-E362-4715-9692-9097591375EA}" srcOrd="0" destOrd="0" presId="urn:microsoft.com/office/officeart/2005/8/layout/hList7"/>
    <dgm:cxn modelId="{C9D048AC-6F6A-48AB-B4A3-A57FA6BFE2EA}" srcId="{A138ECFC-DA42-4EC6-8D24-AED8CBF5B0E5}" destId="{0E2DC423-C805-4B8B-B952-CBE50776F6B2}" srcOrd="0" destOrd="0" parTransId="{FB6077E1-9D03-414D-A985-C73639C73FA8}" sibTransId="{A7415503-7198-4359-9119-921407D4F18A}"/>
    <dgm:cxn modelId="{41F9D9A0-C6F5-424F-B650-01D70820ACC0}" type="presParOf" srcId="{7AA567B2-D915-492C-9F8A-878924A24B4D}" destId="{23D7BACF-3929-40CF-A3DC-06B758F0D55E}" srcOrd="0" destOrd="0" presId="urn:microsoft.com/office/officeart/2005/8/layout/hList7"/>
    <dgm:cxn modelId="{E857C43C-5329-4A9D-9BA7-FF359C3B49F8}" type="presParOf" srcId="{7AA567B2-D915-492C-9F8A-878924A24B4D}" destId="{9ECCC26C-5340-4885-9B4E-BE7D46B22A30}" srcOrd="1" destOrd="0" presId="urn:microsoft.com/office/officeart/2005/8/layout/hList7"/>
    <dgm:cxn modelId="{DD707A15-F19D-49D9-BD6A-F4DBC068E504}" type="presParOf" srcId="{9ECCC26C-5340-4885-9B4E-BE7D46B22A30}" destId="{3B456F01-EE3A-4620-A96C-0A42163B14EA}" srcOrd="0" destOrd="0" presId="urn:microsoft.com/office/officeart/2005/8/layout/hList7"/>
    <dgm:cxn modelId="{98E511DE-A29B-4318-A567-D1EF5FBD18D6}" type="presParOf" srcId="{3B456F01-EE3A-4620-A96C-0A42163B14EA}" destId="{7986BD81-E362-4715-9692-9097591375EA}" srcOrd="0" destOrd="0" presId="urn:microsoft.com/office/officeart/2005/8/layout/hList7"/>
    <dgm:cxn modelId="{99317A9A-CAAA-4C04-BA76-70783A60706C}" type="presParOf" srcId="{3B456F01-EE3A-4620-A96C-0A42163B14EA}" destId="{E8A78F59-9C3A-4A59-B832-31A5D08DE32E}" srcOrd="1" destOrd="0" presId="urn:microsoft.com/office/officeart/2005/8/layout/hList7"/>
    <dgm:cxn modelId="{2330BBEB-51EE-4DB1-A452-E524C57ECE46}" type="presParOf" srcId="{3B456F01-EE3A-4620-A96C-0A42163B14EA}" destId="{CDCCC203-AE71-439F-8C04-E0808CD54378}" srcOrd="2" destOrd="0" presId="urn:microsoft.com/office/officeart/2005/8/layout/hList7"/>
    <dgm:cxn modelId="{9021E285-0E92-42D1-98AC-6325DFBE314F}" type="presParOf" srcId="{3B456F01-EE3A-4620-A96C-0A42163B14EA}" destId="{D9A2BB36-1F8B-4DEA-A76D-32610F47BDA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1B2AF-B87E-442E-984A-BC491719BAA6}"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tr-TR"/>
        </a:p>
      </dgm:t>
    </dgm:pt>
    <dgm:pt modelId="{E090A6CC-946F-427F-8446-4B22D7CAC4CB}">
      <dgm:prSet custT="1"/>
      <dgm:spPr/>
      <dgm:t>
        <a:bodyPr/>
        <a:lstStyle/>
        <a:p>
          <a:r>
            <a:rPr lang="tr-TR" sz="1300" b="1" dirty="0"/>
            <a:t>2018/11201 sayılı Kararın Ek-1'inde belirtilen illerde yer alan organize sanayi bölgeleri ve endüstri bölgeleri ile Sivas Demirağ Organize Sanayi Bölgesinde yapılacak imalat sanayii yatırımları (NACE Rev.2.1 kodları: 10-32 arası ve 38.2) için, 31/ 12/2026 tarihine kadar yapılacak müracaatlara istinaden düzenlenen teşvik belgeleri kapsamında 6 ncı bölgede uygulanan destekler aynı oran, miktar, süre ve şartlarda sağlanacak.</a:t>
          </a:r>
          <a:endParaRPr lang="tr-TR" sz="1300" dirty="0"/>
        </a:p>
      </dgm:t>
    </dgm:pt>
    <dgm:pt modelId="{BDD0F2A0-B6C1-4D22-872C-BCA5D6BAB035}" type="parTrans" cxnId="{25167E95-4033-4C53-B306-1F240797D689}">
      <dgm:prSet/>
      <dgm:spPr/>
      <dgm:t>
        <a:bodyPr/>
        <a:lstStyle/>
        <a:p>
          <a:endParaRPr lang="tr-TR"/>
        </a:p>
      </dgm:t>
    </dgm:pt>
    <dgm:pt modelId="{37ACB431-7EA9-4A41-A293-56F4449EC1C4}" type="sibTrans" cxnId="{25167E95-4033-4C53-B306-1F240797D689}">
      <dgm:prSet/>
      <dgm:spPr/>
      <dgm:t>
        <a:bodyPr/>
        <a:lstStyle/>
        <a:p>
          <a:endParaRPr lang="tr-TR"/>
        </a:p>
      </dgm:t>
    </dgm:pt>
    <dgm:pt modelId="{39CA4645-31E0-4286-B44B-B59B4BE5A310}" type="pres">
      <dgm:prSet presAssocID="{9BC1B2AF-B87E-442E-984A-BC491719BAA6}" presName="Name0" presStyleCnt="0">
        <dgm:presLayoutVars>
          <dgm:dir/>
          <dgm:resizeHandles val="exact"/>
        </dgm:presLayoutVars>
      </dgm:prSet>
      <dgm:spPr/>
    </dgm:pt>
    <dgm:pt modelId="{297FC63F-180F-43B0-B803-8AE50F9FBB40}" type="pres">
      <dgm:prSet presAssocID="{9BC1B2AF-B87E-442E-984A-BC491719BAA6}" presName="fgShape" presStyleLbl="fgShp" presStyleIdx="0" presStyleCnt="1"/>
      <dgm:spPr>
        <a:solidFill>
          <a:schemeClr val="tx2">
            <a:lumMod val="40000"/>
            <a:lumOff val="60000"/>
          </a:schemeClr>
        </a:solidFill>
        <a:ln>
          <a:solidFill>
            <a:schemeClr val="accent1"/>
          </a:solidFill>
        </a:ln>
      </dgm:spPr>
    </dgm:pt>
    <dgm:pt modelId="{A990A012-C2E8-408D-9768-677D60BFF8B7}" type="pres">
      <dgm:prSet presAssocID="{9BC1B2AF-B87E-442E-984A-BC491719BAA6}" presName="linComp" presStyleCnt="0"/>
      <dgm:spPr/>
    </dgm:pt>
    <dgm:pt modelId="{A3B69F96-9D66-445A-9F7E-BAC39D92E3E5}" type="pres">
      <dgm:prSet presAssocID="{E090A6CC-946F-427F-8446-4B22D7CAC4CB}" presName="compNode" presStyleCnt="0"/>
      <dgm:spPr/>
    </dgm:pt>
    <dgm:pt modelId="{5A76018D-85F2-4C6C-B907-306FA1FA1423}" type="pres">
      <dgm:prSet presAssocID="{E090A6CC-946F-427F-8446-4B22D7CAC4CB}" presName="bkgdShape" presStyleLbl="node1" presStyleIdx="0" presStyleCnt="1"/>
      <dgm:spPr/>
    </dgm:pt>
    <dgm:pt modelId="{DD4C857C-0DE6-4E6D-95DA-F4E67DBF5FE8}" type="pres">
      <dgm:prSet presAssocID="{E090A6CC-946F-427F-8446-4B22D7CAC4CB}" presName="nodeTx" presStyleLbl="node1" presStyleIdx="0" presStyleCnt="1">
        <dgm:presLayoutVars>
          <dgm:bulletEnabled val="1"/>
        </dgm:presLayoutVars>
      </dgm:prSet>
      <dgm:spPr/>
    </dgm:pt>
    <dgm:pt modelId="{6EFA52F2-C0FA-4B9F-87AB-05BF8684F75B}" type="pres">
      <dgm:prSet presAssocID="{E090A6CC-946F-427F-8446-4B22D7CAC4CB}" presName="invisiNode" presStyleLbl="node1" presStyleIdx="0" presStyleCnt="1"/>
      <dgm:spPr/>
    </dgm:pt>
    <dgm:pt modelId="{4FE8BAA4-494D-4946-BB25-3AC4424EDE64}" type="pres">
      <dgm:prSet presAssocID="{E090A6CC-946F-427F-8446-4B22D7CAC4CB}" presName="imagNode" presStyleLbl="fgImgPlace1" presStyleIdx="0" presStyleCnt="1" custLinFactNeighborX="1210" custLinFactNeighborY="-18018"/>
      <dgm:spPr>
        <a:blipFill>
          <a:blip xmlns:r="http://schemas.openxmlformats.org/officeDocument/2006/relationships" r:embed="rId1"/>
          <a:srcRect/>
          <a:stretch>
            <a:fillRect l="-39000" r="-39000"/>
          </a:stretch>
        </a:blipFill>
      </dgm:spPr>
    </dgm:pt>
  </dgm:ptLst>
  <dgm:cxnLst>
    <dgm:cxn modelId="{3FAE3D7A-E97B-4FAF-B5AA-B158CFA849ED}" type="presOf" srcId="{9BC1B2AF-B87E-442E-984A-BC491719BAA6}" destId="{39CA4645-31E0-4286-B44B-B59B4BE5A310}" srcOrd="0" destOrd="0" presId="urn:microsoft.com/office/officeart/2005/8/layout/hList7"/>
    <dgm:cxn modelId="{25167E95-4033-4C53-B306-1F240797D689}" srcId="{9BC1B2AF-B87E-442E-984A-BC491719BAA6}" destId="{E090A6CC-946F-427F-8446-4B22D7CAC4CB}" srcOrd="0" destOrd="0" parTransId="{BDD0F2A0-B6C1-4D22-872C-BCA5D6BAB035}" sibTransId="{37ACB431-7EA9-4A41-A293-56F4449EC1C4}"/>
    <dgm:cxn modelId="{6C4C10A5-939B-4453-8CEE-CD1BC2CE514A}" type="presOf" srcId="{E090A6CC-946F-427F-8446-4B22D7CAC4CB}" destId="{5A76018D-85F2-4C6C-B907-306FA1FA1423}" srcOrd="0" destOrd="0" presId="urn:microsoft.com/office/officeart/2005/8/layout/hList7"/>
    <dgm:cxn modelId="{3A2009B6-0056-4D58-855B-30CEF1216BE2}" type="presOf" srcId="{E090A6CC-946F-427F-8446-4B22D7CAC4CB}" destId="{DD4C857C-0DE6-4E6D-95DA-F4E67DBF5FE8}" srcOrd="1" destOrd="0" presId="urn:microsoft.com/office/officeart/2005/8/layout/hList7"/>
    <dgm:cxn modelId="{28FCCA4B-3A45-4DD3-81BB-E42027C03B41}" type="presParOf" srcId="{39CA4645-31E0-4286-B44B-B59B4BE5A310}" destId="{297FC63F-180F-43B0-B803-8AE50F9FBB40}" srcOrd="0" destOrd="0" presId="urn:microsoft.com/office/officeart/2005/8/layout/hList7"/>
    <dgm:cxn modelId="{CEF1DF30-5873-4352-AE7E-FCB402A46828}" type="presParOf" srcId="{39CA4645-31E0-4286-B44B-B59B4BE5A310}" destId="{A990A012-C2E8-408D-9768-677D60BFF8B7}" srcOrd="1" destOrd="0" presId="urn:microsoft.com/office/officeart/2005/8/layout/hList7"/>
    <dgm:cxn modelId="{E3E013BF-DEEE-4202-AD2C-750A6E903642}" type="presParOf" srcId="{A990A012-C2E8-408D-9768-677D60BFF8B7}" destId="{A3B69F96-9D66-445A-9F7E-BAC39D92E3E5}" srcOrd="0" destOrd="0" presId="urn:microsoft.com/office/officeart/2005/8/layout/hList7"/>
    <dgm:cxn modelId="{7D83285C-4AE6-4275-A9EA-E6CD3C759B57}" type="presParOf" srcId="{A3B69F96-9D66-445A-9F7E-BAC39D92E3E5}" destId="{5A76018D-85F2-4C6C-B907-306FA1FA1423}" srcOrd="0" destOrd="0" presId="urn:microsoft.com/office/officeart/2005/8/layout/hList7"/>
    <dgm:cxn modelId="{E3A22838-AF3F-4CFD-A3FD-D6A318C6C410}" type="presParOf" srcId="{A3B69F96-9D66-445A-9F7E-BAC39D92E3E5}" destId="{DD4C857C-0DE6-4E6D-95DA-F4E67DBF5FE8}" srcOrd="1" destOrd="0" presId="urn:microsoft.com/office/officeart/2005/8/layout/hList7"/>
    <dgm:cxn modelId="{11A7C053-F46A-4429-ACD2-2A11FA650A8F}" type="presParOf" srcId="{A3B69F96-9D66-445A-9F7E-BAC39D92E3E5}" destId="{6EFA52F2-C0FA-4B9F-87AB-05BF8684F75B}" srcOrd="2" destOrd="0" presId="urn:microsoft.com/office/officeart/2005/8/layout/hList7"/>
    <dgm:cxn modelId="{4A942672-7B62-4802-85B8-70D1C4EE50DB}" type="presParOf" srcId="{A3B69F96-9D66-445A-9F7E-BAC39D92E3E5}" destId="{4FE8BAA4-494D-4946-BB25-3AC4424EDE64}"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82DEA-5982-4648-B278-29127CBA422C}"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tr-TR"/>
        </a:p>
      </dgm:t>
    </dgm:pt>
    <dgm:pt modelId="{3F2BD011-40BB-44EE-A6BB-ABA3E9019CCD}">
      <dgm:prSet/>
      <dgm:spPr/>
      <dgm:t>
        <a:bodyPr/>
        <a:lstStyle/>
        <a:p>
          <a:r>
            <a:rPr lang="tr-TR" b="1" dirty="0"/>
            <a:t>2012/3305 sayılı Karara göre 6 ncı bölge için düzenlenmiş olup uygulama süresi dolmuş olan sigorta primi işveren hissesi desteği veya varsa sigorta primi desteğine, talep halinde 31/12/2028 tarihine kadar devam edilebilecek. </a:t>
          </a:r>
          <a:endParaRPr lang="tr-TR" dirty="0"/>
        </a:p>
      </dgm:t>
    </dgm:pt>
    <dgm:pt modelId="{5AC2946A-6F54-4F8A-AE58-CED1E86B5321}" type="parTrans" cxnId="{FDC0CC27-2D90-43C7-B34C-652B5E8CBC20}">
      <dgm:prSet/>
      <dgm:spPr/>
      <dgm:t>
        <a:bodyPr/>
        <a:lstStyle/>
        <a:p>
          <a:endParaRPr lang="tr-TR"/>
        </a:p>
      </dgm:t>
    </dgm:pt>
    <dgm:pt modelId="{2B5C500E-B6D3-4980-BD3F-DAA480759E9B}" type="sibTrans" cxnId="{FDC0CC27-2D90-43C7-B34C-652B5E8CBC20}">
      <dgm:prSet/>
      <dgm:spPr/>
      <dgm:t>
        <a:bodyPr/>
        <a:lstStyle/>
        <a:p>
          <a:endParaRPr lang="tr-TR"/>
        </a:p>
      </dgm:t>
    </dgm:pt>
    <dgm:pt modelId="{7499BF20-36BB-4110-94A4-57E634F38987}" type="pres">
      <dgm:prSet presAssocID="{0D182DEA-5982-4648-B278-29127CBA422C}" presName="Name0" presStyleCnt="0">
        <dgm:presLayoutVars>
          <dgm:dir/>
          <dgm:resizeHandles val="exact"/>
        </dgm:presLayoutVars>
      </dgm:prSet>
      <dgm:spPr/>
    </dgm:pt>
    <dgm:pt modelId="{6F98A1E9-C8F3-4A4A-AC2C-C86FF889C8CC}" type="pres">
      <dgm:prSet presAssocID="{0D182DEA-5982-4648-B278-29127CBA422C}" presName="fgShape" presStyleLbl="fgShp" presStyleIdx="0" presStyleCnt="1"/>
      <dgm:spPr>
        <a:solidFill>
          <a:schemeClr val="tx2">
            <a:lumMod val="40000"/>
            <a:lumOff val="60000"/>
          </a:schemeClr>
        </a:solidFill>
        <a:ln>
          <a:solidFill>
            <a:schemeClr val="accent1"/>
          </a:solidFill>
        </a:ln>
      </dgm:spPr>
    </dgm:pt>
    <dgm:pt modelId="{270AFF40-1D21-440A-849D-484213F42AD8}" type="pres">
      <dgm:prSet presAssocID="{0D182DEA-5982-4648-B278-29127CBA422C}" presName="linComp" presStyleCnt="0"/>
      <dgm:spPr/>
    </dgm:pt>
    <dgm:pt modelId="{04624022-556A-420A-BCC4-C9F88DC14D92}" type="pres">
      <dgm:prSet presAssocID="{3F2BD011-40BB-44EE-A6BB-ABA3E9019CCD}" presName="compNode" presStyleCnt="0"/>
      <dgm:spPr/>
    </dgm:pt>
    <dgm:pt modelId="{66216598-26C0-425F-B4B7-B002539A92C7}" type="pres">
      <dgm:prSet presAssocID="{3F2BD011-40BB-44EE-A6BB-ABA3E9019CCD}" presName="bkgdShape" presStyleLbl="node1" presStyleIdx="0" presStyleCnt="1" custLinFactX="27174" custLinFactNeighborX="100000" custLinFactNeighborY="-69742"/>
      <dgm:spPr/>
    </dgm:pt>
    <dgm:pt modelId="{7F2CFF8C-9536-4E72-8D58-A14B35963880}" type="pres">
      <dgm:prSet presAssocID="{3F2BD011-40BB-44EE-A6BB-ABA3E9019CCD}" presName="nodeTx" presStyleLbl="node1" presStyleIdx="0" presStyleCnt="1">
        <dgm:presLayoutVars>
          <dgm:bulletEnabled val="1"/>
        </dgm:presLayoutVars>
      </dgm:prSet>
      <dgm:spPr/>
    </dgm:pt>
    <dgm:pt modelId="{348AD2FB-77E8-42FF-AA35-D9C0458434BD}" type="pres">
      <dgm:prSet presAssocID="{3F2BD011-40BB-44EE-A6BB-ABA3E9019CCD}" presName="invisiNode" presStyleLbl="node1" presStyleIdx="0" presStyleCnt="1"/>
      <dgm:spPr/>
    </dgm:pt>
    <dgm:pt modelId="{B946D38F-9F51-4316-A3A3-3D9AE6867E82}" type="pres">
      <dgm:prSet presAssocID="{3F2BD011-40BB-44EE-A6BB-ABA3E9019CCD}" presName="imagNode" presStyleLbl="fgImgPlace1" presStyleIdx="0" presStyleCnt="1" custLinFactNeighborX="3932" custLinFactNeighborY="-18018"/>
      <dgm:spPr>
        <a:blipFill>
          <a:blip xmlns:r="http://schemas.openxmlformats.org/officeDocument/2006/relationships" r:embed="rId1"/>
          <a:srcRect/>
          <a:stretch>
            <a:fillRect l="-70000" r="-70000"/>
          </a:stretch>
        </a:blipFill>
      </dgm:spPr>
    </dgm:pt>
  </dgm:ptLst>
  <dgm:cxnLst>
    <dgm:cxn modelId="{FDC0CC27-2D90-43C7-B34C-652B5E8CBC20}" srcId="{0D182DEA-5982-4648-B278-29127CBA422C}" destId="{3F2BD011-40BB-44EE-A6BB-ABA3E9019CCD}" srcOrd="0" destOrd="0" parTransId="{5AC2946A-6F54-4F8A-AE58-CED1E86B5321}" sibTransId="{2B5C500E-B6D3-4980-BD3F-DAA480759E9B}"/>
    <dgm:cxn modelId="{B907FD29-B9F6-453C-837A-18098F6A2040}" type="presOf" srcId="{0D182DEA-5982-4648-B278-29127CBA422C}" destId="{7499BF20-36BB-4110-94A4-57E634F38987}" srcOrd="0" destOrd="0" presId="urn:microsoft.com/office/officeart/2005/8/layout/hList7"/>
    <dgm:cxn modelId="{C8400A36-07D4-402D-AF4C-5807EC55FD12}" type="presOf" srcId="{3F2BD011-40BB-44EE-A6BB-ABA3E9019CCD}" destId="{7F2CFF8C-9536-4E72-8D58-A14B35963880}" srcOrd="1" destOrd="0" presId="urn:microsoft.com/office/officeart/2005/8/layout/hList7"/>
    <dgm:cxn modelId="{ABBCC984-86D2-4043-A6DD-0777E94FE520}" type="presOf" srcId="{3F2BD011-40BB-44EE-A6BB-ABA3E9019CCD}" destId="{66216598-26C0-425F-B4B7-B002539A92C7}" srcOrd="0" destOrd="0" presId="urn:microsoft.com/office/officeart/2005/8/layout/hList7"/>
    <dgm:cxn modelId="{2F1EF176-C5D2-4A6E-81F9-A14D4603E633}" type="presParOf" srcId="{7499BF20-36BB-4110-94A4-57E634F38987}" destId="{6F98A1E9-C8F3-4A4A-AC2C-C86FF889C8CC}" srcOrd="0" destOrd="0" presId="urn:microsoft.com/office/officeart/2005/8/layout/hList7"/>
    <dgm:cxn modelId="{339DE1A3-D262-4785-A444-4C99CAFF15D3}" type="presParOf" srcId="{7499BF20-36BB-4110-94A4-57E634F38987}" destId="{270AFF40-1D21-440A-849D-484213F42AD8}" srcOrd="1" destOrd="0" presId="urn:microsoft.com/office/officeart/2005/8/layout/hList7"/>
    <dgm:cxn modelId="{2C156864-C52C-4081-AFA8-5658D2AEB2AE}" type="presParOf" srcId="{270AFF40-1D21-440A-849D-484213F42AD8}" destId="{04624022-556A-420A-BCC4-C9F88DC14D92}" srcOrd="0" destOrd="0" presId="urn:microsoft.com/office/officeart/2005/8/layout/hList7"/>
    <dgm:cxn modelId="{5B07F5FA-B79F-41B9-82D9-372E1783A262}" type="presParOf" srcId="{04624022-556A-420A-BCC4-C9F88DC14D92}" destId="{66216598-26C0-425F-B4B7-B002539A92C7}" srcOrd="0" destOrd="0" presId="urn:microsoft.com/office/officeart/2005/8/layout/hList7"/>
    <dgm:cxn modelId="{7599AF95-285A-4B7B-A235-CA23C1694A6C}" type="presParOf" srcId="{04624022-556A-420A-BCC4-C9F88DC14D92}" destId="{7F2CFF8C-9536-4E72-8D58-A14B35963880}" srcOrd="1" destOrd="0" presId="urn:microsoft.com/office/officeart/2005/8/layout/hList7"/>
    <dgm:cxn modelId="{340335BA-0D5E-4CF9-8915-8E1E8A14C9DE}" type="presParOf" srcId="{04624022-556A-420A-BCC4-C9F88DC14D92}" destId="{348AD2FB-77E8-42FF-AA35-D9C0458434BD}" srcOrd="2" destOrd="0" presId="urn:microsoft.com/office/officeart/2005/8/layout/hList7"/>
    <dgm:cxn modelId="{6A8E5EEF-33AB-46C9-AE0F-CB258E53ECFE}" type="presParOf" srcId="{04624022-556A-420A-BCC4-C9F88DC14D92}" destId="{B946D38F-9F51-4316-A3A3-3D9AE6867E82}"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38ECFC-DA42-4EC6-8D24-AED8CBF5B0E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0E2DC423-C805-4B8B-B952-CBE50776F6B2}">
      <dgm:prSet/>
      <dgm:spPr>
        <a:solidFill>
          <a:schemeClr val="accent2"/>
        </a:solidFill>
      </dgm:spPr>
      <dgm:t>
        <a:bodyPr/>
        <a:lstStyle/>
        <a:p>
          <a:r>
            <a:rPr lang="tr-TR" b="1" dirty="0"/>
            <a:t>Sübvansiyonlu Kredi (Md. 33)</a:t>
          </a:r>
        </a:p>
        <a:p>
          <a:r>
            <a:rPr lang="tr-TR" b="0" i="0" dirty="0"/>
            <a:t> Gerek bu Karar gerekse mülga Kararlar kapsamında düzenlenmiş olan belgelerde sübvansiyonlu kredi kullanan yatırımcılar, bu karar kapsamındaki faiz/karpayı desteği ile makine desteğinden vazgeçmek suretiyle yararlandırılır.</a:t>
          </a:r>
          <a:endParaRPr lang="tr-TR" dirty="0"/>
        </a:p>
      </dgm:t>
    </dgm:pt>
    <dgm:pt modelId="{FB6077E1-9D03-414D-A985-C73639C73FA8}" type="parTrans" cxnId="{C9D048AC-6F6A-48AB-B4A3-A57FA6BFE2EA}">
      <dgm:prSet/>
      <dgm:spPr/>
      <dgm:t>
        <a:bodyPr/>
        <a:lstStyle/>
        <a:p>
          <a:endParaRPr lang="tr-TR"/>
        </a:p>
      </dgm:t>
    </dgm:pt>
    <dgm:pt modelId="{A7415503-7198-4359-9119-921407D4F18A}" type="sibTrans" cxnId="{C9D048AC-6F6A-48AB-B4A3-A57FA6BFE2EA}">
      <dgm:prSet/>
      <dgm:spPr/>
      <dgm:t>
        <a:bodyPr/>
        <a:lstStyle/>
        <a:p>
          <a:endParaRPr lang="tr-TR"/>
        </a:p>
      </dgm:t>
    </dgm:pt>
    <dgm:pt modelId="{7AA567B2-D915-492C-9F8A-878924A24B4D}" type="pres">
      <dgm:prSet presAssocID="{A138ECFC-DA42-4EC6-8D24-AED8CBF5B0E5}" presName="Name0" presStyleCnt="0">
        <dgm:presLayoutVars>
          <dgm:dir/>
          <dgm:resizeHandles val="exact"/>
        </dgm:presLayoutVars>
      </dgm:prSet>
      <dgm:spPr/>
    </dgm:pt>
    <dgm:pt modelId="{23D7BACF-3929-40CF-A3DC-06B758F0D55E}" type="pres">
      <dgm:prSet presAssocID="{A138ECFC-DA42-4EC6-8D24-AED8CBF5B0E5}" presName="fgShape" presStyleLbl="fgShp" presStyleIdx="0" presStyleCnt="1" custScaleY="93015"/>
      <dgm:spPr>
        <a:solidFill>
          <a:schemeClr val="tx2">
            <a:lumMod val="40000"/>
            <a:lumOff val="60000"/>
          </a:schemeClr>
        </a:solidFill>
        <a:ln>
          <a:solidFill>
            <a:schemeClr val="accent1"/>
          </a:solidFill>
        </a:ln>
      </dgm:spPr>
    </dgm:pt>
    <dgm:pt modelId="{9ECCC26C-5340-4885-9B4E-BE7D46B22A30}" type="pres">
      <dgm:prSet presAssocID="{A138ECFC-DA42-4EC6-8D24-AED8CBF5B0E5}" presName="linComp" presStyleCnt="0"/>
      <dgm:spPr/>
    </dgm:pt>
    <dgm:pt modelId="{3B456F01-EE3A-4620-A96C-0A42163B14EA}" type="pres">
      <dgm:prSet presAssocID="{0E2DC423-C805-4B8B-B952-CBE50776F6B2}" presName="compNode" presStyleCnt="0"/>
      <dgm:spPr/>
    </dgm:pt>
    <dgm:pt modelId="{7986BD81-E362-4715-9692-9097591375EA}" type="pres">
      <dgm:prSet presAssocID="{0E2DC423-C805-4B8B-B952-CBE50776F6B2}" presName="bkgdShape" presStyleLbl="node1" presStyleIdx="0" presStyleCnt="1" custLinFactNeighborX="-9322" custLinFactNeighborY="-13115"/>
      <dgm:spPr/>
    </dgm:pt>
    <dgm:pt modelId="{E8A78F59-9C3A-4A59-B832-31A5D08DE32E}" type="pres">
      <dgm:prSet presAssocID="{0E2DC423-C805-4B8B-B952-CBE50776F6B2}" presName="nodeTx" presStyleLbl="node1" presStyleIdx="0" presStyleCnt="1">
        <dgm:presLayoutVars>
          <dgm:bulletEnabled val="1"/>
        </dgm:presLayoutVars>
      </dgm:prSet>
      <dgm:spPr/>
    </dgm:pt>
    <dgm:pt modelId="{CDCCC203-AE71-439F-8C04-E0808CD54378}" type="pres">
      <dgm:prSet presAssocID="{0E2DC423-C805-4B8B-B952-CBE50776F6B2}" presName="invisiNode" presStyleLbl="node1" presStyleIdx="0" presStyleCnt="1"/>
      <dgm:spPr/>
    </dgm:pt>
    <dgm:pt modelId="{D9A2BB36-1F8B-4DEA-A76D-32610F47BDA3}" type="pres">
      <dgm:prSet presAssocID="{0E2DC423-C805-4B8B-B952-CBE50776F6B2}" presName="imagNode" presStyleLbl="fgImgPlace1" presStyleIdx="0" presStyleCnt="1" custScaleX="117675" custScaleY="130577" custLinFactNeighborX="-1037" custLinFactNeighborY="-17034"/>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Lst>
  <dgm:cxnLst>
    <dgm:cxn modelId="{CF357160-C4B3-4EA5-9D4B-A8343AA1DA6A}" type="presOf" srcId="{A138ECFC-DA42-4EC6-8D24-AED8CBF5B0E5}" destId="{7AA567B2-D915-492C-9F8A-878924A24B4D}" srcOrd="0" destOrd="0" presId="urn:microsoft.com/office/officeart/2005/8/layout/hList7"/>
    <dgm:cxn modelId="{9B1ED763-68DC-41CD-8732-E4D7A8E7B05C}" type="presOf" srcId="{0E2DC423-C805-4B8B-B952-CBE50776F6B2}" destId="{E8A78F59-9C3A-4A59-B832-31A5D08DE32E}" srcOrd="1" destOrd="0" presId="urn:microsoft.com/office/officeart/2005/8/layout/hList7"/>
    <dgm:cxn modelId="{5DC51F70-98D3-404A-BA1E-C861772C6295}" type="presOf" srcId="{0E2DC423-C805-4B8B-B952-CBE50776F6B2}" destId="{7986BD81-E362-4715-9692-9097591375EA}" srcOrd="0" destOrd="0" presId="urn:microsoft.com/office/officeart/2005/8/layout/hList7"/>
    <dgm:cxn modelId="{C9D048AC-6F6A-48AB-B4A3-A57FA6BFE2EA}" srcId="{A138ECFC-DA42-4EC6-8D24-AED8CBF5B0E5}" destId="{0E2DC423-C805-4B8B-B952-CBE50776F6B2}" srcOrd="0" destOrd="0" parTransId="{FB6077E1-9D03-414D-A985-C73639C73FA8}" sibTransId="{A7415503-7198-4359-9119-921407D4F18A}"/>
    <dgm:cxn modelId="{41F9D9A0-C6F5-424F-B650-01D70820ACC0}" type="presParOf" srcId="{7AA567B2-D915-492C-9F8A-878924A24B4D}" destId="{23D7BACF-3929-40CF-A3DC-06B758F0D55E}" srcOrd="0" destOrd="0" presId="urn:microsoft.com/office/officeart/2005/8/layout/hList7"/>
    <dgm:cxn modelId="{E857C43C-5329-4A9D-9BA7-FF359C3B49F8}" type="presParOf" srcId="{7AA567B2-D915-492C-9F8A-878924A24B4D}" destId="{9ECCC26C-5340-4885-9B4E-BE7D46B22A30}" srcOrd="1" destOrd="0" presId="urn:microsoft.com/office/officeart/2005/8/layout/hList7"/>
    <dgm:cxn modelId="{DD707A15-F19D-49D9-BD6A-F4DBC068E504}" type="presParOf" srcId="{9ECCC26C-5340-4885-9B4E-BE7D46B22A30}" destId="{3B456F01-EE3A-4620-A96C-0A42163B14EA}" srcOrd="0" destOrd="0" presId="urn:microsoft.com/office/officeart/2005/8/layout/hList7"/>
    <dgm:cxn modelId="{98E511DE-A29B-4318-A567-D1EF5FBD18D6}" type="presParOf" srcId="{3B456F01-EE3A-4620-A96C-0A42163B14EA}" destId="{7986BD81-E362-4715-9692-9097591375EA}" srcOrd="0" destOrd="0" presId="urn:microsoft.com/office/officeart/2005/8/layout/hList7"/>
    <dgm:cxn modelId="{99317A9A-CAAA-4C04-BA76-70783A60706C}" type="presParOf" srcId="{3B456F01-EE3A-4620-A96C-0A42163B14EA}" destId="{E8A78F59-9C3A-4A59-B832-31A5D08DE32E}" srcOrd="1" destOrd="0" presId="urn:microsoft.com/office/officeart/2005/8/layout/hList7"/>
    <dgm:cxn modelId="{2330BBEB-51EE-4DB1-A452-E524C57ECE46}" type="presParOf" srcId="{3B456F01-EE3A-4620-A96C-0A42163B14EA}" destId="{CDCCC203-AE71-439F-8C04-E0808CD54378}" srcOrd="2" destOrd="0" presId="urn:microsoft.com/office/officeart/2005/8/layout/hList7"/>
    <dgm:cxn modelId="{9021E285-0E92-42D1-98AC-6325DFBE314F}" type="presParOf" srcId="{3B456F01-EE3A-4620-A96C-0A42163B14EA}" destId="{D9A2BB36-1F8B-4DEA-A76D-32610F47BDA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57B60-121C-4AD3-8EA4-6A9152A289C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E813661C-CD7E-4FED-99EA-346F113BFADD}">
      <dgm:prSet custT="1"/>
      <dgm:spPr>
        <a:solidFill>
          <a:schemeClr val="accent2">
            <a:lumMod val="60000"/>
            <a:lumOff val="40000"/>
          </a:schemeClr>
        </a:solidFill>
      </dgm:spPr>
      <dgm:t>
        <a:bodyPr/>
        <a:lstStyle/>
        <a:p>
          <a:r>
            <a:rPr lang="tr-TR" sz="2000" b="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Vergi İndirimi</a:t>
          </a:r>
        </a:p>
        <a:p>
          <a:r>
            <a:rPr lang="tr-TR" sz="1500" dirty="0">
              <a:latin typeface="Calibri" panose="020F0502020204030204" pitchFamily="34" charset="0"/>
              <a:ea typeface="Calibri" panose="020F0502020204030204" pitchFamily="34" charset="0"/>
              <a:cs typeface="Calibri" panose="020F0502020204030204" pitchFamily="34" charset="0"/>
            </a:rPr>
            <a:t>Gelir veya kurumlar vergisinin, yatırım için öngörülen katkı tutarına ulaşıncaya kadar indirimli olarak uygulanmasıdır.</a:t>
          </a:r>
        </a:p>
      </dgm:t>
    </dgm:pt>
    <dgm:pt modelId="{31A3417A-3D9C-4313-8E0A-71528DC66691}" type="parTrans" cxnId="{59FB1E3C-69A5-4F9E-B280-02FE4A3000DD}">
      <dgm:prSet/>
      <dgm:spPr/>
      <dgm:t>
        <a:bodyPr/>
        <a:lstStyle/>
        <a:p>
          <a:endParaRPr lang="tr-TR"/>
        </a:p>
      </dgm:t>
    </dgm:pt>
    <dgm:pt modelId="{3A699754-444B-4C5F-A0E0-153C74FF071C}" type="sibTrans" cxnId="{59FB1E3C-69A5-4F9E-B280-02FE4A3000DD}">
      <dgm:prSet/>
      <dgm:spPr/>
      <dgm:t>
        <a:bodyPr/>
        <a:lstStyle/>
        <a:p>
          <a:endParaRPr lang="tr-TR"/>
        </a:p>
      </dgm:t>
    </dgm:pt>
    <dgm:pt modelId="{7A7A58AE-52E4-4635-ACB9-203B8925785B}">
      <dgm:prSet custT="1"/>
      <dgm:spPr>
        <a:solidFill>
          <a:schemeClr val="accent2">
            <a:lumMod val="60000"/>
            <a:lumOff val="40000"/>
          </a:schemeClr>
        </a:solidFill>
      </dgm:spPr>
      <dgm:t>
        <a:bodyPr/>
        <a:lstStyle/>
        <a:p>
          <a:r>
            <a:rPr lang="tr-TR" sz="20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KDV İstisnası</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kapsamında yurt içinden ve yurt dışından temin edilecek yatırım malı makine ve teçhizat için katma değer vergisinin ödenmemesi şeklinde uygulanır. </a:t>
          </a:r>
        </a:p>
      </dgm:t>
    </dgm:pt>
    <dgm:pt modelId="{DB954E50-3B11-4D33-AA45-BD09BFBE4590}" type="parTrans" cxnId="{A8728338-FE87-4308-B415-C7F5905018F5}">
      <dgm:prSet/>
      <dgm:spPr/>
      <dgm:t>
        <a:bodyPr/>
        <a:lstStyle/>
        <a:p>
          <a:endParaRPr lang="tr-TR"/>
        </a:p>
      </dgm:t>
    </dgm:pt>
    <dgm:pt modelId="{0B6627A8-D229-41E1-9EEF-8EB2E90AA050}" type="sibTrans" cxnId="{A8728338-FE87-4308-B415-C7F5905018F5}">
      <dgm:prSet/>
      <dgm:spPr/>
      <dgm:t>
        <a:bodyPr/>
        <a:lstStyle/>
        <a:p>
          <a:endParaRPr lang="tr-TR"/>
        </a:p>
      </dgm:t>
    </dgm:pt>
    <dgm:pt modelId="{40837406-D641-4AA5-BFF9-BF9AF25A7EB8}">
      <dgm:prSet custT="1"/>
      <dgm:spPr>
        <a:solidFill>
          <a:schemeClr val="accent2">
            <a:lumMod val="60000"/>
            <a:lumOff val="40000"/>
          </a:schemeClr>
        </a:solidFill>
      </dgm:spPr>
      <dgm:t>
        <a:bodyPr/>
        <a:lstStyle/>
        <a:p>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Gümrük Vergisi Muafiyeti</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kapsamında yurt dışından temin edilecek yatırım malı makine ve teçhizat için Yürürlükteki İthalat Rejimi Kararı gereğince uygulanması gereken gümrük vergisi oranının %0 olarak uygulanmasıdır. </a:t>
          </a:r>
        </a:p>
      </dgm:t>
    </dgm:pt>
    <dgm:pt modelId="{9C652F15-0FCA-4C7B-80AB-76B0B5C6F78D}" type="parTrans" cxnId="{55DE4A61-13A5-4FDB-B81B-E9EBC3C4FAAC}">
      <dgm:prSet/>
      <dgm:spPr/>
      <dgm:t>
        <a:bodyPr/>
        <a:lstStyle/>
        <a:p>
          <a:endParaRPr lang="tr-TR"/>
        </a:p>
      </dgm:t>
    </dgm:pt>
    <dgm:pt modelId="{739DCC50-B946-4726-B6C5-1088F913BEBB}" type="sibTrans" cxnId="{55DE4A61-13A5-4FDB-B81B-E9EBC3C4FAAC}">
      <dgm:prSet/>
      <dgm:spPr/>
      <dgm:t>
        <a:bodyPr/>
        <a:lstStyle/>
        <a:p>
          <a:endParaRPr lang="tr-TR"/>
        </a:p>
      </dgm:t>
    </dgm:pt>
    <dgm:pt modelId="{7FC6C3B3-1FD0-4905-9E80-83EDAA6CDFAF}">
      <dgm:prSet custT="1"/>
      <dgm:spPr>
        <a:solidFill>
          <a:schemeClr val="accent2">
            <a:lumMod val="60000"/>
            <a:lumOff val="40000"/>
          </a:schemeClr>
        </a:solidFill>
      </dgm:spPr>
      <dgm:t>
        <a:bodyPr/>
        <a:lstStyle/>
        <a:p>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Faiz/Kâr Payı Desteği</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Teşvik belgesinde kayıtlı sabit yatırım tutarının %70’ine kadar kullanılan krediye ilişkin ödenecek faizin veya kâr payının belirli bir kısmının karşılanmasıdır</a:t>
          </a:r>
        </a:p>
      </dgm:t>
    </dgm:pt>
    <dgm:pt modelId="{5C675150-CAAE-47E8-A6C8-BE247B420790}" type="parTrans" cxnId="{FBDA5D01-D400-4A2F-8904-D82FB51415AA}">
      <dgm:prSet/>
      <dgm:spPr/>
      <dgm:t>
        <a:bodyPr/>
        <a:lstStyle/>
        <a:p>
          <a:endParaRPr lang="tr-TR"/>
        </a:p>
      </dgm:t>
    </dgm:pt>
    <dgm:pt modelId="{018747BC-8149-47AF-8F87-CB76E87B0477}" type="sibTrans" cxnId="{FBDA5D01-D400-4A2F-8904-D82FB51415AA}">
      <dgm:prSet/>
      <dgm:spPr/>
      <dgm:t>
        <a:bodyPr/>
        <a:lstStyle/>
        <a:p>
          <a:endParaRPr lang="tr-TR"/>
        </a:p>
      </dgm:t>
    </dgm:pt>
    <dgm:pt modelId="{64E46728-14C3-4B56-9F34-2F8FFF71F751}" type="pres">
      <dgm:prSet presAssocID="{E3F57B60-121C-4AD3-8EA4-6A9152A289C3}" presName="Name0" presStyleCnt="0">
        <dgm:presLayoutVars>
          <dgm:dir/>
          <dgm:resizeHandles val="exact"/>
        </dgm:presLayoutVars>
      </dgm:prSet>
      <dgm:spPr/>
    </dgm:pt>
    <dgm:pt modelId="{8360BE40-BA59-49A2-AA6A-B7D992D459C1}" type="pres">
      <dgm:prSet presAssocID="{E813661C-CD7E-4FED-99EA-346F113BFADD}" presName="node" presStyleLbl="node1" presStyleIdx="0" presStyleCnt="4" custLinFactNeighborX="32114" custLinFactNeighborY="26667">
        <dgm:presLayoutVars>
          <dgm:bulletEnabled val="1"/>
        </dgm:presLayoutVars>
      </dgm:prSet>
      <dgm:spPr/>
    </dgm:pt>
    <dgm:pt modelId="{5925EAE6-ABE3-4653-A4CD-16E29249F488}" type="pres">
      <dgm:prSet presAssocID="{3A699754-444B-4C5F-A0E0-153C74FF071C}" presName="sibTrans" presStyleCnt="0"/>
      <dgm:spPr/>
    </dgm:pt>
    <dgm:pt modelId="{AA5BF5FF-450B-4293-8F0D-DA0C1B38D7AD}" type="pres">
      <dgm:prSet presAssocID="{7A7A58AE-52E4-4635-ACB9-203B8925785B}" presName="node" presStyleLbl="node1" presStyleIdx="1" presStyleCnt="4" custLinFactNeighborX="32114" custLinFactNeighborY="26667">
        <dgm:presLayoutVars>
          <dgm:bulletEnabled val="1"/>
        </dgm:presLayoutVars>
      </dgm:prSet>
      <dgm:spPr/>
    </dgm:pt>
    <dgm:pt modelId="{DCE8BDA3-9BAE-40A6-BBEE-094E479386D1}" type="pres">
      <dgm:prSet presAssocID="{0B6627A8-D229-41E1-9EEF-8EB2E90AA050}" presName="sibTrans" presStyleCnt="0"/>
      <dgm:spPr/>
    </dgm:pt>
    <dgm:pt modelId="{41037822-3642-48A4-ADC4-BCD71267E87D}" type="pres">
      <dgm:prSet presAssocID="{40837406-D641-4AA5-BFF9-BF9AF25A7EB8}" presName="node" presStyleLbl="node1" presStyleIdx="2" presStyleCnt="4" custLinFactNeighborX="32114" custLinFactNeighborY="26667">
        <dgm:presLayoutVars>
          <dgm:bulletEnabled val="1"/>
        </dgm:presLayoutVars>
      </dgm:prSet>
      <dgm:spPr/>
    </dgm:pt>
    <dgm:pt modelId="{8806B343-32AB-48AA-917D-9D386DC690A7}" type="pres">
      <dgm:prSet presAssocID="{739DCC50-B946-4726-B6C5-1088F913BEBB}" presName="sibTrans" presStyleCnt="0"/>
      <dgm:spPr/>
    </dgm:pt>
    <dgm:pt modelId="{CCCA70F3-EA71-400B-B403-8154DFD201DE}" type="pres">
      <dgm:prSet presAssocID="{7FC6C3B3-1FD0-4905-9E80-83EDAA6CDFAF}" presName="node" presStyleLbl="node1" presStyleIdx="3" presStyleCnt="4" custLinFactNeighborX="32114" custLinFactNeighborY="26667">
        <dgm:presLayoutVars>
          <dgm:bulletEnabled val="1"/>
        </dgm:presLayoutVars>
      </dgm:prSet>
      <dgm:spPr/>
    </dgm:pt>
  </dgm:ptLst>
  <dgm:cxnLst>
    <dgm:cxn modelId="{FBDA5D01-D400-4A2F-8904-D82FB51415AA}" srcId="{E3F57B60-121C-4AD3-8EA4-6A9152A289C3}" destId="{7FC6C3B3-1FD0-4905-9E80-83EDAA6CDFAF}" srcOrd="3" destOrd="0" parTransId="{5C675150-CAAE-47E8-A6C8-BE247B420790}" sibTransId="{018747BC-8149-47AF-8F87-CB76E87B0477}"/>
    <dgm:cxn modelId="{24608A1C-2885-44E5-AFC9-ABAE0AB050B0}" type="presOf" srcId="{7A7A58AE-52E4-4635-ACB9-203B8925785B}" destId="{AA5BF5FF-450B-4293-8F0D-DA0C1B38D7AD}" srcOrd="0" destOrd="0" presId="urn:microsoft.com/office/officeart/2005/8/layout/hList6"/>
    <dgm:cxn modelId="{59A1932C-C00C-4420-8671-FCB1C46F4B67}" type="presOf" srcId="{E3F57B60-121C-4AD3-8EA4-6A9152A289C3}" destId="{64E46728-14C3-4B56-9F34-2F8FFF71F751}" srcOrd="0" destOrd="0" presId="urn:microsoft.com/office/officeart/2005/8/layout/hList6"/>
    <dgm:cxn modelId="{A8728338-FE87-4308-B415-C7F5905018F5}" srcId="{E3F57B60-121C-4AD3-8EA4-6A9152A289C3}" destId="{7A7A58AE-52E4-4635-ACB9-203B8925785B}" srcOrd="1" destOrd="0" parTransId="{DB954E50-3B11-4D33-AA45-BD09BFBE4590}" sibTransId="{0B6627A8-D229-41E1-9EEF-8EB2E90AA050}"/>
    <dgm:cxn modelId="{59FB1E3C-69A5-4F9E-B280-02FE4A3000DD}" srcId="{E3F57B60-121C-4AD3-8EA4-6A9152A289C3}" destId="{E813661C-CD7E-4FED-99EA-346F113BFADD}" srcOrd="0" destOrd="0" parTransId="{31A3417A-3D9C-4313-8E0A-71528DC66691}" sibTransId="{3A699754-444B-4C5F-A0E0-153C74FF071C}"/>
    <dgm:cxn modelId="{55DE4A61-13A5-4FDB-B81B-E9EBC3C4FAAC}" srcId="{E3F57B60-121C-4AD3-8EA4-6A9152A289C3}" destId="{40837406-D641-4AA5-BFF9-BF9AF25A7EB8}" srcOrd="2" destOrd="0" parTransId="{9C652F15-0FCA-4C7B-80AB-76B0B5C6F78D}" sibTransId="{739DCC50-B946-4726-B6C5-1088F913BEBB}"/>
    <dgm:cxn modelId="{EBBBB7AD-F5C1-405E-BA31-D81F0682677B}" type="presOf" srcId="{7FC6C3B3-1FD0-4905-9E80-83EDAA6CDFAF}" destId="{CCCA70F3-EA71-400B-B403-8154DFD201DE}" srcOrd="0" destOrd="0" presId="urn:microsoft.com/office/officeart/2005/8/layout/hList6"/>
    <dgm:cxn modelId="{9BC028B3-59D8-4B00-8B3D-6B21DF4022BD}" type="presOf" srcId="{E813661C-CD7E-4FED-99EA-346F113BFADD}" destId="{8360BE40-BA59-49A2-AA6A-B7D992D459C1}" srcOrd="0" destOrd="0" presId="urn:microsoft.com/office/officeart/2005/8/layout/hList6"/>
    <dgm:cxn modelId="{7A8255D8-4E29-4F69-9947-E9ADB7DF6C4C}" type="presOf" srcId="{40837406-D641-4AA5-BFF9-BF9AF25A7EB8}" destId="{41037822-3642-48A4-ADC4-BCD71267E87D}" srcOrd="0" destOrd="0" presId="urn:microsoft.com/office/officeart/2005/8/layout/hList6"/>
    <dgm:cxn modelId="{13DA0E32-3F44-4479-9FBB-D821CAA7D1A5}" type="presParOf" srcId="{64E46728-14C3-4B56-9F34-2F8FFF71F751}" destId="{8360BE40-BA59-49A2-AA6A-B7D992D459C1}" srcOrd="0" destOrd="0" presId="urn:microsoft.com/office/officeart/2005/8/layout/hList6"/>
    <dgm:cxn modelId="{24D8972D-4960-431E-90F0-C14A86AA2502}" type="presParOf" srcId="{64E46728-14C3-4B56-9F34-2F8FFF71F751}" destId="{5925EAE6-ABE3-4653-A4CD-16E29249F488}" srcOrd="1" destOrd="0" presId="urn:microsoft.com/office/officeart/2005/8/layout/hList6"/>
    <dgm:cxn modelId="{F8B0EBD7-2A81-45A6-9625-3F1669643DAA}" type="presParOf" srcId="{64E46728-14C3-4B56-9F34-2F8FFF71F751}" destId="{AA5BF5FF-450B-4293-8F0D-DA0C1B38D7AD}" srcOrd="2" destOrd="0" presId="urn:microsoft.com/office/officeart/2005/8/layout/hList6"/>
    <dgm:cxn modelId="{9FEA3370-B065-4E98-BB4E-956FB7AEF2AB}" type="presParOf" srcId="{64E46728-14C3-4B56-9F34-2F8FFF71F751}" destId="{DCE8BDA3-9BAE-40A6-BBEE-094E479386D1}" srcOrd="3" destOrd="0" presId="urn:microsoft.com/office/officeart/2005/8/layout/hList6"/>
    <dgm:cxn modelId="{9D76ECC3-C3A9-41FA-9DF0-EA66FD894268}" type="presParOf" srcId="{64E46728-14C3-4B56-9F34-2F8FFF71F751}" destId="{41037822-3642-48A4-ADC4-BCD71267E87D}" srcOrd="4" destOrd="0" presId="urn:microsoft.com/office/officeart/2005/8/layout/hList6"/>
    <dgm:cxn modelId="{AAEA57C2-3CC8-4435-931F-688796E3B195}" type="presParOf" srcId="{64E46728-14C3-4B56-9F34-2F8FFF71F751}" destId="{8806B343-32AB-48AA-917D-9D386DC690A7}" srcOrd="5" destOrd="0" presId="urn:microsoft.com/office/officeart/2005/8/layout/hList6"/>
    <dgm:cxn modelId="{389CE30F-18D1-4758-A281-44D0AD11FCDA}" type="presParOf" srcId="{64E46728-14C3-4B56-9F34-2F8FFF71F751}" destId="{CCCA70F3-EA71-400B-B403-8154DFD201D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F57B60-121C-4AD3-8EA4-6A9152A289C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E813661C-CD7E-4FED-99EA-346F113BFADD}">
      <dgm:prSet custT="1"/>
      <dgm:spPr>
        <a:solidFill>
          <a:schemeClr val="accent2">
            <a:lumMod val="60000"/>
            <a:lumOff val="40000"/>
          </a:schemeClr>
        </a:solidFill>
      </dgm:spPr>
      <dgm:t>
        <a:bodyPr/>
        <a:lstStyle/>
        <a:p>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Sigorta Primi İşveren Hissesi Desteği</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 yatırımla sağlanan ilave istihdam için ödenmesi gereken sigorta primi işveren hissesinin asgari ücrete tekabül eden kısmının 6. bölgede tamamının, diğer bölgelerde yarısının karşılanmasıdır. </a:t>
          </a:r>
        </a:p>
      </dgm:t>
    </dgm:pt>
    <dgm:pt modelId="{31A3417A-3D9C-4313-8E0A-71528DC66691}" type="parTrans" cxnId="{59FB1E3C-69A5-4F9E-B280-02FE4A3000DD}">
      <dgm:prSet/>
      <dgm:spPr/>
      <dgm:t>
        <a:bodyPr/>
        <a:lstStyle/>
        <a:p>
          <a:endParaRPr lang="tr-TR"/>
        </a:p>
      </dgm:t>
    </dgm:pt>
    <dgm:pt modelId="{3A699754-444B-4C5F-A0E0-153C74FF071C}" type="sibTrans" cxnId="{59FB1E3C-69A5-4F9E-B280-02FE4A3000DD}">
      <dgm:prSet/>
      <dgm:spPr/>
      <dgm:t>
        <a:bodyPr/>
        <a:lstStyle/>
        <a:p>
          <a:endParaRPr lang="tr-TR"/>
        </a:p>
      </dgm:t>
    </dgm:pt>
    <dgm:pt modelId="{7A7A58AE-52E4-4635-ACB9-203B8925785B}">
      <dgm:prSet custT="1"/>
      <dgm:spPr>
        <a:solidFill>
          <a:schemeClr val="accent2">
            <a:lumMod val="60000"/>
            <a:lumOff val="40000"/>
          </a:schemeClr>
        </a:solidFill>
      </dgm:spPr>
      <dgm:t>
        <a:bodyPr/>
        <a:lstStyle/>
        <a:p>
          <a:r>
            <a:rPr lang="tr-TR" sz="1600" b="1" kern="1200" dirty="0">
              <a:solidFill>
                <a:schemeClr val="accent1">
                  <a:lumMod val="60000"/>
                  <a:lumOff val="40000"/>
                </a:schemeClr>
              </a:solidFill>
            </a:rPr>
            <a:t>Sigorta Primi Desteği (Sadece 6. Bölge)</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 yatırımla sağlanan ilave istihdam için ödenmesi gereken sigorta primi işçi hissesinin asgari ücrete tekabül eden kısmının Bakanlıkça karşılanmasıdır.</a:t>
          </a:r>
        </a:p>
      </dgm:t>
    </dgm:pt>
    <dgm:pt modelId="{DB954E50-3B11-4D33-AA45-BD09BFBE4590}" type="parTrans" cxnId="{A8728338-FE87-4308-B415-C7F5905018F5}">
      <dgm:prSet/>
      <dgm:spPr/>
      <dgm:t>
        <a:bodyPr/>
        <a:lstStyle/>
        <a:p>
          <a:endParaRPr lang="tr-TR"/>
        </a:p>
      </dgm:t>
    </dgm:pt>
    <dgm:pt modelId="{0B6627A8-D229-41E1-9EEF-8EB2E90AA050}" type="sibTrans" cxnId="{A8728338-FE87-4308-B415-C7F5905018F5}">
      <dgm:prSet/>
      <dgm:spPr/>
      <dgm:t>
        <a:bodyPr/>
        <a:lstStyle/>
        <a:p>
          <a:endParaRPr lang="tr-TR"/>
        </a:p>
      </dgm:t>
    </dgm:pt>
    <dgm:pt modelId="{40837406-D641-4AA5-BFF9-BF9AF25A7EB8}">
      <dgm:prSet custT="1"/>
      <dgm:spPr>
        <a:solidFill>
          <a:srgbClr val="FF0000"/>
        </a:solidFill>
      </dgm:spPr>
      <dgm:t>
        <a:bodyPr/>
        <a:lstStyle/>
        <a:p>
          <a:r>
            <a:rPr lang="tr-TR" sz="1800" b="1" kern="1200" dirty="0">
              <a:solidFill>
                <a:schemeClr val="accent1">
                  <a:lumMod val="60000"/>
                  <a:lumOff val="40000"/>
                </a:schemeClr>
              </a:solidFill>
            </a:rPr>
            <a:t>Makine Desteği</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Teşvik belgesinin yatırım süresi içinde temin edilen ve diğer masraflar hariç sadece makine ve teçhizatın birim fiyatı 2 milyon Türk Lirası ve üzerinde olan makine ve teçhizat bedelinin %25’inin Bakanlıkça ödenmesidir </a:t>
          </a:r>
        </a:p>
      </dgm:t>
    </dgm:pt>
    <dgm:pt modelId="{9C652F15-0FCA-4C7B-80AB-76B0B5C6F78D}" type="parTrans" cxnId="{55DE4A61-13A5-4FDB-B81B-E9EBC3C4FAAC}">
      <dgm:prSet/>
      <dgm:spPr/>
      <dgm:t>
        <a:bodyPr/>
        <a:lstStyle/>
        <a:p>
          <a:endParaRPr lang="tr-TR"/>
        </a:p>
      </dgm:t>
    </dgm:pt>
    <dgm:pt modelId="{739DCC50-B946-4726-B6C5-1088F913BEBB}" type="sibTrans" cxnId="{55DE4A61-13A5-4FDB-B81B-E9EBC3C4FAAC}">
      <dgm:prSet/>
      <dgm:spPr/>
      <dgm:t>
        <a:bodyPr/>
        <a:lstStyle/>
        <a:p>
          <a:endParaRPr lang="tr-TR"/>
        </a:p>
      </dgm:t>
    </dgm:pt>
    <dgm:pt modelId="{7FC6C3B3-1FD0-4905-9E80-83EDAA6CDFAF}">
      <dgm:prSet custT="1"/>
      <dgm:spPr>
        <a:solidFill>
          <a:schemeClr val="accent2">
            <a:lumMod val="60000"/>
            <a:lumOff val="40000"/>
          </a:schemeClr>
        </a:solidFill>
      </dgm:spPr>
      <dgm:t>
        <a:bodyPr/>
        <a:lstStyle/>
        <a:p>
          <a:r>
            <a:rPr lang="tr-TR" sz="1800" b="1" kern="1200" dirty="0">
              <a:solidFill>
                <a:schemeClr val="accent1">
                  <a:lumMod val="60000"/>
                  <a:lumOff val="40000"/>
                </a:schemeClr>
              </a:solidFill>
            </a:rPr>
            <a:t>Yatırım Yeri Tahsisi</a:t>
          </a:r>
        </a:p>
        <a:p>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düzenlenmiş yatırımlar için Çevre, Şehircilik ve İklim Değişikliği Bakanlığı/Bakanlığımızca belirlenen usul ve esaslar çerçevesinde yatırım yeri tahsis edilebilmesidir.</a:t>
          </a:r>
        </a:p>
      </dgm:t>
    </dgm:pt>
    <dgm:pt modelId="{5C675150-CAAE-47E8-A6C8-BE247B420790}" type="parTrans" cxnId="{FBDA5D01-D400-4A2F-8904-D82FB51415AA}">
      <dgm:prSet/>
      <dgm:spPr/>
      <dgm:t>
        <a:bodyPr/>
        <a:lstStyle/>
        <a:p>
          <a:endParaRPr lang="tr-TR"/>
        </a:p>
      </dgm:t>
    </dgm:pt>
    <dgm:pt modelId="{018747BC-8149-47AF-8F87-CB76E87B0477}" type="sibTrans" cxnId="{FBDA5D01-D400-4A2F-8904-D82FB51415AA}">
      <dgm:prSet/>
      <dgm:spPr/>
      <dgm:t>
        <a:bodyPr/>
        <a:lstStyle/>
        <a:p>
          <a:endParaRPr lang="tr-TR"/>
        </a:p>
      </dgm:t>
    </dgm:pt>
    <dgm:pt modelId="{64E46728-14C3-4B56-9F34-2F8FFF71F751}" type="pres">
      <dgm:prSet presAssocID="{E3F57B60-121C-4AD3-8EA4-6A9152A289C3}" presName="Name0" presStyleCnt="0">
        <dgm:presLayoutVars>
          <dgm:dir/>
          <dgm:resizeHandles val="exact"/>
        </dgm:presLayoutVars>
      </dgm:prSet>
      <dgm:spPr/>
    </dgm:pt>
    <dgm:pt modelId="{8360BE40-BA59-49A2-AA6A-B7D992D459C1}" type="pres">
      <dgm:prSet presAssocID="{E813661C-CD7E-4FED-99EA-346F113BFADD}" presName="node" presStyleLbl="node1" presStyleIdx="0" presStyleCnt="4" custLinFactNeighborX="32114" custLinFactNeighborY="26667">
        <dgm:presLayoutVars>
          <dgm:bulletEnabled val="1"/>
        </dgm:presLayoutVars>
      </dgm:prSet>
      <dgm:spPr/>
    </dgm:pt>
    <dgm:pt modelId="{5925EAE6-ABE3-4653-A4CD-16E29249F488}" type="pres">
      <dgm:prSet presAssocID="{3A699754-444B-4C5F-A0E0-153C74FF071C}" presName="sibTrans" presStyleCnt="0"/>
      <dgm:spPr/>
    </dgm:pt>
    <dgm:pt modelId="{AA5BF5FF-450B-4293-8F0D-DA0C1B38D7AD}" type="pres">
      <dgm:prSet presAssocID="{7A7A58AE-52E4-4635-ACB9-203B8925785B}" presName="node" presStyleLbl="node1" presStyleIdx="1" presStyleCnt="4" custLinFactNeighborX="32114" custLinFactNeighborY="26667">
        <dgm:presLayoutVars>
          <dgm:bulletEnabled val="1"/>
        </dgm:presLayoutVars>
      </dgm:prSet>
      <dgm:spPr/>
    </dgm:pt>
    <dgm:pt modelId="{DCE8BDA3-9BAE-40A6-BBEE-094E479386D1}" type="pres">
      <dgm:prSet presAssocID="{0B6627A8-D229-41E1-9EEF-8EB2E90AA050}" presName="sibTrans" presStyleCnt="0"/>
      <dgm:spPr/>
    </dgm:pt>
    <dgm:pt modelId="{41037822-3642-48A4-ADC4-BCD71267E87D}" type="pres">
      <dgm:prSet presAssocID="{40837406-D641-4AA5-BFF9-BF9AF25A7EB8}" presName="node" presStyleLbl="node1" presStyleIdx="2" presStyleCnt="4" custLinFactNeighborX="32114" custLinFactNeighborY="26667">
        <dgm:presLayoutVars>
          <dgm:bulletEnabled val="1"/>
        </dgm:presLayoutVars>
      </dgm:prSet>
      <dgm:spPr/>
    </dgm:pt>
    <dgm:pt modelId="{8806B343-32AB-48AA-917D-9D386DC690A7}" type="pres">
      <dgm:prSet presAssocID="{739DCC50-B946-4726-B6C5-1088F913BEBB}" presName="sibTrans" presStyleCnt="0"/>
      <dgm:spPr/>
    </dgm:pt>
    <dgm:pt modelId="{CCCA70F3-EA71-400B-B403-8154DFD201DE}" type="pres">
      <dgm:prSet presAssocID="{7FC6C3B3-1FD0-4905-9E80-83EDAA6CDFAF}" presName="node" presStyleLbl="node1" presStyleIdx="3" presStyleCnt="4" custLinFactNeighborX="32114" custLinFactNeighborY="26667">
        <dgm:presLayoutVars>
          <dgm:bulletEnabled val="1"/>
        </dgm:presLayoutVars>
      </dgm:prSet>
      <dgm:spPr/>
    </dgm:pt>
  </dgm:ptLst>
  <dgm:cxnLst>
    <dgm:cxn modelId="{FBDA5D01-D400-4A2F-8904-D82FB51415AA}" srcId="{E3F57B60-121C-4AD3-8EA4-6A9152A289C3}" destId="{7FC6C3B3-1FD0-4905-9E80-83EDAA6CDFAF}" srcOrd="3" destOrd="0" parTransId="{5C675150-CAAE-47E8-A6C8-BE247B420790}" sibTransId="{018747BC-8149-47AF-8F87-CB76E87B0477}"/>
    <dgm:cxn modelId="{24608A1C-2885-44E5-AFC9-ABAE0AB050B0}" type="presOf" srcId="{7A7A58AE-52E4-4635-ACB9-203B8925785B}" destId="{AA5BF5FF-450B-4293-8F0D-DA0C1B38D7AD}" srcOrd="0" destOrd="0" presId="urn:microsoft.com/office/officeart/2005/8/layout/hList6"/>
    <dgm:cxn modelId="{59A1932C-C00C-4420-8671-FCB1C46F4B67}" type="presOf" srcId="{E3F57B60-121C-4AD3-8EA4-6A9152A289C3}" destId="{64E46728-14C3-4B56-9F34-2F8FFF71F751}" srcOrd="0" destOrd="0" presId="urn:microsoft.com/office/officeart/2005/8/layout/hList6"/>
    <dgm:cxn modelId="{A8728338-FE87-4308-B415-C7F5905018F5}" srcId="{E3F57B60-121C-4AD3-8EA4-6A9152A289C3}" destId="{7A7A58AE-52E4-4635-ACB9-203B8925785B}" srcOrd="1" destOrd="0" parTransId="{DB954E50-3B11-4D33-AA45-BD09BFBE4590}" sibTransId="{0B6627A8-D229-41E1-9EEF-8EB2E90AA050}"/>
    <dgm:cxn modelId="{59FB1E3C-69A5-4F9E-B280-02FE4A3000DD}" srcId="{E3F57B60-121C-4AD3-8EA4-6A9152A289C3}" destId="{E813661C-CD7E-4FED-99EA-346F113BFADD}" srcOrd="0" destOrd="0" parTransId="{31A3417A-3D9C-4313-8E0A-71528DC66691}" sibTransId="{3A699754-444B-4C5F-A0E0-153C74FF071C}"/>
    <dgm:cxn modelId="{55DE4A61-13A5-4FDB-B81B-E9EBC3C4FAAC}" srcId="{E3F57B60-121C-4AD3-8EA4-6A9152A289C3}" destId="{40837406-D641-4AA5-BFF9-BF9AF25A7EB8}" srcOrd="2" destOrd="0" parTransId="{9C652F15-0FCA-4C7B-80AB-76B0B5C6F78D}" sibTransId="{739DCC50-B946-4726-B6C5-1088F913BEBB}"/>
    <dgm:cxn modelId="{EBBBB7AD-F5C1-405E-BA31-D81F0682677B}" type="presOf" srcId="{7FC6C3B3-1FD0-4905-9E80-83EDAA6CDFAF}" destId="{CCCA70F3-EA71-400B-B403-8154DFD201DE}" srcOrd="0" destOrd="0" presId="urn:microsoft.com/office/officeart/2005/8/layout/hList6"/>
    <dgm:cxn modelId="{9BC028B3-59D8-4B00-8B3D-6B21DF4022BD}" type="presOf" srcId="{E813661C-CD7E-4FED-99EA-346F113BFADD}" destId="{8360BE40-BA59-49A2-AA6A-B7D992D459C1}" srcOrd="0" destOrd="0" presId="urn:microsoft.com/office/officeart/2005/8/layout/hList6"/>
    <dgm:cxn modelId="{7A8255D8-4E29-4F69-9947-E9ADB7DF6C4C}" type="presOf" srcId="{40837406-D641-4AA5-BFF9-BF9AF25A7EB8}" destId="{41037822-3642-48A4-ADC4-BCD71267E87D}" srcOrd="0" destOrd="0" presId="urn:microsoft.com/office/officeart/2005/8/layout/hList6"/>
    <dgm:cxn modelId="{13DA0E32-3F44-4479-9FBB-D821CAA7D1A5}" type="presParOf" srcId="{64E46728-14C3-4B56-9F34-2F8FFF71F751}" destId="{8360BE40-BA59-49A2-AA6A-B7D992D459C1}" srcOrd="0" destOrd="0" presId="urn:microsoft.com/office/officeart/2005/8/layout/hList6"/>
    <dgm:cxn modelId="{24D8972D-4960-431E-90F0-C14A86AA2502}" type="presParOf" srcId="{64E46728-14C3-4B56-9F34-2F8FFF71F751}" destId="{5925EAE6-ABE3-4653-A4CD-16E29249F488}" srcOrd="1" destOrd="0" presId="urn:microsoft.com/office/officeart/2005/8/layout/hList6"/>
    <dgm:cxn modelId="{F8B0EBD7-2A81-45A6-9625-3F1669643DAA}" type="presParOf" srcId="{64E46728-14C3-4B56-9F34-2F8FFF71F751}" destId="{AA5BF5FF-450B-4293-8F0D-DA0C1B38D7AD}" srcOrd="2" destOrd="0" presId="urn:microsoft.com/office/officeart/2005/8/layout/hList6"/>
    <dgm:cxn modelId="{9FEA3370-B065-4E98-BB4E-956FB7AEF2AB}" type="presParOf" srcId="{64E46728-14C3-4B56-9F34-2F8FFF71F751}" destId="{DCE8BDA3-9BAE-40A6-BBEE-094E479386D1}" srcOrd="3" destOrd="0" presId="urn:microsoft.com/office/officeart/2005/8/layout/hList6"/>
    <dgm:cxn modelId="{9D76ECC3-C3A9-41FA-9DF0-EA66FD894268}" type="presParOf" srcId="{64E46728-14C3-4B56-9F34-2F8FFF71F751}" destId="{41037822-3642-48A4-ADC4-BCD71267E87D}" srcOrd="4" destOrd="0" presId="urn:microsoft.com/office/officeart/2005/8/layout/hList6"/>
    <dgm:cxn modelId="{AAEA57C2-3CC8-4435-931F-688796E3B195}" type="presParOf" srcId="{64E46728-14C3-4B56-9F34-2F8FFF71F751}" destId="{8806B343-32AB-48AA-917D-9D386DC690A7}" srcOrd="5" destOrd="0" presId="urn:microsoft.com/office/officeart/2005/8/layout/hList6"/>
    <dgm:cxn modelId="{389CE30F-18D1-4758-A281-44D0AD11FCDA}" type="presParOf" srcId="{64E46728-14C3-4B56-9F34-2F8FFF71F751}" destId="{CCCA70F3-EA71-400B-B403-8154DFD201D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F57B60-121C-4AD3-8EA4-6A9152A289C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64E46728-14C3-4B56-9F34-2F8FFF71F751}" type="pres">
      <dgm:prSet presAssocID="{E3F57B60-121C-4AD3-8EA4-6A9152A289C3}" presName="Name0" presStyleCnt="0">
        <dgm:presLayoutVars>
          <dgm:dir/>
          <dgm:resizeHandles val="exact"/>
        </dgm:presLayoutVars>
      </dgm:prSet>
      <dgm:spPr/>
    </dgm:pt>
  </dgm:ptLst>
  <dgm:cxnLst>
    <dgm:cxn modelId="{59A1932C-C00C-4420-8671-FCB1C46F4B67}" type="presOf" srcId="{E3F57B60-121C-4AD3-8EA4-6A9152A289C3}" destId="{64E46728-14C3-4B56-9F34-2F8FFF71F751}"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A1F82F-B126-4DA1-9F5D-6FECB283845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58E82324-8694-4D0F-9326-791780DF93E8}">
      <dgm:prSet/>
      <dgm:spPr/>
      <dgm:t>
        <a:bodyPr/>
        <a:lstStyle/>
        <a:p>
          <a:r>
            <a:rPr lang="tr-TR" b="1" i="1" dirty="0"/>
            <a:t>KDV İstisnası</a:t>
          </a:r>
          <a:endParaRPr lang="tr-TR" dirty="0"/>
        </a:p>
      </dgm:t>
    </dgm:pt>
    <dgm:pt modelId="{0CE3B384-03B9-4A49-993B-00B7F4DC2B07}" type="parTrans" cxnId="{2B2C0A44-FD32-4F3D-A3D7-FAD6EC6A78DD}">
      <dgm:prSet/>
      <dgm:spPr/>
      <dgm:t>
        <a:bodyPr/>
        <a:lstStyle/>
        <a:p>
          <a:endParaRPr lang="tr-TR"/>
        </a:p>
      </dgm:t>
    </dgm:pt>
    <dgm:pt modelId="{59FF6F90-3DFE-4FB2-AD80-DA51DD390DC2}" type="sibTrans" cxnId="{2B2C0A44-FD32-4F3D-A3D7-FAD6EC6A78DD}">
      <dgm:prSet/>
      <dgm:spPr/>
      <dgm:t>
        <a:bodyPr/>
        <a:lstStyle/>
        <a:p>
          <a:endParaRPr lang="tr-TR"/>
        </a:p>
      </dgm:t>
    </dgm:pt>
    <dgm:pt modelId="{91B0C1BF-E0CB-466F-8DF9-FFEAC6F01B73}">
      <dgm:prSet/>
      <dgm:spPr/>
      <dgm:t>
        <a:bodyPr/>
        <a:lstStyle/>
        <a:p>
          <a:r>
            <a:rPr lang="tr-TR" b="1" i="1" dirty="0"/>
            <a:t>Gümrük Vergisi Muafiyeti </a:t>
          </a:r>
          <a:endParaRPr lang="tr-TR" dirty="0"/>
        </a:p>
      </dgm:t>
    </dgm:pt>
    <dgm:pt modelId="{052C585F-64C2-4A40-B00C-A3DE61094EE2}" type="parTrans" cxnId="{0828014F-7C76-4275-B7D5-FBB448FA765C}">
      <dgm:prSet/>
      <dgm:spPr/>
      <dgm:t>
        <a:bodyPr/>
        <a:lstStyle/>
        <a:p>
          <a:endParaRPr lang="tr-TR"/>
        </a:p>
      </dgm:t>
    </dgm:pt>
    <dgm:pt modelId="{F8F8F857-7968-483F-A00C-BD1B69BFBDD6}" type="sibTrans" cxnId="{0828014F-7C76-4275-B7D5-FBB448FA765C}">
      <dgm:prSet/>
      <dgm:spPr/>
      <dgm:t>
        <a:bodyPr/>
        <a:lstStyle/>
        <a:p>
          <a:endParaRPr lang="tr-TR"/>
        </a:p>
      </dgm:t>
    </dgm:pt>
    <dgm:pt modelId="{E0B242DF-25B9-496D-82C2-D1F6897BA30F}">
      <dgm:prSet/>
      <dgm:spPr/>
      <dgm:t>
        <a:bodyPr/>
        <a:lstStyle/>
        <a:p>
          <a:r>
            <a:rPr lang="tr-TR" b="1" i="1" dirty="0"/>
            <a:t>Vergi İndirimi </a:t>
          </a:r>
          <a:endParaRPr lang="tr-TR" dirty="0"/>
        </a:p>
      </dgm:t>
    </dgm:pt>
    <dgm:pt modelId="{A62BCD3C-D010-45B6-89F8-F77E3E56D19D}" type="parTrans" cxnId="{DA096158-6932-4579-B17E-2FF1A477F782}">
      <dgm:prSet/>
      <dgm:spPr/>
      <dgm:t>
        <a:bodyPr/>
        <a:lstStyle/>
        <a:p>
          <a:endParaRPr lang="tr-TR"/>
        </a:p>
      </dgm:t>
    </dgm:pt>
    <dgm:pt modelId="{584EE1ED-EB3A-41DC-A0EF-EB2FDEE64FB8}" type="sibTrans" cxnId="{DA096158-6932-4579-B17E-2FF1A477F782}">
      <dgm:prSet/>
      <dgm:spPr/>
      <dgm:t>
        <a:bodyPr/>
        <a:lstStyle/>
        <a:p>
          <a:endParaRPr lang="tr-TR"/>
        </a:p>
      </dgm:t>
    </dgm:pt>
    <dgm:pt modelId="{9F1E3B7E-217B-4E43-8CAB-E320CA0C7775}">
      <dgm:prSet/>
      <dgm:spPr/>
      <dgm:t>
        <a:bodyPr/>
        <a:lstStyle/>
        <a:p>
          <a:r>
            <a:rPr lang="tr-TR" b="1" i="1" dirty="0"/>
            <a:t>Faiz veya Kar Payı Desteği</a:t>
          </a:r>
          <a:endParaRPr lang="tr-TR" dirty="0"/>
        </a:p>
      </dgm:t>
    </dgm:pt>
    <dgm:pt modelId="{DEFB7C27-AA18-46D9-8AE2-0F7B6961BD66}" type="parTrans" cxnId="{50017386-6097-40CF-8982-E8468CA57388}">
      <dgm:prSet/>
      <dgm:spPr/>
      <dgm:t>
        <a:bodyPr/>
        <a:lstStyle/>
        <a:p>
          <a:endParaRPr lang="tr-TR"/>
        </a:p>
      </dgm:t>
    </dgm:pt>
    <dgm:pt modelId="{4F6D95DE-D39F-46CA-A6B8-36700B9B937B}" type="sibTrans" cxnId="{50017386-6097-40CF-8982-E8468CA57388}">
      <dgm:prSet/>
      <dgm:spPr/>
      <dgm:t>
        <a:bodyPr/>
        <a:lstStyle/>
        <a:p>
          <a:endParaRPr lang="tr-TR"/>
        </a:p>
      </dgm:t>
    </dgm:pt>
    <dgm:pt modelId="{884D7603-AB2A-443E-AC33-C02AFE275556}">
      <dgm:prSet/>
      <dgm:spPr/>
      <dgm:t>
        <a:bodyPr/>
        <a:lstStyle/>
        <a:p>
          <a:r>
            <a:rPr lang="tr-TR" b="1" i="1" dirty="0"/>
            <a:t>Makine Desteği </a:t>
          </a:r>
          <a:endParaRPr lang="tr-TR" dirty="0"/>
        </a:p>
      </dgm:t>
    </dgm:pt>
    <dgm:pt modelId="{165CE685-B24D-4F17-8BA9-E0663C4FD98B}" type="parTrans" cxnId="{E9184919-52E6-45BC-B35B-ADD0D383995D}">
      <dgm:prSet/>
      <dgm:spPr/>
      <dgm:t>
        <a:bodyPr/>
        <a:lstStyle/>
        <a:p>
          <a:endParaRPr lang="tr-TR"/>
        </a:p>
      </dgm:t>
    </dgm:pt>
    <dgm:pt modelId="{67446DDD-E272-4C07-9087-5CC8B345F951}" type="sibTrans" cxnId="{E9184919-52E6-45BC-B35B-ADD0D383995D}">
      <dgm:prSet/>
      <dgm:spPr/>
      <dgm:t>
        <a:bodyPr/>
        <a:lstStyle/>
        <a:p>
          <a:endParaRPr lang="tr-TR"/>
        </a:p>
      </dgm:t>
    </dgm:pt>
    <dgm:pt modelId="{D3C5D597-1938-418F-AB96-150A95D1142B}" type="pres">
      <dgm:prSet presAssocID="{80A1F82F-B126-4DA1-9F5D-6FECB283845D}" presName="compositeShape" presStyleCnt="0">
        <dgm:presLayoutVars>
          <dgm:dir/>
          <dgm:resizeHandles/>
        </dgm:presLayoutVars>
      </dgm:prSet>
      <dgm:spPr/>
    </dgm:pt>
    <dgm:pt modelId="{C1743041-402D-4458-AD57-06BF839A739C}" type="pres">
      <dgm:prSet presAssocID="{80A1F82F-B126-4DA1-9F5D-6FECB283845D}" presName="pyramid" presStyleLbl="node1" presStyleIdx="0" presStyleCnt="1"/>
      <dgm:spPr/>
    </dgm:pt>
    <dgm:pt modelId="{CC369ABD-41A5-4686-B799-143DD67CBFCF}" type="pres">
      <dgm:prSet presAssocID="{80A1F82F-B126-4DA1-9F5D-6FECB283845D}" presName="theList" presStyleCnt="0"/>
      <dgm:spPr/>
    </dgm:pt>
    <dgm:pt modelId="{53DD2413-8C5F-42CF-8B14-BC2E409E2C16}" type="pres">
      <dgm:prSet presAssocID="{58E82324-8694-4D0F-9326-791780DF93E8}" presName="aNode" presStyleLbl="fgAcc1" presStyleIdx="0" presStyleCnt="5">
        <dgm:presLayoutVars>
          <dgm:bulletEnabled val="1"/>
        </dgm:presLayoutVars>
      </dgm:prSet>
      <dgm:spPr/>
    </dgm:pt>
    <dgm:pt modelId="{F8F807E2-F572-4661-AEBF-331038A4227F}" type="pres">
      <dgm:prSet presAssocID="{58E82324-8694-4D0F-9326-791780DF93E8}" presName="aSpace" presStyleCnt="0"/>
      <dgm:spPr/>
    </dgm:pt>
    <dgm:pt modelId="{207FF0BE-545E-4C30-B8E5-21DB5B1EC817}" type="pres">
      <dgm:prSet presAssocID="{91B0C1BF-E0CB-466F-8DF9-FFEAC6F01B73}" presName="aNode" presStyleLbl="fgAcc1" presStyleIdx="1" presStyleCnt="5">
        <dgm:presLayoutVars>
          <dgm:bulletEnabled val="1"/>
        </dgm:presLayoutVars>
      </dgm:prSet>
      <dgm:spPr/>
    </dgm:pt>
    <dgm:pt modelId="{B0FE01AE-F462-453D-9F3F-65704AB2B2AB}" type="pres">
      <dgm:prSet presAssocID="{91B0C1BF-E0CB-466F-8DF9-FFEAC6F01B73}" presName="aSpace" presStyleCnt="0"/>
      <dgm:spPr/>
    </dgm:pt>
    <dgm:pt modelId="{3EEC8CB4-42BB-45CE-B516-FD0BCA823F15}" type="pres">
      <dgm:prSet presAssocID="{E0B242DF-25B9-496D-82C2-D1F6897BA30F}" presName="aNode" presStyleLbl="fgAcc1" presStyleIdx="2" presStyleCnt="5">
        <dgm:presLayoutVars>
          <dgm:bulletEnabled val="1"/>
        </dgm:presLayoutVars>
      </dgm:prSet>
      <dgm:spPr/>
    </dgm:pt>
    <dgm:pt modelId="{9405D593-1670-4658-ADA2-C286DEBE0B64}" type="pres">
      <dgm:prSet presAssocID="{E0B242DF-25B9-496D-82C2-D1F6897BA30F}" presName="aSpace" presStyleCnt="0"/>
      <dgm:spPr/>
    </dgm:pt>
    <dgm:pt modelId="{3781A7BF-BE03-4380-8D26-8BC2AF374C97}" type="pres">
      <dgm:prSet presAssocID="{9F1E3B7E-217B-4E43-8CAB-E320CA0C7775}" presName="aNode" presStyleLbl="fgAcc1" presStyleIdx="3" presStyleCnt="5">
        <dgm:presLayoutVars>
          <dgm:bulletEnabled val="1"/>
        </dgm:presLayoutVars>
      </dgm:prSet>
      <dgm:spPr/>
    </dgm:pt>
    <dgm:pt modelId="{188E3D75-4EB5-45D3-8C76-21E4A56F7665}" type="pres">
      <dgm:prSet presAssocID="{9F1E3B7E-217B-4E43-8CAB-E320CA0C7775}" presName="aSpace" presStyleCnt="0"/>
      <dgm:spPr/>
    </dgm:pt>
    <dgm:pt modelId="{23DF1E29-9395-4569-A37E-2C402B699253}" type="pres">
      <dgm:prSet presAssocID="{884D7603-AB2A-443E-AC33-C02AFE275556}" presName="aNode" presStyleLbl="fgAcc1" presStyleIdx="4" presStyleCnt="5">
        <dgm:presLayoutVars>
          <dgm:bulletEnabled val="1"/>
        </dgm:presLayoutVars>
      </dgm:prSet>
      <dgm:spPr/>
    </dgm:pt>
    <dgm:pt modelId="{D9D75E6C-82D7-4A1D-A7D2-257C3864EBB5}" type="pres">
      <dgm:prSet presAssocID="{884D7603-AB2A-443E-AC33-C02AFE275556}" presName="aSpace" presStyleCnt="0"/>
      <dgm:spPr/>
    </dgm:pt>
  </dgm:ptLst>
  <dgm:cxnLst>
    <dgm:cxn modelId="{5D89080F-05C3-40D9-9A27-199849A4AA0B}" type="presOf" srcId="{884D7603-AB2A-443E-AC33-C02AFE275556}" destId="{23DF1E29-9395-4569-A37E-2C402B699253}" srcOrd="0" destOrd="0" presId="urn:microsoft.com/office/officeart/2005/8/layout/pyramid2"/>
    <dgm:cxn modelId="{E9184919-52E6-45BC-B35B-ADD0D383995D}" srcId="{80A1F82F-B126-4DA1-9F5D-6FECB283845D}" destId="{884D7603-AB2A-443E-AC33-C02AFE275556}" srcOrd="4" destOrd="0" parTransId="{165CE685-B24D-4F17-8BA9-E0663C4FD98B}" sibTransId="{67446DDD-E272-4C07-9087-5CC8B345F951}"/>
    <dgm:cxn modelId="{2B2C0A44-FD32-4F3D-A3D7-FAD6EC6A78DD}" srcId="{80A1F82F-B126-4DA1-9F5D-6FECB283845D}" destId="{58E82324-8694-4D0F-9326-791780DF93E8}" srcOrd="0" destOrd="0" parTransId="{0CE3B384-03B9-4A49-993B-00B7F4DC2B07}" sibTransId="{59FF6F90-3DFE-4FB2-AD80-DA51DD390DC2}"/>
    <dgm:cxn modelId="{87954566-A721-4314-8785-53A5CD66C105}" type="presOf" srcId="{E0B242DF-25B9-496D-82C2-D1F6897BA30F}" destId="{3EEC8CB4-42BB-45CE-B516-FD0BCA823F15}" srcOrd="0" destOrd="0" presId="urn:microsoft.com/office/officeart/2005/8/layout/pyramid2"/>
    <dgm:cxn modelId="{0828014F-7C76-4275-B7D5-FBB448FA765C}" srcId="{80A1F82F-B126-4DA1-9F5D-6FECB283845D}" destId="{91B0C1BF-E0CB-466F-8DF9-FFEAC6F01B73}" srcOrd="1" destOrd="0" parTransId="{052C585F-64C2-4A40-B00C-A3DE61094EE2}" sibTransId="{F8F8F857-7968-483F-A00C-BD1B69BFBDD6}"/>
    <dgm:cxn modelId="{DA096158-6932-4579-B17E-2FF1A477F782}" srcId="{80A1F82F-B126-4DA1-9F5D-6FECB283845D}" destId="{E0B242DF-25B9-496D-82C2-D1F6897BA30F}" srcOrd="2" destOrd="0" parTransId="{A62BCD3C-D010-45B6-89F8-F77E3E56D19D}" sibTransId="{584EE1ED-EB3A-41DC-A0EF-EB2FDEE64FB8}"/>
    <dgm:cxn modelId="{50017386-6097-40CF-8982-E8468CA57388}" srcId="{80A1F82F-B126-4DA1-9F5D-6FECB283845D}" destId="{9F1E3B7E-217B-4E43-8CAB-E320CA0C7775}" srcOrd="3" destOrd="0" parTransId="{DEFB7C27-AA18-46D9-8AE2-0F7B6961BD66}" sibTransId="{4F6D95DE-D39F-46CA-A6B8-36700B9B937B}"/>
    <dgm:cxn modelId="{1031DFB0-6DEE-4F79-B528-E070F6E717CA}" type="presOf" srcId="{58E82324-8694-4D0F-9326-791780DF93E8}" destId="{53DD2413-8C5F-42CF-8B14-BC2E409E2C16}" srcOrd="0" destOrd="0" presId="urn:microsoft.com/office/officeart/2005/8/layout/pyramid2"/>
    <dgm:cxn modelId="{4A2B2DE0-58F5-4915-8404-C515115D1483}" type="presOf" srcId="{9F1E3B7E-217B-4E43-8CAB-E320CA0C7775}" destId="{3781A7BF-BE03-4380-8D26-8BC2AF374C97}" srcOrd="0" destOrd="0" presId="urn:microsoft.com/office/officeart/2005/8/layout/pyramid2"/>
    <dgm:cxn modelId="{14CF7BE5-6073-4D7C-91AA-2B7D78C23EA8}" type="presOf" srcId="{80A1F82F-B126-4DA1-9F5D-6FECB283845D}" destId="{D3C5D597-1938-418F-AB96-150A95D1142B}" srcOrd="0" destOrd="0" presId="urn:microsoft.com/office/officeart/2005/8/layout/pyramid2"/>
    <dgm:cxn modelId="{5B7F56FB-E5E0-4502-B906-28D137BABBE6}" type="presOf" srcId="{91B0C1BF-E0CB-466F-8DF9-FFEAC6F01B73}" destId="{207FF0BE-545E-4C30-B8E5-21DB5B1EC817}" srcOrd="0" destOrd="0" presId="urn:microsoft.com/office/officeart/2005/8/layout/pyramid2"/>
    <dgm:cxn modelId="{33B18638-57B2-474F-A599-6E8407B56783}" type="presParOf" srcId="{D3C5D597-1938-418F-AB96-150A95D1142B}" destId="{C1743041-402D-4458-AD57-06BF839A739C}" srcOrd="0" destOrd="0" presId="urn:microsoft.com/office/officeart/2005/8/layout/pyramid2"/>
    <dgm:cxn modelId="{96C9AF96-9FB4-4863-BF60-1FC9C818D8D9}" type="presParOf" srcId="{D3C5D597-1938-418F-AB96-150A95D1142B}" destId="{CC369ABD-41A5-4686-B799-143DD67CBFCF}" srcOrd="1" destOrd="0" presId="urn:microsoft.com/office/officeart/2005/8/layout/pyramid2"/>
    <dgm:cxn modelId="{DEBD2A7E-0637-4210-8F27-77EBF2E172DF}" type="presParOf" srcId="{CC369ABD-41A5-4686-B799-143DD67CBFCF}" destId="{53DD2413-8C5F-42CF-8B14-BC2E409E2C16}" srcOrd="0" destOrd="0" presId="urn:microsoft.com/office/officeart/2005/8/layout/pyramid2"/>
    <dgm:cxn modelId="{466D2375-8C18-4E10-A866-4D231DDC8CF3}" type="presParOf" srcId="{CC369ABD-41A5-4686-B799-143DD67CBFCF}" destId="{F8F807E2-F572-4661-AEBF-331038A4227F}" srcOrd="1" destOrd="0" presId="urn:microsoft.com/office/officeart/2005/8/layout/pyramid2"/>
    <dgm:cxn modelId="{6D746AAC-4401-46B0-AB8F-85DB9ADC7717}" type="presParOf" srcId="{CC369ABD-41A5-4686-B799-143DD67CBFCF}" destId="{207FF0BE-545E-4C30-B8E5-21DB5B1EC817}" srcOrd="2" destOrd="0" presId="urn:microsoft.com/office/officeart/2005/8/layout/pyramid2"/>
    <dgm:cxn modelId="{76C58821-CA17-4D38-9859-50D8FD340603}" type="presParOf" srcId="{CC369ABD-41A5-4686-B799-143DD67CBFCF}" destId="{B0FE01AE-F462-453D-9F3F-65704AB2B2AB}" srcOrd="3" destOrd="0" presId="urn:microsoft.com/office/officeart/2005/8/layout/pyramid2"/>
    <dgm:cxn modelId="{BC7D4AD2-64D3-4DA5-B8FE-01800C08CD17}" type="presParOf" srcId="{CC369ABD-41A5-4686-B799-143DD67CBFCF}" destId="{3EEC8CB4-42BB-45CE-B516-FD0BCA823F15}" srcOrd="4" destOrd="0" presId="urn:microsoft.com/office/officeart/2005/8/layout/pyramid2"/>
    <dgm:cxn modelId="{B2DF9463-75BA-484A-8110-C1EA38261A81}" type="presParOf" srcId="{CC369ABD-41A5-4686-B799-143DD67CBFCF}" destId="{9405D593-1670-4658-ADA2-C286DEBE0B64}" srcOrd="5" destOrd="0" presId="urn:microsoft.com/office/officeart/2005/8/layout/pyramid2"/>
    <dgm:cxn modelId="{90A632F8-14E6-400F-ABD8-F96BB7826886}" type="presParOf" srcId="{CC369ABD-41A5-4686-B799-143DD67CBFCF}" destId="{3781A7BF-BE03-4380-8D26-8BC2AF374C97}" srcOrd="6" destOrd="0" presId="urn:microsoft.com/office/officeart/2005/8/layout/pyramid2"/>
    <dgm:cxn modelId="{6A508612-8DF6-4D8F-A19B-7F355B9B120E}" type="presParOf" srcId="{CC369ABD-41A5-4686-B799-143DD67CBFCF}" destId="{188E3D75-4EB5-45D3-8C76-21E4A56F7665}" srcOrd="7" destOrd="0" presId="urn:microsoft.com/office/officeart/2005/8/layout/pyramid2"/>
    <dgm:cxn modelId="{95B2DD34-2815-4FD7-8ABC-04D44EDA7CF3}" type="presParOf" srcId="{CC369ABD-41A5-4686-B799-143DD67CBFCF}" destId="{23DF1E29-9395-4569-A37E-2C402B699253}" srcOrd="8" destOrd="0" presId="urn:microsoft.com/office/officeart/2005/8/layout/pyramid2"/>
    <dgm:cxn modelId="{1AFD4E01-0C48-44DB-A08B-E5EB01FB4347}" type="presParOf" srcId="{CC369ABD-41A5-4686-B799-143DD67CBFCF}" destId="{D9D75E6C-82D7-4A1D-A7D2-257C3864EBB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A132-C82C-4D58-8BED-19FE1CCAA738}">
      <dsp:nvSpPr>
        <dsp:cNvPr id="0" name=""/>
        <dsp:cNvSpPr/>
      </dsp:nvSpPr>
      <dsp:spPr>
        <a:xfrm rot="10800000">
          <a:off x="1897393" y="162876"/>
          <a:ext cx="7955124" cy="1749053"/>
        </a:xfrm>
        <a:prstGeom prst="homePlat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8571" tIns="87630" rIns="163576" bIns="87630" numCol="1" spcCol="1270" anchor="ctr" anchorCtr="0">
          <a:noAutofit/>
        </a:bodyPr>
        <a:lstStyle/>
        <a:p>
          <a:pPr marL="0" lvl="0" indent="0" algn="ctr" defTabSz="1022350">
            <a:lnSpc>
              <a:spcPct val="90000"/>
            </a:lnSpc>
            <a:spcBef>
              <a:spcPct val="0"/>
            </a:spcBef>
            <a:spcAft>
              <a:spcPct val="35000"/>
            </a:spcAft>
            <a:buNone/>
          </a:pPr>
          <a:r>
            <a:rPr lang="tr-TR" sz="2300" b="1" i="0" kern="1200" baseline="0" dirty="0"/>
            <a:t>2012/3305 sayılı Yatırımlarda Devlet Yardımları Hakkında Karar </a:t>
          </a:r>
          <a:endParaRPr lang="tr-TR" sz="2300" kern="1200" dirty="0"/>
        </a:p>
      </dsp:txBody>
      <dsp:txXfrm rot="10800000">
        <a:off x="2334656" y="162876"/>
        <a:ext cx="7517861" cy="1749053"/>
      </dsp:txXfrm>
    </dsp:sp>
    <dsp:sp modelId="{B67E803B-03C8-42BF-B5FA-7FE0A6D95E43}">
      <dsp:nvSpPr>
        <dsp:cNvPr id="0" name=""/>
        <dsp:cNvSpPr/>
      </dsp:nvSpPr>
      <dsp:spPr>
        <a:xfrm>
          <a:off x="102546" y="0"/>
          <a:ext cx="1810933" cy="18109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8BC5B-34B0-48A5-BBAF-E1EC725F6185}">
      <dsp:nvSpPr>
        <dsp:cNvPr id="0" name=""/>
        <dsp:cNvSpPr/>
      </dsp:nvSpPr>
      <dsp:spPr>
        <a:xfrm rot="10800000">
          <a:off x="1908956" y="2385377"/>
          <a:ext cx="8197966" cy="1762671"/>
        </a:xfrm>
        <a:prstGeom prst="homePlat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8571" tIns="87630" rIns="163576" bIns="87630" numCol="1" spcCol="1270" anchor="ctr" anchorCtr="0">
          <a:noAutofit/>
        </a:bodyPr>
        <a:lstStyle/>
        <a:p>
          <a:pPr marL="0" lvl="0" indent="0" algn="ctr" defTabSz="1022350">
            <a:lnSpc>
              <a:spcPct val="90000"/>
            </a:lnSpc>
            <a:spcBef>
              <a:spcPct val="0"/>
            </a:spcBef>
            <a:spcAft>
              <a:spcPct val="35000"/>
            </a:spcAft>
            <a:buNone/>
          </a:pPr>
          <a:r>
            <a:rPr lang="tr-TR" sz="2300" b="1" i="0" kern="1200" baseline="0" dirty="0"/>
            <a:t>2018/11201 sayılı Cazibe Merkezleri Programı Kapsamında Yatırımların Desteklenmesi  Hakkında Karar </a:t>
          </a:r>
          <a:endParaRPr lang="tr-TR" sz="2300" kern="1200" dirty="0"/>
        </a:p>
      </dsp:txBody>
      <dsp:txXfrm rot="10800000">
        <a:off x="2349624" y="2385377"/>
        <a:ext cx="7757298" cy="1762671"/>
      </dsp:txXfrm>
    </dsp:sp>
    <dsp:sp modelId="{7A32D4B2-5B80-439C-B76D-16E46DF8B083}">
      <dsp:nvSpPr>
        <dsp:cNvPr id="0" name=""/>
        <dsp:cNvSpPr/>
      </dsp:nvSpPr>
      <dsp:spPr>
        <a:xfrm>
          <a:off x="0" y="2345429"/>
          <a:ext cx="1792099" cy="18109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83A5-6960-46E0-8F33-A4FFDE3E12E2}">
      <dsp:nvSpPr>
        <dsp:cNvPr id="0" name=""/>
        <dsp:cNvSpPr/>
      </dsp:nvSpPr>
      <dsp:spPr>
        <a:xfrm>
          <a:off x="0" y="35802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dirty="0"/>
            <a:t>Yatırım Programı: Yerel kalkınma hamlesi </a:t>
          </a:r>
          <a:endParaRPr lang="tr-TR" sz="2100" kern="1200" dirty="0"/>
        </a:p>
      </dsp:txBody>
      <dsp:txXfrm>
        <a:off x="23988" y="382014"/>
        <a:ext cx="9688867" cy="443423"/>
      </dsp:txXfrm>
    </dsp:sp>
    <dsp:sp modelId="{C082043A-3170-4A62-A44E-529B8EA82B6C}">
      <dsp:nvSpPr>
        <dsp:cNvPr id="0" name=""/>
        <dsp:cNvSpPr/>
      </dsp:nvSpPr>
      <dsp:spPr>
        <a:xfrm>
          <a:off x="0" y="90990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a:t>Yatırım Türü: Komle yeni</a:t>
          </a:r>
          <a:endParaRPr lang="tr-TR" sz="2100" kern="1200"/>
        </a:p>
      </dsp:txBody>
      <dsp:txXfrm>
        <a:off x="23988" y="933894"/>
        <a:ext cx="9688867" cy="443423"/>
      </dsp:txXfrm>
    </dsp:sp>
    <dsp:sp modelId="{D2C077C5-B3F9-4D47-9011-83BD19BC1DD1}">
      <dsp:nvSpPr>
        <dsp:cNvPr id="0" name=""/>
        <dsp:cNvSpPr/>
      </dsp:nvSpPr>
      <dsp:spPr>
        <a:xfrm>
          <a:off x="0" y="146178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a:t>Yatırım Başlangıç Tarihi: Ocak/2026</a:t>
          </a:r>
          <a:endParaRPr lang="tr-TR" sz="2100" kern="1200"/>
        </a:p>
      </dsp:txBody>
      <dsp:txXfrm>
        <a:off x="23988" y="1485774"/>
        <a:ext cx="9688867" cy="443423"/>
      </dsp:txXfrm>
    </dsp:sp>
    <dsp:sp modelId="{26437136-643E-4D95-98DE-6ABDA4A3ADCF}">
      <dsp:nvSpPr>
        <dsp:cNvPr id="0" name=""/>
        <dsp:cNvSpPr/>
      </dsp:nvSpPr>
      <dsp:spPr>
        <a:xfrm>
          <a:off x="0" y="201366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a:t>Yatırım Bitiş Tarihi: Ocak/2029</a:t>
          </a:r>
          <a:endParaRPr lang="tr-TR" sz="2100" kern="1200"/>
        </a:p>
      </dsp:txBody>
      <dsp:txXfrm>
        <a:off x="23988" y="2037654"/>
        <a:ext cx="9688867" cy="443423"/>
      </dsp:txXfrm>
    </dsp:sp>
    <dsp:sp modelId="{6E297591-B18B-45B8-A4D9-2C4D609F5BF8}">
      <dsp:nvSpPr>
        <dsp:cNvPr id="0" name=""/>
        <dsp:cNvSpPr/>
      </dsp:nvSpPr>
      <dsp:spPr>
        <a:xfrm>
          <a:off x="0" y="256554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a:t>Sabit Yatırım Tutarı: 200.000.000 TL</a:t>
          </a:r>
          <a:endParaRPr lang="tr-TR" sz="2100" kern="1200"/>
        </a:p>
      </dsp:txBody>
      <dsp:txXfrm>
        <a:off x="23988" y="2589534"/>
        <a:ext cx="9688867" cy="443423"/>
      </dsp:txXfrm>
    </dsp:sp>
    <dsp:sp modelId="{08F22C67-8447-40A6-A9CB-97BAA579283C}">
      <dsp:nvSpPr>
        <dsp:cNvPr id="0" name=""/>
        <dsp:cNvSpPr/>
      </dsp:nvSpPr>
      <dsp:spPr>
        <a:xfrm>
          <a:off x="0" y="311742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a:t>Gerçekleşen Yatırım Harcaması: 250.000.000 TL</a:t>
          </a:r>
          <a:endParaRPr lang="tr-TR" sz="2100" kern="1200"/>
        </a:p>
      </dsp:txBody>
      <dsp:txXfrm>
        <a:off x="23988" y="3141414"/>
        <a:ext cx="9688867" cy="443423"/>
      </dsp:txXfrm>
    </dsp:sp>
    <dsp:sp modelId="{BFBB94ED-6056-400D-A093-E8B4FA21E2EC}">
      <dsp:nvSpPr>
        <dsp:cNvPr id="0" name=""/>
        <dsp:cNvSpPr/>
      </dsp:nvSpPr>
      <dsp:spPr>
        <a:xfrm>
          <a:off x="0" y="3669306"/>
          <a:ext cx="97368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i="1" kern="1200" dirty="0"/>
            <a:t>Değerleme Oranları (Tahmini): 2026 %50; 2027 %40; 2028 %30; 2029 %20</a:t>
          </a:r>
          <a:endParaRPr lang="tr-TR" sz="2100" kern="1200" dirty="0"/>
        </a:p>
      </dsp:txBody>
      <dsp:txXfrm>
        <a:off x="23988" y="3693294"/>
        <a:ext cx="9688867" cy="4434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FA416-5970-4C7A-AE17-616EDAA556BC}">
      <dsp:nvSpPr>
        <dsp:cNvPr id="0" name=""/>
        <dsp:cNvSpPr/>
      </dsp:nvSpPr>
      <dsp:spPr>
        <a:xfrm rot="8818692">
          <a:off x="1649800" y="3384084"/>
          <a:ext cx="849883" cy="34804"/>
        </a:xfrm>
        <a:custGeom>
          <a:avLst/>
          <a:gdLst/>
          <a:ahLst/>
          <a:cxnLst/>
          <a:rect l="0" t="0" r="0" b="0"/>
          <a:pathLst>
            <a:path>
              <a:moveTo>
                <a:pt x="0" y="17402"/>
              </a:moveTo>
              <a:lnTo>
                <a:pt x="849883" y="17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419465-5D1B-4D12-98F0-7AD6E040ADA6}">
      <dsp:nvSpPr>
        <dsp:cNvPr id="0" name=""/>
        <dsp:cNvSpPr/>
      </dsp:nvSpPr>
      <dsp:spPr>
        <a:xfrm rot="2723147">
          <a:off x="3739184" y="3510723"/>
          <a:ext cx="334195" cy="34804"/>
        </a:xfrm>
        <a:custGeom>
          <a:avLst/>
          <a:gdLst/>
          <a:ahLst/>
          <a:cxnLst/>
          <a:rect l="0" t="0" r="0" b="0"/>
          <a:pathLst>
            <a:path>
              <a:moveTo>
                <a:pt x="0" y="17402"/>
              </a:moveTo>
              <a:lnTo>
                <a:pt x="334195" y="17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5D753-A89F-47DB-90F4-C72AECBEE3AA}">
      <dsp:nvSpPr>
        <dsp:cNvPr id="0" name=""/>
        <dsp:cNvSpPr/>
      </dsp:nvSpPr>
      <dsp:spPr>
        <a:xfrm rot="19742909">
          <a:off x="3743388" y="2100858"/>
          <a:ext cx="767984" cy="34804"/>
        </a:xfrm>
        <a:custGeom>
          <a:avLst/>
          <a:gdLst/>
          <a:ahLst/>
          <a:cxnLst/>
          <a:rect l="0" t="0" r="0" b="0"/>
          <a:pathLst>
            <a:path>
              <a:moveTo>
                <a:pt x="0" y="17402"/>
              </a:moveTo>
              <a:lnTo>
                <a:pt x="767984" y="17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D3A0C-A8D9-424A-87E6-0E4F8FC20D56}">
      <dsp:nvSpPr>
        <dsp:cNvPr id="0" name=""/>
        <dsp:cNvSpPr/>
      </dsp:nvSpPr>
      <dsp:spPr>
        <a:xfrm rot="14347228">
          <a:off x="2261628" y="1772823"/>
          <a:ext cx="587063" cy="34804"/>
        </a:xfrm>
        <a:custGeom>
          <a:avLst/>
          <a:gdLst/>
          <a:ahLst/>
          <a:cxnLst/>
          <a:rect l="0" t="0" r="0" b="0"/>
          <a:pathLst>
            <a:path>
              <a:moveTo>
                <a:pt x="0" y="17402"/>
              </a:moveTo>
              <a:lnTo>
                <a:pt x="587063" y="17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814E6-1E20-41E9-A0E1-04BCD6209984}">
      <dsp:nvSpPr>
        <dsp:cNvPr id="0" name=""/>
        <dsp:cNvSpPr/>
      </dsp:nvSpPr>
      <dsp:spPr>
        <a:xfrm>
          <a:off x="2138105" y="1740738"/>
          <a:ext cx="1952897" cy="19528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80756-A013-4A45-BE69-5FE7438844A9}">
      <dsp:nvSpPr>
        <dsp:cNvPr id="0" name=""/>
        <dsp:cNvSpPr/>
      </dsp:nvSpPr>
      <dsp:spPr>
        <a:xfrm>
          <a:off x="1038103" y="15841"/>
          <a:ext cx="1875636" cy="161152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ARAZİ-ARSA </a:t>
          </a:r>
          <a:endParaRPr lang="tr-TR" sz="1400" kern="1200" dirty="0"/>
        </a:p>
      </dsp:txBody>
      <dsp:txXfrm>
        <a:off x="1312784" y="251844"/>
        <a:ext cx="1326274" cy="1139520"/>
      </dsp:txXfrm>
    </dsp:sp>
    <dsp:sp modelId="{558EA239-4784-48A3-95C2-5344E6131AD2}">
      <dsp:nvSpPr>
        <dsp:cNvPr id="0" name=""/>
        <dsp:cNvSpPr/>
      </dsp:nvSpPr>
      <dsp:spPr>
        <a:xfrm>
          <a:off x="4301674" y="597411"/>
          <a:ext cx="1877007" cy="170698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BİNA-İNŞAAT </a:t>
          </a:r>
          <a:endParaRPr lang="tr-TR" sz="1400" kern="1200" dirty="0"/>
        </a:p>
      </dsp:txBody>
      <dsp:txXfrm>
        <a:off x="4576555" y="847394"/>
        <a:ext cx="1327245" cy="1207022"/>
      </dsp:txXfrm>
    </dsp:sp>
    <dsp:sp modelId="{D43FA6D9-E57A-41F8-BD3E-68BD51455CE3}">
      <dsp:nvSpPr>
        <dsp:cNvPr id="0" name=""/>
        <dsp:cNvSpPr/>
      </dsp:nvSpPr>
      <dsp:spPr>
        <a:xfrm>
          <a:off x="3696666" y="3414147"/>
          <a:ext cx="1980015" cy="180990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MAKİNE VE TEÇHİZAT </a:t>
          </a:r>
          <a:endParaRPr lang="tr-TR" sz="1400" kern="1200" dirty="0"/>
        </a:p>
      </dsp:txBody>
      <dsp:txXfrm>
        <a:off x="3986632" y="3679201"/>
        <a:ext cx="1400083" cy="1279794"/>
      </dsp:txXfrm>
    </dsp:sp>
    <dsp:sp modelId="{22692180-004B-4129-A91D-41EB4B5B6709}">
      <dsp:nvSpPr>
        <dsp:cNvPr id="0" name=""/>
        <dsp:cNvSpPr/>
      </dsp:nvSpPr>
      <dsp:spPr>
        <a:xfrm>
          <a:off x="533720" y="3329571"/>
          <a:ext cx="1285338" cy="131159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DİĞER</a:t>
          </a:r>
          <a:endParaRPr lang="tr-TR" sz="1400" kern="1200" dirty="0"/>
        </a:p>
      </dsp:txBody>
      <dsp:txXfrm>
        <a:off x="721953" y="3521650"/>
        <a:ext cx="908872" cy="927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1EC83-5420-4C2D-AF23-3D2D81390594}">
      <dsp:nvSpPr>
        <dsp:cNvPr id="0" name=""/>
        <dsp:cNvSpPr/>
      </dsp:nvSpPr>
      <dsp:spPr>
        <a:xfrm>
          <a:off x="33237" y="0"/>
          <a:ext cx="9204854" cy="1392288"/>
        </a:xfrm>
        <a:prstGeom prst="rect">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b="0" i="0" kern="1200" dirty="0"/>
            <a:t>Sabit yatırım tutarı: Arazi-arsa + bina-inşaat + makine ve teçhizat + diğer yatırım harcaması</a:t>
          </a:r>
          <a:endParaRPr lang="tr-TR" sz="3400" kern="1200" dirty="0"/>
        </a:p>
      </dsp:txBody>
      <dsp:txXfrm>
        <a:off x="33237" y="0"/>
        <a:ext cx="9204854" cy="1392288"/>
      </dsp:txXfrm>
    </dsp:sp>
    <dsp:sp modelId="{594A0F82-36DC-462F-9E8F-C11D874C51D8}">
      <dsp:nvSpPr>
        <dsp:cNvPr id="0" name=""/>
        <dsp:cNvSpPr/>
      </dsp:nvSpPr>
      <dsp:spPr>
        <a:xfrm>
          <a:off x="4201" y="1392288"/>
          <a:ext cx="3024698" cy="292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i="1" kern="1200" dirty="0">
              <a:solidFill>
                <a:schemeClr val="bg1"/>
              </a:solidFill>
              <a:latin typeface="Calibri" panose="020F0502020204030204" pitchFamily="34" charset="0"/>
              <a:ea typeface="Calibri" panose="020F0502020204030204" pitchFamily="34" charset="0"/>
              <a:cs typeface="Calibri" panose="020F0502020204030204" pitchFamily="34" charset="0"/>
            </a:rPr>
            <a:t>Yararlanılan faiz/kâr payı ya da makine desteği sabit yatırım tutarın tenzil edilmez. </a:t>
          </a:r>
          <a:endParaRPr lang="tr-TR" sz="23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4201" y="1392288"/>
        <a:ext cx="3024698" cy="2923806"/>
      </dsp:txXfrm>
    </dsp:sp>
    <dsp:sp modelId="{B3CC7FEF-05CE-49CB-8AB8-4CCBA7667BA7}">
      <dsp:nvSpPr>
        <dsp:cNvPr id="0" name=""/>
        <dsp:cNvSpPr/>
      </dsp:nvSpPr>
      <dsp:spPr>
        <a:xfrm>
          <a:off x="3028899" y="1392288"/>
          <a:ext cx="3119114" cy="292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i="1"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Yatırıma katkı tutarının hesabında faydalanılan faiz/kâr payı desteği ile makine desteği, vergi indirimine konu sabit yatırım harcamasından tenzil edilir.</a:t>
          </a:r>
          <a:endParaRPr lang="tr-TR" sz="23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3028899" y="1392288"/>
        <a:ext cx="3119114" cy="2923806"/>
      </dsp:txXfrm>
    </dsp:sp>
    <dsp:sp modelId="{72EE203C-AC41-416C-A3E3-A15DDDFD99A2}">
      <dsp:nvSpPr>
        <dsp:cNvPr id="0" name=""/>
        <dsp:cNvSpPr/>
      </dsp:nvSpPr>
      <dsp:spPr>
        <a:xfrm>
          <a:off x="6148014" y="1392288"/>
          <a:ext cx="3119114" cy="2923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rPr>
            <a:t>VUK’un 262’inci maddesi hükmü ayrıca değerlendirilmelidir.</a:t>
          </a:r>
        </a:p>
        <a:p>
          <a:pPr marL="0" lvl="0" indent="0" algn="ctr" defTabSz="844550">
            <a:lnSpc>
              <a:spcPct val="90000"/>
            </a:lnSpc>
            <a:spcBef>
              <a:spcPct val="0"/>
            </a:spcBef>
            <a:spcAft>
              <a:spcPct val="35000"/>
            </a:spcAft>
            <a:buNone/>
          </a:pPr>
          <a:r>
            <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tr-TR" sz="1900" b="0" i="1" kern="1200" dirty="0">
              <a:latin typeface="Calibri" panose="020F0502020204030204" pitchFamily="34" charset="0"/>
              <a:ea typeface="Calibri" panose="020F0502020204030204" pitchFamily="34" charset="0"/>
              <a:cs typeface="Calibri" panose="020F0502020204030204" pitchFamily="34" charset="0"/>
            </a:rPr>
            <a:t>Gayrimenkullerle doğrudan ilgili olması şartıyla, bunların envantere alındığı hesap dönemi sonuna kadar alınan hibeler maliyet bedelinden indirilir.»</a:t>
          </a:r>
          <a:endParaRPr lang="tr-TR" sz="1900" b="1" i="1" kern="1200" dirty="0">
            <a:solidFill>
              <a:prstClr val="white"/>
            </a:solidFill>
            <a:latin typeface="Calibri" panose="020F0502020204030204" pitchFamily="34" charset="0"/>
            <a:ea typeface="Calibri" panose="020F0502020204030204" pitchFamily="34" charset="0"/>
            <a:cs typeface="Calibri" panose="020F0502020204030204" pitchFamily="34" charset="0"/>
          </a:endParaRPr>
        </a:p>
      </dsp:txBody>
      <dsp:txXfrm>
        <a:off x="6148014" y="1392288"/>
        <a:ext cx="3119114" cy="2923806"/>
      </dsp:txXfrm>
    </dsp:sp>
    <dsp:sp modelId="{7E39E7CA-5636-46C6-A724-F7E045FE2DA5}">
      <dsp:nvSpPr>
        <dsp:cNvPr id="0" name=""/>
        <dsp:cNvSpPr/>
      </dsp:nvSpPr>
      <dsp:spPr>
        <a:xfrm>
          <a:off x="0" y="4316094"/>
          <a:ext cx="9271330" cy="3248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175C-3F60-4F29-9740-00F59B52F379}">
      <dsp:nvSpPr>
        <dsp:cNvPr id="0" name=""/>
        <dsp:cNvSpPr/>
      </dsp:nvSpPr>
      <dsp:spPr>
        <a:xfrm rot="3357838">
          <a:off x="2626144" y="3515511"/>
          <a:ext cx="857217" cy="29707"/>
        </a:xfrm>
        <a:custGeom>
          <a:avLst/>
          <a:gdLst/>
          <a:ahLst/>
          <a:cxnLst/>
          <a:rect l="0" t="0" r="0" b="0"/>
          <a:pathLst>
            <a:path>
              <a:moveTo>
                <a:pt x="0" y="14853"/>
              </a:moveTo>
              <a:lnTo>
                <a:pt x="857217" y="1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559C1D-8CE4-49F4-95AB-E4D8724CA036}">
      <dsp:nvSpPr>
        <dsp:cNvPr id="0" name=""/>
        <dsp:cNvSpPr/>
      </dsp:nvSpPr>
      <dsp:spPr>
        <a:xfrm rot="8121091">
          <a:off x="1345136" y="3404432"/>
          <a:ext cx="712519" cy="29707"/>
        </a:xfrm>
        <a:custGeom>
          <a:avLst/>
          <a:gdLst/>
          <a:ahLst/>
          <a:cxnLst/>
          <a:rect l="0" t="0" r="0" b="0"/>
          <a:pathLst>
            <a:path>
              <a:moveTo>
                <a:pt x="0" y="14853"/>
              </a:moveTo>
              <a:lnTo>
                <a:pt x="712519" y="1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419465-5D1B-4D12-98F0-7AD6E040ADA6}">
      <dsp:nvSpPr>
        <dsp:cNvPr id="0" name=""/>
        <dsp:cNvSpPr/>
      </dsp:nvSpPr>
      <dsp:spPr>
        <a:xfrm rot="21269567">
          <a:off x="2978581" y="2537651"/>
          <a:ext cx="1247914" cy="29707"/>
        </a:xfrm>
        <a:custGeom>
          <a:avLst/>
          <a:gdLst/>
          <a:ahLst/>
          <a:cxnLst/>
          <a:rect l="0" t="0" r="0" b="0"/>
          <a:pathLst>
            <a:path>
              <a:moveTo>
                <a:pt x="0" y="14853"/>
              </a:moveTo>
              <a:lnTo>
                <a:pt x="1247914" y="1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5D753-A89F-47DB-90F4-C72AECBEE3AA}">
      <dsp:nvSpPr>
        <dsp:cNvPr id="0" name=""/>
        <dsp:cNvSpPr/>
      </dsp:nvSpPr>
      <dsp:spPr>
        <a:xfrm rot="17898652">
          <a:off x="2579534" y="1857192"/>
          <a:ext cx="628191" cy="29707"/>
        </a:xfrm>
        <a:custGeom>
          <a:avLst/>
          <a:gdLst/>
          <a:ahLst/>
          <a:cxnLst/>
          <a:rect l="0" t="0" r="0" b="0"/>
          <a:pathLst>
            <a:path>
              <a:moveTo>
                <a:pt x="0" y="14853"/>
              </a:moveTo>
              <a:lnTo>
                <a:pt x="628191" y="1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D3A0C-A8D9-424A-87E6-0E4F8FC20D56}">
      <dsp:nvSpPr>
        <dsp:cNvPr id="0" name=""/>
        <dsp:cNvSpPr/>
      </dsp:nvSpPr>
      <dsp:spPr>
        <a:xfrm rot="12795399">
          <a:off x="1567890" y="2194834"/>
          <a:ext cx="421473" cy="29707"/>
        </a:xfrm>
        <a:custGeom>
          <a:avLst/>
          <a:gdLst/>
          <a:ahLst/>
          <a:cxnLst/>
          <a:rect l="0" t="0" r="0" b="0"/>
          <a:pathLst>
            <a:path>
              <a:moveTo>
                <a:pt x="0" y="14853"/>
              </a:moveTo>
              <a:lnTo>
                <a:pt x="421473" y="1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814E6-1E20-41E9-A0E1-04BCD6209984}">
      <dsp:nvSpPr>
        <dsp:cNvPr id="0" name=""/>
        <dsp:cNvSpPr/>
      </dsp:nvSpPr>
      <dsp:spPr>
        <a:xfrm>
          <a:off x="1837831" y="2044488"/>
          <a:ext cx="1466587" cy="14665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80756-A013-4A45-BE69-5FE7438844A9}">
      <dsp:nvSpPr>
        <dsp:cNvPr id="0" name=""/>
        <dsp:cNvSpPr/>
      </dsp:nvSpPr>
      <dsp:spPr>
        <a:xfrm>
          <a:off x="24936" y="762982"/>
          <a:ext cx="1717896" cy="171987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0" i="0" kern="1200" dirty="0"/>
            <a:t>Müracaat tarihinden önce yapılan harcamalar </a:t>
          </a:r>
          <a:endParaRPr lang="tr-TR" sz="1500" kern="1200" dirty="0"/>
        </a:p>
      </dsp:txBody>
      <dsp:txXfrm>
        <a:off x="276516" y="1014852"/>
        <a:ext cx="1214736" cy="1216136"/>
      </dsp:txXfrm>
    </dsp:sp>
    <dsp:sp modelId="{558EA239-4784-48A3-95C2-5344E6131AD2}">
      <dsp:nvSpPr>
        <dsp:cNvPr id="0" name=""/>
        <dsp:cNvSpPr/>
      </dsp:nvSpPr>
      <dsp:spPr>
        <a:xfrm>
          <a:off x="2524931" y="0"/>
          <a:ext cx="1848630" cy="168124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Ham madde, ara malı, işletme malzemesi, yedek parça </a:t>
          </a:r>
          <a:endParaRPr lang="tr-TR" sz="1400" kern="1200" dirty="0"/>
        </a:p>
      </dsp:txBody>
      <dsp:txXfrm>
        <a:off x="2795657" y="246213"/>
        <a:ext cx="1307178" cy="1188820"/>
      </dsp:txXfrm>
    </dsp:sp>
    <dsp:sp modelId="{D43FA6D9-E57A-41F8-BD3E-68BD51455CE3}">
      <dsp:nvSpPr>
        <dsp:cNvPr id="0" name=""/>
        <dsp:cNvSpPr/>
      </dsp:nvSpPr>
      <dsp:spPr>
        <a:xfrm>
          <a:off x="4219641" y="1550669"/>
          <a:ext cx="1719823" cy="171885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Binek araçları (istisnalar hariç)</a:t>
          </a:r>
          <a:endParaRPr lang="tr-TR" sz="1400" kern="1200" dirty="0"/>
        </a:p>
      </dsp:txBody>
      <dsp:txXfrm>
        <a:off x="4471503" y="1802389"/>
        <a:ext cx="1216099" cy="1215415"/>
      </dsp:txXfrm>
    </dsp:sp>
    <dsp:sp modelId="{4D1B3EBF-373B-4ABC-B45D-21F71D5E3B6A}">
      <dsp:nvSpPr>
        <dsp:cNvPr id="0" name=""/>
        <dsp:cNvSpPr/>
      </dsp:nvSpPr>
      <dsp:spPr>
        <a:xfrm>
          <a:off x="199504" y="3488851"/>
          <a:ext cx="1486952" cy="135920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0" i="0" kern="1200" dirty="0"/>
            <a:t>Kullanılmış yerli makine ve teçhizat.</a:t>
          </a:r>
          <a:endParaRPr lang="tr-TR" sz="1500" kern="1200" dirty="0"/>
        </a:p>
      </dsp:txBody>
      <dsp:txXfrm>
        <a:off x="417263" y="3687901"/>
        <a:ext cx="1051434" cy="961101"/>
      </dsp:txXfrm>
    </dsp:sp>
    <dsp:sp modelId="{D8ADA6AF-BE7C-4619-B151-3D00514E31EB}">
      <dsp:nvSpPr>
        <dsp:cNvPr id="0" name=""/>
        <dsp:cNvSpPr/>
      </dsp:nvSpPr>
      <dsp:spPr>
        <a:xfrm>
          <a:off x="2941751" y="3784214"/>
          <a:ext cx="1486952" cy="135920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i="0" kern="1200" dirty="0"/>
            <a:t>Mevcut makinelerin tamir, bakım, revizyon masrafları</a:t>
          </a:r>
          <a:endParaRPr lang="tr-TR" sz="1400" kern="1200" dirty="0"/>
        </a:p>
      </dsp:txBody>
      <dsp:txXfrm>
        <a:off x="3159510" y="3983264"/>
        <a:ext cx="1051434" cy="9611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C09B-A314-43D8-A1E0-F281C1E77F1D}">
      <dsp:nvSpPr>
        <dsp:cNvPr id="0" name=""/>
        <dsp:cNvSpPr/>
      </dsp:nvSpPr>
      <dsp:spPr>
        <a:xfrm>
          <a:off x="0" y="1355619"/>
          <a:ext cx="9736843" cy="180749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9C7C3-39D6-4CE4-A43D-13C5252042A1}">
      <dsp:nvSpPr>
        <dsp:cNvPr id="0" name=""/>
        <dsp:cNvSpPr/>
      </dsp:nvSpPr>
      <dsp:spPr>
        <a:xfrm>
          <a:off x="3203" y="0"/>
          <a:ext cx="660018"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tr-TR" sz="6500" kern="1200"/>
        </a:p>
      </dsp:txBody>
      <dsp:txXfrm>
        <a:off x="3203" y="0"/>
        <a:ext cx="660018" cy="1807493"/>
      </dsp:txXfrm>
    </dsp:sp>
    <dsp:sp modelId="{AE10ADA9-C1B7-41E9-B70A-7486010ED633}">
      <dsp:nvSpPr>
        <dsp:cNvPr id="0" name=""/>
        <dsp:cNvSpPr/>
      </dsp:nvSpPr>
      <dsp:spPr>
        <a:xfrm>
          <a:off x="107276"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BE2A0-36C5-4DD9-81EC-E8351D2588EB}">
      <dsp:nvSpPr>
        <dsp:cNvPr id="0" name=""/>
        <dsp:cNvSpPr/>
      </dsp:nvSpPr>
      <dsp:spPr>
        <a:xfrm>
          <a:off x="627429" y="2711239"/>
          <a:ext cx="1751285"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tr-TR" sz="1600" b="1" i="1" u="sng" kern="1200" dirty="0">
              <a:solidFill>
                <a:srgbClr val="FF0000"/>
              </a:solidFill>
            </a:rPr>
            <a:t>Aktifleştirme Tarihine </a:t>
          </a:r>
          <a:r>
            <a:rPr lang="tr-TR" sz="1600" b="1" i="1" kern="1200" dirty="0"/>
            <a:t>Kadar Oluşan </a:t>
          </a:r>
          <a:endParaRPr lang="tr-TR" sz="1600" kern="1200" dirty="0"/>
        </a:p>
      </dsp:txBody>
      <dsp:txXfrm>
        <a:off x="627429" y="2711239"/>
        <a:ext cx="1751285" cy="1807493"/>
      </dsp:txXfrm>
    </dsp:sp>
    <dsp:sp modelId="{0CC4750F-8DEB-4E36-9207-181623941009}">
      <dsp:nvSpPr>
        <dsp:cNvPr id="0" name=""/>
        <dsp:cNvSpPr/>
      </dsp:nvSpPr>
      <dsp:spPr>
        <a:xfrm>
          <a:off x="1345928"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3FD04-6598-4C7A-9E8E-90B241759821}">
      <dsp:nvSpPr>
        <dsp:cNvPr id="0" name=""/>
        <dsp:cNvSpPr/>
      </dsp:nvSpPr>
      <dsp:spPr>
        <a:xfrm>
          <a:off x="2480509" y="0"/>
          <a:ext cx="993169"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tr-TR" sz="1500" b="1" i="1" kern="1200" dirty="0"/>
            <a:t>Faiz Ve Kur Farkları</a:t>
          </a:r>
          <a:endParaRPr lang="tr-TR" sz="1500" kern="1200" dirty="0"/>
        </a:p>
      </dsp:txBody>
      <dsp:txXfrm>
        <a:off x="2480509" y="0"/>
        <a:ext cx="993169" cy="1807493"/>
      </dsp:txXfrm>
    </dsp:sp>
    <dsp:sp modelId="{EEBB7C24-A839-4C6D-9A4E-C9A9F0B03FED}">
      <dsp:nvSpPr>
        <dsp:cNvPr id="0" name=""/>
        <dsp:cNvSpPr/>
      </dsp:nvSpPr>
      <dsp:spPr>
        <a:xfrm>
          <a:off x="2751157"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0DD61-8A08-418A-9FD3-A4D6AFD42D43}">
      <dsp:nvSpPr>
        <dsp:cNvPr id="0" name=""/>
        <dsp:cNvSpPr/>
      </dsp:nvSpPr>
      <dsp:spPr>
        <a:xfrm>
          <a:off x="3506679" y="2711239"/>
          <a:ext cx="1389681"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tr-TR" sz="1500" b="1" i="1" kern="1200" dirty="0"/>
            <a:t>Yatırım Harcaması Sayılır.</a:t>
          </a:r>
          <a:endParaRPr lang="tr-TR" sz="1500" kern="1200" dirty="0"/>
        </a:p>
      </dsp:txBody>
      <dsp:txXfrm>
        <a:off x="3506679" y="2711239"/>
        <a:ext cx="1389681" cy="1807493"/>
      </dsp:txXfrm>
    </dsp:sp>
    <dsp:sp modelId="{6E4747FC-2308-436B-8758-651E5EB9ED92}">
      <dsp:nvSpPr>
        <dsp:cNvPr id="0" name=""/>
        <dsp:cNvSpPr/>
      </dsp:nvSpPr>
      <dsp:spPr>
        <a:xfrm>
          <a:off x="3975583"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91AC8-B00D-4498-BF53-4EB86E0A28BF}">
      <dsp:nvSpPr>
        <dsp:cNvPr id="0" name=""/>
        <dsp:cNvSpPr/>
      </dsp:nvSpPr>
      <dsp:spPr>
        <a:xfrm>
          <a:off x="4929361" y="0"/>
          <a:ext cx="1467273"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100000"/>
            </a:lnSpc>
            <a:spcBef>
              <a:spcPct val="0"/>
            </a:spcBef>
            <a:spcAft>
              <a:spcPts val="0"/>
            </a:spcAft>
            <a:buNone/>
          </a:pPr>
          <a:r>
            <a:rPr lang="tr-TR" sz="1500" b="1" i="1" kern="1200" dirty="0"/>
            <a:t>Aktifleştikten Sonra </a:t>
          </a:r>
        </a:p>
        <a:p>
          <a:pPr marL="0" lvl="0" indent="0" algn="ctr" defTabSz="666750">
            <a:lnSpc>
              <a:spcPct val="100000"/>
            </a:lnSpc>
            <a:spcBef>
              <a:spcPct val="0"/>
            </a:spcBef>
            <a:spcAft>
              <a:spcPts val="0"/>
            </a:spcAft>
            <a:buNone/>
          </a:pPr>
          <a:r>
            <a:rPr lang="tr-TR" sz="1500" b="1" i="1" kern="1200" dirty="0"/>
            <a:t>Oluşan </a:t>
          </a:r>
          <a:endParaRPr lang="tr-TR" sz="1500" kern="1200" dirty="0"/>
        </a:p>
      </dsp:txBody>
      <dsp:txXfrm>
        <a:off x="4929361" y="0"/>
        <a:ext cx="1467273" cy="1807493"/>
      </dsp:txXfrm>
    </dsp:sp>
    <dsp:sp modelId="{4AD0225A-F83A-4C4B-B39F-3052AB0DB9A3}">
      <dsp:nvSpPr>
        <dsp:cNvPr id="0" name=""/>
        <dsp:cNvSpPr/>
      </dsp:nvSpPr>
      <dsp:spPr>
        <a:xfrm>
          <a:off x="5437061"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01791-F00E-4360-A8D0-B81249DF581B}">
      <dsp:nvSpPr>
        <dsp:cNvPr id="0" name=""/>
        <dsp:cNvSpPr/>
      </dsp:nvSpPr>
      <dsp:spPr>
        <a:xfrm>
          <a:off x="6429636" y="2711239"/>
          <a:ext cx="1042551"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tr-TR" sz="1500" b="1" i="1" kern="1200" dirty="0"/>
            <a:t>Faiz Ve Kur Farkları </a:t>
          </a:r>
          <a:endParaRPr lang="tr-TR" sz="1500" kern="1200" dirty="0"/>
        </a:p>
      </dsp:txBody>
      <dsp:txXfrm>
        <a:off x="6429636" y="2711239"/>
        <a:ext cx="1042551" cy="1807493"/>
      </dsp:txXfrm>
    </dsp:sp>
    <dsp:sp modelId="{27928801-AC6F-4ED8-B96A-9A000E23775E}">
      <dsp:nvSpPr>
        <dsp:cNvPr id="0" name=""/>
        <dsp:cNvSpPr/>
      </dsp:nvSpPr>
      <dsp:spPr>
        <a:xfrm>
          <a:off x="6724975"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5FF25-A947-42E5-AC3A-497FF712890B}">
      <dsp:nvSpPr>
        <dsp:cNvPr id="0" name=""/>
        <dsp:cNvSpPr/>
      </dsp:nvSpPr>
      <dsp:spPr>
        <a:xfrm>
          <a:off x="7505188" y="0"/>
          <a:ext cx="1254767" cy="180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tr-TR" sz="1500" b="1" i="1" kern="1200" dirty="0"/>
            <a:t>Yatırım Harcaması Sayılmaz</a:t>
          </a:r>
          <a:endParaRPr lang="tr-TR" sz="1500" kern="1200" dirty="0"/>
        </a:p>
      </dsp:txBody>
      <dsp:txXfrm>
        <a:off x="7505188" y="0"/>
        <a:ext cx="1254767" cy="1807493"/>
      </dsp:txXfrm>
    </dsp:sp>
    <dsp:sp modelId="{6203744D-E904-4A8B-995B-CAA67A6C6AA5}">
      <dsp:nvSpPr>
        <dsp:cNvPr id="0" name=""/>
        <dsp:cNvSpPr/>
      </dsp:nvSpPr>
      <dsp:spPr>
        <a:xfrm>
          <a:off x="7906635" y="2033429"/>
          <a:ext cx="451873" cy="451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6BD81-E362-4715-9692-9097591375EA}">
      <dsp:nvSpPr>
        <dsp:cNvPr id="0" name=""/>
        <dsp:cNvSpPr/>
      </dsp:nvSpPr>
      <dsp:spPr>
        <a:xfrm>
          <a:off x="0" y="0"/>
          <a:ext cx="3408218" cy="481553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t>Afet bölgesi kabul edilen ve 2018/11201 sayılı Kararın Ek-2'sinde belirtilen </a:t>
          </a:r>
          <a:r>
            <a:rPr lang="tr-TR" sz="1400" b="1" u="sng" kern="1200" dirty="0"/>
            <a:t>ilçelerde</a:t>
          </a:r>
          <a:r>
            <a:rPr lang="tr-TR" sz="1400" b="1" kern="1200" dirty="0"/>
            <a:t> yapılacak yatırımlar için 31/12/2026 tarihine kadar yapılacak müracaatlara istinaden düzenlenen teşvik belgeleri kapsamında 6 ncı bölgede uygulanan destekler aynı oran, miktar, süre ve şartlarda sağlanacak.</a:t>
          </a:r>
          <a:endParaRPr lang="tr-TR" sz="1400" kern="1200" dirty="0"/>
        </a:p>
      </dsp:txBody>
      <dsp:txXfrm>
        <a:off x="0" y="1926212"/>
        <a:ext cx="3408218" cy="1926212"/>
      </dsp:txXfrm>
    </dsp:sp>
    <dsp:sp modelId="{D9A2BB36-1F8B-4DEA-A76D-32610F47BDA3}">
      <dsp:nvSpPr>
        <dsp:cNvPr id="0" name=""/>
        <dsp:cNvSpPr/>
      </dsp:nvSpPr>
      <dsp:spPr>
        <a:xfrm>
          <a:off x="885694" y="15779"/>
          <a:ext cx="1603571" cy="16035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7BACF-3929-40CF-A3DC-06B758F0D55E}">
      <dsp:nvSpPr>
        <dsp:cNvPr id="0" name=""/>
        <dsp:cNvSpPr/>
      </dsp:nvSpPr>
      <dsp:spPr>
        <a:xfrm>
          <a:off x="136328" y="3877651"/>
          <a:ext cx="3135560" cy="671874"/>
        </a:xfrm>
        <a:prstGeom prst="leftRightArrow">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6018D-85F2-4C6C-B907-306FA1FA1423}">
      <dsp:nvSpPr>
        <dsp:cNvPr id="0" name=""/>
        <dsp:cNvSpPr/>
      </dsp:nvSpPr>
      <dsp:spPr>
        <a:xfrm>
          <a:off x="0" y="0"/>
          <a:ext cx="3142211" cy="48155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tr-TR" sz="1300" b="1" kern="1200" dirty="0"/>
            <a:t>2018/11201 sayılı Kararın Ek-1'inde belirtilen illerde yer alan organize sanayi bölgeleri ve endüstri bölgeleri ile Sivas Demirağ Organize Sanayi Bölgesinde yapılacak imalat sanayii yatırımları (NACE Rev.2.1 kodları: 10-32 arası ve 38.2) için, 31/ 12/2026 tarihine kadar yapılacak müracaatlara istinaden düzenlenen teşvik belgeleri kapsamında 6 ncı bölgede uygulanan destekler aynı oran, miktar, süre ve şartlarda sağlanacak.</a:t>
          </a:r>
          <a:endParaRPr lang="tr-TR" sz="1300" kern="1200" dirty="0"/>
        </a:p>
      </dsp:txBody>
      <dsp:txXfrm>
        <a:off x="0" y="1926212"/>
        <a:ext cx="3142211" cy="1926212"/>
      </dsp:txXfrm>
    </dsp:sp>
    <dsp:sp modelId="{4FE8BAA4-494D-4946-BB25-3AC4424EDE64}">
      <dsp:nvSpPr>
        <dsp:cNvPr id="0" name=""/>
        <dsp:cNvSpPr/>
      </dsp:nvSpPr>
      <dsp:spPr>
        <a:xfrm>
          <a:off x="788722" y="0"/>
          <a:ext cx="1603571" cy="1603571"/>
        </a:xfrm>
        <a:prstGeom prst="ellipse">
          <a:avLst/>
        </a:prstGeom>
        <a:blipFill>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7FC63F-180F-43B0-B803-8AE50F9FBB40}">
      <dsp:nvSpPr>
        <dsp:cNvPr id="0" name=""/>
        <dsp:cNvSpPr/>
      </dsp:nvSpPr>
      <dsp:spPr>
        <a:xfrm>
          <a:off x="125688" y="3852424"/>
          <a:ext cx="2890834" cy="722329"/>
        </a:xfrm>
        <a:prstGeom prst="leftRightArrow">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6598-26C0-425F-B4B7-B002539A92C7}">
      <dsp:nvSpPr>
        <dsp:cNvPr id="0" name=""/>
        <dsp:cNvSpPr/>
      </dsp:nvSpPr>
      <dsp:spPr>
        <a:xfrm>
          <a:off x="0" y="0"/>
          <a:ext cx="3227976" cy="48313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t>2012/3305 sayılı Karara göre 6 ncı bölge için düzenlenmiş olup uygulama süresi dolmuş olan sigorta primi işveren hissesi desteği veya varsa sigorta primi desteğine, talep halinde 31/12/2028 tarihine kadar devam edilebilecek. </a:t>
          </a:r>
          <a:endParaRPr lang="tr-TR" sz="1600" kern="1200" dirty="0"/>
        </a:p>
      </dsp:txBody>
      <dsp:txXfrm>
        <a:off x="0" y="1932524"/>
        <a:ext cx="3227976" cy="1932524"/>
      </dsp:txXfrm>
    </dsp:sp>
    <dsp:sp modelId="{B946D38F-9F51-4316-A3A3-3D9AE6867E82}">
      <dsp:nvSpPr>
        <dsp:cNvPr id="0" name=""/>
        <dsp:cNvSpPr/>
      </dsp:nvSpPr>
      <dsp:spPr>
        <a:xfrm>
          <a:off x="872834" y="0"/>
          <a:ext cx="1608826" cy="1608826"/>
        </a:xfrm>
        <a:prstGeom prst="ellipse">
          <a:avLst/>
        </a:prstGeom>
        <a:blipFill>
          <a:blip xmlns:r="http://schemas.openxmlformats.org/officeDocument/2006/relationships" r:embed="rId1"/>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8A1E9-C8F3-4A4A-AC2C-C86FF889C8CC}">
      <dsp:nvSpPr>
        <dsp:cNvPr id="0" name=""/>
        <dsp:cNvSpPr/>
      </dsp:nvSpPr>
      <dsp:spPr>
        <a:xfrm>
          <a:off x="129119" y="3865048"/>
          <a:ext cx="2969738" cy="724696"/>
        </a:xfrm>
        <a:prstGeom prst="leftRightArrow">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6BD81-E362-4715-9692-9097591375EA}">
      <dsp:nvSpPr>
        <dsp:cNvPr id="0" name=""/>
        <dsp:cNvSpPr/>
      </dsp:nvSpPr>
      <dsp:spPr>
        <a:xfrm>
          <a:off x="0" y="0"/>
          <a:ext cx="9268692" cy="481553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r-TR" sz="2200" b="1" kern="1200" dirty="0"/>
            <a:t>Sübvansiyonlu Kredi (Md. 33)</a:t>
          </a:r>
        </a:p>
        <a:p>
          <a:pPr marL="0" lvl="0" indent="0" algn="ctr" defTabSz="977900">
            <a:lnSpc>
              <a:spcPct val="90000"/>
            </a:lnSpc>
            <a:spcBef>
              <a:spcPct val="0"/>
            </a:spcBef>
            <a:spcAft>
              <a:spcPct val="35000"/>
            </a:spcAft>
            <a:buNone/>
          </a:pPr>
          <a:r>
            <a:rPr lang="tr-TR" sz="2200" b="0" i="0" kern="1200" dirty="0"/>
            <a:t> Gerek bu Karar gerekse mülga Kararlar kapsamında düzenlenmiş olan belgelerde sübvansiyonlu kredi kullanan yatırımcılar, bu karar kapsamındaki faiz/karpayı desteği ile makine desteğinden vazgeçmek suretiyle yararlandırılır.</a:t>
          </a:r>
          <a:endParaRPr lang="tr-TR" sz="2200" kern="1200" dirty="0"/>
        </a:p>
      </dsp:txBody>
      <dsp:txXfrm>
        <a:off x="0" y="1926212"/>
        <a:ext cx="9268692" cy="1926212"/>
      </dsp:txXfrm>
    </dsp:sp>
    <dsp:sp modelId="{D9A2BB36-1F8B-4DEA-A76D-32610F47BDA3}">
      <dsp:nvSpPr>
        <dsp:cNvPr id="0" name=""/>
        <dsp:cNvSpPr/>
      </dsp:nvSpPr>
      <dsp:spPr>
        <a:xfrm>
          <a:off x="3674215" y="0"/>
          <a:ext cx="1887002" cy="20938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7BACF-3929-40CF-A3DC-06B758F0D55E}">
      <dsp:nvSpPr>
        <dsp:cNvPr id="0" name=""/>
        <dsp:cNvSpPr/>
      </dsp:nvSpPr>
      <dsp:spPr>
        <a:xfrm>
          <a:off x="370747" y="3877651"/>
          <a:ext cx="8527196" cy="671874"/>
        </a:xfrm>
        <a:prstGeom prst="leftRightArrow">
          <a:avLst/>
        </a:prstGeom>
        <a:solidFill>
          <a:schemeClr val="tx2">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0BE40-BA59-49A2-AA6A-B7D992D459C1}">
      <dsp:nvSpPr>
        <dsp:cNvPr id="0" name=""/>
        <dsp:cNvSpPr/>
      </dsp:nvSpPr>
      <dsp:spPr>
        <a:xfrm rot="16200000">
          <a:off x="-1247358" y="1299656"/>
          <a:ext cx="4682526" cy="2083212"/>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Vergi İndirimi</a:t>
          </a:r>
        </a:p>
        <a:p>
          <a:pPr marL="0" lvl="0" indent="0" algn="ctr" defTabSz="889000">
            <a:lnSpc>
              <a:spcPct val="90000"/>
            </a:lnSpc>
            <a:spcBef>
              <a:spcPct val="0"/>
            </a:spcBef>
            <a:spcAft>
              <a:spcPct val="35000"/>
            </a:spcAft>
            <a:buNone/>
          </a:pPr>
          <a:r>
            <a:rPr lang="tr-TR" sz="1500" kern="1200" dirty="0">
              <a:latin typeface="Calibri" panose="020F0502020204030204" pitchFamily="34" charset="0"/>
              <a:ea typeface="Calibri" panose="020F0502020204030204" pitchFamily="34" charset="0"/>
              <a:cs typeface="Calibri" panose="020F0502020204030204" pitchFamily="34" charset="0"/>
            </a:rPr>
            <a:t>Gelir veya kurumlar vergisinin, yatırım için öngörülen katkı tutarına ulaşıncaya kadar indirimli olarak uygulanmasıdır.</a:t>
          </a:r>
        </a:p>
      </dsp:txBody>
      <dsp:txXfrm rot="5400000">
        <a:off x="52299" y="936504"/>
        <a:ext cx="2083212" cy="2809516"/>
      </dsp:txXfrm>
    </dsp:sp>
    <dsp:sp modelId="{AA5BF5FF-450B-4293-8F0D-DA0C1B38D7AD}">
      <dsp:nvSpPr>
        <dsp:cNvPr id="0" name=""/>
        <dsp:cNvSpPr/>
      </dsp:nvSpPr>
      <dsp:spPr>
        <a:xfrm rot="16200000">
          <a:off x="992094" y="1299656"/>
          <a:ext cx="4682526" cy="2083212"/>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KDV İstisnası</a:t>
          </a:r>
        </a:p>
        <a:p>
          <a:pPr marL="0" lvl="0" indent="0" algn="ctr" defTabSz="8890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kapsamında yurt içinden ve yurt dışından temin edilecek yatırım malı makine ve teçhizat için katma değer vergisinin ödenmemesi şeklinde uygulanır. </a:t>
          </a:r>
        </a:p>
      </dsp:txBody>
      <dsp:txXfrm rot="5400000">
        <a:off x="2291751" y="936504"/>
        <a:ext cx="2083212" cy="2809516"/>
      </dsp:txXfrm>
    </dsp:sp>
    <dsp:sp modelId="{41037822-3642-48A4-ADC4-BCD71267E87D}">
      <dsp:nvSpPr>
        <dsp:cNvPr id="0" name=""/>
        <dsp:cNvSpPr/>
      </dsp:nvSpPr>
      <dsp:spPr>
        <a:xfrm rot="16200000">
          <a:off x="3231547" y="1299656"/>
          <a:ext cx="4682526" cy="2083212"/>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Gümrük Vergisi Muafiyeti</a:t>
          </a:r>
        </a:p>
        <a:p>
          <a:pPr marL="0" lvl="0" indent="0" algn="ctr" defTabSz="8001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kapsamında yurt dışından temin edilecek yatırım malı makine ve teçhizat için Yürürlükteki İthalat Rejimi Kararı gereğince uygulanması gereken gümrük vergisi oranının %0 olarak uygulanmasıdır. </a:t>
          </a:r>
        </a:p>
      </dsp:txBody>
      <dsp:txXfrm rot="5400000">
        <a:off x="4531204" y="936504"/>
        <a:ext cx="2083212" cy="2809516"/>
      </dsp:txXfrm>
    </dsp:sp>
    <dsp:sp modelId="{CCCA70F3-EA71-400B-B403-8154DFD201DE}">
      <dsp:nvSpPr>
        <dsp:cNvPr id="0" name=""/>
        <dsp:cNvSpPr/>
      </dsp:nvSpPr>
      <dsp:spPr>
        <a:xfrm rot="16200000">
          <a:off x="5422948" y="1299656"/>
          <a:ext cx="4682526" cy="2083212"/>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Faiz/Kâr Payı Desteği</a:t>
          </a:r>
        </a:p>
        <a:p>
          <a:pPr marL="0" lvl="0" indent="0" algn="ctr" defTabSz="8001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Teşvik belgesinde kayıtlı sabit yatırım tutarının %70’ine kadar kullanılan krediye ilişkin ödenecek faizin veya kâr payının belirli bir kısmının karşılanmasıdır</a:t>
          </a:r>
        </a:p>
      </dsp:txBody>
      <dsp:txXfrm rot="5400000">
        <a:off x="6722605" y="936504"/>
        <a:ext cx="2083212" cy="2809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0BE40-BA59-49A2-AA6A-B7D992D459C1}">
      <dsp:nvSpPr>
        <dsp:cNvPr id="0" name=""/>
        <dsp:cNvSpPr/>
      </dsp:nvSpPr>
      <dsp:spPr>
        <a:xfrm rot="16200000">
          <a:off x="-1190985" y="1242740"/>
          <a:ext cx="4547062" cy="2061580"/>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Sigorta Primi İşveren Hissesi Desteği</a:t>
          </a:r>
        </a:p>
        <a:p>
          <a:pPr marL="0" lvl="0" indent="0" algn="ctr" defTabSz="8001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 yatırımla sağlanan ilave istihdam için ödenmesi gereken sigorta primi işveren hissesinin asgari ücrete tekabül eden kısmının 6. bölgede tamamının, diğer bölgelerde yarısının karşılanmasıdır. </a:t>
          </a:r>
        </a:p>
      </dsp:txBody>
      <dsp:txXfrm rot="5400000">
        <a:off x="51756" y="909411"/>
        <a:ext cx="2061580" cy="2728238"/>
      </dsp:txXfrm>
    </dsp:sp>
    <dsp:sp modelId="{AA5BF5FF-450B-4293-8F0D-DA0C1B38D7AD}">
      <dsp:nvSpPr>
        <dsp:cNvPr id="0" name=""/>
        <dsp:cNvSpPr/>
      </dsp:nvSpPr>
      <dsp:spPr>
        <a:xfrm rot="16200000">
          <a:off x="1025212" y="1242740"/>
          <a:ext cx="4547062" cy="2061580"/>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1">
                  <a:lumMod val="60000"/>
                  <a:lumOff val="40000"/>
                </a:schemeClr>
              </a:solidFill>
            </a:rPr>
            <a:t>Sigorta Primi Desteği (Sadece 6. Bölge)</a:t>
          </a:r>
        </a:p>
        <a:p>
          <a:pPr marL="0" lvl="0" indent="0" algn="ctr" defTabSz="7112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kapsamı yatırımla sağlanan ilave istihdam için ödenmesi gereken sigorta primi işçi hissesinin asgari ücrete tekabül eden kısmının Bakanlıkça karşılanmasıdır.</a:t>
          </a:r>
        </a:p>
      </dsp:txBody>
      <dsp:txXfrm rot="5400000">
        <a:off x="2267953" y="909411"/>
        <a:ext cx="2061580" cy="2728238"/>
      </dsp:txXfrm>
    </dsp:sp>
    <dsp:sp modelId="{41037822-3642-48A4-ADC4-BCD71267E87D}">
      <dsp:nvSpPr>
        <dsp:cNvPr id="0" name=""/>
        <dsp:cNvSpPr/>
      </dsp:nvSpPr>
      <dsp:spPr>
        <a:xfrm rot="16200000">
          <a:off x="3241411" y="1242740"/>
          <a:ext cx="4547062" cy="2061580"/>
        </a:xfrm>
        <a:prstGeom prst="flowChartManualOperati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60000"/>
                  <a:lumOff val="40000"/>
                </a:schemeClr>
              </a:solidFill>
            </a:rPr>
            <a:t>Makine Desteği</a:t>
          </a:r>
        </a:p>
        <a:p>
          <a:pPr marL="0" lvl="0" indent="0" algn="ctr" defTabSz="8001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Teşvik belgesinin yatırım süresi içinde temin edilen ve diğer masraflar hariç sadece makine ve teçhizatın birim fiyatı 2 milyon Türk Lirası ve üzerinde olan makine ve teçhizat bedelinin %25’inin Bakanlıkça ödenmesidir </a:t>
          </a:r>
        </a:p>
      </dsp:txBody>
      <dsp:txXfrm rot="5400000">
        <a:off x="4484152" y="909411"/>
        <a:ext cx="2061580" cy="2728238"/>
      </dsp:txXfrm>
    </dsp:sp>
    <dsp:sp modelId="{CCCA70F3-EA71-400B-B403-8154DFD201DE}">
      <dsp:nvSpPr>
        <dsp:cNvPr id="0" name=""/>
        <dsp:cNvSpPr/>
      </dsp:nvSpPr>
      <dsp:spPr>
        <a:xfrm rot="16200000">
          <a:off x="5410056" y="1242740"/>
          <a:ext cx="4547062" cy="2061580"/>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60000"/>
                  <a:lumOff val="40000"/>
                </a:schemeClr>
              </a:solidFill>
            </a:rPr>
            <a:t>Yatırım Yeri Tahsisi</a:t>
          </a:r>
        </a:p>
        <a:p>
          <a:pPr marL="0" lvl="0" indent="0" algn="ctr" defTabSz="800100">
            <a:lnSpc>
              <a:spcPct val="90000"/>
            </a:lnSpc>
            <a:spcBef>
              <a:spcPct val="0"/>
            </a:spcBef>
            <a:spcAft>
              <a:spcPct val="35000"/>
            </a:spcAft>
            <a:buNone/>
          </a:pPr>
          <a:r>
            <a:rPr lang="tr-TR" sz="1500" kern="1200" dirty="0">
              <a:solidFill>
                <a:prstClr val="white"/>
              </a:solidFill>
              <a:latin typeface="Calibri" panose="020F0502020204030204" pitchFamily="34" charset="0"/>
              <a:ea typeface="Calibri" panose="020F0502020204030204" pitchFamily="34" charset="0"/>
              <a:cs typeface="Calibri" panose="020F0502020204030204" pitchFamily="34" charset="0"/>
            </a:rPr>
            <a:t>Yatırım Teşvik Belgesi düzenlenmiş yatırımlar için Çevre, Şehircilik ve İklim Değişikliği Bakanlığı/Bakanlığımızca belirlenen usul ve esaslar çerçevesinde yatırım yeri tahsis edilebilmesidir.</a:t>
          </a:r>
        </a:p>
      </dsp:txBody>
      <dsp:txXfrm rot="5400000">
        <a:off x="6652797" y="909411"/>
        <a:ext cx="2061580" cy="2728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43041-402D-4458-AD57-06BF839A739C}">
      <dsp:nvSpPr>
        <dsp:cNvPr id="0" name=""/>
        <dsp:cNvSpPr/>
      </dsp:nvSpPr>
      <dsp:spPr>
        <a:xfrm>
          <a:off x="2270150" y="0"/>
          <a:ext cx="4518733" cy="451873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D2413-8C5F-42CF-8B14-BC2E409E2C16}">
      <dsp:nvSpPr>
        <dsp:cNvPr id="0" name=""/>
        <dsp:cNvSpPr/>
      </dsp:nvSpPr>
      <dsp:spPr>
        <a:xfrm>
          <a:off x="4529517" y="452314"/>
          <a:ext cx="2937176" cy="6425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i="1" kern="1200" dirty="0"/>
            <a:t>KDV İstisnası</a:t>
          </a:r>
          <a:endParaRPr lang="tr-TR" sz="1700" kern="1200" dirty="0"/>
        </a:p>
      </dsp:txBody>
      <dsp:txXfrm>
        <a:off x="4560882" y="483679"/>
        <a:ext cx="2874446" cy="579777"/>
      </dsp:txXfrm>
    </dsp:sp>
    <dsp:sp modelId="{207FF0BE-545E-4C30-B8E5-21DB5B1EC817}">
      <dsp:nvSpPr>
        <dsp:cNvPr id="0" name=""/>
        <dsp:cNvSpPr/>
      </dsp:nvSpPr>
      <dsp:spPr>
        <a:xfrm>
          <a:off x="4529517" y="1175135"/>
          <a:ext cx="2937176" cy="6425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i="1" kern="1200" dirty="0"/>
            <a:t>Gümrük Vergisi Muafiyeti </a:t>
          </a:r>
          <a:endParaRPr lang="tr-TR" sz="1700" kern="1200" dirty="0"/>
        </a:p>
      </dsp:txBody>
      <dsp:txXfrm>
        <a:off x="4560882" y="1206500"/>
        <a:ext cx="2874446" cy="579777"/>
      </dsp:txXfrm>
    </dsp:sp>
    <dsp:sp modelId="{3EEC8CB4-42BB-45CE-B516-FD0BCA823F15}">
      <dsp:nvSpPr>
        <dsp:cNvPr id="0" name=""/>
        <dsp:cNvSpPr/>
      </dsp:nvSpPr>
      <dsp:spPr>
        <a:xfrm>
          <a:off x="4529517" y="1897956"/>
          <a:ext cx="2937176" cy="6425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i="1" kern="1200" dirty="0"/>
            <a:t>Vergi İndirimi </a:t>
          </a:r>
          <a:endParaRPr lang="tr-TR" sz="1700" kern="1200" dirty="0"/>
        </a:p>
      </dsp:txBody>
      <dsp:txXfrm>
        <a:off x="4560882" y="1929321"/>
        <a:ext cx="2874446" cy="579777"/>
      </dsp:txXfrm>
    </dsp:sp>
    <dsp:sp modelId="{3781A7BF-BE03-4380-8D26-8BC2AF374C97}">
      <dsp:nvSpPr>
        <dsp:cNvPr id="0" name=""/>
        <dsp:cNvSpPr/>
      </dsp:nvSpPr>
      <dsp:spPr>
        <a:xfrm>
          <a:off x="4529517" y="2620776"/>
          <a:ext cx="2937176" cy="6425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i="1" kern="1200" dirty="0"/>
            <a:t>Faiz veya Kar Payı Desteği</a:t>
          </a:r>
          <a:endParaRPr lang="tr-TR" sz="1700" kern="1200" dirty="0"/>
        </a:p>
      </dsp:txBody>
      <dsp:txXfrm>
        <a:off x="4560882" y="2652141"/>
        <a:ext cx="2874446" cy="579777"/>
      </dsp:txXfrm>
    </dsp:sp>
    <dsp:sp modelId="{23DF1E29-9395-4569-A37E-2C402B699253}">
      <dsp:nvSpPr>
        <dsp:cNvPr id="0" name=""/>
        <dsp:cNvSpPr/>
      </dsp:nvSpPr>
      <dsp:spPr>
        <a:xfrm>
          <a:off x="4529517" y="3343597"/>
          <a:ext cx="2937176" cy="64250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i="1" kern="1200" dirty="0"/>
            <a:t>Makine Desteği </a:t>
          </a:r>
          <a:endParaRPr lang="tr-TR" sz="1700" kern="1200" dirty="0"/>
        </a:p>
      </dsp:txBody>
      <dsp:txXfrm>
        <a:off x="4560882" y="3374962"/>
        <a:ext cx="2874446" cy="57977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81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object 3"/>
          <p:cNvSpPr/>
          <p:nvPr userDrawn="1"/>
        </p:nvSpPr>
        <p:spPr>
          <a:xfrm>
            <a:off x="0" y="0"/>
            <a:ext cx="12192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457209"/>
            <a:endParaRPr sz="1444">
              <a:solidFill>
                <a:srgbClr val="000000"/>
              </a:solidFill>
            </a:endParaRPr>
          </a:p>
        </p:txBody>
      </p:sp>
      <p:sp>
        <p:nvSpPr>
          <p:cNvPr id="2" name="Title 1"/>
          <p:cNvSpPr>
            <a:spLocks noGrp="1"/>
          </p:cNvSpPr>
          <p:nvPr>
            <p:ph type="title"/>
          </p:nvPr>
        </p:nvSpPr>
        <p:spPr>
          <a:xfrm>
            <a:off x="2699713" y="1337704"/>
            <a:ext cx="8257309" cy="3703320"/>
          </a:xfrm>
        </p:spPr>
        <p:txBody>
          <a:bodyPr anchor="t" anchorCtr="0"/>
          <a:lstStyle>
            <a:lvl1pPr>
              <a:lnSpc>
                <a:spcPct val="70000"/>
              </a:lnSpc>
              <a:defRPr sz="8824">
                <a:solidFill>
                  <a:srgbClr val="FFFFFF"/>
                </a:solidFill>
              </a:defRPr>
            </a:lvl1pPr>
          </a:lstStyle>
          <a:p>
            <a:r>
              <a:rPr lang="en-US"/>
              <a:t>Click to edit Master title style</a:t>
            </a:r>
            <a:endParaRPr lang="en-US" dirty="0"/>
          </a:p>
        </p:txBody>
      </p:sp>
      <p:sp>
        <p:nvSpPr>
          <p:cNvPr id="3" name="object 3"/>
          <p:cNvSpPr/>
          <p:nvPr userDrawn="1"/>
        </p:nvSpPr>
        <p:spPr>
          <a:xfrm>
            <a:off x="3" y="0"/>
            <a:ext cx="2216727"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457209"/>
            <a:endParaRPr sz="1444">
              <a:solidFill>
                <a:srgbClr val="000000"/>
              </a:solidFill>
            </a:endParaRPr>
          </a:p>
        </p:txBody>
      </p:sp>
      <p:pic>
        <p:nvPicPr>
          <p:cNvPr id="5" name="Picture 4" descr="KPMG_NoCP_white_US_283_6780.eps"/>
          <p:cNvPicPr>
            <a:picLocks noChangeAspect="1"/>
          </p:cNvPicPr>
          <p:nvPr userDrawn="1"/>
        </p:nvPicPr>
        <p:blipFill rotWithShape="1">
          <a:blip r:embed="rId2" cstate="email">
            <a:extLst>
              <a:ext uri="{28A0092B-C50C-407E-A947-70E740481C1C}">
                <a14:useLocalDpi xmlns:a14="http://schemas.microsoft.com/office/drawing/2010/main"/>
              </a:ext>
            </a:extLst>
          </a:blip>
          <a:srcRect l="7816" t="22176" r="7816" b="22176"/>
          <a:stretch/>
        </p:blipFill>
        <p:spPr>
          <a:xfrm>
            <a:off x="2850417" y="612641"/>
            <a:ext cx="1305947" cy="463126"/>
          </a:xfrm>
          <a:prstGeom prst="rect">
            <a:avLst/>
          </a:prstGeom>
        </p:spPr>
      </p:pic>
      <p:sp>
        <p:nvSpPr>
          <p:cNvPr id="6" name="Text Placeholder 6"/>
          <p:cNvSpPr>
            <a:spLocks noGrp="1"/>
          </p:cNvSpPr>
          <p:nvPr>
            <p:ph type="body" sz="quarter" idx="11"/>
          </p:nvPr>
        </p:nvSpPr>
        <p:spPr>
          <a:xfrm>
            <a:off x="2699715" y="4773718"/>
            <a:ext cx="8220365" cy="672353"/>
          </a:xfrm>
          <a:prstGeom prst="rect">
            <a:avLst/>
          </a:prstGeom>
        </p:spPr>
        <p:txBody>
          <a:bodyPr vert="horz"/>
          <a:lstStyle>
            <a:lvl1pPr>
              <a:spcBef>
                <a:spcPts val="225"/>
              </a:spcBef>
              <a:spcAft>
                <a:spcPts val="0"/>
              </a:spcAft>
              <a:defRPr sz="883">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78675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p:cNvSpPr>
          <p:nvPr userDrawn="1"/>
        </p:nvSpPr>
        <p:spPr>
          <a:xfrm>
            <a:off x="998476" y="1485244"/>
            <a:ext cx="6277559" cy="436062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5719338" cy="2880000"/>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KPMG Blue | </a:t>
            </a:r>
            <a:br>
              <a:rPr lang="en-GB"/>
            </a:br>
            <a:r>
              <a:rPr lang="en-GB"/>
              <a:t>Title slide text only</a:t>
            </a:r>
            <a:endParaRPr lang="en-US"/>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p:ph type="body" sz="quarter" idx="11"/>
          </p:nvPr>
        </p:nvSpPr>
        <p:spPr>
          <a:xfrm>
            <a:off x="1274841" y="4752153"/>
            <a:ext cx="571933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76246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p:cNvSpPr>
          <p:nvPr userDrawn="1"/>
        </p:nvSpPr>
        <p:spPr>
          <a:xfrm>
            <a:off x="998476" y="1485244"/>
            <a:ext cx="6277559" cy="436062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64699"/>
            <a:ext cx="5719338" cy="2880000"/>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KPMG Blue | </a:t>
            </a:r>
            <a:br>
              <a:rPr lang="en-GB"/>
            </a:br>
            <a:r>
              <a:rPr lang="en-GB"/>
              <a:t>Title slide text only</a:t>
            </a:r>
            <a:endParaRPr lang="en-US"/>
          </a:p>
        </p:txBody>
      </p:sp>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p:ph type="body" sz="quarter" idx="11"/>
          </p:nvPr>
        </p:nvSpPr>
        <p:spPr>
          <a:xfrm>
            <a:off x="1274841" y="4752153"/>
            <a:ext cx="571933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71131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Freeform 19">
            <a:extLst>
              <a:ext uri="{FF2B5EF4-FFF2-40B4-BE49-F238E27FC236}">
                <a16:creationId xmlns:a16="http://schemas.microsoft.com/office/drawing/2014/main" id="{A5A5FA9B-A901-4A1F-9358-436BDE66E0B5}"/>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a:extLst>
              <a:ext uri="{FF2B5EF4-FFF2-40B4-BE49-F238E27FC236}">
                <a16:creationId xmlns:a16="http://schemas.microsoft.com/office/drawing/2014/main" id="{6A6246C3-5BC1-4146-9E95-B8B3F1B77C22}"/>
              </a:ext>
            </a:extLst>
          </p:cNvPr>
          <p:cNvSpPr>
            <a:spLocks/>
          </p:cNvSpPr>
          <p:nvPr userDrawn="1"/>
        </p:nvSpPr>
        <p:spPr>
          <a:xfrm>
            <a:off x="7435789" y="383795"/>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22968"/>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49292"/>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Tree>
    <p:extLst>
      <p:ext uri="{BB962C8B-B14F-4D97-AF65-F5344CB8AC3E}">
        <p14:creationId xmlns:p14="http://schemas.microsoft.com/office/powerpoint/2010/main" val="120015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179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Document Classification: KPMG Public</a:t>
            </a:r>
          </a:p>
        </p:txBody>
      </p:sp>
      <p:sp>
        <p:nvSpPr>
          <p:cNvPr id="41" name="Freeform 19">
            <a:extLst>
              <a:ext uri="{FF2B5EF4-FFF2-40B4-BE49-F238E27FC236}">
                <a16:creationId xmlns:a16="http://schemas.microsoft.com/office/drawing/2014/main" id="{C5124DCF-42F4-4BBE-BCAC-C24058AAE43A}"/>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spTree>
    <p:extLst>
      <p:ext uri="{BB962C8B-B14F-4D97-AF65-F5344CB8AC3E}">
        <p14:creationId xmlns:p14="http://schemas.microsoft.com/office/powerpoint/2010/main" val="391038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3201" y="432000"/>
            <a:ext cx="101856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29" name="Shape 8"/>
          <p:cNvSpPr txBox="1">
            <a:spLocks/>
          </p:cNvSpPr>
          <p:nvPr userDrawn="1"/>
        </p:nvSpPr>
        <p:spPr>
          <a:xfrm>
            <a:off x="9587480" y="6320119"/>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99" smtClean="0">
                <a:solidFill>
                  <a:srgbClr val="00338D"/>
                </a:solidFill>
                <a:cs typeface="Arial" panose="020B0604020202020204" pitchFamily="34" charset="0"/>
              </a:rPr>
              <a:pPr algn="r"/>
              <a:t>‹#›</a:t>
            </a:fld>
            <a:endParaRPr lang="en-US" sz="999">
              <a:solidFill>
                <a:srgbClr val="00338D"/>
              </a:solidFill>
              <a:cs typeface="Arial" panose="020B0604020202020204" pitchFamily="34" charset="0"/>
            </a:endParaRPr>
          </a:p>
        </p:txBody>
      </p:sp>
      <p:sp>
        <p:nvSpPr>
          <p:cNvPr id="5" name="Rectangle 4"/>
          <p:cNvSpPr/>
          <p:nvPr userDrawn="1"/>
        </p:nvSpPr>
        <p:spPr>
          <a:xfrm>
            <a:off x="1904980" y="6320029"/>
            <a:ext cx="7650185" cy="176074"/>
          </a:xfrm>
          <a:prstGeom prst="rect">
            <a:avLst/>
          </a:prstGeom>
        </p:spPr>
        <p:txBody>
          <a:bodyPr wrap="square">
            <a:spAutoFit/>
          </a:bodyPr>
          <a:lstStyle/>
          <a:p>
            <a:pPr>
              <a:spcBef>
                <a:spcPts val="34"/>
              </a:spcBef>
            </a:pPr>
            <a:r>
              <a:rPr lang="tr-TR" sz="544" kern="1200">
                <a:solidFill>
                  <a:schemeClr val="bg1">
                    <a:lumMod val="65000"/>
                  </a:schemeClr>
                </a:solidFill>
                <a:latin typeface="+mn-lt"/>
                <a:ea typeface="+mn-ea"/>
                <a:cs typeface="+mn-cs"/>
              </a:rPr>
              <a:t>© 2018 KPMG Yeminli Mali Müşavirlik A.Ş., bir İsviçre kuruluşu olan KPMG International Cooperative’e bağlı bağımsız üye firmalardan oluşan KPMG ağının üyesi bir Türk şirketidir. Tüm hakları saklıdır.</a:t>
            </a:r>
          </a:p>
        </p:txBody>
      </p:sp>
      <p:sp>
        <p:nvSpPr>
          <p:cNvPr id="6" name="Freeform 19"/>
          <p:cNvSpPr>
            <a:spLocks noEditPoints="1"/>
          </p:cNvSpPr>
          <p:nvPr userDrawn="1"/>
        </p:nvSpPr>
        <p:spPr bwMode="auto">
          <a:xfrm>
            <a:off x="1003201" y="6320030"/>
            <a:ext cx="484333" cy="156695"/>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82918" tIns="41459" rIns="82918" bIns="41459" numCol="1" anchor="t" anchorCtr="0" compatLnSpc="1">
            <a:prstTxWarp prst="textNoShape">
              <a:avLst/>
            </a:prstTxWarp>
          </a:bodyPr>
          <a:lstStyle/>
          <a:p>
            <a:endParaRPr lang="en-GB" sz="1632"/>
          </a:p>
        </p:txBody>
      </p:sp>
    </p:spTree>
    <p:extLst>
      <p:ext uri="{BB962C8B-B14F-4D97-AF65-F5344CB8AC3E}">
        <p14:creationId xmlns:p14="http://schemas.microsoft.com/office/powerpoint/2010/main" val="7145666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9" r:id="rId3"/>
  </p:sldLayoutIdLst>
  <p:txStyles>
    <p:titleStyle>
      <a:lvl1pPr algn="l" defTabSz="914094" rtl="0" eaLnBrk="1" latinLnBrk="0" hangingPunct="1">
        <a:lnSpc>
          <a:spcPct val="70000"/>
        </a:lnSpc>
        <a:spcBef>
          <a:spcPct val="0"/>
        </a:spcBef>
        <a:buNone/>
        <a:defRPr sz="5398" kern="1200">
          <a:solidFill>
            <a:schemeClr val="tx2"/>
          </a:solidFill>
          <a:latin typeface="+mj-lt"/>
          <a:ea typeface="+mj-ea"/>
          <a:cs typeface="+mj-cs"/>
        </a:defRPr>
      </a:lvl1pPr>
    </p:titleStyle>
    <p:bodyStyle>
      <a:lvl1pPr marL="0" indent="0" algn="l" defTabSz="914094" rtl="0" eaLnBrk="1" latinLnBrk="0" hangingPunct="1">
        <a:lnSpc>
          <a:spcPct val="100000"/>
        </a:lnSpc>
        <a:spcBef>
          <a:spcPts val="0"/>
        </a:spcBef>
        <a:spcAft>
          <a:spcPts val="599"/>
        </a:spcAft>
        <a:buFontTx/>
        <a:buNone/>
        <a:defRPr sz="1499" b="1" kern="1200">
          <a:solidFill>
            <a:schemeClr val="tx2"/>
          </a:solidFill>
          <a:latin typeface="+mn-lt"/>
          <a:ea typeface="+mn-ea"/>
          <a:cs typeface="+mn-cs"/>
        </a:defRPr>
      </a:lvl1pPr>
      <a:lvl2pPr marL="0" indent="0" algn="l" defTabSz="914094" rtl="0" eaLnBrk="1" latinLnBrk="0" hangingPunct="1">
        <a:lnSpc>
          <a:spcPct val="100000"/>
        </a:lnSpc>
        <a:spcBef>
          <a:spcPts val="0"/>
        </a:spcBef>
        <a:spcAft>
          <a:spcPts val="599"/>
        </a:spcAft>
        <a:buFontTx/>
        <a:buNone/>
        <a:defRPr sz="1499" kern="1200">
          <a:solidFill>
            <a:schemeClr val="tx2"/>
          </a:solidFill>
          <a:latin typeface="+mn-lt"/>
          <a:ea typeface="+mn-ea"/>
          <a:cs typeface="+mn-cs"/>
        </a:defRPr>
      </a:lvl2pPr>
      <a:lvl3pPr marL="284304"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3pPr>
      <a:lvl4pPr marL="575807" indent="-230323"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4pPr>
      <a:lvl5pPr marL="824124"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baseline="0">
          <a:solidFill>
            <a:schemeClr val="tx2"/>
          </a:solidFill>
          <a:latin typeface="+mn-lt"/>
          <a:ea typeface="+mn-ea"/>
          <a:cs typeface="+mn-cs"/>
        </a:defRPr>
      </a:lvl5pPr>
      <a:lvl6pPr marL="1097632" indent="-230323"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6pPr>
      <a:lvl7pPr marL="1371141" indent="-28430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7pPr>
      <a:lvl8pPr marL="1644650" indent="-228524" algn="l" defTabSz="914094" rtl="0" eaLnBrk="1" latinLnBrk="0" hangingPunct="1">
        <a:lnSpc>
          <a:spcPct val="100000"/>
        </a:lnSpc>
        <a:spcBef>
          <a:spcPts val="0"/>
        </a:spcBef>
        <a:spcAft>
          <a:spcPts val="599"/>
        </a:spcAft>
        <a:buClr>
          <a:schemeClr val="tx2"/>
        </a:buClr>
        <a:buFont typeface="Arial" panose="020B0604020202020204" pitchFamily="34" charset="0"/>
        <a:buChar char="-"/>
        <a:defRPr sz="1499" kern="1200">
          <a:solidFill>
            <a:schemeClr val="tx2"/>
          </a:solidFill>
          <a:latin typeface="+mn-lt"/>
          <a:ea typeface="+mn-ea"/>
          <a:cs typeface="+mn-cs"/>
        </a:defRPr>
      </a:lvl8pPr>
      <a:lvl9pPr marL="3884900" indent="-228524" algn="l" defTabSz="91409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94" rtl="0" eaLnBrk="1" latinLnBrk="0" hangingPunct="1">
        <a:defRPr sz="1799" kern="1200">
          <a:solidFill>
            <a:schemeClr val="tx1"/>
          </a:solidFill>
          <a:latin typeface="+mn-lt"/>
          <a:ea typeface="+mn-ea"/>
          <a:cs typeface="+mn-cs"/>
        </a:defRPr>
      </a:lvl1pPr>
      <a:lvl2pPr marL="457047" algn="l" defTabSz="914094" rtl="0" eaLnBrk="1" latinLnBrk="0" hangingPunct="1">
        <a:defRPr sz="1799" kern="1200">
          <a:solidFill>
            <a:schemeClr val="tx1"/>
          </a:solidFill>
          <a:latin typeface="+mn-lt"/>
          <a:ea typeface="+mn-ea"/>
          <a:cs typeface="+mn-cs"/>
        </a:defRPr>
      </a:lvl2pPr>
      <a:lvl3pPr marL="914094" algn="l" defTabSz="914094" rtl="0" eaLnBrk="1" latinLnBrk="0" hangingPunct="1">
        <a:defRPr sz="1799" kern="1200">
          <a:solidFill>
            <a:schemeClr val="tx1"/>
          </a:solidFill>
          <a:latin typeface="+mn-lt"/>
          <a:ea typeface="+mn-ea"/>
          <a:cs typeface="+mn-cs"/>
        </a:defRPr>
      </a:lvl3pPr>
      <a:lvl4pPr marL="1371141" algn="l" defTabSz="914094" rtl="0" eaLnBrk="1" latinLnBrk="0" hangingPunct="1">
        <a:defRPr sz="1799" kern="1200">
          <a:solidFill>
            <a:schemeClr val="tx1"/>
          </a:solidFill>
          <a:latin typeface="+mn-lt"/>
          <a:ea typeface="+mn-ea"/>
          <a:cs typeface="+mn-cs"/>
        </a:defRPr>
      </a:lvl4pPr>
      <a:lvl5pPr marL="1828189" algn="l" defTabSz="914094" rtl="0" eaLnBrk="1" latinLnBrk="0" hangingPunct="1">
        <a:defRPr sz="1799" kern="1200">
          <a:solidFill>
            <a:schemeClr val="tx1"/>
          </a:solidFill>
          <a:latin typeface="+mn-lt"/>
          <a:ea typeface="+mn-ea"/>
          <a:cs typeface="+mn-cs"/>
        </a:defRPr>
      </a:lvl5pPr>
      <a:lvl6pPr marL="2285236" algn="l" defTabSz="914094" rtl="0" eaLnBrk="1" latinLnBrk="0" hangingPunct="1">
        <a:defRPr sz="1799" kern="1200">
          <a:solidFill>
            <a:schemeClr val="tx1"/>
          </a:solidFill>
          <a:latin typeface="+mn-lt"/>
          <a:ea typeface="+mn-ea"/>
          <a:cs typeface="+mn-cs"/>
        </a:defRPr>
      </a:lvl6pPr>
      <a:lvl7pPr marL="2742282" algn="l" defTabSz="914094" rtl="0" eaLnBrk="1" latinLnBrk="0" hangingPunct="1">
        <a:defRPr sz="1799" kern="1200">
          <a:solidFill>
            <a:schemeClr val="tx1"/>
          </a:solidFill>
          <a:latin typeface="+mn-lt"/>
          <a:ea typeface="+mn-ea"/>
          <a:cs typeface="+mn-cs"/>
        </a:defRPr>
      </a:lvl7pPr>
      <a:lvl8pPr marL="3199330" algn="l" defTabSz="914094" rtl="0" eaLnBrk="1" latinLnBrk="0" hangingPunct="1">
        <a:defRPr sz="1799" kern="1200">
          <a:solidFill>
            <a:schemeClr val="tx1"/>
          </a:solidFill>
          <a:latin typeface="+mn-lt"/>
          <a:ea typeface="+mn-ea"/>
          <a:cs typeface="+mn-cs"/>
        </a:defRPr>
      </a:lvl8pPr>
      <a:lvl9pPr marL="3656376" algn="l" defTabSz="91409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003201" y="1330126"/>
            <a:ext cx="10194470" cy="454679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6"/>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lumMod val="65000"/>
                  </a:schemeClr>
                </a:solidFill>
                <a:latin typeface="+mn-lt"/>
                <a:ea typeface="+mn-ea"/>
                <a:cs typeface="+mn-cs"/>
              </a:rPr>
              <a:t>Document Classification: KPMG Public</a:t>
            </a:r>
          </a:p>
        </p:txBody>
      </p:sp>
      <p:sp>
        <p:nvSpPr>
          <p:cNvPr id="26" name="Freeform 19">
            <a:extLst>
              <a:ext uri="{C183D7F6-B498-43B3-948B-1728B52AA6E4}">
                <adec:decorative xmlns:adec="http://schemas.microsoft.com/office/drawing/2017/decorative" val="1"/>
              </a:ext>
            </a:extLst>
          </p:cNvPr>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817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guide id="7"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atucuran@kpmg.com"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8.pn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7686" y="1690007"/>
            <a:ext cx="6195950" cy="3608614"/>
          </a:xfrm>
        </p:spPr>
        <p:txBody>
          <a:bodyPr/>
          <a:lstStyle/>
          <a:p>
            <a:pPr algn="ctr">
              <a:lnSpc>
                <a:spcPct val="100000"/>
              </a:lnSpc>
              <a:spcBef>
                <a:spcPts val="600"/>
              </a:spcBef>
              <a:spcAft>
                <a:spcPts val="600"/>
              </a:spcAft>
            </a:pPr>
            <a:br>
              <a:rPr lang="tr-TR" sz="2400" b="1" dirty="0"/>
            </a:br>
            <a:r>
              <a:rPr lang="tr-TR" sz="2400" b="1" dirty="0"/>
              <a:t>9903 Sayılı Yatırımlarda Devlet</a:t>
            </a:r>
            <a:br>
              <a:rPr lang="tr-TR" sz="2400" b="1" dirty="0"/>
            </a:br>
            <a:r>
              <a:rPr lang="tr-TR" sz="2400" b="1" dirty="0"/>
              <a:t>Yardımları Hakkında Karar</a:t>
            </a:r>
            <a:br>
              <a:rPr lang="tr-TR" sz="2400" b="1" dirty="0"/>
            </a:br>
            <a:r>
              <a:rPr lang="tr-TR" sz="2400" b="1" dirty="0"/>
              <a:t>Ve Uygulama Tebliği (2025/1)</a:t>
            </a:r>
            <a:br>
              <a:rPr lang="tr-TR" sz="2400" b="1" dirty="0"/>
            </a:br>
            <a:br>
              <a:rPr lang="tr-TR" sz="2400" b="1" dirty="0"/>
            </a:br>
            <a:br>
              <a:rPr lang="tr-TR" sz="2400" b="1" dirty="0"/>
            </a:br>
            <a:r>
              <a:rPr lang="tr-TR" sz="2200" b="1" dirty="0"/>
              <a:t>Şaban ATUÇURAN</a:t>
            </a:r>
            <a:br>
              <a:rPr lang="tr-TR" sz="2200" dirty="0"/>
            </a:br>
            <a:r>
              <a:rPr lang="tr-TR" sz="2200" b="1" dirty="0"/>
              <a:t>Yeminli Mali Müşavir</a:t>
            </a:r>
            <a:br>
              <a:rPr lang="tr-TR" sz="2200" b="1" dirty="0"/>
            </a:br>
            <a:r>
              <a:rPr lang="tr-TR" sz="2200" b="1" dirty="0">
                <a:hlinkClick r:id="rId2"/>
              </a:rPr>
              <a:t>satucuran@kpmg.com</a:t>
            </a:r>
            <a:br>
              <a:rPr lang="tr-TR" sz="2200" b="1" dirty="0"/>
            </a:br>
            <a:r>
              <a:rPr lang="tr-TR" sz="2200" b="1" dirty="0"/>
              <a:t>Linkedin:saban.atucuran</a:t>
            </a:r>
            <a:endParaRPr lang="en-GB" sz="2200" dirty="0"/>
          </a:p>
        </p:txBody>
      </p:sp>
      <p:sp>
        <p:nvSpPr>
          <p:cNvPr id="34" name="Text Placeholder 33">
            <a:extLst>
              <a:ext uri="{FF2B5EF4-FFF2-40B4-BE49-F238E27FC236}">
                <a16:creationId xmlns:a16="http://schemas.microsoft.com/office/drawing/2014/main" id="{95ED86AF-12BB-4E51-AB66-EA52959D6290}"/>
              </a:ext>
            </a:extLst>
          </p:cNvPr>
          <p:cNvSpPr>
            <a:spLocks noGrp="1"/>
          </p:cNvSpPr>
          <p:nvPr>
            <p:ph type="body" sz="quarter" idx="4294967295"/>
          </p:nvPr>
        </p:nvSpPr>
        <p:spPr>
          <a:xfrm>
            <a:off x="0" y="6270625"/>
            <a:ext cx="1476375" cy="168275"/>
          </a:xfrm>
        </p:spPr>
        <p:txBody>
          <a:bodyPr/>
          <a:lstStyle/>
          <a:p>
            <a:r>
              <a:rPr lang="en-GB"/>
              <a:t>KPMG UK</a:t>
            </a:r>
          </a:p>
        </p:txBody>
      </p:sp>
      <p:sp>
        <p:nvSpPr>
          <p:cNvPr id="35" name="Text Placeholder 34">
            <a:extLst>
              <a:ext uri="{FF2B5EF4-FFF2-40B4-BE49-F238E27FC236}">
                <a16:creationId xmlns:a16="http://schemas.microsoft.com/office/drawing/2014/main" id="{2C0064E3-8DE2-4973-8F86-CA842AC3685E}"/>
              </a:ext>
            </a:extLst>
          </p:cNvPr>
          <p:cNvSpPr>
            <a:spLocks noGrp="1"/>
          </p:cNvSpPr>
          <p:nvPr>
            <p:ph type="body" sz="quarter" idx="4294967295"/>
          </p:nvPr>
        </p:nvSpPr>
        <p:spPr>
          <a:xfrm>
            <a:off x="0" y="6270625"/>
            <a:ext cx="3168650" cy="168275"/>
          </a:xfrm>
        </p:spPr>
        <p:txBody>
          <a:bodyPr/>
          <a:lstStyle/>
          <a:p>
            <a:r>
              <a:rPr lang="en-GB"/>
              <a:t>KPMG Framework Slides v1</a:t>
            </a:r>
          </a:p>
        </p:txBody>
      </p:sp>
      <p:sp>
        <p:nvSpPr>
          <p:cNvPr id="36" name="Text Placeholder 35">
            <a:extLst>
              <a:ext uri="{FF2B5EF4-FFF2-40B4-BE49-F238E27FC236}">
                <a16:creationId xmlns:a16="http://schemas.microsoft.com/office/drawing/2014/main" id="{9BCE394F-14E9-4619-ADD8-23C862EEF91E}"/>
              </a:ext>
            </a:extLst>
          </p:cNvPr>
          <p:cNvSpPr>
            <a:spLocks noGrp="1"/>
          </p:cNvSpPr>
          <p:nvPr>
            <p:ph type="body" sz="quarter" idx="4294967295"/>
          </p:nvPr>
        </p:nvSpPr>
        <p:spPr>
          <a:xfrm>
            <a:off x="10572750" y="6270625"/>
            <a:ext cx="1619250" cy="168275"/>
          </a:xfrm>
        </p:spPr>
        <p:txBody>
          <a:bodyPr/>
          <a:lstStyle/>
          <a:p>
            <a:r>
              <a:rPr lang="en-GB"/>
              <a:t>February 2022</a:t>
            </a:r>
          </a:p>
        </p:txBody>
      </p:sp>
      <p:sp>
        <p:nvSpPr>
          <p:cNvPr id="2" name="TextBox 1">
            <a:extLst>
              <a:ext uri="{FF2B5EF4-FFF2-40B4-BE49-F238E27FC236}">
                <a16:creationId xmlns:a16="http://schemas.microsoft.com/office/drawing/2014/main" id="{85CF8329-8074-869B-B1AF-3D633C99E5E2}"/>
              </a:ext>
            </a:extLst>
          </p:cNvPr>
          <p:cNvSpPr txBox="1"/>
          <p:nvPr/>
        </p:nvSpPr>
        <p:spPr>
          <a:xfrm>
            <a:off x="738187" y="236763"/>
            <a:ext cx="1289957" cy="587829"/>
          </a:xfrm>
          <a:prstGeom prst="rect">
            <a:avLst/>
          </a:prstGeom>
          <a:solidFill>
            <a:schemeClr val="accent2"/>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3" name="Picture 2">
            <a:extLst>
              <a:ext uri="{FF2B5EF4-FFF2-40B4-BE49-F238E27FC236}">
                <a16:creationId xmlns:a16="http://schemas.microsoft.com/office/drawing/2014/main" id="{3D82B5B5-C0B5-0927-672D-2256D5B57A18}"/>
              </a:ext>
            </a:extLst>
          </p:cNvPr>
          <p:cNvPicPr>
            <a:picLocks noChangeAspect="1"/>
          </p:cNvPicPr>
          <p:nvPr/>
        </p:nvPicPr>
        <p:blipFill>
          <a:blip r:embed="rId3"/>
          <a:stretch>
            <a:fillRect/>
          </a:stretch>
        </p:blipFill>
        <p:spPr>
          <a:xfrm>
            <a:off x="7491503" y="409094"/>
            <a:ext cx="4442845" cy="1853353"/>
          </a:xfrm>
          <a:prstGeom prst="rect">
            <a:avLst/>
          </a:prstGeom>
        </p:spPr>
      </p:pic>
    </p:spTree>
    <p:extLst>
      <p:ext uri="{BB962C8B-B14F-4D97-AF65-F5344CB8AC3E}">
        <p14:creationId xmlns:p14="http://schemas.microsoft.com/office/powerpoint/2010/main" val="232827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Bölgelere Göre İllerin Dağılımı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68252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600"/>
              </a:spcBef>
              <a:spcAft>
                <a:spcPts val="600"/>
              </a:spcAft>
            </a:pPr>
            <a:r>
              <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2873D43-9B8F-E2ED-74AA-9F897844BE05}"/>
              </a:ext>
            </a:extLst>
          </p:cNvPr>
          <p:cNvPicPr>
            <a:picLocks noChangeAspect="1"/>
          </p:cNvPicPr>
          <p:nvPr/>
        </p:nvPicPr>
        <p:blipFill>
          <a:blip r:embed="rId2"/>
          <a:stretch>
            <a:fillRect/>
          </a:stretch>
        </p:blipFill>
        <p:spPr>
          <a:xfrm>
            <a:off x="1072343" y="959906"/>
            <a:ext cx="9301942" cy="5075134"/>
          </a:xfrm>
          <a:prstGeom prst="rect">
            <a:avLst/>
          </a:prstGeom>
        </p:spPr>
      </p:pic>
    </p:spTree>
    <p:extLst>
      <p:ext uri="{BB962C8B-B14F-4D97-AF65-F5344CB8AC3E}">
        <p14:creationId xmlns:p14="http://schemas.microsoft.com/office/powerpoint/2010/main" val="339053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Yeni Yatırım Teşvik Sistemi-Destek Unsurları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19076"/>
            <a:ext cx="10185600" cy="468252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Oval 3">
            <a:extLst>
              <a:ext uri="{FF2B5EF4-FFF2-40B4-BE49-F238E27FC236}">
                <a16:creationId xmlns:a16="http://schemas.microsoft.com/office/drawing/2014/main" id="{36C2972F-0DAE-0B59-B10A-E0863CB75840}"/>
              </a:ext>
            </a:extLst>
          </p:cNvPr>
          <p:cNvSpPr/>
          <p:nvPr/>
        </p:nvSpPr>
        <p:spPr>
          <a:xfrm>
            <a:off x="1313411" y="1246909"/>
            <a:ext cx="9102436" cy="414805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00000"/>
              </a:lnSpc>
              <a:spcBef>
                <a:spcPts val="600"/>
              </a:spcBef>
              <a:spcAft>
                <a:spcPts val="600"/>
              </a:spcAft>
            </a:pPr>
            <a:r>
              <a:rPr lang="tr-TR" sz="3200" b="1" dirty="0">
                <a:solidFill>
                  <a:schemeClr val="bg1"/>
                </a:solidFill>
                <a:latin typeface="Calibri" panose="020F0502020204030204" pitchFamily="34" charset="0"/>
                <a:ea typeface="Calibri" panose="020F0502020204030204" pitchFamily="34" charset="0"/>
                <a:cs typeface="Calibri" panose="020F0502020204030204" pitchFamily="34" charset="0"/>
              </a:rPr>
              <a:t>Yatırımın türüne, programına bağlık olarak değişkenlik göstermekle birlikte 9903 sayılı Karar, teşvik belgeli yatırımcıya birden fazla teşvik ve destek unsuru sunmaktadır. </a:t>
            </a:r>
          </a:p>
        </p:txBody>
      </p:sp>
      <p:pic>
        <p:nvPicPr>
          <p:cNvPr id="5" name="Picture 4">
            <a:extLst>
              <a:ext uri="{FF2B5EF4-FFF2-40B4-BE49-F238E27FC236}">
                <a16:creationId xmlns:a16="http://schemas.microsoft.com/office/drawing/2014/main" id="{10BBE621-B5F3-4E21-AAE6-3A105C5A29B9}"/>
              </a:ext>
            </a:extLst>
          </p:cNvPr>
          <p:cNvPicPr>
            <a:picLocks noChangeAspect="1"/>
          </p:cNvPicPr>
          <p:nvPr/>
        </p:nvPicPr>
        <p:blipFill>
          <a:blip r:embed="rId2"/>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375475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Yeni Yatırım Teşvik Sistemi-Destek Unsurları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91528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5" name="Diagram 4">
            <a:extLst>
              <a:ext uri="{FF2B5EF4-FFF2-40B4-BE49-F238E27FC236}">
                <a16:creationId xmlns:a16="http://schemas.microsoft.com/office/drawing/2014/main" id="{70739E4B-A9C2-724A-D317-AB1F66605143}"/>
              </a:ext>
            </a:extLst>
          </p:cNvPr>
          <p:cNvGraphicFramePr/>
          <p:nvPr>
            <p:extLst>
              <p:ext uri="{D42A27DB-BD31-4B8C-83A1-F6EECF244321}">
                <p14:modId xmlns:p14="http://schemas.microsoft.com/office/powerpoint/2010/main" val="187115916"/>
              </p:ext>
            </p:extLst>
          </p:nvPr>
        </p:nvGraphicFramePr>
        <p:xfrm>
          <a:off x="1377273" y="1310951"/>
          <a:ext cx="8805818" cy="468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0B0E622-AD73-B182-9FF5-59DD9B11A9A2}"/>
              </a:ext>
            </a:extLst>
          </p:cNvPr>
          <p:cNvPicPr>
            <a:picLocks noChangeAspect="1"/>
          </p:cNvPicPr>
          <p:nvPr/>
        </p:nvPicPr>
        <p:blipFill>
          <a:blip r:embed="rId7"/>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193517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Yeni Yatırım Teşvik Sistemi-Destek Unsurları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68252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5" name="Diagram 4">
            <a:extLst>
              <a:ext uri="{FF2B5EF4-FFF2-40B4-BE49-F238E27FC236}">
                <a16:creationId xmlns:a16="http://schemas.microsoft.com/office/drawing/2014/main" id="{70739E4B-A9C2-724A-D317-AB1F66605143}"/>
              </a:ext>
            </a:extLst>
          </p:cNvPr>
          <p:cNvGraphicFramePr/>
          <p:nvPr>
            <p:extLst>
              <p:ext uri="{D42A27DB-BD31-4B8C-83A1-F6EECF244321}">
                <p14:modId xmlns:p14="http://schemas.microsoft.com/office/powerpoint/2010/main" val="3223997133"/>
              </p:ext>
            </p:extLst>
          </p:nvPr>
        </p:nvGraphicFramePr>
        <p:xfrm>
          <a:off x="1235957" y="1471354"/>
          <a:ext cx="8714378" cy="454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CA7E0FE-D12B-F4BA-5B8C-BE8B0A75F269}"/>
              </a:ext>
            </a:extLst>
          </p:cNvPr>
          <p:cNvPicPr>
            <a:picLocks noChangeAspect="1"/>
          </p:cNvPicPr>
          <p:nvPr/>
        </p:nvPicPr>
        <p:blipFill>
          <a:blip r:embed="rId7"/>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201357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712254" y="274182"/>
            <a:ext cx="10185600" cy="518400"/>
          </a:xfrm>
        </p:spPr>
        <p:txBody>
          <a:bodyPr/>
          <a:lstStyle/>
          <a:p>
            <a:r>
              <a:rPr lang="tr-TR" sz="3200" b="1" dirty="0">
                <a:latin typeface="Univers for KPMG"/>
              </a:rPr>
              <a:t>Yeni Yatırım Teşvik Sistemi-Destek Unsurları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682527"/>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5" name="Diagram 4">
            <a:extLst>
              <a:ext uri="{FF2B5EF4-FFF2-40B4-BE49-F238E27FC236}">
                <a16:creationId xmlns:a16="http://schemas.microsoft.com/office/drawing/2014/main" id="{70739E4B-A9C2-724A-D317-AB1F66605143}"/>
              </a:ext>
            </a:extLst>
          </p:cNvPr>
          <p:cNvGraphicFramePr/>
          <p:nvPr>
            <p:extLst>
              <p:ext uri="{D42A27DB-BD31-4B8C-83A1-F6EECF244321}">
                <p14:modId xmlns:p14="http://schemas.microsoft.com/office/powerpoint/2010/main" val="2567676418"/>
              </p:ext>
            </p:extLst>
          </p:nvPr>
        </p:nvGraphicFramePr>
        <p:xfrm>
          <a:off x="1235957" y="1471354"/>
          <a:ext cx="8714378" cy="454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63D7BEB-2A70-C336-0BD0-BBDB48FD7CE8}"/>
              </a:ext>
            </a:extLst>
          </p:cNvPr>
          <p:cNvPicPr>
            <a:picLocks noChangeAspect="1"/>
          </p:cNvPicPr>
          <p:nvPr/>
        </p:nvPicPr>
        <p:blipFill>
          <a:blip r:embed="rId7"/>
          <a:stretch>
            <a:fillRect/>
          </a:stretch>
        </p:blipFill>
        <p:spPr>
          <a:xfrm>
            <a:off x="490452" y="639838"/>
            <a:ext cx="11238806" cy="6026969"/>
          </a:xfrm>
          <a:prstGeom prst="rect">
            <a:avLst/>
          </a:prstGeom>
        </p:spPr>
      </p:pic>
    </p:spTree>
    <p:extLst>
      <p:ext uri="{BB962C8B-B14F-4D97-AF65-F5344CB8AC3E}">
        <p14:creationId xmlns:p14="http://schemas.microsoft.com/office/powerpoint/2010/main" val="12254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Programlara İlişkin Ortak Husular</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6" name="Picture 5">
            <a:extLst>
              <a:ext uri="{FF2B5EF4-FFF2-40B4-BE49-F238E27FC236}">
                <a16:creationId xmlns:a16="http://schemas.microsoft.com/office/drawing/2014/main" id="{CAEACBF5-1627-FC1D-C44C-A93F260B075B}"/>
              </a:ext>
            </a:extLst>
          </p:cNvPr>
          <p:cNvPicPr>
            <a:picLocks noChangeAspect="1"/>
          </p:cNvPicPr>
          <p:nvPr/>
        </p:nvPicPr>
        <p:blipFill>
          <a:blip r:embed="rId2"/>
          <a:stretch>
            <a:fillRect/>
          </a:stretch>
        </p:blipFill>
        <p:spPr>
          <a:xfrm>
            <a:off x="864525" y="1459059"/>
            <a:ext cx="9365684" cy="3939881"/>
          </a:xfrm>
          <a:prstGeom prst="rect">
            <a:avLst/>
          </a:prstGeom>
        </p:spPr>
      </p:pic>
    </p:spTree>
    <p:extLst>
      <p:ext uri="{BB962C8B-B14F-4D97-AF65-F5344CB8AC3E}">
        <p14:creationId xmlns:p14="http://schemas.microsoft.com/office/powerpoint/2010/main" val="356442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Teknoloji Hamlesi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8" name="Picture 7">
            <a:extLst>
              <a:ext uri="{FF2B5EF4-FFF2-40B4-BE49-F238E27FC236}">
                <a16:creationId xmlns:a16="http://schemas.microsoft.com/office/drawing/2014/main" id="{30975FFE-2DC8-0B98-2AE6-FCD135FFCB2B}"/>
              </a:ext>
            </a:extLst>
          </p:cNvPr>
          <p:cNvPicPr>
            <a:picLocks noChangeAspect="1"/>
          </p:cNvPicPr>
          <p:nvPr/>
        </p:nvPicPr>
        <p:blipFill>
          <a:blip r:embed="rId2"/>
          <a:stretch>
            <a:fillRect/>
          </a:stretch>
        </p:blipFill>
        <p:spPr>
          <a:xfrm>
            <a:off x="873859" y="1277213"/>
            <a:ext cx="10185600" cy="4054191"/>
          </a:xfrm>
          <a:prstGeom prst="rect">
            <a:avLst/>
          </a:prstGeom>
        </p:spPr>
      </p:pic>
    </p:spTree>
    <p:extLst>
      <p:ext uri="{BB962C8B-B14F-4D97-AF65-F5344CB8AC3E}">
        <p14:creationId xmlns:p14="http://schemas.microsoft.com/office/powerpoint/2010/main" val="91509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Yerel Kalkınma Hamlesi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6" name="Picture 5">
            <a:extLst>
              <a:ext uri="{FF2B5EF4-FFF2-40B4-BE49-F238E27FC236}">
                <a16:creationId xmlns:a16="http://schemas.microsoft.com/office/drawing/2014/main" id="{7D58BD3E-041F-8963-8DD6-4338E6D7A3F8}"/>
              </a:ext>
            </a:extLst>
          </p:cNvPr>
          <p:cNvPicPr>
            <a:picLocks noChangeAspect="1"/>
          </p:cNvPicPr>
          <p:nvPr/>
        </p:nvPicPr>
        <p:blipFill>
          <a:blip r:embed="rId2"/>
          <a:stretch>
            <a:fillRect/>
          </a:stretch>
        </p:blipFill>
        <p:spPr>
          <a:xfrm>
            <a:off x="1067127" y="1481920"/>
            <a:ext cx="8428450" cy="3894157"/>
          </a:xfrm>
          <a:prstGeom prst="rect">
            <a:avLst/>
          </a:prstGeom>
        </p:spPr>
      </p:pic>
    </p:spTree>
    <p:extLst>
      <p:ext uri="{BB962C8B-B14F-4D97-AF65-F5344CB8AC3E}">
        <p14:creationId xmlns:p14="http://schemas.microsoft.com/office/powerpoint/2010/main" val="213835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Stratejik Hamle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6" name="Picture 5">
            <a:extLst>
              <a:ext uri="{FF2B5EF4-FFF2-40B4-BE49-F238E27FC236}">
                <a16:creationId xmlns:a16="http://schemas.microsoft.com/office/drawing/2014/main" id="{E39ABD57-E338-F32B-49F1-49B934B5613C}"/>
              </a:ext>
            </a:extLst>
          </p:cNvPr>
          <p:cNvPicPr>
            <a:picLocks noChangeAspect="1"/>
          </p:cNvPicPr>
          <p:nvPr/>
        </p:nvPicPr>
        <p:blipFill>
          <a:blip r:embed="rId2"/>
          <a:stretch>
            <a:fillRect/>
          </a:stretch>
        </p:blipFill>
        <p:spPr>
          <a:xfrm>
            <a:off x="1003200" y="1249491"/>
            <a:ext cx="10023792" cy="4702422"/>
          </a:xfrm>
          <a:prstGeom prst="rect">
            <a:avLst/>
          </a:prstGeom>
        </p:spPr>
      </p:pic>
    </p:spTree>
    <p:extLst>
      <p:ext uri="{BB962C8B-B14F-4D97-AF65-F5344CB8AC3E}">
        <p14:creationId xmlns:p14="http://schemas.microsoft.com/office/powerpoint/2010/main" val="339027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Stratejik Hamle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6" name="Picture 5">
            <a:extLst>
              <a:ext uri="{FF2B5EF4-FFF2-40B4-BE49-F238E27FC236}">
                <a16:creationId xmlns:a16="http://schemas.microsoft.com/office/drawing/2014/main" id="{F564A4E5-1D6F-AF3D-385E-83B7308ABBE1}"/>
              </a:ext>
            </a:extLst>
          </p:cNvPr>
          <p:cNvPicPr>
            <a:picLocks noChangeAspect="1"/>
          </p:cNvPicPr>
          <p:nvPr/>
        </p:nvPicPr>
        <p:blipFill>
          <a:blip r:embed="rId2"/>
          <a:srcRect t="843"/>
          <a:stretch/>
        </p:blipFill>
        <p:spPr>
          <a:xfrm>
            <a:off x="1935119" y="1188844"/>
            <a:ext cx="8321761" cy="4518733"/>
          </a:xfrm>
          <a:prstGeom prst="rect">
            <a:avLst/>
          </a:prstGeom>
        </p:spPr>
      </p:pic>
    </p:spTree>
    <p:extLst>
      <p:ext uri="{BB962C8B-B14F-4D97-AF65-F5344CB8AC3E}">
        <p14:creationId xmlns:p14="http://schemas.microsoft.com/office/powerpoint/2010/main" val="85901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Sunum İçerik</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0"/>
              </a:spcBef>
              <a:buFont typeface="Wingdings" panose="05000000000000000000" pitchFamily="2" charset="2"/>
              <a:buChar char="q"/>
            </a:pPr>
            <a:endParaRPr lang="tr-TR" sz="1800" b="1" dirty="0">
              <a:latin typeface="Univers for KPMG"/>
            </a:endParaRPr>
          </a:p>
          <a:p>
            <a:pPr indent="-342900" algn="just">
              <a:spcBef>
                <a:spcPts val="0"/>
              </a:spcBef>
              <a:buFont typeface="Wingdings" panose="05000000000000000000" pitchFamily="2" charset="2"/>
              <a:buChar char="q"/>
            </a:pPr>
            <a:r>
              <a:rPr lang="tr-TR" sz="1800" b="1" dirty="0">
                <a:latin typeface="Univers for KPMG"/>
              </a:rPr>
              <a:t>Yeni Müracaatlar</a:t>
            </a:r>
          </a:p>
          <a:p>
            <a:pPr indent="-342900" algn="just">
              <a:spcBef>
                <a:spcPts val="0"/>
              </a:spcBef>
              <a:buFont typeface="Wingdings" panose="05000000000000000000" pitchFamily="2" charset="2"/>
              <a:buChar char="q"/>
            </a:pPr>
            <a:r>
              <a:rPr lang="tr-TR" sz="1800" b="1" dirty="0">
                <a:latin typeface="Univers for KPMG"/>
              </a:rPr>
              <a:t>Mülga Düzenlemeler </a:t>
            </a:r>
          </a:p>
          <a:p>
            <a:pPr marL="342900" indent="-342900" algn="just">
              <a:spcBef>
                <a:spcPts val="0"/>
              </a:spcBef>
              <a:buFont typeface="Wingdings" panose="05000000000000000000" pitchFamily="2" charset="2"/>
              <a:buChar char="q"/>
            </a:pPr>
            <a:r>
              <a:rPr lang="tr-TR" sz="1800" b="1" dirty="0">
                <a:latin typeface="Univers for KPMG"/>
              </a:rPr>
              <a:t>Daha Önceki Kararlara İlişkin Uygulama</a:t>
            </a:r>
          </a:p>
          <a:p>
            <a:pPr marL="342900" indent="-342900" algn="just">
              <a:spcBef>
                <a:spcPts val="0"/>
              </a:spcBef>
              <a:buFont typeface="Wingdings" panose="05000000000000000000" pitchFamily="2" charset="2"/>
              <a:buChar char="q"/>
            </a:pPr>
            <a:r>
              <a:rPr lang="tr-TR" sz="1800" b="1" dirty="0">
                <a:latin typeface="Univers for KPMG"/>
              </a:rPr>
              <a:t>30/05/2025 </a:t>
            </a:r>
            <a:r>
              <a:rPr lang="tr-TR" sz="1800" b="1" dirty="0"/>
              <a:t>Tarihinden</a:t>
            </a:r>
            <a:r>
              <a:rPr lang="tr-TR" sz="1800" b="1" dirty="0">
                <a:latin typeface="Univers for KPMG"/>
              </a:rPr>
              <a:t> Önceki Müracaatların Durumu</a:t>
            </a:r>
          </a:p>
          <a:p>
            <a:pPr marL="342900" indent="-342900" algn="just">
              <a:spcBef>
                <a:spcPts val="0"/>
              </a:spcBef>
              <a:buFont typeface="Wingdings" panose="05000000000000000000" pitchFamily="2" charset="2"/>
              <a:buChar char="q"/>
            </a:pPr>
            <a:r>
              <a:rPr lang="tr-TR" sz="1800" b="1" dirty="0">
                <a:latin typeface="Univers for KPMG"/>
              </a:rPr>
              <a:t>İstisnai Düzenlemeler</a:t>
            </a:r>
          </a:p>
          <a:p>
            <a:pPr marL="342900" indent="-342900" algn="just">
              <a:spcBef>
                <a:spcPts val="0"/>
              </a:spcBef>
              <a:buFont typeface="Wingdings" panose="05000000000000000000" pitchFamily="2" charset="2"/>
              <a:buChar char="q"/>
            </a:pPr>
            <a:r>
              <a:rPr lang="tr-TR" sz="1800" b="1" dirty="0">
                <a:latin typeface="Univers for KPMG"/>
              </a:rPr>
              <a:t>9903 sayılı Karara Göre Yeni Yatırım Teşvik Sistemi</a:t>
            </a:r>
            <a:endParaRPr lang="tr-TR" sz="18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0"/>
              </a:spcBef>
              <a:buFont typeface="Wingdings" panose="05000000000000000000" pitchFamily="2" charset="2"/>
              <a:buChar char="q"/>
            </a:pPr>
            <a:r>
              <a:rPr lang="tr-TR" sz="1800" b="1" dirty="0">
                <a:latin typeface="Univers for KPMG"/>
              </a:rPr>
              <a:t>Bölgelere Göre İllerin Dağılımı</a:t>
            </a:r>
          </a:p>
          <a:p>
            <a:pPr marL="342900" indent="-342900" algn="just">
              <a:spcBef>
                <a:spcPts val="0"/>
              </a:spcBef>
              <a:buFont typeface="Wingdings" panose="05000000000000000000" pitchFamily="2" charset="2"/>
              <a:buChar char="q"/>
            </a:pPr>
            <a:r>
              <a:rPr lang="tr-TR" sz="1800" b="1" dirty="0">
                <a:latin typeface="Univers for KPMG"/>
              </a:rPr>
              <a:t>Yeni Yatırım Teşvik Sistemi-Destek Unsurları</a:t>
            </a:r>
          </a:p>
          <a:p>
            <a:pPr marL="342900" indent="-342900" algn="just">
              <a:spcBef>
                <a:spcPts val="0"/>
              </a:spcBef>
              <a:buFont typeface="Wingdings" panose="05000000000000000000" pitchFamily="2" charset="2"/>
              <a:buChar char="q"/>
            </a:pPr>
            <a:r>
              <a:rPr lang="tr-TR" sz="1800" b="1" dirty="0">
                <a:latin typeface="Univers for KPMG"/>
              </a:rPr>
              <a:t>Programlara İlişkin Ortak Husular</a:t>
            </a:r>
          </a:p>
          <a:p>
            <a:pPr marL="342900" indent="-342900" algn="just">
              <a:spcBef>
                <a:spcPts val="0"/>
              </a:spcBef>
              <a:buFont typeface="Wingdings" panose="05000000000000000000" pitchFamily="2" charset="2"/>
              <a:buChar char="q"/>
            </a:pPr>
            <a:r>
              <a:rPr lang="tr-TR" sz="1800" b="1" dirty="0">
                <a:latin typeface="Univers for KPMG"/>
              </a:rPr>
              <a:t>Teknoloji Hamlesi Programı</a:t>
            </a:r>
          </a:p>
          <a:p>
            <a:pPr marL="342900" indent="-342900" algn="just">
              <a:spcBef>
                <a:spcPts val="0"/>
              </a:spcBef>
              <a:buFont typeface="Wingdings" panose="05000000000000000000" pitchFamily="2" charset="2"/>
              <a:buChar char="q"/>
            </a:pPr>
            <a:r>
              <a:rPr lang="tr-TR" sz="1800" b="1" dirty="0">
                <a:latin typeface="Univers for KPMG"/>
              </a:rPr>
              <a:t>Yerel Kalkınma Hamlesi Programı</a:t>
            </a:r>
          </a:p>
          <a:p>
            <a:pPr marL="342900" indent="-342900" algn="just">
              <a:spcBef>
                <a:spcPts val="0"/>
              </a:spcBef>
              <a:buFont typeface="Wingdings" panose="05000000000000000000" pitchFamily="2" charset="2"/>
              <a:buChar char="q"/>
            </a:pPr>
            <a:r>
              <a:rPr lang="tr-TR" sz="1800" b="1" dirty="0">
                <a:latin typeface="Univers for KPMG"/>
              </a:rPr>
              <a:t>Stratejik Hamle Programı</a:t>
            </a:r>
          </a:p>
          <a:p>
            <a:pPr marL="342900" indent="-342900" algn="just">
              <a:spcBef>
                <a:spcPts val="0"/>
              </a:spcBef>
              <a:buFont typeface="Wingdings" panose="05000000000000000000" pitchFamily="2" charset="2"/>
              <a:buChar char="q"/>
            </a:pPr>
            <a:r>
              <a:rPr lang="tr-TR" sz="1800" b="1" dirty="0">
                <a:latin typeface="Univers for KPMG"/>
              </a:rPr>
              <a:t>Öncelikli Yatırımlar Programı</a:t>
            </a:r>
          </a:p>
          <a:p>
            <a:pPr marL="342900" indent="-342900" algn="just">
              <a:spcBef>
                <a:spcPts val="0"/>
              </a:spcBef>
              <a:buFont typeface="Wingdings" panose="05000000000000000000" pitchFamily="2" charset="2"/>
              <a:buChar char="q"/>
            </a:pPr>
            <a:r>
              <a:rPr lang="tr-TR" sz="1800" b="1" dirty="0">
                <a:latin typeface="Univers for KPMG"/>
              </a:rPr>
              <a:t>Desteklerde Sınırlama</a:t>
            </a:r>
          </a:p>
          <a:p>
            <a:pPr marL="342900" indent="-342900" algn="just">
              <a:spcBef>
                <a:spcPts val="0"/>
              </a:spcBef>
              <a:buFont typeface="Wingdings" panose="05000000000000000000" pitchFamily="2" charset="2"/>
              <a:buChar char="q"/>
            </a:pPr>
            <a:r>
              <a:rPr lang="tr-TR" sz="1800" b="1" dirty="0">
                <a:latin typeface="Univers for KPMG"/>
              </a:rPr>
              <a:t>Sabit Yatırım Harcamaları</a:t>
            </a:r>
          </a:p>
          <a:p>
            <a:pPr marL="342900" indent="-342900" algn="just">
              <a:spcBef>
                <a:spcPts val="0"/>
              </a:spcBef>
              <a:buFont typeface="Wingdings" panose="05000000000000000000" pitchFamily="2" charset="2"/>
              <a:buChar char="q"/>
            </a:pPr>
            <a:r>
              <a:rPr lang="tr-TR" sz="1800" b="1" dirty="0">
                <a:latin typeface="Univers for KPMG"/>
              </a:rPr>
              <a:t>Sabit Yatırım Tutarındanın Tespitinde Faiz/Kar Payı-Makine Desteği</a:t>
            </a:r>
          </a:p>
          <a:p>
            <a:pPr marL="342900" indent="-342900" algn="just">
              <a:spcBef>
                <a:spcPts val="0"/>
              </a:spcBef>
              <a:buFont typeface="Wingdings" panose="05000000000000000000" pitchFamily="2" charset="2"/>
              <a:buChar char="q"/>
            </a:pPr>
            <a:r>
              <a:rPr lang="tr-TR" sz="1800" b="1" dirty="0">
                <a:latin typeface="Univers for KPMG"/>
              </a:rPr>
              <a:t>Sabit Yatırım Harcamaları Dışında Kalanlar</a:t>
            </a:r>
          </a:p>
          <a:p>
            <a:pPr marL="342900" indent="-342900" algn="just">
              <a:spcBef>
                <a:spcPts val="0"/>
              </a:spcBef>
              <a:buFont typeface="Wingdings" panose="05000000000000000000" pitchFamily="2" charset="2"/>
              <a:buChar char="q"/>
            </a:pPr>
            <a:r>
              <a:rPr lang="tr-TR" sz="1800" b="1" dirty="0"/>
              <a:t>Yatırımın Finansmanından Kaynaklı Faiz ve Kur Farkları</a:t>
            </a:r>
          </a:p>
          <a:p>
            <a:pPr marL="342900" indent="-342900" algn="just">
              <a:spcBef>
                <a:spcPts val="0"/>
              </a:spcBef>
              <a:buFont typeface="Wingdings" panose="05000000000000000000" pitchFamily="2" charset="2"/>
              <a:buChar char="q"/>
            </a:pPr>
            <a:r>
              <a:rPr lang="tr-TR" sz="1800" b="1" dirty="0"/>
              <a:t>Torba Yasa Düzenlemesinin 32/A Uygulamasına Etkileri</a:t>
            </a: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26283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Stratejik Hamle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pic>
        <p:nvPicPr>
          <p:cNvPr id="6" name="Picture 5">
            <a:extLst>
              <a:ext uri="{FF2B5EF4-FFF2-40B4-BE49-F238E27FC236}">
                <a16:creationId xmlns:a16="http://schemas.microsoft.com/office/drawing/2014/main" id="{ADBC070E-3386-76E2-5686-C9532221A123}"/>
              </a:ext>
            </a:extLst>
          </p:cNvPr>
          <p:cNvPicPr>
            <a:picLocks noChangeAspect="1"/>
          </p:cNvPicPr>
          <p:nvPr/>
        </p:nvPicPr>
        <p:blipFill>
          <a:blip r:embed="rId2"/>
          <a:stretch>
            <a:fillRect/>
          </a:stretch>
        </p:blipFill>
        <p:spPr>
          <a:xfrm>
            <a:off x="1123240" y="1276162"/>
            <a:ext cx="9990876" cy="5131677"/>
          </a:xfrm>
          <a:prstGeom prst="rect">
            <a:avLst/>
          </a:prstGeom>
        </p:spPr>
      </p:pic>
    </p:spTree>
    <p:extLst>
      <p:ext uri="{BB962C8B-B14F-4D97-AF65-F5344CB8AC3E}">
        <p14:creationId xmlns:p14="http://schemas.microsoft.com/office/powerpoint/2010/main" val="11740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993600" y="404998"/>
            <a:ext cx="10185600" cy="518400"/>
          </a:xfrm>
        </p:spPr>
        <p:txBody>
          <a:bodyPr/>
          <a:lstStyle/>
          <a:p>
            <a:r>
              <a:rPr lang="tr-TR" sz="3200" b="1" dirty="0">
                <a:latin typeface="Univers for KPMG"/>
              </a:rPr>
              <a:t>Öncelikli Yatırımlar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7" name="TextBox 6">
            <a:extLst>
              <a:ext uri="{FF2B5EF4-FFF2-40B4-BE49-F238E27FC236}">
                <a16:creationId xmlns:a16="http://schemas.microsoft.com/office/drawing/2014/main" id="{78FA9081-82B1-8FB7-0883-F3267418CF18}"/>
              </a:ext>
            </a:extLst>
          </p:cNvPr>
          <p:cNvSpPr txBox="1"/>
          <p:nvPr/>
        </p:nvSpPr>
        <p:spPr>
          <a:xfrm>
            <a:off x="1003200" y="912927"/>
            <a:ext cx="10651244" cy="4632037"/>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Dijital Dönüşüm Programı veya Yeşil Dönüşüm Programı kapsamında desteklenmesine karar verilen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Teknoloji Hamlesi Programı kapsamında yayımlanan öncelikli ürün listesinde belirtilen yüksek teknolojili ürünlerin üretimine yönelik yatırımlar ile asgari 500 milyon TL tutarındaki yüksek teknolojili ürünlerin üretimine yönelik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İstanbul ilinde gerçekleştirilecek olan yatırımlar hariç olmak üzere; Teknoloji Hamlesi Programı kapsamında yayımlanan öncelikli ürün listesinde belirtilen orta yüksek teknolojili ürünlerin üretimine yönelik yatırımlar ile asgari 1 milyar TL tutarındaki orta yüksek teknolojili ürünlerin üretimine yönelik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Müteharrik karakterli yatırımlar hariç olmak üzere; 6. bölgede yapılan yatırımlar, Geçici 3. Madde ve Geçici 4. Madde (Cazibe Merkezleri Programı) kapsamında değerlendirilen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Savunma Sanayii Başkanlığından alınacak proje onayına istinaden gerçekleştirilecek savunma alanındaki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İmalat sanayi işletmelerinin öz tüketimine yönelik olarak gerçekleştirilecek enerji üretimi faaliyeti kapsamında ve bağlantı anlaşmasındaki sözleşme gücü ile sınırlı olmak kaydıyla, güneş enerjisine dayalı elektrik üretim tesisi yatırımları ile rüzgâr enerjisine dayalı elektrik üretim tesisi yatırımları</a:t>
            </a:r>
          </a:p>
        </p:txBody>
      </p:sp>
    </p:spTree>
    <p:extLst>
      <p:ext uri="{BB962C8B-B14F-4D97-AF65-F5344CB8AC3E}">
        <p14:creationId xmlns:p14="http://schemas.microsoft.com/office/powerpoint/2010/main" val="289738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Öncelikli Yatırımlar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6" name="TextBox 5">
            <a:extLst>
              <a:ext uri="{FF2B5EF4-FFF2-40B4-BE49-F238E27FC236}">
                <a16:creationId xmlns:a16="http://schemas.microsoft.com/office/drawing/2014/main" id="{053085B5-4E9F-BAA5-CEBC-B6D56DD1C1BA}"/>
              </a:ext>
            </a:extLst>
          </p:cNvPr>
          <p:cNvSpPr txBox="1"/>
          <p:nvPr/>
        </p:nvSpPr>
        <p:spPr>
          <a:xfrm>
            <a:off x="928384" y="961815"/>
            <a:ext cx="10543179" cy="4862870"/>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Enerji ve Tabii Kaynaklar Bakanlığı tarafından düzenlenen geçerli bir maden işletme ruhsatı ve izni kapsamında 3213 sayılı Maden Kanunu’nun 2 nci maddesinin 4-b grubunda yer alan madenlerin girdi olarak kullanıldığı elektrik üretimi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Nükleer enerji santrali yatırımları</a:t>
            </a:r>
            <a:endParaRPr lang="tr-TR" dirty="0">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Asgari 500 milyon TL tutarındaki, sıvılaştırılmış doğal gaz (LNG) yatırımları ve yer altı doğal gaz depolama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Maden istihraç yatırımları ve/veya maden işleme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Maden Kanunu’na istinaden düzenlenmiş geçerli Arama Ruhsatı veya Sertifikasına sahip yatırımcıların ruhsatlı sahalarında yapacağı maden arama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Ar-Ge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Ar-Ge merkezi veya tasarım merkezlerinde yürütülen Ar-Ge veya tasarım projeleri ile ilişkili İstanbul ili dışındaki yatırımlar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Teknolojik Ürün Deneyim Belgesi düzenlenmiş ürünlerin üretimine yönelik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Orta yüksek teknolojili ve yüksek teknolojili ürünlere yönelik test merkezi yatırımları ile ihracatçı birliklerinin dış ticareti desteklemek amacıyla yapacakları test merkezi yatırımları  </a:t>
            </a:r>
          </a:p>
        </p:txBody>
      </p:sp>
    </p:spTree>
    <p:extLst>
      <p:ext uri="{BB962C8B-B14F-4D97-AF65-F5344CB8AC3E}">
        <p14:creationId xmlns:p14="http://schemas.microsoft.com/office/powerpoint/2010/main" val="268078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Öncelikli Yatırımlar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6" name="TextBox 5">
            <a:extLst>
              <a:ext uri="{FF2B5EF4-FFF2-40B4-BE49-F238E27FC236}">
                <a16:creationId xmlns:a16="http://schemas.microsoft.com/office/drawing/2014/main" id="{BEE0659F-4A7E-FC9F-E669-2C7DD8C21F46}"/>
              </a:ext>
            </a:extLst>
          </p:cNvPr>
          <p:cNvSpPr txBox="1"/>
          <p:nvPr/>
        </p:nvSpPr>
        <p:spPr>
          <a:xfrm>
            <a:off x="806334" y="1169633"/>
            <a:ext cx="11022677" cy="4939814"/>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Asgari yatırım tutarı şartı aranmaksızın ihtisas serbest bölgelerinde gerçekleştirilecek yazılım ve bilişim ürünleri üretimi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Tebliğ ile belirlenen teknik şart ve standartları karşılayan ve asgari 3 MW kurulu güç şartını sağlayan veri merkezi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Tebliğ ile belirlenen teknik şart ve standartlara göre hizmet veren veri merkezlerinde bulut hizmeti sağlayıcıları tarafından yapılacak asgari 200 milyon TL tutarındaki yatırımlar</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Çevre İzin ve Lisans Yönetmeliği kapsamında Çevre Lisansına tabi yatırımlar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Demiryolu, denizyolu veya havayolu ile taşımacılık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Yük taşımacılığına yönelik liman yatırımları (yat limanı ve marina hariç)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Kültür ve Turizm Koruma ve Gelişim Bölgelerinde, Turizm Merkezlerinde, Kültür ve Turizm Bakanlığının bağlı/ilgili alan başkanlıkları sınırları içerisinde veya termal turizm konusundaki turizm konaklama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Özel sektör tarafından gerçekleştirilecek olan, kreş ve gündüz bakım evleri, okul öncesi eğitim, ilkokul, ortaokul ve lise eğitim yatırımları ile hava araçlarının kullanım, tamir ve bakımına yönelik eğitim yatırımları</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Asgari 100 kişi ve üzeri kapasiteli yaşlı ve/veya engelli bakım merkezleri </a:t>
            </a:r>
          </a:p>
          <a:p>
            <a:pPr marL="285750" indent="-285750">
              <a:spcAft>
                <a:spcPts val="600"/>
              </a:spcAft>
              <a:buFont typeface="Wingdings" panose="05000000000000000000" pitchFamily="2" charset="2"/>
              <a:buChar char="q"/>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26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Öncelikli Yatırımlar Programı</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
        <p:nvSpPr>
          <p:cNvPr id="6" name="TextBox 5">
            <a:extLst>
              <a:ext uri="{FF2B5EF4-FFF2-40B4-BE49-F238E27FC236}">
                <a16:creationId xmlns:a16="http://schemas.microsoft.com/office/drawing/2014/main" id="{E9AA75FD-F2FD-EB23-FBE9-9F983F03F1C3}"/>
              </a:ext>
            </a:extLst>
          </p:cNvPr>
          <p:cNvSpPr txBox="1"/>
          <p:nvPr/>
        </p:nvSpPr>
        <p:spPr>
          <a:xfrm>
            <a:off x="1003199" y="1169633"/>
            <a:ext cx="10343673" cy="2262158"/>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Lisanslı depoculuk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25 dekar ve üzeri yurtiçinde üretilen sera teknolojilerini ihtiva eden otomasyona dayalı (bilgisayar kontrollü iklimlendirme, sulama, gübreleme ve ilaçlama sistemi ihtiva eden) topraksız sera yatırımları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Sanayi sicil belgesine sahip mevcut tesislerde yapılacak deprem veya yangın riskine karşı yapılan yatırımlar </a:t>
            </a:r>
          </a:p>
          <a:p>
            <a:pPr marL="285750" indent="-285750">
              <a:spcAft>
                <a:spcPts val="600"/>
              </a:spcAf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Sanayi Genel Müdürlüğü’nden alınacak uygunluk yazısına istinaden gerçekleştirilecek afet teknolojileri alanındaki yatırımlar </a:t>
            </a:r>
          </a:p>
        </p:txBody>
      </p:sp>
    </p:spTree>
    <p:extLst>
      <p:ext uri="{BB962C8B-B14F-4D97-AF65-F5344CB8AC3E}">
        <p14:creationId xmlns:p14="http://schemas.microsoft.com/office/powerpoint/2010/main" val="334778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Desteklerde Sınırlama</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9903 sayılı Kararın 5’inci maddesinin 14’üncü fıkrası hükmü uyarınca,</a:t>
            </a: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0"/>
              </a:spcBef>
              <a:buFont typeface="Arial" panose="020B0604020202020204" pitchFamily="34" charset="0"/>
              <a:buChar char="•"/>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Teşvik belgesi kapsamında sağlanan KDV istisnası, gümrük vergisi muafiyeti, vergi indirimi, faiz veya kar payı desteği ve makine desteğinin </a:t>
            </a: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"faydalanma yılı" </a:t>
            </a: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esas alınarak yeniden değerleme oranı ile hesaplanan toplam değeri, yeniden değerleme oranı dikkate alınarak hesaplanmış </a:t>
            </a: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"gerçekleşen" </a:t>
            </a: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sabit yatırım tutarını aşamaz.</a:t>
            </a: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(yürürlük: 01/01/2026)</a:t>
            </a: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31640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Sınırlamada Dikkate Alınacak Destek Unsurları </a:t>
            </a:r>
          </a:p>
        </p:txBody>
      </p:sp>
      <p:graphicFrame>
        <p:nvGraphicFramePr>
          <p:cNvPr id="5" name="Diagram 4">
            <a:extLst>
              <a:ext uri="{FF2B5EF4-FFF2-40B4-BE49-F238E27FC236}">
                <a16:creationId xmlns:a16="http://schemas.microsoft.com/office/drawing/2014/main" id="{1A13ABD2-D9BA-DD93-09BB-6CB90B73EF10}"/>
              </a:ext>
            </a:extLst>
          </p:cNvPr>
          <p:cNvGraphicFramePr/>
          <p:nvPr>
            <p:extLst>
              <p:ext uri="{D42A27DB-BD31-4B8C-83A1-F6EECF244321}">
                <p14:modId xmlns:p14="http://schemas.microsoft.com/office/powerpoint/2010/main" val="1437971457"/>
              </p:ext>
            </p:extLst>
          </p:nvPr>
        </p:nvGraphicFramePr>
        <p:xfrm>
          <a:off x="1003200" y="1169633"/>
          <a:ext cx="9736844" cy="451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07134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Destek Sınırlamasına Örnek</a:t>
            </a:r>
          </a:p>
        </p:txBody>
      </p:sp>
      <p:graphicFrame>
        <p:nvGraphicFramePr>
          <p:cNvPr id="7" name="Diagram 6">
            <a:extLst>
              <a:ext uri="{FF2B5EF4-FFF2-40B4-BE49-F238E27FC236}">
                <a16:creationId xmlns:a16="http://schemas.microsoft.com/office/drawing/2014/main" id="{93364E71-B117-9B55-F0DC-39DFAAF755EF}"/>
              </a:ext>
            </a:extLst>
          </p:cNvPr>
          <p:cNvGraphicFramePr/>
          <p:nvPr>
            <p:extLst>
              <p:ext uri="{D42A27DB-BD31-4B8C-83A1-F6EECF244321}">
                <p14:modId xmlns:p14="http://schemas.microsoft.com/office/powerpoint/2010/main" val="1062186393"/>
              </p:ext>
            </p:extLst>
          </p:nvPr>
        </p:nvGraphicFramePr>
        <p:xfrm>
          <a:off x="1003200" y="1169633"/>
          <a:ext cx="9736844" cy="451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77557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Destek Sınırlamasına Örnek</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200.000.000 TL’lik sabit yatırım tutarlı teşvik belgesindeki öngörülen harcama kalemleri aşağıda belirtilenlerden oluşmaktadır.  </a:t>
            </a:r>
          </a:p>
          <a:p>
            <a:pPr algn="just"/>
            <a:endParaRPr lang="tr-TR" sz="1800" b="1" i="1" dirty="0">
              <a:solidFill>
                <a:srgbClr val="470A68"/>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5" name="Table 4">
            <a:extLst>
              <a:ext uri="{FF2B5EF4-FFF2-40B4-BE49-F238E27FC236}">
                <a16:creationId xmlns:a16="http://schemas.microsoft.com/office/drawing/2014/main" id="{7A021977-307C-CB81-DF16-3370A88BDF6B}"/>
              </a:ext>
            </a:extLst>
          </p:cNvPr>
          <p:cNvGraphicFramePr>
            <a:graphicFrameLocks noGrp="1"/>
          </p:cNvGraphicFramePr>
          <p:nvPr>
            <p:extLst>
              <p:ext uri="{D42A27DB-BD31-4B8C-83A1-F6EECF244321}">
                <p14:modId xmlns:p14="http://schemas.microsoft.com/office/powerpoint/2010/main" val="2267301144"/>
              </p:ext>
            </p:extLst>
          </p:nvPr>
        </p:nvGraphicFramePr>
        <p:xfrm>
          <a:off x="1175789" y="2265833"/>
          <a:ext cx="5418666"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59821217"/>
                    </a:ext>
                  </a:extLst>
                </a:gridCol>
                <a:gridCol w="2709333">
                  <a:extLst>
                    <a:ext uri="{9D8B030D-6E8A-4147-A177-3AD203B41FA5}">
                      <a16:colId xmlns:a16="http://schemas.microsoft.com/office/drawing/2014/main" val="2505937946"/>
                    </a:ext>
                  </a:extLst>
                </a:gridCol>
              </a:tblGrid>
              <a:tr h="370840">
                <a:tc>
                  <a:txBody>
                    <a:bodyPr/>
                    <a:lstStyle/>
                    <a:p>
                      <a:r>
                        <a:rPr lang="tr-TR" dirty="0"/>
                        <a:t>Harcama Unsurları</a:t>
                      </a:r>
                    </a:p>
                  </a:txBody>
                  <a:tcPr/>
                </a:tc>
                <a:tc>
                  <a:txBody>
                    <a:bodyPr/>
                    <a:lstStyle/>
                    <a:p>
                      <a:r>
                        <a:rPr lang="tr-TR" dirty="0"/>
                        <a:t>Tutar (Öngörülen)</a:t>
                      </a:r>
                    </a:p>
                  </a:txBody>
                  <a:tcPr/>
                </a:tc>
                <a:extLst>
                  <a:ext uri="{0D108BD9-81ED-4DB2-BD59-A6C34878D82A}">
                    <a16:rowId xmlns:a16="http://schemas.microsoft.com/office/drawing/2014/main" val="2069337596"/>
                  </a:ext>
                </a:extLst>
              </a:tr>
              <a:tr h="370840">
                <a:tc>
                  <a:txBody>
                    <a:bodyPr/>
                    <a:lstStyle/>
                    <a:p>
                      <a:r>
                        <a:rPr lang="tr-TR" dirty="0"/>
                        <a:t>Arazi-Arsa</a:t>
                      </a:r>
                    </a:p>
                  </a:txBody>
                  <a:tcPr/>
                </a:tc>
                <a:tc>
                  <a:txBody>
                    <a:bodyPr/>
                    <a:lstStyle/>
                    <a:p>
                      <a:pPr algn="ctr"/>
                      <a:r>
                        <a:rPr lang="tr-TR" dirty="0"/>
                        <a:t>80.000.000</a:t>
                      </a:r>
                    </a:p>
                  </a:txBody>
                  <a:tcPr/>
                </a:tc>
                <a:extLst>
                  <a:ext uri="{0D108BD9-81ED-4DB2-BD59-A6C34878D82A}">
                    <a16:rowId xmlns:a16="http://schemas.microsoft.com/office/drawing/2014/main" val="1564832110"/>
                  </a:ext>
                </a:extLst>
              </a:tr>
              <a:tr h="370840">
                <a:tc>
                  <a:txBody>
                    <a:bodyPr/>
                    <a:lstStyle/>
                    <a:p>
                      <a:r>
                        <a:rPr lang="tr-TR" dirty="0"/>
                        <a:t>Bina-İnşaat </a:t>
                      </a:r>
                    </a:p>
                  </a:txBody>
                  <a:tcPr/>
                </a:tc>
                <a:tc>
                  <a:txBody>
                    <a:bodyPr/>
                    <a:lstStyle/>
                    <a:p>
                      <a:pPr algn="ctr"/>
                      <a:r>
                        <a:rPr lang="tr-TR" dirty="0"/>
                        <a:t>40.000.000</a:t>
                      </a:r>
                    </a:p>
                  </a:txBody>
                  <a:tcPr/>
                </a:tc>
                <a:extLst>
                  <a:ext uri="{0D108BD9-81ED-4DB2-BD59-A6C34878D82A}">
                    <a16:rowId xmlns:a16="http://schemas.microsoft.com/office/drawing/2014/main" val="2157153375"/>
                  </a:ext>
                </a:extLst>
              </a:tr>
              <a:tr h="370840">
                <a:tc>
                  <a:txBody>
                    <a:bodyPr/>
                    <a:lstStyle/>
                    <a:p>
                      <a:r>
                        <a:rPr lang="tr-TR" dirty="0"/>
                        <a:t>Makine Yerli</a:t>
                      </a:r>
                    </a:p>
                  </a:txBody>
                  <a:tcPr/>
                </a:tc>
                <a:tc>
                  <a:txBody>
                    <a:bodyPr/>
                    <a:lstStyle/>
                    <a:p>
                      <a:pPr algn="ctr"/>
                      <a:r>
                        <a:rPr lang="tr-TR" dirty="0"/>
                        <a:t>40.000.000</a:t>
                      </a:r>
                    </a:p>
                  </a:txBody>
                  <a:tcPr/>
                </a:tc>
                <a:extLst>
                  <a:ext uri="{0D108BD9-81ED-4DB2-BD59-A6C34878D82A}">
                    <a16:rowId xmlns:a16="http://schemas.microsoft.com/office/drawing/2014/main" val="2937774740"/>
                  </a:ext>
                </a:extLst>
              </a:tr>
              <a:tr h="370840">
                <a:tc>
                  <a:txBody>
                    <a:bodyPr/>
                    <a:lstStyle/>
                    <a:p>
                      <a:r>
                        <a:rPr lang="tr-TR" dirty="0"/>
                        <a:t>Makine İthal</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dirty="0"/>
                        <a:t>30.000.000</a:t>
                      </a:r>
                    </a:p>
                  </a:txBody>
                  <a:tcPr/>
                </a:tc>
                <a:extLst>
                  <a:ext uri="{0D108BD9-81ED-4DB2-BD59-A6C34878D82A}">
                    <a16:rowId xmlns:a16="http://schemas.microsoft.com/office/drawing/2014/main" val="2544066388"/>
                  </a:ext>
                </a:extLst>
              </a:tr>
              <a:tr h="370840">
                <a:tc>
                  <a:txBody>
                    <a:bodyPr/>
                    <a:lstStyle/>
                    <a:p>
                      <a:r>
                        <a:rPr lang="tr-TR" dirty="0"/>
                        <a:t>Diğer </a:t>
                      </a:r>
                    </a:p>
                  </a:txBody>
                  <a:tcPr/>
                </a:tc>
                <a:tc>
                  <a:txBody>
                    <a:bodyPr/>
                    <a:lstStyle/>
                    <a:p>
                      <a:pPr algn="ctr"/>
                      <a:r>
                        <a:rPr lang="tr-TR" dirty="0"/>
                        <a:t>10.000.000</a:t>
                      </a:r>
                    </a:p>
                  </a:txBody>
                  <a:tcPr/>
                </a:tc>
                <a:extLst>
                  <a:ext uri="{0D108BD9-81ED-4DB2-BD59-A6C34878D82A}">
                    <a16:rowId xmlns:a16="http://schemas.microsoft.com/office/drawing/2014/main" val="3310895666"/>
                  </a:ext>
                </a:extLst>
              </a:tr>
            </a:tbl>
          </a:graphicData>
        </a:graphic>
      </p:graphicFrame>
    </p:spTree>
    <p:extLst>
      <p:ext uri="{BB962C8B-B14F-4D97-AF65-F5344CB8AC3E}">
        <p14:creationId xmlns:p14="http://schemas.microsoft.com/office/powerpoint/2010/main" val="252922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Destek Sınırlamasına Örnek</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gerçekleşen yatırım harcamalarının yıllara göre dağılımı aşağıdaki gibidir: </a:t>
            </a:r>
          </a:p>
          <a:p>
            <a:pPr algn="just"/>
            <a:endParaRPr lang="tr-TR" sz="1800" b="1" i="1" dirty="0">
              <a:solidFill>
                <a:srgbClr val="470A68"/>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5" name="Table 4">
            <a:extLst>
              <a:ext uri="{FF2B5EF4-FFF2-40B4-BE49-F238E27FC236}">
                <a16:creationId xmlns:a16="http://schemas.microsoft.com/office/drawing/2014/main" id="{7A021977-307C-CB81-DF16-3370A88BDF6B}"/>
              </a:ext>
            </a:extLst>
          </p:cNvPr>
          <p:cNvGraphicFramePr>
            <a:graphicFrameLocks noGrp="1"/>
          </p:cNvGraphicFramePr>
          <p:nvPr>
            <p:extLst>
              <p:ext uri="{D42A27DB-BD31-4B8C-83A1-F6EECF244321}">
                <p14:modId xmlns:p14="http://schemas.microsoft.com/office/powerpoint/2010/main" val="1330093668"/>
              </p:ext>
            </p:extLst>
          </p:nvPr>
        </p:nvGraphicFramePr>
        <p:xfrm>
          <a:off x="1003200" y="2231806"/>
          <a:ext cx="8720255" cy="2595880"/>
        </p:xfrm>
        <a:graphic>
          <a:graphicData uri="http://schemas.openxmlformats.org/drawingml/2006/table">
            <a:tbl>
              <a:tblPr firstRow="1" bandRow="1">
                <a:tableStyleId>{5C22544A-7EE6-4342-B048-85BDC9FD1C3A}</a:tableStyleId>
              </a:tblPr>
              <a:tblGrid>
                <a:gridCol w="1932305">
                  <a:extLst>
                    <a:ext uri="{9D8B030D-6E8A-4147-A177-3AD203B41FA5}">
                      <a16:colId xmlns:a16="http://schemas.microsoft.com/office/drawing/2014/main" val="3459821217"/>
                    </a:ext>
                  </a:extLst>
                </a:gridCol>
                <a:gridCol w="1837182">
                  <a:extLst>
                    <a:ext uri="{9D8B030D-6E8A-4147-A177-3AD203B41FA5}">
                      <a16:colId xmlns:a16="http://schemas.microsoft.com/office/drawing/2014/main" val="2505937946"/>
                    </a:ext>
                  </a:extLst>
                </a:gridCol>
                <a:gridCol w="1310958">
                  <a:extLst>
                    <a:ext uri="{9D8B030D-6E8A-4147-A177-3AD203B41FA5}">
                      <a16:colId xmlns:a16="http://schemas.microsoft.com/office/drawing/2014/main" val="699827368"/>
                    </a:ext>
                  </a:extLst>
                </a:gridCol>
                <a:gridCol w="1190942">
                  <a:extLst>
                    <a:ext uri="{9D8B030D-6E8A-4147-A177-3AD203B41FA5}">
                      <a16:colId xmlns:a16="http://schemas.microsoft.com/office/drawing/2014/main" val="2926395275"/>
                    </a:ext>
                  </a:extLst>
                </a:gridCol>
                <a:gridCol w="1190942">
                  <a:extLst>
                    <a:ext uri="{9D8B030D-6E8A-4147-A177-3AD203B41FA5}">
                      <a16:colId xmlns:a16="http://schemas.microsoft.com/office/drawing/2014/main" val="2730848993"/>
                    </a:ext>
                  </a:extLst>
                </a:gridCol>
                <a:gridCol w="1257926">
                  <a:extLst>
                    <a:ext uri="{9D8B030D-6E8A-4147-A177-3AD203B41FA5}">
                      <a16:colId xmlns:a16="http://schemas.microsoft.com/office/drawing/2014/main" val="1597728613"/>
                    </a:ext>
                  </a:extLst>
                </a:gridCol>
              </a:tblGrid>
              <a:tr h="370840">
                <a:tc>
                  <a:txBody>
                    <a:bodyPr/>
                    <a:lstStyle/>
                    <a:p>
                      <a:r>
                        <a:rPr lang="tr-TR" sz="1500" dirty="0"/>
                        <a:t>Harcama Unsurları</a:t>
                      </a:r>
                    </a:p>
                  </a:txBody>
                  <a:tcPr/>
                </a:tc>
                <a:tc>
                  <a:txBody>
                    <a:bodyPr/>
                    <a:lstStyle/>
                    <a:p>
                      <a:r>
                        <a:rPr lang="tr-TR" sz="1500" dirty="0"/>
                        <a:t>Tutar (Öngörülen)</a:t>
                      </a:r>
                    </a:p>
                  </a:txBody>
                  <a:tcPr/>
                </a:tc>
                <a:tc>
                  <a:txBody>
                    <a:bodyPr/>
                    <a:lstStyle/>
                    <a:p>
                      <a:pPr algn="ctr"/>
                      <a:r>
                        <a:rPr lang="tr-TR" sz="1500" dirty="0"/>
                        <a:t>2026</a:t>
                      </a:r>
                    </a:p>
                  </a:txBody>
                  <a:tcPr/>
                </a:tc>
                <a:tc>
                  <a:txBody>
                    <a:bodyPr/>
                    <a:lstStyle/>
                    <a:p>
                      <a:pPr algn="ctr"/>
                      <a:r>
                        <a:rPr lang="tr-TR" sz="1500" dirty="0"/>
                        <a:t>2027</a:t>
                      </a:r>
                    </a:p>
                  </a:txBody>
                  <a:tcPr/>
                </a:tc>
                <a:tc>
                  <a:txBody>
                    <a:bodyPr/>
                    <a:lstStyle/>
                    <a:p>
                      <a:pPr algn="ctr"/>
                      <a:r>
                        <a:rPr lang="tr-TR" sz="1500" dirty="0"/>
                        <a:t>2028</a:t>
                      </a:r>
                    </a:p>
                  </a:txBody>
                  <a:tcPr/>
                </a:tc>
                <a:tc>
                  <a:txBody>
                    <a:bodyPr/>
                    <a:lstStyle/>
                    <a:p>
                      <a:pPr algn="ctr"/>
                      <a:r>
                        <a:rPr lang="tr-TR" sz="1500" dirty="0"/>
                        <a:t>Toplam</a:t>
                      </a:r>
                    </a:p>
                  </a:txBody>
                  <a:tcPr/>
                </a:tc>
                <a:extLst>
                  <a:ext uri="{0D108BD9-81ED-4DB2-BD59-A6C34878D82A}">
                    <a16:rowId xmlns:a16="http://schemas.microsoft.com/office/drawing/2014/main" val="2069337596"/>
                  </a:ext>
                </a:extLst>
              </a:tr>
              <a:tr h="370840">
                <a:tc>
                  <a:txBody>
                    <a:bodyPr/>
                    <a:lstStyle/>
                    <a:p>
                      <a:r>
                        <a:rPr lang="tr-TR" sz="1500" dirty="0"/>
                        <a:t>Arazi-Arsa</a:t>
                      </a:r>
                    </a:p>
                  </a:txBody>
                  <a:tcPr/>
                </a:tc>
                <a:tc>
                  <a:txBody>
                    <a:bodyPr/>
                    <a:lstStyle/>
                    <a:p>
                      <a:pPr algn="ctr"/>
                      <a:r>
                        <a:rPr lang="tr-TR" sz="1500" dirty="0"/>
                        <a:t>80.000.000</a:t>
                      </a:r>
                    </a:p>
                  </a:txBody>
                  <a:tcPr/>
                </a:tc>
                <a:tc>
                  <a:txBody>
                    <a:bodyPr/>
                    <a:lstStyle/>
                    <a:p>
                      <a:pPr algn="ctr"/>
                      <a:r>
                        <a:rPr lang="tr-TR" sz="1500" dirty="0"/>
                        <a:t>80.000.000</a:t>
                      </a:r>
                    </a:p>
                  </a:txBody>
                  <a:tcPr/>
                </a:tc>
                <a:tc>
                  <a:txBody>
                    <a:bodyPr/>
                    <a:lstStyle/>
                    <a:p>
                      <a:pPr algn="ctr"/>
                      <a:r>
                        <a:rPr lang="tr-TR" sz="1500" dirty="0"/>
                        <a:t>-</a:t>
                      </a:r>
                    </a:p>
                  </a:txBody>
                  <a:tcPr/>
                </a:tc>
                <a:tc>
                  <a:txBody>
                    <a:bodyPr/>
                    <a:lstStyle/>
                    <a:p>
                      <a:pPr algn="ctr"/>
                      <a:r>
                        <a:rPr lang="tr-TR" sz="1500" dirty="0"/>
                        <a:t>-</a:t>
                      </a:r>
                    </a:p>
                  </a:txBody>
                  <a:tcPr/>
                </a:tc>
                <a:tc>
                  <a:txBody>
                    <a:bodyPr/>
                    <a:lstStyle/>
                    <a:p>
                      <a:pPr algn="ctr"/>
                      <a:r>
                        <a:rPr lang="tr-TR" sz="1500" dirty="0"/>
                        <a:t>80.000.000</a:t>
                      </a:r>
                    </a:p>
                  </a:txBody>
                  <a:tcPr/>
                </a:tc>
                <a:extLst>
                  <a:ext uri="{0D108BD9-81ED-4DB2-BD59-A6C34878D82A}">
                    <a16:rowId xmlns:a16="http://schemas.microsoft.com/office/drawing/2014/main" val="1564832110"/>
                  </a:ext>
                </a:extLst>
              </a:tr>
              <a:tr h="370840">
                <a:tc>
                  <a:txBody>
                    <a:bodyPr/>
                    <a:lstStyle/>
                    <a:p>
                      <a:r>
                        <a:rPr lang="tr-TR" sz="1500" dirty="0"/>
                        <a:t>Bina-İnşaat </a:t>
                      </a:r>
                    </a:p>
                  </a:txBody>
                  <a:tcPr/>
                </a:tc>
                <a:tc>
                  <a:txBody>
                    <a:bodyPr/>
                    <a:lstStyle/>
                    <a:p>
                      <a:pPr algn="ctr"/>
                      <a:r>
                        <a:rPr lang="tr-TR" sz="1500" dirty="0"/>
                        <a:t>40.000.000</a:t>
                      </a:r>
                    </a:p>
                  </a:txBody>
                  <a:tcPr/>
                </a:tc>
                <a:tc>
                  <a:txBody>
                    <a:bodyPr/>
                    <a:lstStyle/>
                    <a:p>
                      <a:pPr algn="ctr"/>
                      <a:r>
                        <a:rPr lang="tr-TR" sz="1500" dirty="0"/>
                        <a:t>20.000.000</a:t>
                      </a:r>
                    </a:p>
                  </a:txBody>
                  <a:tcPr/>
                </a:tc>
                <a:tc>
                  <a:txBody>
                    <a:bodyPr/>
                    <a:lstStyle/>
                    <a:p>
                      <a:pPr algn="ctr"/>
                      <a:r>
                        <a:rPr lang="tr-TR" sz="1500" dirty="0"/>
                        <a:t>10.000.000</a:t>
                      </a:r>
                    </a:p>
                  </a:txBody>
                  <a:tcPr/>
                </a:tc>
                <a:tc>
                  <a:txBody>
                    <a:bodyPr/>
                    <a:lstStyle/>
                    <a:p>
                      <a:pPr algn="ctr"/>
                      <a:r>
                        <a:rPr lang="tr-TR" sz="1500" dirty="0"/>
                        <a:t>20.000.000</a:t>
                      </a:r>
                    </a:p>
                  </a:txBody>
                  <a:tcPr/>
                </a:tc>
                <a:tc>
                  <a:txBody>
                    <a:bodyPr/>
                    <a:lstStyle/>
                    <a:p>
                      <a:pPr algn="ctr"/>
                      <a:r>
                        <a:rPr lang="tr-TR" sz="1500" dirty="0"/>
                        <a:t>50.000.000</a:t>
                      </a:r>
                    </a:p>
                  </a:txBody>
                  <a:tcPr/>
                </a:tc>
                <a:extLst>
                  <a:ext uri="{0D108BD9-81ED-4DB2-BD59-A6C34878D82A}">
                    <a16:rowId xmlns:a16="http://schemas.microsoft.com/office/drawing/2014/main" val="2157153375"/>
                  </a:ext>
                </a:extLst>
              </a:tr>
              <a:tr h="370840">
                <a:tc>
                  <a:txBody>
                    <a:bodyPr/>
                    <a:lstStyle/>
                    <a:p>
                      <a:r>
                        <a:rPr lang="tr-TR" sz="1500" dirty="0"/>
                        <a:t>Makine Yerli</a:t>
                      </a:r>
                    </a:p>
                  </a:txBody>
                  <a:tcPr/>
                </a:tc>
                <a:tc>
                  <a:txBody>
                    <a:bodyPr/>
                    <a:lstStyle/>
                    <a:p>
                      <a:pPr algn="ctr"/>
                      <a:r>
                        <a:rPr lang="tr-TR" sz="1500" dirty="0"/>
                        <a:t>40.000.000</a:t>
                      </a:r>
                    </a:p>
                  </a:txBody>
                  <a:tcPr/>
                </a:tc>
                <a:tc>
                  <a:txBody>
                    <a:bodyPr/>
                    <a:lstStyle/>
                    <a:p>
                      <a:pPr algn="ctr"/>
                      <a:r>
                        <a:rPr lang="tr-TR" sz="1500" dirty="0"/>
                        <a:t>10.000.000</a:t>
                      </a:r>
                    </a:p>
                  </a:txBody>
                  <a:tcPr/>
                </a:tc>
                <a:tc>
                  <a:txBody>
                    <a:bodyPr/>
                    <a:lstStyle/>
                    <a:p>
                      <a:pPr algn="ctr"/>
                      <a:r>
                        <a:rPr lang="tr-TR" sz="1500" dirty="0"/>
                        <a:t>20.000.000</a:t>
                      </a:r>
                    </a:p>
                  </a:txBody>
                  <a:tcPr/>
                </a:tc>
                <a:tc>
                  <a:txBody>
                    <a:bodyPr/>
                    <a:lstStyle/>
                    <a:p>
                      <a:pPr algn="ctr"/>
                      <a:r>
                        <a:rPr lang="tr-TR" sz="1500" dirty="0"/>
                        <a:t>20.000.000</a:t>
                      </a:r>
                    </a:p>
                  </a:txBody>
                  <a:tcPr/>
                </a:tc>
                <a:tc>
                  <a:txBody>
                    <a:bodyPr/>
                    <a:lstStyle/>
                    <a:p>
                      <a:pPr algn="ctr"/>
                      <a:r>
                        <a:rPr lang="tr-TR" sz="1500" dirty="0"/>
                        <a:t>50.000.000</a:t>
                      </a:r>
                    </a:p>
                  </a:txBody>
                  <a:tcPr/>
                </a:tc>
                <a:extLst>
                  <a:ext uri="{0D108BD9-81ED-4DB2-BD59-A6C34878D82A}">
                    <a16:rowId xmlns:a16="http://schemas.microsoft.com/office/drawing/2014/main" val="2937774740"/>
                  </a:ext>
                </a:extLst>
              </a:tr>
              <a:tr h="370840">
                <a:tc>
                  <a:txBody>
                    <a:bodyPr/>
                    <a:lstStyle/>
                    <a:p>
                      <a:r>
                        <a:rPr lang="tr-TR" sz="1500" dirty="0"/>
                        <a:t>Makine İthal</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500" dirty="0"/>
                        <a:t>30.000.000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500" dirty="0"/>
                        <a:t>20.000.000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500" dirty="0"/>
                        <a:t>20.000.000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500" dirty="0"/>
                        <a:t>20.000.000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500" dirty="0"/>
                        <a:t>60.000.000</a:t>
                      </a:r>
                    </a:p>
                  </a:txBody>
                  <a:tcPr/>
                </a:tc>
                <a:extLst>
                  <a:ext uri="{0D108BD9-81ED-4DB2-BD59-A6C34878D82A}">
                    <a16:rowId xmlns:a16="http://schemas.microsoft.com/office/drawing/2014/main" val="2544066388"/>
                  </a:ext>
                </a:extLst>
              </a:tr>
              <a:tr h="370840">
                <a:tc>
                  <a:txBody>
                    <a:bodyPr/>
                    <a:lstStyle/>
                    <a:p>
                      <a:r>
                        <a:rPr lang="tr-TR" sz="1500" dirty="0"/>
                        <a:t>Diğer </a:t>
                      </a:r>
                    </a:p>
                  </a:txBody>
                  <a:tcPr/>
                </a:tc>
                <a:tc>
                  <a:txBody>
                    <a:bodyPr/>
                    <a:lstStyle/>
                    <a:p>
                      <a:pPr algn="ctr"/>
                      <a:r>
                        <a:rPr lang="tr-TR" sz="1500" dirty="0"/>
                        <a:t>10.000.000</a:t>
                      </a:r>
                    </a:p>
                  </a:txBody>
                  <a:tcPr/>
                </a:tc>
                <a:tc>
                  <a:txBody>
                    <a:bodyPr/>
                    <a:lstStyle/>
                    <a:p>
                      <a:pPr algn="ctr"/>
                      <a:r>
                        <a:rPr lang="tr-TR" sz="1500" dirty="0"/>
                        <a:t>2.000.000</a:t>
                      </a:r>
                    </a:p>
                  </a:txBody>
                  <a:tcPr/>
                </a:tc>
                <a:tc>
                  <a:txBody>
                    <a:bodyPr/>
                    <a:lstStyle/>
                    <a:p>
                      <a:pPr algn="ctr"/>
                      <a:r>
                        <a:rPr lang="tr-TR" sz="1500" dirty="0"/>
                        <a:t>2.000.000</a:t>
                      </a:r>
                    </a:p>
                  </a:txBody>
                  <a:tcPr/>
                </a:tc>
                <a:tc>
                  <a:txBody>
                    <a:bodyPr/>
                    <a:lstStyle/>
                    <a:p>
                      <a:pPr algn="ctr"/>
                      <a:r>
                        <a:rPr lang="tr-TR" sz="1500" dirty="0"/>
                        <a:t>6.000.000</a:t>
                      </a:r>
                    </a:p>
                  </a:txBody>
                  <a:tcPr/>
                </a:tc>
                <a:tc>
                  <a:txBody>
                    <a:bodyPr/>
                    <a:lstStyle/>
                    <a:p>
                      <a:pPr algn="ctr"/>
                      <a:r>
                        <a:rPr lang="tr-TR" sz="1500" dirty="0"/>
                        <a:t>10.000.000</a:t>
                      </a:r>
                    </a:p>
                  </a:txBody>
                  <a:tcPr/>
                </a:tc>
                <a:extLst>
                  <a:ext uri="{0D108BD9-81ED-4DB2-BD59-A6C34878D82A}">
                    <a16:rowId xmlns:a16="http://schemas.microsoft.com/office/drawing/2014/main" val="3310895666"/>
                  </a:ext>
                </a:extLst>
              </a:tr>
              <a:tr h="370840">
                <a:tc>
                  <a:txBody>
                    <a:bodyPr/>
                    <a:lstStyle/>
                    <a:p>
                      <a:r>
                        <a:rPr lang="tr-TR" sz="1500" b="1" dirty="0"/>
                        <a:t>TOPLAM</a:t>
                      </a:r>
                    </a:p>
                  </a:txBody>
                  <a:tcPr/>
                </a:tc>
                <a:tc>
                  <a:txBody>
                    <a:bodyPr/>
                    <a:lstStyle/>
                    <a:p>
                      <a:pPr algn="ctr"/>
                      <a:r>
                        <a:rPr lang="tr-TR" sz="1500" b="1" dirty="0"/>
                        <a:t>200.000.000</a:t>
                      </a:r>
                    </a:p>
                  </a:txBody>
                  <a:tcPr/>
                </a:tc>
                <a:tc>
                  <a:txBody>
                    <a:bodyPr/>
                    <a:lstStyle/>
                    <a:p>
                      <a:pPr algn="ctr"/>
                      <a:r>
                        <a:rPr lang="tr-TR" sz="1500" b="1" dirty="0"/>
                        <a:t>132.000.000</a:t>
                      </a:r>
                    </a:p>
                  </a:txBody>
                  <a:tcPr/>
                </a:tc>
                <a:tc>
                  <a:txBody>
                    <a:bodyPr/>
                    <a:lstStyle/>
                    <a:p>
                      <a:pPr algn="ctr"/>
                      <a:r>
                        <a:rPr lang="tr-TR" sz="1500" b="1" dirty="0"/>
                        <a:t>52.000.000</a:t>
                      </a:r>
                    </a:p>
                  </a:txBody>
                  <a:tcPr/>
                </a:tc>
                <a:tc>
                  <a:txBody>
                    <a:bodyPr/>
                    <a:lstStyle/>
                    <a:p>
                      <a:pPr algn="ctr"/>
                      <a:r>
                        <a:rPr lang="tr-TR" sz="1500" b="1" dirty="0"/>
                        <a:t>66.000.000</a:t>
                      </a:r>
                    </a:p>
                  </a:txBody>
                  <a:tcPr/>
                </a:tc>
                <a:tc>
                  <a:txBody>
                    <a:bodyPr/>
                    <a:lstStyle/>
                    <a:p>
                      <a:pPr algn="ctr"/>
                      <a:r>
                        <a:rPr lang="tr-TR" sz="1500" b="1" dirty="0"/>
                        <a:t>250.000.000</a:t>
                      </a:r>
                    </a:p>
                  </a:txBody>
                  <a:tcPr/>
                </a:tc>
                <a:extLst>
                  <a:ext uri="{0D108BD9-81ED-4DB2-BD59-A6C34878D82A}">
                    <a16:rowId xmlns:a16="http://schemas.microsoft.com/office/drawing/2014/main" val="2875914281"/>
                  </a:ext>
                </a:extLst>
              </a:tr>
            </a:tbl>
          </a:graphicData>
        </a:graphic>
      </p:graphicFrame>
    </p:spTree>
    <p:extLst>
      <p:ext uri="{BB962C8B-B14F-4D97-AF65-F5344CB8AC3E}">
        <p14:creationId xmlns:p14="http://schemas.microsoft.com/office/powerpoint/2010/main" val="10630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Yeni Müracaatlar</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Oval 3">
            <a:extLst>
              <a:ext uri="{FF2B5EF4-FFF2-40B4-BE49-F238E27FC236}">
                <a16:creationId xmlns:a16="http://schemas.microsoft.com/office/drawing/2014/main" id="{54338D7C-C090-F160-6DF3-EB873A0EEC56}"/>
              </a:ext>
            </a:extLst>
          </p:cNvPr>
          <p:cNvSpPr/>
          <p:nvPr/>
        </p:nvSpPr>
        <p:spPr>
          <a:xfrm>
            <a:off x="1003200" y="1224555"/>
            <a:ext cx="9543011" cy="440888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spcBef>
                <a:spcPts val="600"/>
              </a:spcBef>
              <a:spcAft>
                <a:spcPts val="600"/>
              </a:spcAft>
            </a:pPr>
            <a:endParaRPr lang="tr-T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Bef>
                <a:spcPts val="600"/>
              </a:spcBef>
              <a:spcAft>
                <a:spcPts val="600"/>
              </a:spcAft>
            </a:pPr>
            <a:endParaRPr lang="tr-T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Bef>
                <a:spcPts val="600"/>
              </a:spcBef>
              <a:spcAft>
                <a:spcPts val="600"/>
              </a:spcAft>
            </a:pPr>
            <a:r>
              <a:rPr lang="tr-TR" sz="3200" b="1" dirty="0">
                <a:solidFill>
                  <a:schemeClr val="bg1"/>
                </a:solidFill>
                <a:latin typeface="Calibri" panose="020F0502020204030204" pitchFamily="34" charset="0"/>
                <a:ea typeface="Calibri" panose="020F0502020204030204" pitchFamily="34" charset="0"/>
                <a:cs typeface="Calibri" panose="020F0502020204030204" pitchFamily="34" charset="0"/>
              </a:rPr>
              <a:t>30/05/2025-31/12/2030 tarihine kadar yapılacak olan yeni belge müracaatları 9903 sayılı Karar kapsamında değerlendirilecek.</a:t>
            </a:r>
          </a:p>
          <a:p>
            <a:pPr algn="just">
              <a:spcBef>
                <a:spcPts val="600"/>
              </a:spcBef>
              <a:spcAft>
                <a:spcPts val="600"/>
              </a:spcAft>
            </a:pPr>
            <a:endParaRPr lang="tr-TR" sz="2400" b="1" i="1" dirty="0">
              <a:solidFill>
                <a:schemeClr val="accent1"/>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a:p>
            <a:pPr algn="l"/>
            <a:endParaRPr lang="tr-TR" sz="1500" dirty="0" err="1">
              <a:solidFill>
                <a:schemeClr val="bg1"/>
              </a:solidFill>
            </a:endParaRPr>
          </a:p>
        </p:txBody>
      </p:sp>
      <p:pic>
        <p:nvPicPr>
          <p:cNvPr id="8" name="Picture 7">
            <a:extLst>
              <a:ext uri="{FF2B5EF4-FFF2-40B4-BE49-F238E27FC236}">
                <a16:creationId xmlns:a16="http://schemas.microsoft.com/office/drawing/2014/main" id="{22C5E6B9-DE40-69BB-43B0-C7A6252759CC}"/>
              </a:ext>
            </a:extLst>
          </p:cNvPr>
          <p:cNvPicPr>
            <a:picLocks noChangeAspect="1"/>
          </p:cNvPicPr>
          <p:nvPr/>
        </p:nvPicPr>
        <p:blipFill>
          <a:blip r:embed="rId2"/>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374013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Destek Sınırlamasına Örnek</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yaptığı yatırım harcamalar çerçevesinde yararlandığı destek unsurları yıllara göre aşağıdaki gibidir:  </a:t>
            </a:r>
          </a:p>
          <a:p>
            <a:pPr algn="just"/>
            <a:endParaRPr lang="tr-TR" sz="1800" b="1" i="1" dirty="0">
              <a:solidFill>
                <a:srgbClr val="470A68"/>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5" name="Table 4">
            <a:extLst>
              <a:ext uri="{FF2B5EF4-FFF2-40B4-BE49-F238E27FC236}">
                <a16:creationId xmlns:a16="http://schemas.microsoft.com/office/drawing/2014/main" id="{7A021977-307C-CB81-DF16-3370A88BDF6B}"/>
              </a:ext>
            </a:extLst>
          </p:cNvPr>
          <p:cNvGraphicFramePr>
            <a:graphicFrameLocks noGrp="1"/>
          </p:cNvGraphicFramePr>
          <p:nvPr>
            <p:extLst>
              <p:ext uri="{D42A27DB-BD31-4B8C-83A1-F6EECF244321}">
                <p14:modId xmlns:p14="http://schemas.microsoft.com/office/powerpoint/2010/main" val="220895780"/>
              </p:ext>
            </p:extLst>
          </p:nvPr>
        </p:nvGraphicFramePr>
        <p:xfrm>
          <a:off x="1003200" y="2273299"/>
          <a:ext cx="9445896" cy="3154914"/>
        </p:xfrm>
        <a:graphic>
          <a:graphicData uri="http://schemas.openxmlformats.org/drawingml/2006/table">
            <a:tbl>
              <a:tblPr firstRow="1" bandRow="1">
                <a:tableStyleId>{5C22544A-7EE6-4342-B048-85BDC9FD1C3A}</a:tableStyleId>
              </a:tblPr>
              <a:tblGrid>
                <a:gridCol w="2314166">
                  <a:extLst>
                    <a:ext uri="{9D8B030D-6E8A-4147-A177-3AD203B41FA5}">
                      <a16:colId xmlns:a16="http://schemas.microsoft.com/office/drawing/2014/main" val="3459821217"/>
                    </a:ext>
                  </a:extLst>
                </a:gridCol>
                <a:gridCol w="1179136">
                  <a:extLst>
                    <a:ext uri="{9D8B030D-6E8A-4147-A177-3AD203B41FA5}">
                      <a16:colId xmlns:a16="http://schemas.microsoft.com/office/drawing/2014/main" val="699827368"/>
                    </a:ext>
                  </a:extLst>
                </a:gridCol>
                <a:gridCol w="1179136">
                  <a:extLst>
                    <a:ext uri="{9D8B030D-6E8A-4147-A177-3AD203B41FA5}">
                      <a16:colId xmlns:a16="http://schemas.microsoft.com/office/drawing/2014/main" val="2926395275"/>
                    </a:ext>
                  </a:extLst>
                </a:gridCol>
                <a:gridCol w="1179136">
                  <a:extLst>
                    <a:ext uri="{9D8B030D-6E8A-4147-A177-3AD203B41FA5}">
                      <a16:colId xmlns:a16="http://schemas.microsoft.com/office/drawing/2014/main" val="2730848993"/>
                    </a:ext>
                  </a:extLst>
                </a:gridCol>
                <a:gridCol w="1179136">
                  <a:extLst>
                    <a:ext uri="{9D8B030D-6E8A-4147-A177-3AD203B41FA5}">
                      <a16:colId xmlns:a16="http://schemas.microsoft.com/office/drawing/2014/main" val="3694917586"/>
                    </a:ext>
                  </a:extLst>
                </a:gridCol>
                <a:gridCol w="1135284">
                  <a:extLst>
                    <a:ext uri="{9D8B030D-6E8A-4147-A177-3AD203B41FA5}">
                      <a16:colId xmlns:a16="http://schemas.microsoft.com/office/drawing/2014/main" val="1597728613"/>
                    </a:ext>
                  </a:extLst>
                </a:gridCol>
                <a:gridCol w="1279902">
                  <a:extLst>
                    <a:ext uri="{9D8B030D-6E8A-4147-A177-3AD203B41FA5}">
                      <a16:colId xmlns:a16="http://schemas.microsoft.com/office/drawing/2014/main" val="238599540"/>
                    </a:ext>
                  </a:extLst>
                </a:gridCol>
              </a:tblGrid>
              <a:tr h="525819">
                <a:tc>
                  <a:txBody>
                    <a:bodyPr/>
                    <a:lstStyle/>
                    <a:p>
                      <a:r>
                        <a:rPr lang="tr-TR" sz="1500" dirty="0"/>
                        <a:t>Destek Unsurları</a:t>
                      </a:r>
                    </a:p>
                  </a:txBody>
                  <a:tcPr/>
                </a:tc>
                <a:tc>
                  <a:txBody>
                    <a:bodyPr/>
                    <a:lstStyle/>
                    <a:p>
                      <a:pPr algn="ctr"/>
                      <a:r>
                        <a:rPr lang="tr-TR" sz="1500" dirty="0"/>
                        <a:t>2026</a:t>
                      </a:r>
                    </a:p>
                  </a:txBody>
                  <a:tcPr anchor="ctr"/>
                </a:tc>
                <a:tc>
                  <a:txBody>
                    <a:bodyPr/>
                    <a:lstStyle/>
                    <a:p>
                      <a:pPr algn="ctr"/>
                      <a:r>
                        <a:rPr lang="tr-TR" sz="1500" dirty="0"/>
                        <a:t>2027</a:t>
                      </a:r>
                    </a:p>
                  </a:txBody>
                  <a:tcPr anchor="ctr"/>
                </a:tc>
                <a:tc>
                  <a:txBody>
                    <a:bodyPr/>
                    <a:lstStyle/>
                    <a:p>
                      <a:pPr algn="ctr"/>
                      <a:r>
                        <a:rPr lang="tr-TR" sz="1500" dirty="0"/>
                        <a:t>2028</a:t>
                      </a:r>
                    </a:p>
                  </a:txBody>
                  <a:tcPr anchor="ctr"/>
                </a:tc>
                <a:tc>
                  <a:txBody>
                    <a:bodyPr/>
                    <a:lstStyle/>
                    <a:p>
                      <a:pPr algn="ctr"/>
                      <a:r>
                        <a:rPr lang="tr-TR" sz="1500" dirty="0"/>
                        <a:t>2029</a:t>
                      </a:r>
                    </a:p>
                  </a:txBody>
                  <a:tcPr anchor="ctr"/>
                </a:tc>
                <a:tc>
                  <a:txBody>
                    <a:bodyPr/>
                    <a:lstStyle/>
                    <a:p>
                      <a:pPr algn="ctr"/>
                      <a:r>
                        <a:rPr lang="tr-TR" sz="1500" dirty="0"/>
                        <a:t>2030</a:t>
                      </a:r>
                    </a:p>
                  </a:txBody>
                  <a:tcPr anchor="ctr"/>
                </a:tc>
                <a:tc>
                  <a:txBody>
                    <a:bodyPr/>
                    <a:lstStyle/>
                    <a:p>
                      <a:pPr algn="ctr"/>
                      <a:r>
                        <a:rPr lang="tr-TR" sz="1500" dirty="0"/>
                        <a:t>Toplam</a:t>
                      </a:r>
                    </a:p>
                  </a:txBody>
                  <a:tcPr anchor="ctr"/>
                </a:tc>
                <a:extLst>
                  <a:ext uri="{0D108BD9-81ED-4DB2-BD59-A6C34878D82A}">
                    <a16:rowId xmlns:a16="http://schemas.microsoft.com/office/drawing/2014/main" val="2069337596"/>
                  </a:ext>
                </a:extLst>
              </a:tr>
              <a:tr h="525819">
                <a:tc>
                  <a:txBody>
                    <a:bodyPr/>
                    <a:lstStyle/>
                    <a:p>
                      <a:r>
                        <a:rPr lang="tr-TR" sz="1500" dirty="0"/>
                        <a:t>KDV</a:t>
                      </a:r>
                    </a:p>
                  </a:txBody>
                  <a:tcPr/>
                </a:tc>
                <a:tc>
                  <a:txBody>
                    <a:bodyPr/>
                    <a:lstStyle/>
                    <a:p>
                      <a:pPr algn="ctr"/>
                      <a:r>
                        <a:rPr lang="tr-TR" sz="1200" dirty="0"/>
                        <a:t>26.400.000</a:t>
                      </a:r>
                    </a:p>
                  </a:txBody>
                  <a:tcPr/>
                </a:tc>
                <a:tc>
                  <a:txBody>
                    <a:bodyPr/>
                    <a:lstStyle/>
                    <a:p>
                      <a:pPr algn="ctr"/>
                      <a:r>
                        <a:rPr lang="tr-TR" sz="1200" dirty="0"/>
                        <a:t>10.400.000</a:t>
                      </a:r>
                    </a:p>
                  </a:txBody>
                  <a:tcPr/>
                </a:tc>
                <a:tc>
                  <a:txBody>
                    <a:bodyPr/>
                    <a:lstStyle/>
                    <a:p>
                      <a:pPr algn="ctr"/>
                      <a:r>
                        <a:rPr lang="tr-TR" sz="1200" dirty="0"/>
                        <a:t>13.200.000</a:t>
                      </a:r>
                    </a:p>
                  </a:txBody>
                  <a:tcPr/>
                </a:tc>
                <a:tc>
                  <a:txBody>
                    <a:bodyPr/>
                    <a:lstStyle/>
                    <a:p>
                      <a:pPr algn="ctr"/>
                      <a:endParaRPr lang="tr-TR" sz="1200" dirty="0"/>
                    </a:p>
                  </a:txBody>
                  <a:tcPr/>
                </a:tc>
                <a:tc>
                  <a:txBody>
                    <a:bodyPr/>
                    <a:lstStyle/>
                    <a:p>
                      <a:pPr algn="ctr"/>
                      <a:endParaRPr lang="tr-TR" sz="1200" dirty="0"/>
                    </a:p>
                  </a:txBody>
                  <a:tcPr/>
                </a:tc>
                <a:tc>
                  <a:txBody>
                    <a:bodyPr/>
                    <a:lstStyle/>
                    <a:p>
                      <a:pPr algn="r"/>
                      <a:r>
                        <a:rPr lang="tr-TR" sz="1200" dirty="0"/>
                        <a:t>50.000.000</a:t>
                      </a:r>
                    </a:p>
                  </a:txBody>
                  <a:tcPr/>
                </a:tc>
                <a:extLst>
                  <a:ext uri="{0D108BD9-81ED-4DB2-BD59-A6C34878D82A}">
                    <a16:rowId xmlns:a16="http://schemas.microsoft.com/office/drawing/2014/main" val="1564832110"/>
                  </a:ext>
                </a:extLst>
              </a:tr>
              <a:tr h="525819">
                <a:tc>
                  <a:txBody>
                    <a:bodyPr/>
                    <a:lstStyle/>
                    <a:p>
                      <a:r>
                        <a:rPr lang="tr-TR" sz="1500" dirty="0"/>
                        <a:t>Gümrük</a:t>
                      </a:r>
                    </a:p>
                  </a:txBody>
                  <a:tcPr/>
                </a:tc>
                <a:tc>
                  <a:txBody>
                    <a:bodyPr/>
                    <a:lstStyle/>
                    <a:p>
                      <a:pPr algn="ctr"/>
                      <a:r>
                        <a:rPr lang="tr-TR" sz="1200" dirty="0"/>
                        <a:t>1.000.000</a:t>
                      </a:r>
                    </a:p>
                  </a:txBody>
                  <a:tcPr/>
                </a:tc>
                <a:tc>
                  <a:txBody>
                    <a:bodyPr/>
                    <a:lstStyle/>
                    <a:p>
                      <a:pPr algn="ctr"/>
                      <a:r>
                        <a:rPr lang="tr-TR" sz="1200" dirty="0"/>
                        <a:t>1.000.000</a:t>
                      </a:r>
                    </a:p>
                  </a:txBody>
                  <a:tcPr/>
                </a:tc>
                <a:tc>
                  <a:txBody>
                    <a:bodyPr/>
                    <a:lstStyle/>
                    <a:p>
                      <a:pPr algn="ctr"/>
                      <a:r>
                        <a:rPr lang="tr-TR" sz="1200" dirty="0"/>
                        <a:t>1.000.000</a:t>
                      </a:r>
                    </a:p>
                  </a:txBody>
                  <a:tcPr/>
                </a:tc>
                <a:tc>
                  <a:txBody>
                    <a:bodyPr/>
                    <a:lstStyle/>
                    <a:p>
                      <a:pPr algn="ctr"/>
                      <a:endParaRPr lang="tr-TR" sz="1200" dirty="0"/>
                    </a:p>
                  </a:txBody>
                  <a:tcPr/>
                </a:tc>
                <a:tc>
                  <a:txBody>
                    <a:bodyPr/>
                    <a:lstStyle/>
                    <a:p>
                      <a:pPr algn="ctr"/>
                      <a:endParaRPr lang="tr-TR" sz="1200" dirty="0"/>
                    </a:p>
                  </a:txBody>
                  <a:tcPr/>
                </a:tc>
                <a:tc>
                  <a:txBody>
                    <a:bodyPr/>
                    <a:lstStyle/>
                    <a:p>
                      <a:pPr algn="r"/>
                      <a:r>
                        <a:rPr lang="tr-TR" sz="1200" dirty="0"/>
                        <a:t>3.000.000</a:t>
                      </a:r>
                    </a:p>
                  </a:txBody>
                  <a:tcPr/>
                </a:tc>
                <a:extLst>
                  <a:ext uri="{0D108BD9-81ED-4DB2-BD59-A6C34878D82A}">
                    <a16:rowId xmlns:a16="http://schemas.microsoft.com/office/drawing/2014/main" val="2157153375"/>
                  </a:ext>
                </a:extLst>
              </a:tr>
              <a:tr h="525819">
                <a:tc>
                  <a:txBody>
                    <a:bodyPr/>
                    <a:lstStyle/>
                    <a:p>
                      <a:r>
                        <a:rPr lang="tr-TR" sz="1500" dirty="0"/>
                        <a:t>Vergi İndirimi</a:t>
                      </a:r>
                    </a:p>
                  </a:txBody>
                  <a:tcPr/>
                </a:tc>
                <a:tc>
                  <a:txBody>
                    <a:bodyPr/>
                    <a:lstStyle/>
                    <a:p>
                      <a:pPr algn="ctr"/>
                      <a:r>
                        <a:rPr lang="tr-TR" sz="1200" dirty="0"/>
                        <a:t>30.000.000</a:t>
                      </a:r>
                    </a:p>
                  </a:txBody>
                  <a:tcPr/>
                </a:tc>
                <a:tc>
                  <a:txBody>
                    <a:bodyPr/>
                    <a:lstStyle/>
                    <a:p>
                      <a:pPr algn="ctr"/>
                      <a:r>
                        <a:rPr lang="tr-TR" sz="1200" dirty="0"/>
                        <a:t>20.000.000</a:t>
                      </a:r>
                    </a:p>
                  </a:txBody>
                  <a:tcPr/>
                </a:tc>
                <a:tc>
                  <a:txBody>
                    <a:bodyPr/>
                    <a:lstStyle/>
                    <a:p>
                      <a:pPr algn="ctr"/>
                      <a:r>
                        <a:rPr lang="tr-TR" sz="1200" dirty="0"/>
                        <a:t>10.000.000</a:t>
                      </a:r>
                    </a:p>
                  </a:txBody>
                  <a:tcPr/>
                </a:tc>
                <a:tc>
                  <a:txBody>
                    <a:bodyPr/>
                    <a:lstStyle/>
                    <a:p>
                      <a:pPr algn="ctr"/>
                      <a:r>
                        <a:rPr lang="tr-TR" sz="1200" dirty="0">
                          <a:highlight>
                            <a:srgbClr val="FFFF00"/>
                          </a:highlight>
                        </a:rPr>
                        <a:t>40.000.000</a:t>
                      </a:r>
                    </a:p>
                  </a:txBody>
                  <a:tcPr/>
                </a:tc>
                <a:tc>
                  <a:txBody>
                    <a:bodyPr/>
                    <a:lstStyle/>
                    <a:p>
                      <a:pPr algn="ctr"/>
                      <a:r>
                        <a:rPr lang="tr-TR" sz="1200" dirty="0">
                          <a:highlight>
                            <a:srgbClr val="FFFF00"/>
                          </a:highlight>
                        </a:rPr>
                        <a:t>41.800.000</a:t>
                      </a:r>
                    </a:p>
                  </a:txBody>
                  <a:tcPr/>
                </a:tc>
                <a:tc>
                  <a:txBody>
                    <a:bodyPr/>
                    <a:lstStyle/>
                    <a:p>
                      <a:pPr algn="r"/>
                      <a:r>
                        <a:rPr lang="tr-TR" sz="1200" dirty="0">
                          <a:highlight>
                            <a:srgbClr val="FFFF00"/>
                          </a:highlight>
                        </a:rPr>
                        <a:t>141.800.000</a:t>
                      </a:r>
                    </a:p>
                  </a:txBody>
                  <a:tcPr/>
                </a:tc>
                <a:extLst>
                  <a:ext uri="{0D108BD9-81ED-4DB2-BD59-A6C34878D82A}">
                    <a16:rowId xmlns:a16="http://schemas.microsoft.com/office/drawing/2014/main" val="2937774740"/>
                  </a:ext>
                </a:extLst>
              </a:tr>
              <a:tr h="525819">
                <a:tc>
                  <a:txBody>
                    <a:bodyPr/>
                    <a:lstStyle/>
                    <a:p>
                      <a:r>
                        <a:rPr lang="tr-TR" sz="1500" dirty="0"/>
                        <a:t>Makine Desteği</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dirty="0"/>
                        <a:t>7.500.000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dirty="0"/>
                        <a:t>10.000.000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dirty="0"/>
                        <a:t>10.000.000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endParaRPr lang="tr-TR" sz="1200" dirty="0"/>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endParaRPr lang="tr-TR" sz="1200" dirty="0"/>
                    </a:p>
                  </a:txBody>
                  <a:tcPr/>
                </a:tc>
                <a:tc>
                  <a:txBody>
                    <a:bodyPr/>
                    <a:lstStyle/>
                    <a:p>
                      <a:pPr marL="0" marR="0" lvl="0" indent="0" algn="r" defTabSz="914094" rtl="0" eaLnBrk="1" fontAlgn="auto" latinLnBrk="0" hangingPunct="1">
                        <a:lnSpc>
                          <a:spcPct val="100000"/>
                        </a:lnSpc>
                        <a:spcBef>
                          <a:spcPts val="0"/>
                        </a:spcBef>
                        <a:spcAft>
                          <a:spcPts val="0"/>
                        </a:spcAft>
                        <a:buClrTx/>
                        <a:buSzTx/>
                        <a:buFontTx/>
                        <a:buNone/>
                        <a:tabLst/>
                        <a:defRPr/>
                      </a:pPr>
                      <a:r>
                        <a:rPr lang="tr-TR" sz="1200" dirty="0"/>
                        <a:t>27.500.000</a:t>
                      </a:r>
                    </a:p>
                  </a:txBody>
                  <a:tcPr/>
                </a:tc>
                <a:extLst>
                  <a:ext uri="{0D108BD9-81ED-4DB2-BD59-A6C34878D82A}">
                    <a16:rowId xmlns:a16="http://schemas.microsoft.com/office/drawing/2014/main" val="2544066388"/>
                  </a:ext>
                </a:extLst>
              </a:tr>
              <a:tr h="525819">
                <a:tc>
                  <a:txBody>
                    <a:bodyPr/>
                    <a:lstStyle/>
                    <a:p>
                      <a:r>
                        <a:rPr lang="tr-TR" sz="1500" b="1" dirty="0"/>
                        <a:t>TOPLAM</a:t>
                      </a:r>
                    </a:p>
                  </a:txBody>
                  <a:tcPr/>
                </a:tc>
                <a:tc>
                  <a:txBody>
                    <a:bodyPr/>
                    <a:lstStyle/>
                    <a:p>
                      <a:pPr algn="ctr"/>
                      <a:r>
                        <a:rPr lang="tr-TR" sz="1200" b="1" dirty="0"/>
                        <a:t>64.900.000</a:t>
                      </a:r>
                    </a:p>
                  </a:txBody>
                  <a:tcPr/>
                </a:tc>
                <a:tc>
                  <a:txBody>
                    <a:bodyPr/>
                    <a:lstStyle/>
                    <a:p>
                      <a:pPr algn="ctr"/>
                      <a:r>
                        <a:rPr lang="tr-TR" sz="1200" b="1" dirty="0"/>
                        <a:t>41.400.000</a:t>
                      </a:r>
                    </a:p>
                  </a:txBody>
                  <a:tcPr/>
                </a:tc>
                <a:tc>
                  <a:txBody>
                    <a:bodyPr/>
                    <a:lstStyle/>
                    <a:p>
                      <a:pPr algn="ctr"/>
                      <a:r>
                        <a:rPr lang="tr-TR" sz="1200" b="1" dirty="0"/>
                        <a:t>34.200.000</a:t>
                      </a:r>
                    </a:p>
                  </a:txBody>
                  <a:tcPr/>
                </a:tc>
                <a:tc>
                  <a:txBody>
                    <a:bodyPr/>
                    <a:lstStyle/>
                    <a:p>
                      <a:pPr algn="ctr"/>
                      <a:r>
                        <a:rPr lang="tr-TR" sz="1200" b="1" dirty="0"/>
                        <a:t>40.000.000</a:t>
                      </a:r>
                    </a:p>
                  </a:txBody>
                  <a:tcPr/>
                </a:tc>
                <a:tc>
                  <a:txBody>
                    <a:bodyPr/>
                    <a:lstStyle/>
                    <a:p>
                      <a:pPr algn="ctr"/>
                      <a:r>
                        <a:rPr lang="tr-TR" sz="1200" b="1" dirty="0"/>
                        <a:t>41.800.000</a:t>
                      </a:r>
                    </a:p>
                  </a:txBody>
                  <a:tcPr/>
                </a:tc>
                <a:tc>
                  <a:txBody>
                    <a:bodyPr/>
                    <a:lstStyle/>
                    <a:p>
                      <a:pPr algn="r"/>
                      <a:r>
                        <a:rPr lang="tr-TR" sz="1200" b="1" dirty="0"/>
                        <a:t>222.300.000</a:t>
                      </a:r>
                    </a:p>
                  </a:txBody>
                  <a:tcPr/>
                </a:tc>
                <a:extLst>
                  <a:ext uri="{0D108BD9-81ED-4DB2-BD59-A6C34878D82A}">
                    <a16:rowId xmlns:a16="http://schemas.microsoft.com/office/drawing/2014/main" val="2875914281"/>
                  </a:ext>
                </a:extLst>
              </a:tr>
            </a:tbl>
          </a:graphicData>
        </a:graphic>
      </p:graphicFrame>
    </p:spTree>
    <p:extLst>
      <p:ext uri="{BB962C8B-B14F-4D97-AF65-F5344CB8AC3E}">
        <p14:creationId xmlns:p14="http://schemas.microsoft.com/office/powerpoint/2010/main" val="369467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919697" y="371821"/>
            <a:ext cx="10185600" cy="518400"/>
          </a:xfrm>
        </p:spPr>
        <p:txBody>
          <a:bodyPr/>
          <a:lstStyle/>
          <a:p>
            <a:r>
              <a:rPr lang="tr-TR" sz="3200" b="1" dirty="0">
                <a:latin typeface="Univers for KPMG"/>
              </a:rPr>
              <a:t>Destek Sınırlamasına Örnek</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919697" y="890221"/>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buFont typeface="Wingdings" panose="05000000000000000000" pitchFamily="2" charset="2"/>
              <a:buChar char="q"/>
            </a:pPr>
            <a:r>
              <a:rPr lang="tr-TR" sz="18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yaptığı yatırım harcamalar çerçevesinde yararlandığı destek unsurlarının Yeniden değerlemeye tabi tutulmuş hali aşağıdaki gibidir:  </a:t>
            </a:r>
          </a:p>
          <a:p>
            <a:pPr algn="just"/>
            <a:endParaRPr lang="tr-TR" sz="1800" b="1" i="1" dirty="0">
              <a:solidFill>
                <a:srgbClr val="470A68"/>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5" name="Table 4">
            <a:extLst>
              <a:ext uri="{FF2B5EF4-FFF2-40B4-BE49-F238E27FC236}">
                <a16:creationId xmlns:a16="http://schemas.microsoft.com/office/drawing/2014/main" id="{7A021977-307C-CB81-DF16-3370A88BDF6B}"/>
              </a:ext>
            </a:extLst>
          </p:cNvPr>
          <p:cNvGraphicFramePr>
            <a:graphicFrameLocks noGrp="1"/>
          </p:cNvGraphicFramePr>
          <p:nvPr>
            <p:extLst>
              <p:ext uri="{D42A27DB-BD31-4B8C-83A1-F6EECF244321}">
                <p14:modId xmlns:p14="http://schemas.microsoft.com/office/powerpoint/2010/main" val="2270275370"/>
              </p:ext>
            </p:extLst>
          </p:nvPr>
        </p:nvGraphicFramePr>
        <p:xfrm>
          <a:off x="1036320" y="1368709"/>
          <a:ext cx="7136081" cy="1920240"/>
        </p:xfrm>
        <a:graphic>
          <a:graphicData uri="http://schemas.openxmlformats.org/drawingml/2006/table">
            <a:tbl>
              <a:tblPr firstRow="1" bandRow="1">
                <a:tableStyleId>{5C22544A-7EE6-4342-B048-85BDC9FD1C3A}</a:tableStyleId>
              </a:tblPr>
              <a:tblGrid>
                <a:gridCol w="1404541">
                  <a:extLst>
                    <a:ext uri="{9D8B030D-6E8A-4147-A177-3AD203B41FA5}">
                      <a16:colId xmlns:a16="http://schemas.microsoft.com/office/drawing/2014/main" val="3459821217"/>
                    </a:ext>
                  </a:extLst>
                </a:gridCol>
                <a:gridCol w="2972816">
                  <a:extLst>
                    <a:ext uri="{9D8B030D-6E8A-4147-A177-3AD203B41FA5}">
                      <a16:colId xmlns:a16="http://schemas.microsoft.com/office/drawing/2014/main" val="2744209447"/>
                    </a:ext>
                  </a:extLst>
                </a:gridCol>
                <a:gridCol w="1529080">
                  <a:extLst>
                    <a:ext uri="{9D8B030D-6E8A-4147-A177-3AD203B41FA5}">
                      <a16:colId xmlns:a16="http://schemas.microsoft.com/office/drawing/2014/main" val="238599540"/>
                    </a:ext>
                  </a:extLst>
                </a:gridCol>
                <a:gridCol w="1229644">
                  <a:extLst>
                    <a:ext uri="{9D8B030D-6E8A-4147-A177-3AD203B41FA5}">
                      <a16:colId xmlns:a16="http://schemas.microsoft.com/office/drawing/2014/main" val="1860642462"/>
                    </a:ext>
                  </a:extLst>
                </a:gridCol>
              </a:tblGrid>
              <a:tr h="265405">
                <a:tc>
                  <a:txBody>
                    <a:bodyPr/>
                    <a:lstStyle/>
                    <a:p>
                      <a:r>
                        <a:rPr lang="tr-TR" sz="1200" dirty="0"/>
                        <a:t>Destek Yılı</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dirty="0"/>
                        <a:t>Yararlanılan Destek Tutarı (TL)</a:t>
                      </a:r>
                    </a:p>
                  </a:txBody>
                  <a:tcPr anchor="ctr"/>
                </a:tc>
                <a:tc>
                  <a:txBody>
                    <a:bodyPr/>
                    <a:lstStyle/>
                    <a:p>
                      <a:pPr algn="ctr"/>
                      <a:r>
                        <a:rPr lang="tr-TR" sz="1200" dirty="0"/>
                        <a:t>YDD Katsayısı</a:t>
                      </a:r>
                    </a:p>
                  </a:txBody>
                  <a:tcPr anchor="ctr"/>
                </a:tc>
                <a:tc>
                  <a:txBody>
                    <a:bodyPr/>
                    <a:lstStyle/>
                    <a:p>
                      <a:pPr algn="ctr"/>
                      <a:r>
                        <a:rPr lang="tr-TR" sz="1200" dirty="0"/>
                        <a:t>YDD Tutarı</a:t>
                      </a:r>
                    </a:p>
                  </a:txBody>
                  <a:tcPr anchor="ctr"/>
                </a:tc>
                <a:extLst>
                  <a:ext uri="{0D108BD9-81ED-4DB2-BD59-A6C34878D82A}">
                    <a16:rowId xmlns:a16="http://schemas.microsoft.com/office/drawing/2014/main" val="2069337596"/>
                  </a:ext>
                </a:extLst>
              </a:tr>
              <a:tr h="227490">
                <a:tc>
                  <a:txBody>
                    <a:bodyPr/>
                    <a:lstStyle/>
                    <a:p>
                      <a:r>
                        <a:rPr lang="tr-TR" sz="1200" dirty="0"/>
                        <a:t>2026</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64.900.000 x(1,5 x 1,4 x 1,3 x 1,2 x 1)</a:t>
                      </a:r>
                    </a:p>
                  </a:txBody>
                  <a:tcPr/>
                </a:tc>
                <a:tc>
                  <a:txBody>
                    <a:bodyPr/>
                    <a:lstStyle/>
                    <a:p>
                      <a:pPr algn="ctr"/>
                      <a:r>
                        <a:rPr lang="tr-TR" sz="1200" dirty="0"/>
                        <a:t>3,276</a:t>
                      </a:r>
                    </a:p>
                  </a:txBody>
                  <a:tcPr/>
                </a:tc>
                <a:tc>
                  <a:txBody>
                    <a:bodyPr/>
                    <a:lstStyle/>
                    <a:p>
                      <a:pPr algn="r"/>
                      <a:r>
                        <a:rPr lang="tr-TR" sz="1200" dirty="0"/>
                        <a:t>212.616.400</a:t>
                      </a:r>
                    </a:p>
                  </a:txBody>
                  <a:tcPr/>
                </a:tc>
                <a:extLst>
                  <a:ext uri="{0D108BD9-81ED-4DB2-BD59-A6C34878D82A}">
                    <a16:rowId xmlns:a16="http://schemas.microsoft.com/office/drawing/2014/main" val="1564832110"/>
                  </a:ext>
                </a:extLst>
              </a:tr>
              <a:tr h="227490">
                <a:tc>
                  <a:txBody>
                    <a:bodyPr/>
                    <a:lstStyle/>
                    <a:p>
                      <a:r>
                        <a:rPr lang="tr-TR" sz="1200" dirty="0"/>
                        <a:t>2027</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41.400.000 (1,4 x 1,3 x 1,2 x 1)</a:t>
                      </a:r>
                    </a:p>
                  </a:txBody>
                  <a:tcPr/>
                </a:tc>
                <a:tc>
                  <a:txBody>
                    <a:bodyPr/>
                    <a:lstStyle/>
                    <a:p>
                      <a:pPr algn="ctr"/>
                      <a:r>
                        <a:rPr lang="tr-TR" sz="1200" dirty="0"/>
                        <a:t>2,184</a:t>
                      </a:r>
                    </a:p>
                  </a:txBody>
                  <a:tcPr/>
                </a:tc>
                <a:tc>
                  <a:txBody>
                    <a:bodyPr/>
                    <a:lstStyle/>
                    <a:p>
                      <a:pPr algn="r"/>
                      <a:r>
                        <a:rPr lang="tr-TR" sz="1200" dirty="0"/>
                        <a:t>90.417.600</a:t>
                      </a:r>
                    </a:p>
                  </a:txBody>
                  <a:tcPr/>
                </a:tc>
                <a:extLst>
                  <a:ext uri="{0D108BD9-81ED-4DB2-BD59-A6C34878D82A}">
                    <a16:rowId xmlns:a16="http://schemas.microsoft.com/office/drawing/2014/main" val="2157153375"/>
                  </a:ext>
                </a:extLst>
              </a:tr>
              <a:tr h="227490">
                <a:tc>
                  <a:txBody>
                    <a:bodyPr/>
                    <a:lstStyle/>
                    <a:p>
                      <a:r>
                        <a:rPr lang="tr-TR" sz="1200" dirty="0"/>
                        <a:t>2028</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34.200.000 x (1,3 x 1,2 x 1)</a:t>
                      </a:r>
                    </a:p>
                  </a:txBody>
                  <a:tcPr/>
                </a:tc>
                <a:tc>
                  <a:txBody>
                    <a:bodyPr/>
                    <a:lstStyle/>
                    <a:p>
                      <a:pPr algn="ctr"/>
                      <a:r>
                        <a:rPr lang="tr-TR" sz="1200" dirty="0"/>
                        <a:t>1,56</a:t>
                      </a:r>
                    </a:p>
                  </a:txBody>
                  <a:tcPr/>
                </a:tc>
                <a:tc>
                  <a:txBody>
                    <a:bodyPr/>
                    <a:lstStyle/>
                    <a:p>
                      <a:pPr algn="r"/>
                      <a:r>
                        <a:rPr lang="tr-TR" sz="1200" dirty="0"/>
                        <a:t>53.352.000</a:t>
                      </a:r>
                    </a:p>
                  </a:txBody>
                  <a:tcPr/>
                </a:tc>
                <a:extLst>
                  <a:ext uri="{0D108BD9-81ED-4DB2-BD59-A6C34878D82A}">
                    <a16:rowId xmlns:a16="http://schemas.microsoft.com/office/drawing/2014/main" val="2954100883"/>
                  </a:ext>
                </a:extLst>
              </a:tr>
              <a:tr h="227490">
                <a:tc>
                  <a:txBody>
                    <a:bodyPr/>
                    <a:lstStyle/>
                    <a:p>
                      <a:r>
                        <a:rPr lang="tr-TR" sz="1200" dirty="0"/>
                        <a:t>2029</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40.000.000  x (1,2 x 1)</a:t>
                      </a:r>
                    </a:p>
                  </a:txBody>
                  <a:tcPr/>
                </a:tc>
                <a:tc>
                  <a:txBody>
                    <a:bodyPr/>
                    <a:lstStyle/>
                    <a:p>
                      <a:pPr algn="ctr"/>
                      <a:r>
                        <a:rPr lang="tr-TR" sz="1200" dirty="0"/>
                        <a:t>1,2</a:t>
                      </a:r>
                    </a:p>
                  </a:txBody>
                  <a:tcPr/>
                </a:tc>
                <a:tc>
                  <a:txBody>
                    <a:bodyPr/>
                    <a:lstStyle/>
                    <a:p>
                      <a:pPr algn="r"/>
                      <a:r>
                        <a:rPr lang="tr-TR" sz="1200" dirty="0"/>
                        <a:t>48.000.000</a:t>
                      </a:r>
                    </a:p>
                  </a:txBody>
                  <a:tcPr/>
                </a:tc>
                <a:extLst>
                  <a:ext uri="{0D108BD9-81ED-4DB2-BD59-A6C34878D82A}">
                    <a16:rowId xmlns:a16="http://schemas.microsoft.com/office/drawing/2014/main" val="2138468805"/>
                  </a:ext>
                </a:extLst>
              </a:tr>
              <a:tr h="227490">
                <a:tc>
                  <a:txBody>
                    <a:bodyPr/>
                    <a:lstStyle/>
                    <a:p>
                      <a:r>
                        <a:rPr lang="tr-TR" sz="1200" dirty="0"/>
                        <a:t>2030</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41.800.000 x (1)</a:t>
                      </a:r>
                    </a:p>
                  </a:txBody>
                  <a:tcPr/>
                </a:tc>
                <a:tc>
                  <a:txBody>
                    <a:bodyPr/>
                    <a:lstStyle/>
                    <a:p>
                      <a:pPr algn="ctr"/>
                      <a:r>
                        <a:rPr lang="tr-TR" sz="1200" dirty="0"/>
                        <a:t>1</a:t>
                      </a:r>
                    </a:p>
                  </a:txBody>
                  <a:tcPr/>
                </a:tc>
                <a:tc>
                  <a:txBody>
                    <a:bodyPr/>
                    <a:lstStyle/>
                    <a:p>
                      <a:pPr algn="r"/>
                      <a:r>
                        <a:rPr lang="tr-TR" sz="1200" dirty="0"/>
                        <a:t>41.800.000</a:t>
                      </a:r>
                    </a:p>
                  </a:txBody>
                  <a:tcPr/>
                </a:tc>
                <a:extLst>
                  <a:ext uri="{0D108BD9-81ED-4DB2-BD59-A6C34878D82A}">
                    <a16:rowId xmlns:a16="http://schemas.microsoft.com/office/drawing/2014/main" val="2605644013"/>
                  </a:ext>
                </a:extLst>
              </a:tr>
              <a:tr h="227490">
                <a:tc>
                  <a:txBody>
                    <a:bodyPr/>
                    <a:lstStyle/>
                    <a:p>
                      <a:r>
                        <a:rPr lang="tr-TR" sz="1200" b="1" dirty="0"/>
                        <a:t>TOPLAM</a:t>
                      </a:r>
                    </a:p>
                  </a:txBody>
                  <a:tcPr/>
                </a:tc>
                <a:tc gridSpan="2">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endParaRPr lang="tr-TR" sz="1200" b="1" dirty="0"/>
                    </a:p>
                  </a:txBody>
                  <a:tcPr/>
                </a:tc>
                <a:tc hMerge="1">
                  <a:txBody>
                    <a:bodyPr/>
                    <a:lstStyle/>
                    <a:p>
                      <a:pPr algn="ctr"/>
                      <a:endParaRPr lang="tr-TR" sz="1200" dirty="0"/>
                    </a:p>
                  </a:txBody>
                  <a:tcPr/>
                </a:tc>
                <a:tc>
                  <a:txBody>
                    <a:bodyPr/>
                    <a:lstStyle/>
                    <a:p>
                      <a:pPr algn="r"/>
                      <a:r>
                        <a:rPr lang="tr-TR" sz="1200" b="1" dirty="0"/>
                        <a:t>446.186.000</a:t>
                      </a:r>
                    </a:p>
                  </a:txBody>
                  <a:tcPr/>
                </a:tc>
                <a:extLst>
                  <a:ext uri="{0D108BD9-81ED-4DB2-BD59-A6C34878D82A}">
                    <a16:rowId xmlns:a16="http://schemas.microsoft.com/office/drawing/2014/main" val="494657044"/>
                  </a:ext>
                </a:extLst>
              </a:tr>
            </a:tbl>
          </a:graphicData>
        </a:graphic>
      </p:graphicFrame>
      <p:graphicFrame>
        <p:nvGraphicFramePr>
          <p:cNvPr id="6" name="Table 5">
            <a:extLst>
              <a:ext uri="{FF2B5EF4-FFF2-40B4-BE49-F238E27FC236}">
                <a16:creationId xmlns:a16="http://schemas.microsoft.com/office/drawing/2014/main" id="{65C7DF8C-3048-C906-9AB7-B2C4D53236EB}"/>
              </a:ext>
            </a:extLst>
          </p:cNvPr>
          <p:cNvGraphicFramePr>
            <a:graphicFrameLocks noGrp="1"/>
          </p:cNvGraphicFramePr>
          <p:nvPr>
            <p:extLst>
              <p:ext uri="{D42A27DB-BD31-4B8C-83A1-F6EECF244321}">
                <p14:modId xmlns:p14="http://schemas.microsoft.com/office/powerpoint/2010/main" val="3349851299"/>
              </p:ext>
            </p:extLst>
          </p:nvPr>
        </p:nvGraphicFramePr>
        <p:xfrm>
          <a:off x="1036320" y="3899610"/>
          <a:ext cx="7118467" cy="1371600"/>
        </p:xfrm>
        <a:graphic>
          <a:graphicData uri="http://schemas.openxmlformats.org/drawingml/2006/table">
            <a:tbl>
              <a:tblPr firstRow="1" bandRow="1">
                <a:tableStyleId>{5C22544A-7EE6-4342-B048-85BDC9FD1C3A}</a:tableStyleId>
              </a:tblPr>
              <a:tblGrid>
                <a:gridCol w="1401074">
                  <a:extLst>
                    <a:ext uri="{9D8B030D-6E8A-4147-A177-3AD203B41FA5}">
                      <a16:colId xmlns:a16="http://schemas.microsoft.com/office/drawing/2014/main" val="3459821217"/>
                    </a:ext>
                  </a:extLst>
                </a:gridCol>
                <a:gridCol w="2965478">
                  <a:extLst>
                    <a:ext uri="{9D8B030D-6E8A-4147-A177-3AD203B41FA5}">
                      <a16:colId xmlns:a16="http://schemas.microsoft.com/office/drawing/2014/main" val="2744209447"/>
                    </a:ext>
                  </a:extLst>
                </a:gridCol>
                <a:gridCol w="1525306">
                  <a:extLst>
                    <a:ext uri="{9D8B030D-6E8A-4147-A177-3AD203B41FA5}">
                      <a16:colId xmlns:a16="http://schemas.microsoft.com/office/drawing/2014/main" val="238599540"/>
                    </a:ext>
                  </a:extLst>
                </a:gridCol>
                <a:gridCol w="1226609">
                  <a:extLst>
                    <a:ext uri="{9D8B030D-6E8A-4147-A177-3AD203B41FA5}">
                      <a16:colId xmlns:a16="http://schemas.microsoft.com/office/drawing/2014/main" val="1860642462"/>
                    </a:ext>
                  </a:extLst>
                </a:gridCol>
              </a:tblGrid>
              <a:tr h="220047">
                <a:tc>
                  <a:txBody>
                    <a:bodyPr/>
                    <a:lstStyle/>
                    <a:p>
                      <a:r>
                        <a:rPr lang="tr-TR" sz="1200" dirty="0"/>
                        <a:t>Harcama Yılı</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dirty="0"/>
                        <a:t>Harcama Tutarı (TL)</a:t>
                      </a:r>
                    </a:p>
                  </a:txBody>
                  <a:tcPr anchor="ctr"/>
                </a:tc>
                <a:tc>
                  <a:txBody>
                    <a:bodyPr/>
                    <a:lstStyle/>
                    <a:p>
                      <a:pPr algn="ctr"/>
                      <a:r>
                        <a:rPr lang="tr-TR" sz="1200" dirty="0"/>
                        <a:t>YDD Katsayısı</a:t>
                      </a:r>
                    </a:p>
                  </a:txBody>
                  <a:tcPr anchor="ctr"/>
                </a:tc>
                <a:tc>
                  <a:txBody>
                    <a:bodyPr/>
                    <a:lstStyle/>
                    <a:p>
                      <a:pPr algn="ctr"/>
                      <a:r>
                        <a:rPr lang="tr-TR" sz="1200" dirty="0"/>
                        <a:t>YDD Tutarı</a:t>
                      </a:r>
                    </a:p>
                  </a:txBody>
                  <a:tcPr anchor="ctr"/>
                </a:tc>
                <a:extLst>
                  <a:ext uri="{0D108BD9-81ED-4DB2-BD59-A6C34878D82A}">
                    <a16:rowId xmlns:a16="http://schemas.microsoft.com/office/drawing/2014/main" val="2069337596"/>
                  </a:ext>
                </a:extLst>
              </a:tr>
              <a:tr h="220047">
                <a:tc>
                  <a:txBody>
                    <a:bodyPr/>
                    <a:lstStyle/>
                    <a:p>
                      <a:r>
                        <a:rPr lang="tr-TR" sz="1200" dirty="0"/>
                        <a:t>2026</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132.000.000 x(1,5 x 1,4 x 1,3 x 1,2 x 1)</a:t>
                      </a:r>
                    </a:p>
                  </a:txBody>
                  <a:tcPr/>
                </a:tc>
                <a:tc>
                  <a:txBody>
                    <a:bodyPr/>
                    <a:lstStyle/>
                    <a:p>
                      <a:pPr algn="ctr"/>
                      <a:r>
                        <a:rPr lang="tr-TR" sz="1200" dirty="0"/>
                        <a:t>3,276</a:t>
                      </a:r>
                    </a:p>
                  </a:txBody>
                  <a:tcPr/>
                </a:tc>
                <a:tc>
                  <a:txBody>
                    <a:bodyPr/>
                    <a:lstStyle/>
                    <a:p>
                      <a:pPr algn="r"/>
                      <a:r>
                        <a:rPr lang="tr-TR" sz="1200" dirty="0"/>
                        <a:t>432.432.000</a:t>
                      </a:r>
                    </a:p>
                  </a:txBody>
                  <a:tcPr/>
                </a:tc>
                <a:extLst>
                  <a:ext uri="{0D108BD9-81ED-4DB2-BD59-A6C34878D82A}">
                    <a16:rowId xmlns:a16="http://schemas.microsoft.com/office/drawing/2014/main" val="1564832110"/>
                  </a:ext>
                </a:extLst>
              </a:tr>
              <a:tr h="220047">
                <a:tc>
                  <a:txBody>
                    <a:bodyPr/>
                    <a:lstStyle/>
                    <a:p>
                      <a:r>
                        <a:rPr lang="tr-TR" sz="1200" dirty="0"/>
                        <a:t>2027</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52.000.000 (1,4 x 1,3 x 1,2 x 1)</a:t>
                      </a:r>
                    </a:p>
                  </a:txBody>
                  <a:tcPr/>
                </a:tc>
                <a:tc>
                  <a:txBody>
                    <a:bodyPr/>
                    <a:lstStyle/>
                    <a:p>
                      <a:pPr algn="ctr"/>
                      <a:r>
                        <a:rPr lang="tr-TR" sz="1200" dirty="0"/>
                        <a:t>2,184</a:t>
                      </a:r>
                    </a:p>
                  </a:txBody>
                  <a:tcPr/>
                </a:tc>
                <a:tc>
                  <a:txBody>
                    <a:bodyPr/>
                    <a:lstStyle/>
                    <a:p>
                      <a:pPr algn="r"/>
                      <a:r>
                        <a:rPr lang="tr-TR" sz="1200" dirty="0"/>
                        <a:t>113.568.000</a:t>
                      </a:r>
                    </a:p>
                  </a:txBody>
                  <a:tcPr/>
                </a:tc>
                <a:extLst>
                  <a:ext uri="{0D108BD9-81ED-4DB2-BD59-A6C34878D82A}">
                    <a16:rowId xmlns:a16="http://schemas.microsoft.com/office/drawing/2014/main" val="2157153375"/>
                  </a:ext>
                </a:extLst>
              </a:tr>
              <a:tr h="220047">
                <a:tc>
                  <a:txBody>
                    <a:bodyPr/>
                    <a:lstStyle/>
                    <a:p>
                      <a:r>
                        <a:rPr lang="tr-TR" sz="1200" dirty="0"/>
                        <a:t>2028</a:t>
                      </a:r>
                    </a:p>
                  </a:txBody>
                  <a:tcPr/>
                </a:tc>
                <a:tc>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r>
                        <a:rPr lang="tr-TR" sz="1200" b="0" dirty="0"/>
                        <a:t>66.000.000 x (1,3 x 1,2 x 1)</a:t>
                      </a:r>
                    </a:p>
                  </a:txBody>
                  <a:tcPr/>
                </a:tc>
                <a:tc>
                  <a:txBody>
                    <a:bodyPr/>
                    <a:lstStyle/>
                    <a:p>
                      <a:pPr algn="ctr"/>
                      <a:r>
                        <a:rPr lang="tr-TR" sz="1200" dirty="0"/>
                        <a:t>1,56</a:t>
                      </a:r>
                    </a:p>
                  </a:txBody>
                  <a:tcPr/>
                </a:tc>
                <a:tc>
                  <a:txBody>
                    <a:bodyPr/>
                    <a:lstStyle/>
                    <a:p>
                      <a:pPr algn="r"/>
                      <a:r>
                        <a:rPr lang="tr-TR" sz="1200" dirty="0"/>
                        <a:t>102.960.000</a:t>
                      </a:r>
                    </a:p>
                  </a:txBody>
                  <a:tcPr/>
                </a:tc>
                <a:extLst>
                  <a:ext uri="{0D108BD9-81ED-4DB2-BD59-A6C34878D82A}">
                    <a16:rowId xmlns:a16="http://schemas.microsoft.com/office/drawing/2014/main" val="2954100883"/>
                  </a:ext>
                </a:extLst>
              </a:tr>
              <a:tr h="220047">
                <a:tc>
                  <a:txBody>
                    <a:bodyPr/>
                    <a:lstStyle/>
                    <a:p>
                      <a:r>
                        <a:rPr lang="tr-TR" sz="1200" b="1" dirty="0"/>
                        <a:t>TOPLAM</a:t>
                      </a:r>
                    </a:p>
                  </a:txBody>
                  <a:tcPr/>
                </a:tc>
                <a:tc gridSpan="2">
                  <a:txBody>
                    <a:bodyPr/>
                    <a:lstStyle/>
                    <a:p>
                      <a:pPr marL="0" marR="0" lvl="0" indent="0" algn="ctr" defTabSz="914094" rtl="0" eaLnBrk="1" fontAlgn="auto" latinLnBrk="0" hangingPunct="1">
                        <a:lnSpc>
                          <a:spcPct val="100000"/>
                        </a:lnSpc>
                        <a:spcBef>
                          <a:spcPts val="0"/>
                        </a:spcBef>
                        <a:spcAft>
                          <a:spcPts val="0"/>
                        </a:spcAft>
                        <a:buClrTx/>
                        <a:buSzTx/>
                        <a:buFontTx/>
                        <a:buNone/>
                        <a:tabLst/>
                        <a:defRPr/>
                      </a:pPr>
                      <a:endParaRPr lang="tr-TR" sz="1200" b="1" dirty="0"/>
                    </a:p>
                  </a:txBody>
                  <a:tcPr/>
                </a:tc>
                <a:tc hMerge="1">
                  <a:txBody>
                    <a:bodyPr/>
                    <a:lstStyle/>
                    <a:p>
                      <a:pPr algn="ctr"/>
                      <a:endParaRPr lang="tr-TR" sz="1200" dirty="0"/>
                    </a:p>
                  </a:txBody>
                  <a:tcPr/>
                </a:tc>
                <a:tc>
                  <a:txBody>
                    <a:bodyPr/>
                    <a:lstStyle/>
                    <a:p>
                      <a:pPr algn="r"/>
                      <a:r>
                        <a:rPr lang="tr-TR" sz="1200" b="1" dirty="0"/>
                        <a:t>648.960.000</a:t>
                      </a:r>
                    </a:p>
                  </a:txBody>
                  <a:tcPr/>
                </a:tc>
                <a:extLst>
                  <a:ext uri="{0D108BD9-81ED-4DB2-BD59-A6C34878D82A}">
                    <a16:rowId xmlns:a16="http://schemas.microsoft.com/office/drawing/2014/main" val="494657044"/>
                  </a:ext>
                </a:extLst>
              </a:tr>
            </a:tbl>
          </a:graphicData>
        </a:graphic>
      </p:graphicFrame>
      <p:sp>
        <p:nvSpPr>
          <p:cNvPr id="8" name="TextBox 7">
            <a:extLst>
              <a:ext uri="{FF2B5EF4-FFF2-40B4-BE49-F238E27FC236}">
                <a16:creationId xmlns:a16="http://schemas.microsoft.com/office/drawing/2014/main" id="{63FF1B34-943B-A633-638D-ED947D8FFCA3}"/>
              </a:ext>
            </a:extLst>
          </p:cNvPr>
          <p:cNvSpPr txBox="1"/>
          <p:nvPr/>
        </p:nvSpPr>
        <p:spPr>
          <a:xfrm>
            <a:off x="737753" y="3288949"/>
            <a:ext cx="10100731" cy="646331"/>
          </a:xfrm>
          <a:prstGeom prst="rect">
            <a:avLst/>
          </a:prstGeom>
          <a:noFill/>
        </p:spPr>
        <p:txBody>
          <a:bodyPr wrap="square">
            <a:spAutoFit/>
          </a:bodyPr>
          <a:lstStyle/>
          <a:p>
            <a:pPr marL="342900" indent="-342900" algn="just">
              <a:buFont typeface="Wingdings" panose="05000000000000000000" pitchFamily="2" charset="2"/>
              <a:buChar char="q"/>
            </a:pPr>
            <a:r>
              <a:rPr lang="tr-TR" sz="18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yaptığı yatırım harcamalarının yeniden değerlemeye tabi tutulmuş hali aşağıdaki gibidir:  </a:t>
            </a:r>
          </a:p>
        </p:txBody>
      </p:sp>
      <p:sp>
        <p:nvSpPr>
          <p:cNvPr id="10" name="TextBox 9">
            <a:extLst>
              <a:ext uri="{FF2B5EF4-FFF2-40B4-BE49-F238E27FC236}">
                <a16:creationId xmlns:a16="http://schemas.microsoft.com/office/drawing/2014/main" id="{0DC2DCAA-1480-1077-7E84-744DA444E9D1}"/>
              </a:ext>
            </a:extLst>
          </p:cNvPr>
          <p:cNvSpPr txBox="1"/>
          <p:nvPr/>
        </p:nvSpPr>
        <p:spPr>
          <a:xfrm>
            <a:off x="1036320" y="5408954"/>
            <a:ext cx="9984110" cy="646331"/>
          </a:xfrm>
          <a:prstGeom prst="rect">
            <a:avLst/>
          </a:prstGeom>
          <a:noFill/>
        </p:spPr>
        <p:txBody>
          <a:bodyPr wrap="square">
            <a:spAutoFit/>
          </a:bodyPr>
          <a:lstStyle/>
          <a:p>
            <a:pPr algn="just"/>
            <a:r>
              <a:rPr lang="tr-TR" b="1" i="1" dirty="0">
                <a:solidFill>
                  <a:schemeClr val="accent1"/>
                </a:solidFill>
                <a:latin typeface="Calibri" panose="020F0502020204030204" pitchFamily="34" charset="0"/>
                <a:ea typeface="Calibri" panose="020F0502020204030204" pitchFamily="34" charset="0"/>
                <a:cs typeface="Calibri" panose="020F0502020204030204" pitchFamily="34" charset="0"/>
              </a:rPr>
              <a:t>Yeniden Değerlemeye tabi tutulmuş destek tutarı fiili harcamaların yeniden değerlemeye tabi tutulmuş halini aşmamaktadır. </a:t>
            </a:r>
            <a:endParaRPr lang="tr-TR" sz="18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098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Sabit Yatırım Harcamaları </a:t>
            </a:r>
          </a:p>
        </p:txBody>
      </p:sp>
      <p:sp>
        <p:nvSpPr>
          <p:cNvPr id="4" name="TextBox 3">
            <a:extLst>
              <a:ext uri="{FF2B5EF4-FFF2-40B4-BE49-F238E27FC236}">
                <a16:creationId xmlns:a16="http://schemas.microsoft.com/office/drawing/2014/main" id="{813D14E4-0193-40AB-8744-2C3C44312205}"/>
              </a:ext>
            </a:extLst>
          </p:cNvPr>
          <p:cNvSpPr txBox="1"/>
          <p:nvPr/>
        </p:nvSpPr>
        <p:spPr>
          <a:xfrm>
            <a:off x="618348"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8" name="Diagram 7">
            <a:extLst>
              <a:ext uri="{FF2B5EF4-FFF2-40B4-BE49-F238E27FC236}">
                <a16:creationId xmlns:a16="http://schemas.microsoft.com/office/drawing/2014/main" id="{C89577EA-D1CF-F2F0-29A7-83176BFFF8F9}"/>
              </a:ext>
            </a:extLst>
          </p:cNvPr>
          <p:cNvGraphicFramePr/>
          <p:nvPr>
            <p:extLst>
              <p:ext uri="{D42A27DB-BD31-4B8C-83A1-F6EECF244321}">
                <p14:modId xmlns:p14="http://schemas.microsoft.com/office/powerpoint/2010/main" val="289151042"/>
              </p:ext>
            </p:extLst>
          </p:nvPr>
        </p:nvGraphicFramePr>
        <p:xfrm>
          <a:off x="1088968" y="1255222"/>
          <a:ext cx="10099832" cy="5301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106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2800" b="1" dirty="0">
                <a:latin typeface="Univers for KPMG"/>
              </a:rPr>
              <a:t>Sabit Yatırım Tutarındanın Tespitinde Faiz/Kar Payı-Makine Desteği </a:t>
            </a:r>
          </a:p>
        </p:txBody>
      </p:sp>
      <p:graphicFrame>
        <p:nvGraphicFramePr>
          <p:cNvPr id="12" name="Diagram 11">
            <a:extLst>
              <a:ext uri="{FF2B5EF4-FFF2-40B4-BE49-F238E27FC236}">
                <a16:creationId xmlns:a16="http://schemas.microsoft.com/office/drawing/2014/main" id="{064B35F1-8399-602B-E8F3-C40237CD3CD9}"/>
              </a:ext>
            </a:extLst>
          </p:cNvPr>
          <p:cNvGraphicFramePr/>
          <p:nvPr>
            <p:extLst>
              <p:ext uri="{D42A27DB-BD31-4B8C-83A1-F6EECF244321}">
                <p14:modId xmlns:p14="http://schemas.microsoft.com/office/powerpoint/2010/main" val="3065852453"/>
              </p:ext>
            </p:extLst>
          </p:nvPr>
        </p:nvGraphicFramePr>
        <p:xfrm>
          <a:off x="712255" y="1169634"/>
          <a:ext cx="9271330" cy="4640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13D14E4-0193-40AB-8744-2C3C44312205}"/>
              </a:ext>
            </a:extLst>
          </p:cNvPr>
          <p:cNvSpPr txBox="1"/>
          <p:nvPr/>
        </p:nvSpPr>
        <p:spPr>
          <a:xfrm>
            <a:off x="618348"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56852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Sabit Yatırım Harcamaları Dışında Kalanlar  </a:t>
            </a:r>
          </a:p>
        </p:txBody>
      </p:sp>
      <p:sp>
        <p:nvSpPr>
          <p:cNvPr id="4" name="TextBox 3">
            <a:extLst>
              <a:ext uri="{FF2B5EF4-FFF2-40B4-BE49-F238E27FC236}">
                <a16:creationId xmlns:a16="http://schemas.microsoft.com/office/drawing/2014/main" id="{813D14E4-0193-40AB-8744-2C3C44312205}"/>
              </a:ext>
            </a:extLst>
          </p:cNvPr>
          <p:cNvSpPr txBox="1"/>
          <p:nvPr/>
        </p:nvSpPr>
        <p:spPr>
          <a:xfrm>
            <a:off x="618348"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8" name="Diagram 7">
            <a:extLst>
              <a:ext uri="{FF2B5EF4-FFF2-40B4-BE49-F238E27FC236}">
                <a16:creationId xmlns:a16="http://schemas.microsoft.com/office/drawing/2014/main" id="{C89577EA-D1CF-F2F0-29A7-83176BFFF8F9}"/>
              </a:ext>
            </a:extLst>
          </p:cNvPr>
          <p:cNvGraphicFramePr/>
          <p:nvPr>
            <p:extLst>
              <p:ext uri="{D42A27DB-BD31-4B8C-83A1-F6EECF244321}">
                <p14:modId xmlns:p14="http://schemas.microsoft.com/office/powerpoint/2010/main" val="3135933500"/>
              </p:ext>
            </p:extLst>
          </p:nvPr>
        </p:nvGraphicFramePr>
        <p:xfrm>
          <a:off x="1837112" y="1263535"/>
          <a:ext cx="8886306" cy="514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886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Yatırımın Finansmanından Kaynaklı Faiz ve Kur Farkları</a:t>
            </a:r>
          </a:p>
        </p:txBody>
      </p:sp>
      <p:graphicFrame>
        <p:nvGraphicFramePr>
          <p:cNvPr id="9" name="Diagram 8">
            <a:extLst>
              <a:ext uri="{FF2B5EF4-FFF2-40B4-BE49-F238E27FC236}">
                <a16:creationId xmlns:a16="http://schemas.microsoft.com/office/drawing/2014/main" id="{F4B8501A-2B08-668A-DF20-596F22ECBA87}"/>
              </a:ext>
            </a:extLst>
          </p:cNvPr>
          <p:cNvGraphicFramePr/>
          <p:nvPr>
            <p:extLst>
              <p:ext uri="{D42A27DB-BD31-4B8C-83A1-F6EECF244321}">
                <p14:modId xmlns:p14="http://schemas.microsoft.com/office/powerpoint/2010/main" val="599902706"/>
              </p:ext>
            </p:extLst>
          </p:nvPr>
        </p:nvGraphicFramePr>
        <p:xfrm>
          <a:off x="1003200" y="1169633"/>
          <a:ext cx="9736844" cy="451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0893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5"/>
            <a:ext cx="10185600" cy="937179"/>
          </a:xfrm>
        </p:spPr>
        <p:txBody>
          <a:bodyPr/>
          <a:lstStyle/>
          <a:p>
            <a:r>
              <a:rPr lang="tr-TR" sz="3200" b="1" dirty="0">
                <a:latin typeface="Univers for KPMG"/>
              </a:rPr>
              <a:t>Sabit Yatırım Tutarı- Örnek </a:t>
            </a:r>
            <a:br>
              <a:rPr lang="tr-TR" sz="3200" b="1" dirty="0">
                <a:latin typeface="Univers for KPMG"/>
              </a:rPr>
            </a:br>
            <a:endParaRPr lang="tr-TR" sz="3200" b="1" dirty="0">
              <a:latin typeface="Univers for KPMG"/>
            </a:endParaRP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Çınar A.Ş.’nin teşvik belgesi kapsamında makine alımına ilişkin veriler aşağıdaki gibidir: </a:t>
            </a:r>
          </a:p>
          <a:p>
            <a:pPr marL="285750" indent="-285750" algn="just">
              <a:spcBef>
                <a:spcPts val="600"/>
              </a:spcBef>
              <a:spcAft>
                <a:spcPts val="600"/>
              </a:spcAft>
              <a:buFont typeface="Wingdings" panose="05000000000000000000" pitchFamily="2" charset="2"/>
              <a:buChar char="v"/>
            </a:pPr>
            <a:r>
              <a:rPr lang="tr-TR" sz="1800" b="1" dirty="0">
                <a:solidFill>
                  <a:srgbClr val="43B02A"/>
                </a:solidFill>
                <a:latin typeface="Calibri" panose="020F0502020204030204" pitchFamily="34" charset="0"/>
                <a:ea typeface="Calibri" panose="020F0502020204030204" pitchFamily="34" charset="0"/>
                <a:cs typeface="Calibri" panose="020F0502020204030204" pitchFamily="34" charset="0"/>
              </a:rPr>
              <a:t>Sipariş Usulü </a:t>
            </a:r>
            <a:r>
              <a:rPr lang="tr-TR" sz="1800" b="1" i="0" u="none" strike="noStrike" baseline="0" dirty="0">
                <a:solidFill>
                  <a:srgbClr val="43B02A"/>
                </a:solidFill>
                <a:latin typeface="Calibri" panose="020F0502020204030204" pitchFamily="34" charset="0"/>
                <a:ea typeface="Calibri" panose="020F0502020204030204" pitchFamily="34" charset="0"/>
                <a:cs typeface="Calibri" panose="020F0502020204030204" pitchFamily="34" charset="0"/>
              </a:rPr>
              <a:t>Set Makine Alımı: 10.000.000 TL</a:t>
            </a:r>
          </a:p>
          <a:p>
            <a:pPr marL="285750" indent="-285750" algn="just">
              <a:spcBef>
                <a:spcPts val="600"/>
              </a:spcBef>
              <a:spcAft>
                <a:spcPts val="600"/>
              </a:spcAft>
              <a:buFont typeface="Wingdings" panose="05000000000000000000" pitchFamily="2" charset="2"/>
              <a:buChar char="v"/>
            </a:pPr>
            <a:r>
              <a:rPr lang="tr-TR" sz="1800" b="1" dirty="0">
                <a:solidFill>
                  <a:srgbClr val="43B02A"/>
                </a:solidFill>
                <a:latin typeface="Calibri" panose="020F0502020204030204" pitchFamily="34" charset="0"/>
                <a:ea typeface="Calibri" panose="020F0502020204030204" pitchFamily="34" charset="0"/>
                <a:cs typeface="Calibri" panose="020F0502020204030204" pitchFamily="34" charset="0"/>
              </a:rPr>
              <a:t>Alım İçin Kullanılan Kredi</a:t>
            </a:r>
            <a:r>
              <a:rPr lang="tr-TR" sz="1800" b="1" i="0" u="none" strike="noStrike" baseline="0" dirty="0">
                <a:solidFill>
                  <a:srgbClr val="43B02A"/>
                </a:solidFill>
                <a:latin typeface="Calibri" panose="020F0502020204030204" pitchFamily="34" charset="0"/>
                <a:ea typeface="Calibri" panose="020F0502020204030204" pitchFamily="34" charset="0"/>
                <a:cs typeface="Calibri" panose="020F0502020204030204" pitchFamily="34" charset="0"/>
              </a:rPr>
              <a:t>: 10.000.000 TL</a:t>
            </a:r>
          </a:p>
          <a:p>
            <a:pPr marL="285750" indent="-285750" algn="just">
              <a:spcBef>
                <a:spcPts val="600"/>
              </a:spcBef>
              <a:spcAft>
                <a:spcPts val="600"/>
              </a:spcAft>
              <a:buFont typeface="Wingdings" panose="05000000000000000000" pitchFamily="2" charset="2"/>
              <a:buChar char="v"/>
            </a:pPr>
            <a:r>
              <a:rPr lang="tr-TR" sz="1800" b="1" i="0" u="none" strike="noStrike" baseline="0" dirty="0">
                <a:solidFill>
                  <a:srgbClr val="43B02A"/>
                </a:solidFill>
                <a:latin typeface="Calibri" panose="020F0502020204030204" pitchFamily="34" charset="0"/>
                <a:ea typeface="Calibri" panose="020F0502020204030204" pitchFamily="34" charset="0"/>
                <a:cs typeface="Calibri" panose="020F0502020204030204" pitchFamily="34" charset="0"/>
              </a:rPr>
              <a:t>Makine Aktifleştirme Tarihi: 30/06/2026</a:t>
            </a:r>
          </a:p>
          <a:p>
            <a:pPr marL="285750" indent="-285750" algn="just">
              <a:spcBef>
                <a:spcPts val="600"/>
              </a:spcBef>
              <a:spcAft>
                <a:spcPts val="600"/>
              </a:spcAft>
              <a:buFont typeface="Wingdings" panose="05000000000000000000" pitchFamily="2" charset="2"/>
              <a:buChar char="v"/>
            </a:pPr>
            <a:r>
              <a:rPr lang="tr-TR" sz="1800" b="1" dirty="0">
                <a:solidFill>
                  <a:srgbClr val="43B02A"/>
                </a:solidFill>
                <a:latin typeface="Calibri" panose="020F0502020204030204" pitchFamily="34" charset="0"/>
                <a:ea typeface="Calibri" panose="020F0502020204030204" pitchFamily="34" charset="0"/>
                <a:cs typeface="Calibri" panose="020F0502020204030204" pitchFamily="34" charset="0"/>
              </a:rPr>
              <a:t>Kullanılan Kredilerin Faiz Ödemeleri</a:t>
            </a:r>
          </a:p>
          <a:p>
            <a:pPr algn="just">
              <a:spcBef>
                <a:spcPts val="600"/>
              </a:spcBef>
              <a:spcAft>
                <a:spcPts val="600"/>
              </a:spcAft>
            </a:pPr>
            <a:endParaRPr lang="tr-TR" sz="1800" b="1" i="0" u="none" strike="noStrike" baseline="0" dirty="0">
              <a:solidFill>
                <a:srgbClr val="43B02A"/>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graphicFrame>
        <p:nvGraphicFramePr>
          <p:cNvPr id="7" name="Table 6">
            <a:extLst>
              <a:ext uri="{FF2B5EF4-FFF2-40B4-BE49-F238E27FC236}">
                <a16:creationId xmlns:a16="http://schemas.microsoft.com/office/drawing/2014/main" id="{0E294E09-337D-4E27-2364-4B1C67CDBC63}"/>
              </a:ext>
            </a:extLst>
          </p:cNvPr>
          <p:cNvGraphicFramePr>
            <a:graphicFrameLocks noGrp="1"/>
          </p:cNvGraphicFramePr>
          <p:nvPr>
            <p:extLst>
              <p:ext uri="{D42A27DB-BD31-4B8C-83A1-F6EECF244321}">
                <p14:modId xmlns:p14="http://schemas.microsoft.com/office/powerpoint/2010/main" val="3060796134"/>
              </p:ext>
            </p:extLst>
          </p:nvPr>
        </p:nvGraphicFramePr>
        <p:xfrm>
          <a:off x="1003200" y="3711061"/>
          <a:ext cx="6968704" cy="1118634"/>
        </p:xfrm>
        <a:graphic>
          <a:graphicData uri="http://schemas.openxmlformats.org/drawingml/2006/table">
            <a:tbl>
              <a:tblPr firstRow="1" bandRow="1">
                <a:tableStyleId>{5C22544A-7EE6-4342-B048-85BDC9FD1C3A}</a:tableStyleId>
              </a:tblPr>
              <a:tblGrid>
                <a:gridCol w="1132525">
                  <a:extLst>
                    <a:ext uri="{9D8B030D-6E8A-4147-A177-3AD203B41FA5}">
                      <a16:colId xmlns:a16="http://schemas.microsoft.com/office/drawing/2014/main" val="891594868"/>
                    </a:ext>
                  </a:extLst>
                </a:gridCol>
                <a:gridCol w="1353478">
                  <a:extLst>
                    <a:ext uri="{9D8B030D-6E8A-4147-A177-3AD203B41FA5}">
                      <a16:colId xmlns:a16="http://schemas.microsoft.com/office/drawing/2014/main" val="1032385737"/>
                    </a:ext>
                  </a:extLst>
                </a:gridCol>
                <a:gridCol w="1353478">
                  <a:extLst>
                    <a:ext uri="{9D8B030D-6E8A-4147-A177-3AD203B41FA5}">
                      <a16:colId xmlns:a16="http://schemas.microsoft.com/office/drawing/2014/main" val="2179312190"/>
                    </a:ext>
                  </a:extLst>
                </a:gridCol>
                <a:gridCol w="1600617">
                  <a:extLst>
                    <a:ext uri="{9D8B030D-6E8A-4147-A177-3AD203B41FA5}">
                      <a16:colId xmlns:a16="http://schemas.microsoft.com/office/drawing/2014/main" val="576014018"/>
                    </a:ext>
                  </a:extLst>
                </a:gridCol>
                <a:gridCol w="1528606">
                  <a:extLst>
                    <a:ext uri="{9D8B030D-6E8A-4147-A177-3AD203B41FA5}">
                      <a16:colId xmlns:a16="http://schemas.microsoft.com/office/drawing/2014/main" val="3386819059"/>
                    </a:ext>
                  </a:extLst>
                </a:gridCol>
              </a:tblGrid>
              <a:tr h="706506">
                <a:tc>
                  <a:txBody>
                    <a:bodyPr/>
                    <a:lstStyle/>
                    <a:p>
                      <a:r>
                        <a:rPr lang="tr-TR" sz="1500" dirty="0"/>
                        <a:t>Dönemler</a:t>
                      </a:r>
                    </a:p>
                  </a:txBody>
                  <a:tcPr anchor="ctr">
                    <a:solidFill>
                      <a:schemeClr val="accent2"/>
                    </a:solidFill>
                  </a:tcPr>
                </a:tc>
                <a:tc>
                  <a:txBody>
                    <a:bodyPr/>
                    <a:lstStyle/>
                    <a:p>
                      <a:pPr marL="0" marR="0" lvl="0" indent="0" algn="l" defTabSz="914094" rtl="0" eaLnBrk="1" fontAlgn="auto" latinLnBrk="0" hangingPunct="1">
                        <a:lnSpc>
                          <a:spcPct val="100000"/>
                        </a:lnSpc>
                        <a:spcBef>
                          <a:spcPts val="0"/>
                        </a:spcBef>
                        <a:spcAft>
                          <a:spcPts val="0"/>
                        </a:spcAft>
                        <a:buClrTx/>
                        <a:buSzTx/>
                        <a:buFontTx/>
                        <a:buNone/>
                        <a:tabLst/>
                        <a:defRPr/>
                      </a:pPr>
                      <a:r>
                        <a:rPr lang="tr-TR" sz="1500" u="none" strike="noStrike" dirty="0">
                          <a:effectLst/>
                        </a:rPr>
                        <a:t>Ekim-Aralık 2025</a:t>
                      </a:r>
                      <a:endParaRPr lang="tr-TR" sz="1500" b="0" i="0" u="none" strike="noStrike" dirty="0">
                        <a:solidFill>
                          <a:srgbClr val="000000"/>
                        </a:solidFill>
                        <a:effectLst/>
                        <a:latin typeface="Aptos Narrow"/>
                      </a:endParaRPr>
                    </a:p>
                  </a:txBody>
                  <a:tcPr>
                    <a:solidFill>
                      <a:schemeClr val="accent2"/>
                    </a:solidFill>
                  </a:tcPr>
                </a:tc>
                <a:tc>
                  <a:txBody>
                    <a:bodyPr/>
                    <a:lstStyle/>
                    <a:p>
                      <a:pPr marL="0" marR="0" lvl="0" indent="0" algn="l" defTabSz="914094" rtl="0" eaLnBrk="1" fontAlgn="auto" latinLnBrk="0" hangingPunct="1">
                        <a:lnSpc>
                          <a:spcPct val="100000"/>
                        </a:lnSpc>
                        <a:spcBef>
                          <a:spcPts val="0"/>
                        </a:spcBef>
                        <a:spcAft>
                          <a:spcPts val="0"/>
                        </a:spcAft>
                        <a:buClrTx/>
                        <a:buSzTx/>
                        <a:buFontTx/>
                        <a:buNone/>
                        <a:tabLst/>
                        <a:defRPr/>
                      </a:pPr>
                      <a:r>
                        <a:rPr lang="tr-TR" sz="1500" u="none" strike="noStrike" dirty="0">
                          <a:effectLst/>
                        </a:rPr>
                        <a:t>Ocak-Mart 2026</a:t>
                      </a:r>
                      <a:endParaRPr lang="tr-TR" sz="1500" b="0" i="0" u="none" strike="noStrike" dirty="0">
                        <a:solidFill>
                          <a:srgbClr val="000000"/>
                        </a:solidFill>
                        <a:effectLst/>
                        <a:latin typeface="Aptos Narrow"/>
                      </a:endParaRPr>
                    </a:p>
                  </a:txBody>
                  <a:tcPr>
                    <a:solidFill>
                      <a:schemeClr val="accent2"/>
                    </a:solidFill>
                  </a:tcPr>
                </a:tc>
                <a:tc>
                  <a:txBody>
                    <a:bodyPr/>
                    <a:lstStyle/>
                    <a:p>
                      <a:pPr marL="0" marR="0" lvl="0" indent="0" algn="l" defTabSz="914094" rtl="0" eaLnBrk="1" fontAlgn="auto" latinLnBrk="0" hangingPunct="1">
                        <a:lnSpc>
                          <a:spcPct val="100000"/>
                        </a:lnSpc>
                        <a:spcBef>
                          <a:spcPts val="0"/>
                        </a:spcBef>
                        <a:spcAft>
                          <a:spcPts val="0"/>
                        </a:spcAft>
                        <a:buClrTx/>
                        <a:buSzTx/>
                        <a:buFontTx/>
                        <a:buNone/>
                        <a:tabLst/>
                        <a:defRPr/>
                      </a:pPr>
                      <a:r>
                        <a:rPr lang="tr-TR" sz="1500" u="none" strike="noStrike" dirty="0">
                          <a:effectLst/>
                        </a:rPr>
                        <a:t>Nisan-Haziran 2026</a:t>
                      </a:r>
                      <a:endParaRPr lang="tr-TR" sz="1500" b="0" i="0" u="none" strike="noStrike" dirty="0">
                        <a:solidFill>
                          <a:srgbClr val="000000"/>
                        </a:solidFill>
                        <a:effectLst/>
                        <a:latin typeface="Aptos Narrow"/>
                      </a:endParaRPr>
                    </a:p>
                  </a:txBody>
                  <a:tcPr>
                    <a:solidFill>
                      <a:schemeClr val="accent2"/>
                    </a:solidFill>
                  </a:tcPr>
                </a:tc>
                <a:tc>
                  <a:txBody>
                    <a:bodyPr/>
                    <a:lstStyle/>
                    <a:p>
                      <a:pPr marL="0" marR="0" lvl="0" indent="0" algn="l" defTabSz="914094" rtl="0" eaLnBrk="1" fontAlgn="auto" latinLnBrk="0" hangingPunct="1">
                        <a:lnSpc>
                          <a:spcPct val="100000"/>
                        </a:lnSpc>
                        <a:spcBef>
                          <a:spcPts val="0"/>
                        </a:spcBef>
                        <a:spcAft>
                          <a:spcPts val="0"/>
                        </a:spcAft>
                        <a:buClrTx/>
                        <a:buSzTx/>
                        <a:buFontTx/>
                        <a:buNone/>
                        <a:tabLst/>
                        <a:defRPr/>
                      </a:pPr>
                      <a:r>
                        <a:rPr lang="tr-TR" sz="1500" u="none" strike="noStrike" dirty="0">
                          <a:effectLst/>
                        </a:rPr>
                        <a:t>Temmuz-Eylül 2026</a:t>
                      </a:r>
                      <a:endParaRPr lang="tr-TR" sz="1500" b="0" i="0" u="none" strike="noStrike" dirty="0">
                        <a:solidFill>
                          <a:srgbClr val="000000"/>
                        </a:solidFill>
                        <a:effectLst/>
                        <a:latin typeface="Aptos Narrow"/>
                      </a:endParaRPr>
                    </a:p>
                  </a:txBody>
                  <a:tcPr>
                    <a:solidFill>
                      <a:schemeClr val="accent2"/>
                    </a:solidFill>
                  </a:tcPr>
                </a:tc>
                <a:extLst>
                  <a:ext uri="{0D108BD9-81ED-4DB2-BD59-A6C34878D82A}">
                    <a16:rowId xmlns:a16="http://schemas.microsoft.com/office/drawing/2014/main" val="1091270871"/>
                  </a:ext>
                </a:extLst>
              </a:tr>
              <a:tr h="412128">
                <a:tc>
                  <a:txBody>
                    <a:bodyPr/>
                    <a:lstStyle/>
                    <a:p>
                      <a:r>
                        <a:rPr lang="tr-TR" sz="1500" b="1" dirty="0">
                          <a:solidFill>
                            <a:srgbClr val="470A68"/>
                          </a:solidFill>
                        </a:rPr>
                        <a:t>Faiz (TL)</a:t>
                      </a:r>
                    </a:p>
                  </a:txBody>
                  <a:tcPr/>
                </a:tc>
                <a:tc>
                  <a:txBody>
                    <a:bodyPr/>
                    <a:lstStyle/>
                    <a:p>
                      <a:pPr algn="r"/>
                      <a:r>
                        <a:rPr lang="tr-TR" sz="1500" b="1" dirty="0">
                          <a:solidFill>
                            <a:srgbClr val="470A68"/>
                          </a:solidFill>
                        </a:rPr>
                        <a:t>1.250.000</a:t>
                      </a:r>
                    </a:p>
                  </a:txBody>
                  <a:tcPr/>
                </a:tc>
                <a:tc>
                  <a:txBody>
                    <a:bodyPr/>
                    <a:lstStyle/>
                    <a:p>
                      <a:pPr marL="0" marR="0" lvl="0" indent="0" algn="r" defTabSz="914094" rtl="0" eaLnBrk="1" fontAlgn="auto" latinLnBrk="0" hangingPunct="1">
                        <a:lnSpc>
                          <a:spcPct val="100000"/>
                        </a:lnSpc>
                        <a:spcBef>
                          <a:spcPts val="0"/>
                        </a:spcBef>
                        <a:spcAft>
                          <a:spcPts val="0"/>
                        </a:spcAft>
                        <a:buClrTx/>
                        <a:buSzTx/>
                        <a:buFontTx/>
                        <a:buNone/>
                        <a:tabLst/>
                        <a:defRPr/>
                      </a:pPr>
                      <a:r>
                        <a:rPr lang="tr-TR" sz="1500" b="1" dirty="0">
                          <a:solidFill>
                            <a:srgbClr val="470A68"/>
                          </a:solidFill>
                        </a:rPr>
                        <a:t>1.250.000</a:t>
                      </a:r>
                    </a:p>
                  </a:txBody>
                  <a:tcPr/>
                </a:tc>
                <a:tc>
                  <a:txBody>
                    <a:bodyPr/>
                    <a:lstStyle/>
                    <a:p>
                      <a:pPr marL="0" marR="0" lvl="0" indent="0" algn="r" defTabSz="914094" rtl="0" eaLnBrk="1" fontAlgn="auto" latinLnBrk="0" hangingPunct="1">
                        <a:lnSpc>
                          <a:spcPct val="100000"/>
                        </a:lnSpc>
                        <a:spcBef>
                          <a:spcPts val="0"/>
                        </a:spcBef>
                        <a:spcAft>
                          <a:spcPts val="0"/>
                        </a:spcAft>
                        <a:buClrTx/>
                        <a:buSzTx/>
                        <a:buFontTx/>
                        <a:buNone/>
                        <a:tabLst/>
                        <a:defRPr/>
                      </a:pPr>
                      <a:r>
                        <a:rPr lang="tr-TR" sz="1500" b="1" dirty="0">
                          <a:solidFill>
                            <a:srgbClr val="470A68"/>
                          </a:solidFill>
                        </a:rPr>
                        <a:t>1.250.000</a:t>
                      </a:r>
                    </a:p>
                  </a:txBody>
                  <a:tcPr/>
                </a:tc>
                <a:tc>
                  <a:txBody>
                    <a:bodyPr/>
                    <a:lstStyle/>
                    <a:p>
                      <a:pPr marL="0" marR="0" lvl="0" indent="0" algn="r" defTabSz="914094" rtl="0" eaLnBrk="1" fontAlgn="auto" latinLnBrk="0" hangingPunct="1">
                        <a:lnSpc>
                          <a:spcPct val="100000"/>
                        </a:lnSpc>
                        <a:spcBef>
                          <a:spcPts val="0"/>
                        </a:spcBef>
                        <a:spcAft>
                          <a:spcPts val="0"/>
                        </a:spcAft>
                        <a:buClrTx/>
                        <a:buSzTx/>
                        <a:buFontTx/>
                        <a:buNone/>
                        <a:tabLst/>
                        <a:defRPr/>
                      </a:pPr>
                      <a:r>
                        <a:rPr lang="tr-TR" sz="1500" b="1" dirty="0">
                          <a:solidFill>
                            <a:srgbClr val="470A68"/>
                          </a:solidFill>
                        </a:rPr>
                        <a:t>1.250.000</a:t>
                      </a:r>
                    </a:p>
                  </a:txBody>
                  <a:tcPr/>
                </a:tc>
                <a:extLst>
                  <a:ext uri="{0D108BD9-81ED-4DB2-BD59-A6C34878D82A}">
                    <a16:rowId xmlns:a16="http://schemas.microsoft.com/office/drawing/2014/main" val="1939698204"/>
                  </a:ext>
                </a:extLst>
              </a:tr>
            </a:tbl>
          </a:graphicData>
        </a:graphic>
      </p:graphicFrame>
    </p:spTree>
    <p:extLst>
      <p:ext uri="{BB962C8B-B14F-4D97-AF65-F5344CB8AC3E}">
        <p14:creationId xmlns:p14="http://schemas.microsoft.com/office/powerpoint/2010/main" val="412877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Sabit Yatırım Tutarı </a:t>
            </a:r>
            <a:br>
              <a:rPr lang="tr-TR" sz="3200" b="1" dirty="0">
                <a:latin typeface="Univers for KPMG"/>
              </a:rPr>
            </a:br>
            <a:br>
              <a:rPr lang="tr-TR" sz="3200" b="1" dirty="0">
                <a:latin typeface="Univers for KPMG"/>
              </a:rPr>
            </a:br>
            <a:r>
              <a:rPr lang="tr-TR" sz="3200" b="1" dirty="0">
                <a:latin typeface="Univers for KPMG"/>
              </a:rPr>
              <a:t>Örnek 1</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VUK’a Göre Makinenin Maliyet Bedeli</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Aktifleştiği dönemin sonuna kadar oluşan faiz giderlerinin makine maliyetine ithal edilmesi zaruridir. </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Makine Bedeli= 10.000.000 + 5.000.000= 15.000.000 TL </a:t>
            </a: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Teşvik Uygulaması Bakımından Maliyet Bedeli:</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Malinenin aktifleştiği tarihe kadar oluşan faiz giderleri yatırım harcaması olarak dikkate alınır. </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Yatırım Harcaması= 10.000.000 + 3.750.000= 13.750.000 TL</a:t>
            </a:r>
          </a:p>
          <a:p>
            <a:pPr algn="just">
              <a:spcBef>
                <a:spcPts val="600"/>
              </a:spcBef>
              <a:spcAft>
                <a:spcPts val="600"/>
              </a:spcAft>
            </a:pPr>
            <a:endPar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331397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Sabit Yatırım Tutarı </a:t>
            </a:r>
            <a:br>
              <a:rPr lang="tr-TR" sz="3200" b="1" dirty="0">
                <a:latin typeface="Univers for KPMG"/>
              </a:rPr>
            </a:br>
            <a:br>
              <a:rPr lang="tr-TR" sz="3200" b="1" dirty="0">
                <a:latin typeface="Univers for KPMG"/>
              </a:rPr>
            </a:br>
            <a:r>
              <a:rPr lang="tr-TR" sz="3200" b="1" dirty="0">
                <a:latin typeface="Univers for KPMG"/>
              </a:rPr>
              <a:t>Örnek 1</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VUK’a Göre Makinenin Maliyet Bedeli</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Aktifleştiği dönemin sonuna kadar oluşan faiz giderlerinin makine maliyetine ithal edilmesi zaruridir. </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Makine Bedeli= 10.000.000 + 5.000.000= 15.000.000 TL </a:t>
            </a: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r>
              <a:rPr lang="tr-TR"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Teşvik Uygulaması Bakımından Maliyet Bedeli:</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Malinenin aktifleştiği tarihe kadar oluşan faiz giderleri yatırım harcaması olarak dikkate alınır. </a:t>
            </a:r>
          </a:p>
          <a:p>
            <a:pPr marL="342900" indent="-342900" algn="just">
              <a:spcBef>
                <a:spcPts val="600"/>
              </a:spcBef>
              <a:spcAft>
                <a:spcPts val="600"/>
              </a:spcAft>
              <a:buFont typeface="Wingdings" panose="05000000000000000000" pitchFamily="2" charset="2"/>
              <a:buChar char="v"/>
            </a:pPr>
            <a:r>
              <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rPr>
              <a:t>Yatırım Harcaması= 10.000.000 + 3.750.000= 13.750.000 TL</a:t>
            </a:r>
          </a:p>
          <a:p>
            <a:pPr algn="just">
              <a:spcBef>
                <a:spcPts val="600"/>
              </a:spcBef>
              <a:spcAft>
                <a:spcPts val="600"/>
              </a:spcAft>
            </a:pPr>
            <a:endPar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rgbClr val="43B02A"/>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237159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Torba Yasa Düzenlemesinin 32/A Uygulamasına Etkileri</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Teklif metni yasalaşması halinde;</a:t>
            </a:r>
          </a:p>
          <a:p>
            <a:pPr marL="342900" indent="-76200" algn="just">
              <a:lnSpc>
                <a:spcPct val="150000"/>
              </a:lnSpc>
              <a:spcBef>
                <a:spcPts val="600"/>
              </a:spcBef>
              <a:spcAft>
                <a:spcPts val="600"/>
              </a:spcAft>
              <a:buFont typeface="Wingdings" panose="05000000000000000000" pitchFamily="2" charset="2"/>
              <a:buChar char="Ø"/>
            </a:pP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Vergi indirimi desteği, </a:t>
            </a:r>
            <a:r>
              <a:rPr lang="tr-TR" sz="20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indirim hakkının kullanılabileceği ilk hesap dönemi dahil en fazla on hesap döneminde kullanılabilecek,</a:t>
            </a:r>
          </a:p>
          <a:p>
            <a:pPr marL="342900" indent="-76200" algn="just">
              <a:lnSpc>
                <a:spcPct val="150000"/>
              </a:lnSpc>
              <a:spcBef>
                <a:spcPts val="600"/>
              </a:spcBef>
              <a:spcAft>
                <a:spcPts val="600"/>
              </a:spcAft>
              <a:buFont typeface="Wingdings" panose="05000000000000000000" pitchFamily="2" charset="2"/>
              <a:buChar char="Ø"/>
            </a:pP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Vergi indirim oranı, </a:t>
            </a:r>
            <a:r>
              <a:rPr lang="tr-TR" sz="2000" b="1" u="sng" dirty="0">
                <a:solidFill>
                  <a:srgbClr val="FF0000"/>
                </a:solidFill>
                <a:latin typeface="Aptos Display"/>
                <a:ea typeface="Aptos"/>
                <a:cs typeface="Times New Roman" panose="02020603050405020304" pitchFamily="18" charset="0"/>
              </a:rPr>
              <a:t>yatırım ve işletme döneminde </a:t>
            </a:r>
            <a:r>
              <a:rPr lang="tr-TR" sz="2000" b="1" u="sng" dirty="0">
                <a:solidFill>
                  <a:srgbClr val="FF0000"/>
                </a:solidFill>
                <a:effectLst/>
                <a:latin typeface="Aptos Display"/>
                <a:ea typeface="Aptos"/>
                <a:cs typeface="Times New Roman" panose="02020603050405020304" pitchFamily="18" charset="0"/>
              </a:rPr>
              <a:t>%60 indirimli olarak uygulacak</a:t>
            </a:r>
            <a:r>
              <a:rPr lang="tr-TR" sz="2000" u="sng" dirty="0">
                <a:solidFill>
                  <a:srgbClr val="FF0000"/>
                </a:solidFill>
                <a:effectLst/>
                <a:latin typeface="Aptos Display"/>
                <a:ea typeface="Aptos"/>
                <a:cs typeface="Times New Roman" panose="02020603050405020304" pitchFamily="18" charset="0"/>
              </a:rPr>
              <a:t>,</a:t>
            </a:r>
          </a:p>
          <a:p>
            <a:pPr marL="342900" indent="-76200" algn="just">
              <a:lnSpc>
                <a:spcPct val="150000"/>
              </a:lnSpc>
              <a:spcBef>
                <a:spcPts val="600"/>
              </a:spcBef>
              <a:spcAft>
                <a:spcPts val="600"/>
              </a:spcAft>
              <a:buFont typeface="Wingdings" panose="05000000000000000000" pitchFamily="2" charset="2"/>
              <a:buChar char="Ø"/>
            </a:pP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Kazanç bulunmasına rağmen yararlanılmayan </a:t>
            </a:r>
            <a:r>
              <a:rPr lang="tr-TR" sz="1800" b="1" u="sng" dirty="0">
                <a:solidFill>
                  <a:srgbClr val="FF0000"/>
                </a:solidFill>
                <a:effectLst/>
                <a:latin typeface="Aptos Display"/>
                <a:ea typeface="Times New Roman" panose="02020603050405020304" pitchFamily="18" charset="0"/>
                <a:cs typeface="Times New Roman" panose="02020603050405020304" pitchFamily="18" charset="0"/>
              </a:rPr>
              <a:t>yatırıma katkı tutarları müteakip dönemlerde kullanılamayacak,</a:t>
            </a:r>
          </a:p>
          <a:p>
            <a:pPr marL="342900" indent="-76200" algn="just">
              <a:lnSpc>
                <a:spcPct val="150000"/>
              </a:lnSpc>
              <a:spcBef>
                <a:spcPts val="600"/>
              </a:spcBef>
              <a:spcAft>
                <a:spcPts val="600"/>
              </a:spcAft>
              <a:buFont typeface="Wingdings" panose="05000000000000000000" pitchFamily="2" charset="2"/>
              <a:buChar char="Ø"/>
            </a:pP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Cumhurbaşkanı; </a:t>
            </a:r>
            <a:r>
              <a:rPr lang="tr-TR" sz="1800" b="1" i="1" u="sng" dirty="0">
                <a:solidFill>
                  <a:srgbClr val="FF0000"/>
                </a:solidFill>
                <a:latin typeface="Aptos Display"/>
                <a:ea typeface="Calibri" panose="020F0502020204030204" pitchFamily="34" charset="0"/>
                <a:cs typeface="Times New Roman" panose="02020603050405020304" pitchFamily="18" charset="0"/>
              </a:rPr>
              <a:t>yatırıma katkı tutarının yatırım döneminde diğer faaliyetlerde kullanılabilir kısmınını %50’yi geçmemek üzere sınırlayabilecek,</a:t>
            </a:r>
          </a:p>
          <a:p>
            <a:pPr marL="342900" indent="-76200" algn="just">
              <a:lnSpc>
                <a:spcPct val="150000"/>
              </a:lnSpc>
              <a:spcBef>
                <a:spcPts val="600"/>
              </a:spcBef>
              <a:spcAft>
                <a:spcPts val="600"/>
              </a:spcAft>
              <a:buFont typeface="Wingdings" panose="05000000000000000000" pitchFamily="2" charset="2"/>
              <a:buChar char="Ø"/>
            </a:pPr>
            <a:endPar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q"/>
            </a:pPr>
            <a:endPar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07090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2974FD2-A6C2-212D-20C4-7FAEB6328751}"/>
              </a:ext>
            </a:extLst>
          </p:cNvPr>
          <p:cNvGraphicFramePr/>
          <p:nvPr>
            <p:extLst>
              <p:ext uri="{D42A27DB-BD31-4B8C-83A1-F6EECF244321}">
                <p14:modId xmlns:p14="http://schemas.microsoft.com/office/powerpoint/2010/main" val="3418171970"/>
              </p:ext>
            </p:extLst>
          </p:nvPr>
        </p:nvGraphicFramePr>
        <p:xfrm>
          <a:off x="665018" y="1230284"/>
          <a:ext cx="10523782" cy="415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Mülga Düzenlemeler </a:t>
            </a:r>
          </a:p>
        </p:txBody>
      </p:sp>
      <p:pic>
        <p:nvPicPr>
          <p:cNvPr id="4" name="Picture 3">
            <a:extLst>
              <a:ext uri="{FF2B5EF4-FFF2-40B4-BE49-F238E27FC236}">
                <a16:creationId xmlns:a16="http://schemas.microsoft.com/office/drawing/2014/main" id="{8C221B28-E637-9455-42D5-7DDEA52AD896}"/>
              </a:ext>
            </a:extLst>
          </p:cNvPr>
          <p:cNvPicPr>
            <a:picLocks noChangeAspect="1"/>
          </p:cNvPicPr>
          <p:nvPr/>
        </p:nvPicPr>
        <p:blipFill>
          <a:blip r:embed="rId7"/>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4150172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Torba Yasa Düzenlemesinin 32/A Uygulamasına Etkileri</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9736844"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1200"/>
              </a:spcBef>
              <a:spcAft>
                <a:spcPts val="1200"/>
              </a:spcAft>
              <a:buFont typeface="Wingdings" panose="05000000000000000000" pitchFamily="2" charset="2"/>
              <a:buChar char="q"/>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Teklif metni yasalaşması halinde;</a:t>
            </a:r>
          </a:p>
          <a:p>
            <a:pPr marL="342900" indent="-76200" algn="just">
              <a:lnSpc>
                <a:spcPct val="150000"/>
              </a:lnSpc>
              <a:spcBef>
                <a:spcPts val="600"/>
              </a:spcBef>
              <a:spcAft>
                <a:spcPts val="600"/>
              </a:spcAft>
              <a:buFont typeface="Wingdings" panose="05000000000000000000" pitchFamily="2" charset="2"/>
              <a:buChar char="Ø"/>
            </a:pP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Yatırım</a:t>
            </a:r>
            <a:r>
              <a:rPr lang="tr-TR" sz="1800" b="1" i="1" dirty="0">
                <a:solidFill>
                  <a:srgbClr val="FF0000"/>
                </a:solidFill>
                <a:latin typeface="Aptos Display"/>
                <a:ea typeface="Calibri" panose="020F0502020204030204" pitchFamily="34" charset="0"/>
                <a:cs typeface="Times New Roman" panose="02020603050405020304" pitchFamily="18" charset="0"/>
              </a:rPr>
              <a:t> </a:t>
            </a:r>
            <a:r>
              <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döneminde diğer faaliyetlerden elde edilen kazançlarda kullanılabilecek yatırıma katkı tutarının tespitinde; </a:t>
            </a:r>
            <a:r>
              <a:rPr lang="tr-TR" sz="1800" b="1" u="sng" dirty="0">
                <a:solidFill>
                  <a:srgbClr val="FF0000"/>
                </a:solidFill>
                <a:effectLst/>
                <a:latin typeface="Aptos Display"/>
                <a:ea typeface="Aptos"/>
                <a:cs typeface="Times New Roman" panose="02020603050405020304" pitchFamily="18" charset="0"/>
              </a:rPr>
              <a:t>toplam yatırıma katkı tutarının %50’sini ve «hakedilen» yatırıma katkı tutarını geçmemek</a:t>
            </a:r>
            <a:r>
              <a:rPr lang="tr-TR" sz="1800" b="1" dirty="0">
                <a:solidFill>
                  <a:srgbClr val="FF0000"/>
                </a:solidFill>
                <a:effectLst/>
                <a:latin typeface="Aptos Display"/>
                <a:ea typeface="Aptos"/>
                <a:cs typeface="Times New Roman" panose="02020603050405020304" pitchFamily="18" charset="0"/>
              </a:rPr>
              <a:t> </a:t>
            </a:r>
            <a:r>
              <a:rPr lang="tr-TR" sz="1800" dirty="0">
                <a:latin typeface="Aptos Display"/>
                <a:cs typeface="Times New Roman" panose="02020603050405020304" pitchFamily="18" charset="0"/>
              </a:rPr>
              <a:t>(mevcut düzenleme; «toplam </a:t>
            </a:r>
            <a:r>
              <a:rPr lang="tr-TR" sz="1800" dirty="0">
                <a:effectLst/>
                <a:latin typeface="Aptos Display"/>
                <a:ea typeface="Times New Roman" panose="02020603050405020304" pitchFamily="18" charset="0"/>
                <a:cs typeface="Times New Roman" panose="02020603050405020304" pitchFamily="18" charset="0"/>
              </a:rPr>
              <a:t>yatırıma katkı tutarının %50'sini ve gerçekleştirilen yatırım harcaması tutarını geçmemek üzere»)</a:t>
            </a:r>
            <a:endParaRPr lang="tr-TR" sz="1800" b="1" i="1" u="sng" dirty="0">
              <a:solidFill>
                <a:srgbClr val="FF0000"/>
              </a:solidFill>
              <a:latin typeface="Aptos Display"/>
              <a:ea typeface="Calibri" panose="020F0502020204030204" pitchFamily="34" charset="0"/>
              <a:cs typeface="Times New Roman" panose="02020603050405020304" pitchFamily="18" charset="0"/>
            </a:endParaRPr>
          </a:p>
          <a:p>
            <a:pPr marL="266700" algn="just">
              <a:lnSpc>
                <a:spcPct val="150000"/>
              </a:lnSpc>
              <a:spcBef>
                <a:spcPts val="600"/>
              </a:spcBef>
              <a:spcAft>
                <a:spcPts val="600"/>
              </a:spcAft>
            </a:pPr>
            <a:endPar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q"/>
            </a:pPr>
            <a:endParaRPr lang="tr-TR" sz="20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3D14E4-0193-40AB-8744-2C3C44312205}"/>
              </a:ext>
            </a:extLst>
          </p:cNvPr>
          <p:cNvSpPr txBox="1"/>
          <p:nvPr/>
        </p:nvSpPr>
        <p:spPr>
          <a:xfrm>
            <a:off x="643286" y="6257324"/>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59869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BBD8-BC01-60E0-A400-79C07A651C95}"/>
              </a:ext>
            </a:extLst>
          </p:cNvPr>
          <p:cNvSpPr>
            <a:spLocks noGrp="1"/>
          </p:cNvSpPr>
          <p:nvPr>
            <p:ph type="title"/>
          </p:nvPr>
        </p:nvSpPr>
        <p:spPr>
          <a:xfrm>
            <a:off x="594828" y="2115104"/>
            <a:ext cx="10185600" cy="2627791"/>
          </a:xfrm>
        </p:spPr>
        <p:txBody>
          <a:bodyPr/>
          <a:lstStyle/>
          <a:p>
            <a:pPr algn="ctr"/>
            <a:br>
              <a:rPr lang="tr-TR" sz="3200" b="1" dirty="0">
                <a:latin typeface="Univers for KPMG"/>
              </a:rPr>
            </a:br>
            <a:r>
              <a:rPr lang="tr-TR" sz="3200" b="1" dirty="0">
                <a:latin typeface="Univers for KPMG"/>
              </a:rPr>
              <a:t>TEŞEKKÜRLER</a:t>
            </a:r>
            <a:br>
              <a:rPr lang="tr-TR" sz="3200" b="1" dirty="0">
                <a:latin typeface="Univers for KPMG"/>
              </a:rPr>
            </a:br>
            <a:br>
              <a:rPr lang="tr-TR" sz="3200" b="1" dirty="0">
                <a:latin typeface="Univers for KPMG"/>
              </a:rPr>
            </a:br>
            <a:r>
              <a:rPr lang="tr-TR" sz="3200" b="1" dirty="0">
                <a:latin typeface="Univers for KPMG"/>
              </a:rPr>
              <a:t>Yeminli Mali Müşavir</a:t>
            </a:r>
            <a:br>
              <a:rPr lang="tr-TR" sz="3200" b="1" dirty="0">
                <a:latin typeface="Univers for KPMG"/>
              </a:rPr>
            </a:br>
            <a:r>
              <a:rPr lang="tr-TR" sz="3200" b="1" dirty="0">
                <a:latin typeface="Univers for KPMG"/>
              </a:rPr>
              <a:t>Şaban ATUÇURAN </a:t>
            </a:r>
          </a:p>
        </p:txBody>
      </p:sp>
      <p:sp>
        <p:nvSpPr>
          <p:cNvPr id="3" name="TextBox 2">
            <a:extLst>
              <a:ext uri="{FF2B5EF4-FFF2-40B4-BE49-F238E27FC236}">
                <a16:creationId xmlns:a16="http://schemas.microsoft.com/office/drawing/2014/main" id="{3117FAD2-CC22-89D9-F165-B09C5F4D3C01}"/>
              </a:ext>
            </a:extLst>
          </p:cNvPr>
          <p:cNvSpPr txBox="1"/>
          <p:nvPr/>
        </p:nvSpPr>
        <p:spPr>
          <a:xfrm>
            <a:off x="692272" y="6167535"/>
            <a:ext cx="10195200" cy="299259"/>
          </a:xfrm>
          <a:prstGeom prst="rect">
            <a:avLst/>
          </a:prstGeom>
          <a:solidFill>
            <a:schemeClr val="bg1"/>
          </a:solidFill>
        </p:spPr>
        <p:txBody>
          <a:bodyPr vert="horz" wrap="square" lIns="0" tIns="0" rIns="0" bIns="0" rtlCol="0" anchor="t" anchorCtr="0">
            <a:noAutofit/>
          </a:bodyPr>
          <a:lstStyle/>
          <a:p>
            <a:pPr algn="l">
              <a:spcAft>
                <a:spcPts val="600"/>
              </a:spcAft>
            </a:pPr>
            <a:endParaRPr lang="tr-TR" sz="1500" b="1" dirty="0">
              <a:solidFill>
                <a:schemeClr val="tx2"/>
              </a:solidFill>
            </a:endParaRPr>
          </a:p>
        </p:txBody>
      </p:sp>
    </p:spTree>
    <p:extLst>
      <p:ext uri="{BB962C8B-B14F-4D97-AF65-F5344CB8AC3E}">
        <p14:creationId xmlns:p14="http://schemas.microsoft.com/office/powerpoint/2010/main" val="112839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Daha önceki kararlara ilişkin uygulama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936699" y="1119076"/>
            <a:ext cx="10185600" cy="4824524"/>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E6799EC5-CB00-ABDC-0DDF-5AF4E930F3CF}"/>
              </a:ext>
            </a:extLst>
          </p:cNvPr>
          <p:cNvSpPr/>
          <p:nvPr/>
        </p:nvSpPr>
        <p:spPr>
          <a:xfrm>
            <a:off x="936699" y="1047402"/>
            <a:ext cx="4713314" cy="32170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nSpc>
                <a:spcPct val="100000"/>
              </a:lnSpc>
              <a:spcBef>
                <a:spcPts val="600"/>
              </a:spcBef>
              <a:spcAft>
                <a:spcPts val="600"/>
              </a:spcAft>
              <a:buFont typeface="Wingdings" panose="05000000000000000000" pitchFamily="2" charset="2"/>
              <a:buChar char="q"/>
            </a:pP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31/05/2025 tarihinden önceki kararlara istinaden düzenlenen teşvik belgeleri ile ilgili uygulamalar, yine bu teşvik belgelerinin dayandığı Kararlar çerçevesinde sonuçlandırılacak, </a:t>
            </a:r>
          </a:p>
          <a:p>
            <a:pPr algn="l"/>
            <a:endParaRPr lang="tr-TR" sz="1500" dirty="0" err="1">
              <a:solidFill>
                <a:schemeClr val="bg1"/>
              </a:solidFill>
            </a:endParaRPr>
          </a:p>
        </p:txBody>
      </p:sp>
      <p:sp>
        <p:nvSpPr>
          <p:cNvPr id="11" name="Rectangle 10">
            <a:extLst>
              <a:ext uri="{FF2B5EF4-FFF2-40B4-BE49-F238E27FC236}">
                <a16:creationId xmlns:a16="http://schemas.microsoft.com/office/drawing/2014/main" id="{9A3EBFB3-5562-49AB-2AF7-411436F14D95}"/>
              </a:ext>
            </a:extLst>
          </p:cNvPr>
          <p:cNvSpPr/>
          <p:nvPr/>
        </p:nvSpPr>
        <p:spPr>
          <a:xfrm>
            <a:off x="6600305" y="1047402"/>
            <a:ext cx="4654996" cy="32170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gn="just">
              <a:spcBef>
                <a:spcPts val="600"/>
              </a:spcBef>
              <a:spcAft>
                <a:spcPts val="600"/>
              </a:spcAft>
              <a:buFont typeface="Wingdings" panose="05000000000000000000" pitchFamily="2" charset="2"/>
              <a:buChar char="q"/>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spcBef>
                <a:spcPts val="600"/>
              </a:spcBef>
              <a:spcAft>
                <a:spcPts val="600"/>
              </a:spcAft>
              <a:buFont typeface="Wingdings" panose="05000000000000000000" pitchFamily="2" charset="2"/>
              <a:buChar char="q"/>
            </a:pPr>
            <a:r>
              <a:rPr lang="tr-TR" sz="1900" b="1" dirty="0">
                <a:solidFill>
                  <a:schemeClr val="bg1"/>
                </a:solidFill>
                <a:latin typeface="Calibri" panose="020F0502020204030204" pitchFamily="34" charset="0"/>
                <a:ea typeface="Calibri" panose="020F0502020204030204" pitchFamily="34" charset="0"/>
                <a:cs typeface="Calibri" panose="020F0502020204030204" pitchFamily="34" charset="0"/>
              </a:rPr>
              <a:t>Daha önceki kararlara istinaden düzenlenen teşvik belgeleri kapsamında temin edilen makine ve teçhizat 9903 sayılı Karara göre düzenlenen teşvik belgesine istisnai haller dışında (ortaklık yapısında değişiklik, birleşme, bölünme) devredilemeyecek. İstisnai haller çerçevesinde yapılan devirlerde, varsa fazladan faydalanılan desteğin </a:t>
            </a:r>
            <a:r>
              <a:rPr lang="tr-TR" sz="1900" b="1" u="sng" dirty="0">
                <a:solidFill>
                  <a:srgbClr val="FF0000"/>
                </a:solidFill>
                <a:latin typeface="Calibri" panose="020F0502020204030204" pitchFamily="34" charset="0"/>
                <a:ea typeface="Calibri" panose="020F0502020204030204" pitchFamily="34" charset="0"/>
                <a:cs typeface="Calibri" panose="020F0502020204030204" pitchFamily="34" charset="0"/>
              </a:rPr>
              <a:t>geri alınması kaydıyla </a:t>
            </a:r>
            <a:r>
              <a:rPr lang="tr-TR" sz="1900" b="1" dirty="0">
                <a:solidFill>
                  <a:schemeClr val="bg1"/>
                </a:solidFill>
                <a:latin typeface="Calibri" panose="020F0502020204030204" pitchFamily="34" charset="0"/>
                <a:ea typeface="Calibri" panose="020F0502020204030204" pitchFamily="34" charset="0"/>
                <a:cs typeface="Calibri" panose="020F0502020204030204" pitchFamily="34" charset="0"/>
              </a:rPr>
              <a:t>izin verilecek,</a:t>
            </a:r>
          </a:p>
          <a:p>
            <a:pPr algn="l"/>
            <a:endParaRPr lang="tr-TR" sz="1500" dirty="0" err="1">
              <a:solidFill>
                <a:schemeClr val="bg1"/>
              </a:solidFill>
            </a:endParaRPr>
          </a:p>
        </p:txBody>
      </p:sp>
      <p:sp>
        <p:nvSpPr>
          <p:cNvPr id="12" name="Rectangle 11">
            <a:extLst>
              <a:ext uri="{FF2B5EF4-FFF2-40B4-BE49-F238E27FC236}">
                <a16:creationId xmlns:a16="http://schemas.microsoft.com/office/drawing/2014/main" id="{93575E40-CB90-E4D4-4683-154ECB7B053E}"/>
              </a:ext>
            </a:extLst>
          </p:cNvPr>
          <p:cNvSpPr/>
          <p:nvPr/>
        </p:nvSpPr>
        <p:spPr>
          <a:xfrm>
            <a:off x="2455154" y="4296437"/>
            <a:ext cx="7886007" cy="15141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gn="just">
              <a:spcBef>
                <a:spcPts val="600"/>
              </a:spcBef>
              <a:spcAft>
                <a:spcPts val="600"/>
              </a:spcAft>
              <a:buFont typeface="Wingdings" panose="05000000000000000000" pitchFamily="2" charset="2"/>
              <a:buChar char="q"/>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spcBef>
                <a:spcPts val="600"/>
              </a:spcBef>
              <a:spcAft>
                <a:spcPts val="600"/>
              </a:spcAft>
              <a:buFont typeface="Wingdings" panose="05000000000000000000" pitchFamily="2" charset="2"/>
              <a:buChar char="q"/>
            </a:pP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9903 sayılı Karar kapsamında desteklenmeyen yatırım konularında daha önceki kararlara istinaden düzenlenmiş ve tamamlama vizesi yapılmamış teşvik belgelerine ilişkin </a:t>
            </a:r>
            <a:r>
              <a:rPr lang="tr-TR"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kapasite artışına</a:t>
            </a: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 yol açacak makine ve teçhizat ilavesi yapılamayacak. </a:t>
            </a:r>
          </a:p>
          <a:p>
            <a:pPr algn="l"/>
            <a:endParaRPr lang="tr-TR" sz="1500" dirty="0" err="1">
              <a:solidFill>
                <a:schemeClr val="bg1"/>
              </a:solidFill>
            </a:endParaRPr>
          </a:p>
        </p:txBody>
      </p:sp>
      <p:pic>
        <p:nvPicPr>
          <p:cNvPr id="4" name="Picture 3">
            <a:extLst>
              <a:ext uri="{FF2B5EF4-FFF2-40B4-BE49-F238E27FC236}">
                <a16:creationId xmlns:a16="http://schemas.microsoft.com/office/drawing/2014/main" id="{E3F2C9BA-55EC-C571-6E59-779BA754A798}"/>
              </a:ext>
            </a:extLst>
          </p:cNvPr>
          <p:cNvPicPr>
            <a:picLocks noChangeAspect="1"/>
          </p:cNvPicPr>
          <p:nvPr/>
        </p:nvPicPr>
        <p:blipFill>
          <a:blip r:embed="rId2"/>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351329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600676"/>
            <a:ext cx="10185600" cy="518400"/>
          </a:xfrm>
        </p:spPr>
        <p:txBody>
          <a:bodyPr/>
          <a:lstStyle/>
          <a:p>
            <a:r>
              <a:rPr lang="tr-TR" sz="3200" b="1" dirty="0">
                <a:latin typeface="Univers for KPMG"/>
              </a:rPr>
              <a:t>30/05/2025 Tarihinden Önceki Müracaatların Durumu</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1169633"/>
            <a:ext cx="10185600" cy="451873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spcBef>
                <a:spcPts val="600"/>
              </a:spcBef>
              <a:spcAft>
                <a:spcPts val="600"/>
              </a:spcAft>
              <a:buFont typeface="Arial" panose="020B0604020202020204" pitchFamily="34" charset="0"/>
              <a:buChar char="•"/>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C89B041-EEA3-CA31-1D5E-CB75B34FFCF1}"/>
              </a:ext>
            </a:extLst>
          </p:cNvPr>
          <p:cNvSpPr/>
          <p:nvPr/>
        </p:nvSpPr>
        <p:spPr>
          <a:xfrm>
            <a:off x="1145771" y="1446414"/>
            <a:ext cx="4064923" cy="2560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gn="just">
              <a:spcBef>
                <a:spcPts val="600"/>
              </a:spcBef>
              <a:spcAft>
                <a:spcPts val="600"/>
              </a:spcAft>
              <a:buFont typeface="Wingdings" panose="05000000000000000000" pitchFamily="2" charset="2"/>
              <a:buChar char="q"/>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30/05/2025 tarihi itibarıyla sonuçlandırılmamış müracaatlar, müracaat tarihinde yürürlükte bulunan Kararlar çerçevesinde sonuçlandırılacak</a:t>
            </a:r>
          </a:p>
          <a:p>
            <a:pPr algn="l"/>
            <a:endParaRPr lang="tr-TR" sz="1500" dirty="0" err="1">
              <a:solidFill>
                <a:schemeClr val="bg1"/>
              </a:solidFill>
            </a:endParaRPr>
          </a:p>
        </p:txBody>
      </p:sp>
      <p:sp>
        <p:nvSpPr>
          <p:cNvPr id="7" name="Rectangle 6">
            <a:extLst>
              <a:ext uri="{FF2B5EF4-FFF2-40B4-BE49-F238E27FC236}">
                <a16:creationId xmlns:a16="http://schemas.microsoft.com/office/drawing/2014/main" id="{0EF24F3C-6203-68A9-DCBB-9FCA9D84C1F7}"/>
              </a:ext>
            </a:extLst>
          </p:cNvPr>
          <p:cNvSpPr/>
          <p:nvPr/>
        </p:nvSpPr>
        <p:spPr>
          <a:xfrm>
            <a:off x="6680663" y="1446414"/>
            <a:ext cx="3890356" cy="2560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gn="just">
              <a:spcBef>
                <a:spcPts val="600"/>
              </a:spcBef>
              <a:spcAft>
                <a:spcPts val="600"/>
              </a:spcAft>
              <a:buFont typeface="Wingdings" panose="05000000000000000000" pitchFamily="2" charset="2"/>
              <a:buChar char="q"/>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q"/>
            </a:pP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Yeni teşvik belgesi düzenlenmesine ilişkin müracaatlar, talep edilmesi halinde 9903 sayılı Karara istinaden değerlendirilebilecek. </a:t>
            </a:r>
          </a:p>
          <a:p>
            <a:pPr algn="just">
              <a:spcBef>
                <a:spcPts val="600"/>
              </a:spcBef>
              <a:spcAft>
                <a:spcPts val="600"/>
              </a:spcAft>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l"/>
            <a:endParaRPr lang="tr-TR" sz="1500" dirty="0" err="1">
              <a:solidFill>
                <a:schemeClr val="bg1"/>
              </a:solidFill>
            </a:endParaRPr>
          </a:p>
        </p:txBody>
      </p:sp>
      <p:sp>
        <p:nvSpPr>
          <p:cNvPr id="8" name="Rectangle 7">
            <a:extLst>
              <a:ext uri="{FF2B5EF4-FFF2-40B4-BE49-F238E27FC236}">
                <a16:creationId xmlns:a16="http://schemas.microsoft.com/office/drawing/2014/main" id="{7DBBD3E4-CB0F-FEBC-9896-8947A0D5C3E7}"/>
              </a:ext>
            </a:extLst>
          </p:cNvPr>
          <p:cNvSpPr/>
          <p:nvPr/>
        </p:nvSpPr>
        <p:spPr>
          <a:xfrm>
            <a:off x="3749039" y="3600641"/>
            <a:ext cx="3890356" cy="2560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342900" indent="-342900" algn="just">
              <a:spcBef>
                <a:spcPts val="600"/>
              </a:spcBef>
              <a:spcAft>
                <a:spcPts val="600"/>
              </a:spcAft>
              <a:buFont typeface="Wingdings" panose="05000000000000000000" pitchFamily="2" charset="2"/>
              <a:buChar char="q"/>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16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spcBef>
                <a:spcPts val="600"/>
              </a:spcBef>
              <a:spcAft>
                <a:spcPts val="600"/>
              </a:spcAft>
            </a:pPr>
            <a:r>
              <a:rPr lang="tr-TR"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Muğlak Konu: </a:t>
            </a:r>
          </a:p>
          <a:p>
            <a:pPr>
              <a:spcBef>
                <a:spcPts val="600"/>
              </a:spcBef>
              <a:spcAft>
                <a:spcPts val="600"/>
              </a:spcAft>
            </a:pP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9903 sayılı Karara göre destek kapsamından çıkarılan Genel Teşviğe konu</a:t>
            </a:r>
            <a:r>
              <a:rPr lang="tr-TR" sz="2000" b="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tr-TR" sz="2000" b="1" dirty="0">
                <a:solidFill>
                  <a:schemeClr val="bg1"/>
                </a:solidFill>
                <a:latin typeface="Calibri" panose="020F0502020204030204" pitchFamily="34" charset="0"/>
                <a:ea typeface="Calibri" panose="020F0502020204030204" pitchFamily="34" charset="0"/>
                <a:cs typeface="Calibri" panose="020F0502020204030204" pitchFamily="34" charset="0"/>
              </a:rPr>
              <a:t>yatırım teşvik belgesi müracaatının ne şekilde sonuçlandırılacağı belirsizliğini korumaktadır.</a:t>
            </a:r>
          </a:p>
          <a:p>
            <a:pPr algn="just">
              <a:spcBef>
                <a:spcPts val="600"/>
              </a:spcBef>
              <a:spcAft>
                <a:spcPts val="600"/>
              </a:spcAft>
            </a:pPr>
            <a:endParaRPr lang="tr-TR" sz="1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l"/>
            <a:endParaRPr lang="tr-TR" sz="1500" dirty="0" err="1">
              <a:solidFill>
                <a:schemeClr val="bg1"/>
              </a:solidFill>
            </a:endParaRPr>
          </a:p>
        </p:txBody>
      </p:sp>
      <p:pic>
        <p:nvPicPr>
          <p:cNvPr id="4" name="Picture 3">
            <a:extLst>
              <a:ext uri="{FF2B5EF4-FFF2-40B4-BE49-F238E27FC236}">
                <a16:creationId xmlns:a16="http://schemas.microsoft.com/office/drawing/2014/main" id="{A10E03ED-2CD7-9D97-B59A-51D5B5E7522F}"/>
              </a:ext>
            </a:extLst>
          </p:cNvPr>
          <p:cNvPicPr>
            <a:picLocks noChangeAspect="1"/>
          </p:cNvPicPr>
          <p:nvPr/>
        </p:nvPicPr>
        <p:blipFill>
          <a:blip r:embed="rId2"/>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336255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435102"/>
            <a:ext cx="10185600" cy="518400"/>
          </a:xfrm>
        </p:spPr>
        <p:txBody>
          <a:bodyPr/>
          <a:lstStyle/>
          <a:p>
            <a:r>
              <a:rPr lang="tr-TR" sz="3200" b="1" dirty="0">
                <a:latin typeface="Univers for KPMG"/>
              </a:rPr>
              <a:t>İstisnai Düzenlemeler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953502"/>
            <a:ext cx="10185600" cy="515635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7" name="Diagram 6">
            <a:extLst>
              <a:ext uri="{FF2B5EF4-FFF2-40B4-BE49-F238E27FC236}">
                <a16:creationId xmlns:a16="http://schemas.microsoft.com/office/drawing/2014/main" id="{7DB40BFC-00A9-A859-07AC-52B5AFBF3917}"/>
              </a:ext>
            </a:extLst>
          </p:cNvPr>
          <p:cNvGraphicFramePr/>
          <p:nvPr>
            <p:extLst>
              <p:ext uri="{D42A27DB-BD31-4B8C-83A1-F6EECF244321}">
                <p14:modId xmlns:p14="http://schemas.microsoft.com/office/powerpoint/2010/main" val="2500258418"/>
              </p:ext>
            </p:extLst>
          </p:nvPr>
        </p:nvGraphicFramePr>
        <p:xfrm>
          <a:off x="906087" y="953503"/>
          <a:ext cx="3408218" cy="481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B98FB48-B7D4-6515-5903-B986BEE043C7}"/>
              </a:ext>
            </a:extLst>
          </p:cNvPr>
          <p:cNvGraphicFramePr/>
          <p:nvPr>
            <p:extLst>
              <p:ext uri="{D42A27DB-BD31-4B8C-83A1-F6EECF244321}">
                <p14:modId xmlns:p14="http://schemas.microsoft.com/office/powerpoint/2010/main" val="3859343886"/>
              </p:ext>
            </p:extLst>
          </p:nvPr>
        </p:nvGraphicFramePr>
        <p:xfrm>
          <a:off x="4588625" y="937723"/>
          <a:ext cx="3142211" cy="48155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1759EE7-5810-EC45-DB7E-2B41742149FC}"/>
              </a:ext>
            </a:extLst>
          </p:cNvPr>
          <p:cNvGraphicFramePr/>
          <p:nvPr>
            <p:extLst>
              <p:ext uri="{D42A27DB-BD31-4B8C-83A1-F6EECF244321}">
                <p14:modId xmlns:p14="http://schemas.microsoft.com/office/powerpoint/2010/main" val="3078394637"/>
              </p:ext>
            </p:extLst>
          </p:nvPr>
        </p:nvGraphicFramePr>
        <p:xfrm>
          <a:off x="8235143" y="937723"/>
          <a:ext cx="3227977" cy="48313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 name="Picture 3">
            <a:extLst>
              <a:ext uri="{FF2B5EF4-FFF2-40B4-BE49-F238E27FC236}">
                <a16:creationId xmlns:a16="http://schemas.microsoft.com/office/drawing/2014/main" id="{B1E5AA80-1DE5-A5A0-BA41-2F448D2DED6B}"/>
              </a:ext>
            </a:extLst>
          </p:cNvPr>
          <p:cNvPicPr>
            <a:picLocks noChangeAspect="1"/>
          </p:cNvPicPr>
          <p:nvPr/>
        </p:nvPicPr>
        <p:blipFill>
          <a:blip r:embed="rId17"/>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254196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1003200" y="435102"/>
            <a:ext cx="10185600" cy="518400"/>
          </a:xfrm>
        </p:spPr>
        <p:txBody>
          <a:bodyPr/>
          <a:lstStyle/>
          <a:p>
            <a:r>
              <a:rPr lang="tr-TR" sz="3200" b="1" dirty="0">
                <a:latin typeface="Univers for KPMG"/>
              </a:rPr>
              <a:t>İstisnai Düzenlemeler </a:t>
            </a:r>
          </a:p>
        </p:txBody>
      </p:sp>
      <p:sp>
        <p:nvSpPr>
          <p:cNvPr id="3" name="Title 1">
            <a:extLst>
              <a:ext uri="{FF2B5EF4-FFF2-40B4-BE49-F238E27FC236}">
                <a16:creationId xmlns:a16="http://schemas.microsoft.com/office/drawing/2014/main" id="{A6C916FB-003D-442F-84F3-22547AD3FB5F}"/>
              </a:ext>
            </a:extLst>
          </p:cNvPr>
          <p:cNvSpPr txBox="1">
            <a:spLocks/>
          </p:cNvSpPr>
          <p:nvPr/>
        </p:nvSpPr>
        <p:spPr>
          <a:xfrm>
            <a:off x="1003200" y="953502"/>
            <a:ext cx="10185600" cy="5156353"/>
          </a:xfrm>
          <a:prstGeom prst="rect">
            <a:avLst/>
          </a:prstGeom>
        </p:spPr>
        <p:txBody>
          <a:bodyPr vert="horz" lIns="0" tIns="0" rIns="0" bIns="0" rtlCol="0" anchor="t" anchorCtr="0">
            <a:noAutofit/>
          </a:bodyPr>
          <a:lstStyle>
            <a:lvl1pPr algn="l" defTabSz="914094" rtl="0" eaLnBrk="1" latinLnBrk="0" hangingPunct="1">
              <a:lnSpc>
                <a:spcPct val="70000"/>
              </a:lnSpc>
              <a:spcBef>
                <a:spcPct val="0"/>
              </a:spcBef>
              <a:buNone/>
              <a:defRPr sz="5398" kern="1200">
                <a:solidFill>
                  <a:schemeClr val="tx2"/>
                </a:solidFill>
                <a:latin typeface="+mj-lt"/>
                <a:ea typeface="+mj-ea"/>
                <a:cs typeface="+mj-cs"/>
              </a:defRPr>
            </a:lvl1pPr>
          </a:lstStyle>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0000"/>
              </a:lnSpc>
              <a:spcBef>
                <a:spcPts val="600"/>
              </a:spcBef>
              <a:spcAft>
                <a:spcPts val="600"/>
              </a:spcAft>
              <a:buFont typeface="Wingdings" panose="05000000000000000000" pitchFamily="2" charset="2"/>
              <a:buChar char="q"/>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600"/>
              </a:spcAft>
            </a:pPr>
            <a:endParaRPr lang="tr-TR" sz="2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tr-TR"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7" name="Diagram 6">
            <a:extLst>
              <a:ext uri="{FF2B5EF4-FFF2-40B4-BE49-F238E27FC236}">
                <a16:creationId xmlns:a16="http://schemas.microsoft.com/office/drawing/2014/main" id="{7DB40BFC-00A9-A859-07AC-52B5AFBF3917}"/>
              </a:ext>
            </a:extLst>
          </p:cNvPr>
          <p:cNvGraphicFramePr/>
          <p:nvPr>
            <p:extLst>
              <p:ext uri="{D42A27DB-BD31-4B8C-83A1-F6EECF244321}">
                <p14:modId xmlns:p14="http://schemas.microsoft.com/office/powerpoint/2010/main" val="3196903305"/>
              </p:ext>
            </p:extLst>
          </p:nvPr>
        </p:nvGraphicFramePr>
        <p:xfrm>
          <a:off x="906086" y="953503"/>
          <a:ext cx="9268692" cy="481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B413AD3-F5BC-1DF4-8168-75AA1B211BBD}"/>
              </a:ext>
            </a:extLst>
          </p:cNvPr>
          <p:cNvPicPr>
            <a:picLocks noChangeAspect="1"/>
          </p:cNvPicPr>
          <p:nvPr/>
        </p:nvPicPr>
        <p:blipFill>
          <a:blip r:embed="rId7"/>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6591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338C-A069-0E22-F81F-B471DCDC0650}"/>
              </a:ext>
            </a:extLst>
          </p:cNvPr>
          <p:cNvSpPr>
            <a:spLocks noGrp="1"/>
          </p:cNvSpPr>
          <p:nvPr>
            <p:ph type="title"/>
          </p:nvPr>
        </p:nvSpPr>
        <p:spPr>
          <a:xfrm>
            <a:off x="746890" y="409483"/>
            <a:ext cx="10185600" cy="518400"/>
          </a:xfrm>
        </p:spPr>
        <p:txBody>
          <a:bodyPr/>
          <a:lstStyle/>
          <a:p>
            <a:r>
              <a:rPr lang="tr-TR" sz="3200" b="1" dirty="0">
                <a:latin typeface="Univers for KPMG"/>
              </a:rPr>
              <a:t>9903 sayılı Karara Göre Yeni Yatırım Teşvik Sistemi </a:t>
            </a:r>
          </a:p>
        </p:txBody>
      </p:sp>
      <p:pic>
        <p:nvPicPr>
          <p:cNvPr id="7" name="Picture 6">
            <a:extLst>
              <a:ext uri="{FF2B5EF4-FFF2-40B4-BE49-F238E27FC236}">
                <a16:creationId xmlns:a16="http://schemas.microsoft.com/office/drawing/2014/main" id="{81CEBDA4-D138-8341-A7B5-ED43D415CF72}"/>
              </a:ext>
            </a:extLst>
          </p:cNvPr>
          <p:cNvPicPr>
            <a:picLocks noChangeAspect="1"/>
          </p:cNvPicPr>
          <p:nvPr/>
        </p:nvPicPr>
        <p:blipFill>
          <a:blip r:embed="rId2"/>
          <a:stretch>
            <a:fillRect/>
          </a:stretch>
        </p:blipFill>
        <p:spPr>
          <a:xfrm>
            <a:off x="399010" y="1005840"/>
            <a:ext cx="10881361" cy="4846320"/>
          </a:xfrm>
          <a:prstGeom prst="rect">
            <a:avLst/>
          </a:prstGeom>
        </p:spPr>
      </p:pic>
      <p:pic>
        <p:nvPicPr>
          <p:cNvPr id="3" name="Picture 2">
            <a:extLst>
              <a:ext uri="{FF2B5EF4-FFF2-40B4-BE49-F238E27FC236}">
                <a16:creationId xmlns:a16="http://schemas.microsoft.com/office/drawing/2014/main" id="{C951419B-14A7-F1E7-0A21-24F078CB2400}"/>
              </a:ext>
            </a:extLst>
          </p:cNvPr>
          <p:cNvPicPr>
            <a:picLocks noChangeAspect="1"/>
          </p:cNvPicPr>
          <p:nvPr/>
        </p:nvPicPr>
        <p:blipFill>
          <a:blip r:embed="rId3"/>
          <a:stretch>
            <a:fillRect/>
          </a:stretch>
        </p:blipFill>
        <p:spPr>
          <a:xfrm>
            <a:off x="609862" y="6257324"/>
            <a:ext cx="8284756" cy="320068"/>
          </a:xfrm>
          <a:prstGeom prst="rect">
            <a:avLst/>
          </a:prstGeom>
        </p:spPr>
      </p:pic>
    </p:spTree>
    <p:extLst>
      <p:ext uri="{BB962C8B-B14F-4D97-AF65-F5344CB8AC3E}">
        <p14:creationId xmlns:p14="http://schemas.microsoft.com/office/powerpoint/2010/main" val="1039421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2_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2.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2" id="{6F9D073B-8B7E-4CCD-B454-11736666544F}" vid="{CB0E54E2-5236-4DAF-8398-713F6E87C91A}"/>
    </a:ext>
  </a:extLst>
</a:theme>
</file>

<file path=docMetadata/LabelInfo.xml><?xml version="1.0" encoding="utf-8"?>
<clbl:labelList xmlns:clbl="http://schemas.microsoft.com/office/2020/mipLabelMetadata">
  <clbl:label id="{4ed8881d-4062-46d6-b0ca-1cc939420954}" enabled="1" method="Privileged" siteId="{deff24bb-2089-4400-8c8e-f71e680378b2}" contentBits="0" removed="0"/>
</clbl:labelList>
</file>

<file path=docProps/app.xml><?xml version="1.0" encoding="utf-8"?>
<Properties xmlns="http://schemas.openxmlformats.org/officeDocument/2006/extended-properties" xmlns:vt="http://schemas.openxmlformats.org/officeDocument/2006/docPropsVTypes">
  <TotalTime>16045</TotalTime>
  <Words>2338</Words>
  <Application>Microsoft Office PowerPoint</Application>
  <PresentationFormat>Widescreen</PresentationFormat>
  <Paragraphs>496</Paragraphs>
  <Slides>41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Aptos Display</vt:lpstr>
      <vt:lpstr>Aptos Narrow</vt:lpstr>
      <vt:lpstr>Arial</vt:lpstr>
      <vt:lpstr>Calibri</vt:lpstr>
      <vt:lpstr>KPMG Bold</vt:lpstr>
      <vt:lpstr>KPMG Extralight</vt:lpstr>
      <vt:lpstr>Times New Roman</vt:lpstr>
      <vt:lpstr>Univers for KPMG</vt:lpstr>
      <vt:lpstr>Univers for KPMG Light</vt:lpstr>
      <vt:lpstr>Wingdings</vt:lpstr>
      <vt:lpstr>2_KPMG_Standard_4x3_0922_2015</vt:lpstr>
      <vt:lpstr>KPMG Widescreen [16:9] Feb 2022</vt:lpstr>
      <vt:lpstr> 9903 Sayılı Yatırımlarda Devlet Yardımları Hakkında Karar Ve Uygulama Tebliği (2025/1)   Şaban ATUÇURAN Yeminli Mali Müşavir satucuran@kpmg.com Linkedin:saban.atucuran</vt:lpstr>
      <vt:lpstr>Sunum İçerik</vt:lpstr>
      <vt:lpstr>Yeni Müracaatlar</vt:lpstr>
      <vt:lpstr>Mülga Düzenlemeler </vt:lpstr>
      <vt:lpstr>Daha önceki kararlara ilişkin uygulama </vt:lpstr>
      <vt:lpstr>30/05/2025 Tarihinden Önceki Müracaatların Durumu</vt:lpstr>
      <vt:lpstr>İstisnai Düzenlemeler </vt:lpstr>
      <vt:lpstr>İstisnai Düzenlemeler </vt:lpstr>
      <vt:lpstr>9903 sayılı Karara Göre Yeni Yatırım Teşvik Sistemi </vt:lpstr>
      <vt:lpstr>Bölgelere Göre İllerin Dağılımı</vt:lpstr>
      <vt:lpstr>Yeni Yatırım Teşvik Sistemi-Destek Unsurları</vt:lpstr>
      <vt:lpstr>Yeni Yatırım Teşvik Sistemi-Destek Unsurları</vt:lpstr>
      <vt:lpstr>Yeni Yatırım Teşvik Sistemi-Destek Unsurları</vt:lpstr>
      <vt:lpstr>Yeni Yatırım Teşvik Sistemi-Destek Unsurları</vt:lpstr>
      <vt:lpstr>Programlara İlişkin Ortak Husular</vt:lpstr>
      <vt:lpstr>Teknoloji Hamlesi Programı</vt:lpstr>
      <vt:lpstr>Yerel Kalkınma Hamlesi Programı</vt:lpstr>
      <vt:lpstr>Stratejik Hamle Programı</vt:lpstr>
      <vt:lpstr>Stratejik Hamle Programı</vt:lpstr>
      <vt:lpstr>Stratejik Hamle Programı</vt:lpstr>
      <vt:lpstr>Öncelikli Yatırımlar Programı</vt:lpstr>
      <vt:lpstr>Öncelikli Yatırımlar Programı</vt:lpstr>
      <vt:lpstr>Öncelikli Yatırımlar Programı</vt:lpstr>
      <vt:lpstr>Öncelikli Yatırımlar Programı</vt:lpstr>
      <vt:lpstr>Desteklerde Sınırlama</vt:lpstr>
      <vt:lpstr>Sınırlamada Dikkate Alınacak Destek Unsurları </vt:lpstr>
      <vt:lpstr>Destek Sınırlamasına Örnek</vt:lpstr>
      <vt:lpstr>Destek Sınırlamasına Örnek</vt:lpstr>
      <vt:lpstr>Destek Sınırlamasına Örnek</vt:lpstr>
      <vt:lpstr>Destek Sınırlamasına Örnek</vt:lpstr>
      <vt:lpstr>Destek Sınırlamasına Örnek</vt:lpstr>
      <vt:lpstr>Sabit Yatırım Harcamaları </vt:lpstr>
      <vt:lpstr>Sabit Yatırım Tutarındanın Tespitinde Faiz/Kar Payı-Makine Desteği </vt:lpstr>
      <vt:lpstr>Sabit Yatırım Harcamaları Dışında Kalanlar  </vt:lpstr>
      <vt:lpstr>Yatırımın Finansmanından Kaynaklı Faiz ve Kur Farkları</vt:lpstr>
      <vt:lpstr>Sabit Yatırım Tutarı- Örnek  </vt:lpstr>
      <vt:lpstr>Sabit Yatırım Tutarı   Örnek 1</vt:lpstr>
      <vt:lpstr>Sabit Yatırım Tutarı   Örnek 1</vt:lpstr>
      <vt:lpstr>Torba Yasa Düzenlemesinin 32/A Uygulamasına Etkileri</vt:lpstr>
      <vt:lpstr>Torba Yasa Düzenlemesinin 32/A Uygulamasına Etkileri</vt:lpstr>
      <vt:lpstr> TEŞEKKÜRLER  Yeminli Mali Müşavir Şaban ATUÇURAN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Kus,Senem</dc:creator>
  <cp:lastModifiedBy>Atucuran, Saban</cp:lastModifiedBy>
  <cp:revision>366</cp:revision>
  <dcterms:created xsi:type="dcterms:W3CDTF">2020-05-15T06:23:53Z</dcterms:created>
  <dcterms:modified xsi:type="dcterms:W3CDTF">2025-07-04T11:46:17Z</dcterms:modified>
</cp:coreProperties>
</file>