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1006" r:id="rId2"/>
    <p:sldId id="257" r:id="rId3"/>
    <p:sldId id="436" r:id="rId4"/>
    <p:sldId id="1179" r:id="rId5"/>
    <p:sldId id="1180" r:id="rId6"/>
    <p:sldId id="1181" r:id="rId7"/>
    <p:sldId id="259" r:id="rId8"/>
    <p:sldId id="1208" r:id="rId9"/>
    <p:sldId id="1209" r:id="rId10"/>
    <p:sldId id="1048" r:id="rId11"/>
    <p:sldId id="1210" r:id="rId12"/>
    <p:sldId id="262" r:id="rId13"/>
    <p:sldId id="263" r:id="rId14"/>
    <p:sldId id="407" r:id="rId15"/>
    <p:sldId id="1182" r:id="rId16"/>
    <p:sldId id="1043" r:id="rId17"/>
    <p:sldId id="1046" r:id="rId18"/>
    <p:sldId id="1041" r:id="rId19"/>
    <p:sldId id="1049" r:id="rId20"/>
    <p:sldId id="1183" r:id="rId21"/>
    <p:sldId id="1184" r:id="rId22"/>
    <p:sldId id="885" r:id="rId23"/>
    <p:sldId id="1185" r:id="rId24"/>
    <p:sldId id="1051" r:id="rId25"/>
    <p:sldId id="1186" r:id="rId26"/>
    <p:sldId id="1187" r:id="rId27"/>
    <p:sldId id="1055" r:id="rId28"/>
    <p:sldId id="273" r:id="rId29"/>
    <p:sldId id="1188" r:id="rId30"/>
    <p:sldId id="1189" r:id="rId31"/>
    <p:sldId id="1190" r:id="rId32"/>
    <p:sldId id="1191" r:id="rId33"/>
    <p:sldId id="1056" r:id="rId34"/>
    <p:sldId id="1192" r:id="rId35"/>
    <p:sldId id="1193" r:id="rId36"/>
    <p:sldId id="1194" r:id="rId37"/>
    <p:sldId id="264" r:id="rId38"/>
    <p:sldId id="1195" r:id="rId39"/>
    <p:sldId id="1196" r:id="rId40"/>
    <p:sldId id="1197" r:id="rId41"/>
    <p:sldId id="1198" r:id="rId42"/>
    <p:sldId id="1199" r:id="rId43"/>
    <p:sldId id="274" r:id="rId44"/>
    <p:sldId id="1200" r:id="rId45"/>
    <p:sldId id="1201" r:id="rId46"/>
    <p:sldId id="1202" r:id="rId47"/>
    <p:sldId id="1203" r:id="rId48"/>
    <p:sldId id="1204" r:id="rId49"/>
    <p:sldId id="1205" r:id="rId50"/>
    <p:sldId id="1206" r:id="rId51"/>
    <p:sldId id="1207" r:id="rId52"/>
    <p:sldId id="377"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p:restoredTop sz="94694"/>
  </p:normalViewPr>
  <p:slideViewPr>
    <p:cSldViewPr snapToGrid="0">
      <p:cViewPr varScale="1">
        <p:scale>
          <a:sx n="57" d="100"/>
          <a:sy n="57" d="100"/>
        </p:scale>
        <p:origin x="1326" y="28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8.98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9.754"/>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0.0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3.385"/>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8.98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9.754"/>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0.0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3.385"/>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9.754"/>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0.0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3.385"/>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8.98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9.754"/>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0.0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4:03.385"/>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5T20:33:58.98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A9444-CF65-7046-AC9A-39173E4F1F9B}" type="datetimeFigureOut">
              <a:rPr lang="tr-TR" smtClean="0"/>
              <a:t>11.03.2025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69701-330D-344B-B78B-68045ED576DE}" type="slidenum">
              <a:rPr lang="tr-TR" smtClean="0"/>
              <a:t>‹#›</a:t>
            </a:fld>
            <a:endParaRPr lang="tr-TR"/>
          </a:p>
        </p:txBody>
      </p:sp>
    </p:spTree>
    <p:extLst>
      <p:ext uri="{BB962C8B-B14F-4D97-AF65-F5344CB8AC3E}">
        <p14:creationId xmlns:p14="http://schemas.microsoft.com/office/powerpoint/2010/main" val="165372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ECE17D2-42E9-00AD-C36F-4F4ACB49E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defRPr>
            </a:lvl1pPr>
            <a:lvl2pPr marL="742950" indent="-285750" defTabSz="927100" eaLnBrk="0" hangingPunct="0">
              <a:defRPr>
                <a:solidFill>
                  <a:schemeClr val="tx1"/>
                </a:solidFill>
                <a:latin typeface="Arial" panose="020B0604020202020204" pitchFamily="34" charset="0"/>
              </a:defRPr>
            </a:lvl2pPr>
            <a:lvl3pPr marL="1143000" indent="-228600" defTabSz="927100" eaLnBrk="0" hangingPunct="0">
              <a:defRPr>
                <a:solidFill>
                  <a:schemeClr val="tx1"/>
                </a:solidFill>
                <a:latin typeface="Arial" panose="020B0604020202020204" pitchFamily="34" charset="0"/>
              </a:defRPr>
            </a:lvl3pPr>
            <a:lvl4pPr marL="1600200" indent="-228600" defTabSz="927100" eaLnBrk="0" hangingPunct="0">
              <a:defRPr>
                <a:solidFill>
                  <a:schemeClr val="tx1"/>
                </a:solidFill>
                <a:latin typeface="Arial" panose="020B0604020202020204" pitchFamily="34" charset="0"/>
              </a:defRPr>
            </a:lvl4pPr>
            <a:lvl5pPr marL="2057400" indent="-228600" defTabSz="927100" eaLnBrk="0" hangingPunct="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6D466D9C-1C8E-4005-B1AE-FB6FC9DFAAC4}" type="slidenum">
              <a:rPr kumimoji="0" lang="en-US"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24</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a:extLst>
              <a:ext uri="{FF2B5EF4-FFF2-40B4-BE49-F238E27FC236}">
                <a16:creationId xmlns:a16="http://schemas.microsoft.com/office/drawing/2014/main" id="{ABE090C3-7938-EB40-19C9-0FFE736273A5}"/>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B28ABEE-EB77-254D-8BA8-7235E18BEB9F}"/>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5BE5D-C1DA-1A5A-992B-80F71A7E769C}"/>
            </a:ext>
          </a:extLst>
        </p:cNvPr>
        <p:cNvGrpSpPr/>
        <p:nvPr/>
      </p:nvGrpSpPr>
      <p:grpSpPr>
        <a:xfrm>
          <a:off x="0" y="0"/>
          <a:ext cx="0" cy="0"/>
          <a:chOff x="0" y="0"/>
          <a:chExt cx="0" cy="0"/>
        </a:xfrm>
      </p:grpSpPr>
      <p:sp>
        <p:nvSpPr>
          <p:cNvPr id="69634" name="Rectangle 7">
            <a:extLst>
              <a:ext uri="{FF2B5EF4-FFF2-40B4-BE49-F238E27FC236}">
                <a16:creationId xmlns:a16="http://schemas.microsoft.com/office/drawing/2014/main" id="{0953B618-5C78-8DDE-5E0E-0DAEB56EE3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defRPr>
            </a:lvl1pPr>
            <a:lvl2pPr marL="742950" indent="-285750" defTabSz="927100" eaLnBrk="0" hangingPunct="0">
              <a:defRPr>
                <a:solidFill>
                  <a:schemeClr val="tx1"/>
                </a:solidFill>
                <a:latin typeface="Arial" panose="020B0604020202020204" pitchFamily="34" charset="0"/>
              </a:defRPr>
            </a:lvl2pPr>
            <a:lvl3pPr marL="1143000" indent="-228600" defTabSz="927100" eaLnBrk="0" hangingPunct="0">
              <a:defRPr>
                <a:solidFill>
                  <a:schemeClr val="tx1"/>
                </a:solidFill>
                <a:latin typeface="Arial" panose="020B0604020202020204" pitchFamily="34" charset="0"/>
              </a:defRPr>
            </a:lvl3pPr>
            <a:lvl4pPr marL="1600200" indent="-228600" defTabSz="927100" eaLnBrk="0" hangingPunct="0">
              <a:defRPr>
                <a:solidFill>
                  <a:schemeClr val="tx1"/>
                </a:solidFill>
                <a:latin typeface="Arial" panose="020B0604020202020204" pitchFamily="34" charset="0"/>
              </a:defRPr>
            </a:lvl4pPr>
            <a:lvl5pPr marL="2057400" indent="-228600" defTabSz="927100" eaLnBrk="0" hangingPunct="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6D466D9C-1C8E-4005-B1AE-FB6FC9DFAAC4}" type="slidenum">
              <a:rPr kumimoji="0" lang="en-US"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25</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a:extLst>
              <a:ext uri="{FF2B5EF4-FFF2-40B4-BE49-F238E27FC236}">
                <a16:creationId xmlns:a16="http://schemas.microsoft.com/office/drawing/2014/main" id="{56A84C05-66C4-43B0-C95B-89F45F0102C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DBC49A7-8AD9-66BB-0C4A-A9AFAA70D7D0}"/>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Tree>
    <p:extLst>
      <p:ext uri="{BB962C8B-B14F-4D97-AF65-F5344CB8AC3E}">
        <p14:creationId xmlns:p14="http://schemas.microsoft.com/office/powerpoint/2010/main" val="325501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399AF-B60E-0F9D-F97E-A93317CE81E4}"/>
            </a:ext>
          </a:extLst>
        </p:cNvPr>
        <p:cNvGrpSpPr/>
        <p:nvPr/>
      </p:nvGrpSpPr>
      <p:grpSpPr>
        <a:xfrm>
          <a:off x="0" y="0"/>
          <a:ext cx="0" cy="0"/>
          <a:chOff x="0" y="0"/>
          <a:chExt cx="0" cy="0"/>
        </a:xfrm>
      </p:grpSpPr>
      <p:sp>
        <p:nvSpPr>
          <p:cNvPr id="69634" name="Rectangle 7">
            <a:extLst>
              <a:ext uri="{FF2B5EF4-FFF2-40B4-BE49-F238E27FC236}">
                <a16:creationId xmlns:a16="http://schemas.microsoft.com/office/drawing/2014/main" id="{90A42588-4BCB-5662-1C88-BF565AEE64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defRPr>
            </a:lvl1pPr>
            <a:lvl2pPr marL="742950" indent="-285750" defTabSz="927100" eaLnBrk="0" hangingPunct="0">
              <a:defRPr>
                <a:solidFill>
                  <a:schemeClr val="tx1"/>
                </a:solidFill>
                <a:latin typeface="Arial" panose="020B0604020202020204" pitchFamily="34" charset="0"/>
              </a:defRPr>
            </a:lvl2pPr>
            <a:lvl3pPr marL="1143000" indent="-228600" defTabSz="927100" eaLnBrk="0" hangingPunct="0">
              <a:defRPr>
                <a:solidFill>
                  <a:schemeClr val="tx1"/>
                </a:solidFill>
                <a:latin typeface="Arial" panose="020B0604020202020204" pitchFamily="34" charset="0"/>
              </a:defRPr>
            </a:lvl3pPr>
            <a:lvl4pPr marL="1600200" indent="-228600" defTabSz="927100" eaLnBrk="0" hangingPunct="0">
              <a:defRPr>
                <a:solidFill>
                  <a:schemeClr val="tx1"/>
                </a:solidFill>
                <a:latin typeface="Arial" panose="020B0604020202020204" pitchFamily="34" charset="0"/>
              </a:defRPr>
            </a:lvl4pPr>
            <a:lvl5pPr marL="2057400" indent="-228600" defTabSz="927100" eaLnBrk="0" hangingPunct="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27100" rtl="0" eaLnBrk="1" fontAlgn="base" latinLnBrk="0" hangingPunct="1">
              <a:lnSpc>
                <a:spcPct val="100000"/>
              </a:lnSpc>
              <a:spcBef>
                <a:spcPct val="0"/>
              </a:spcBef>
              <a:spcAft>
                <a:spcPct val="0"/>
              </a:spcAft>
              <a:buClrTx/>
              <a:buSzTx/>
              <a:buFontTx/>
              <a:buNone/>
              <a:tabLst/>
              <a:defRPr/>
            </a:pPr>
            <a:fld id="{6D466D9C-1C8E-4005-B1AE-FB6FC9DFAAC4}" type="slidenum">
              <a:rPr kumimoji="0" lang="en-US"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7100" rtl="0" eaLnBrk="1" fontAlgn="base" latinLnBrk="0" hangingPunct="1">
                <a:lnSpc>
                  <a:spcPct val="100000"/>
                </a:lnSpc>
                <a:spcBef>
                  <a:spcPct val="0"/>
                </a:spcBef>
                <a:spcAft>
                  <a:spcPct val="0"/>
                </a:spcAft>
                <a:buClrTx/>
                <a:buSzTx/>
                <a:buFontTx/>
                <a:buNone/>
                <a:tabLst/>
                <a:defRPr/>
              </a:pPr>
              <a:t>26</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a:extLst>
              <a:ext uri="{FF2B5EF4-FFF2-40B4-BE49-F238E27FC236}">
                <a16:creationId xmlns:a16="http://schemas.microsoft.com/office/drawing/2014/main" id="{4A88A7E2-CBFC-C7D8-234E-9B5CC42B1332}"/>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FA036E93-16B2-3647-267E-A5D9E2A306FC}"/>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Tree>
    <p:extLst>
      <p:ext uri="{BB962C8B-B14F-4D97-AF65-F5344CB8AC3E}">
        <p14:creationId xmlns:p14="http://schemas.microsoft.com/office/powerpoint/2010/main" val="387605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535817-F1FB-3DCC-3C27-52377BFDF6C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6EA4335-2184-2015-6586-21AEE3FBE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1D04310-919F-5A52-EC6E-8AA323D7CF2F}"/>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5" name="Alt Bilgi Yer Tutucusu 4">
            <a:extLst>
              <a:ext uri="{FF2B5EF4-FFF2-40B4-BE49-F238E27FC236}">
                <a16:creationId xmlns:a16="http://schemas.microsoft.com/office/drawing/2014/main" id="{29E39ECC-25ED-AC5A-6B9B-9E4EEAA8E1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1A7C1A-1E16-EC5E-5ED9-4A2C89325427}"/>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406263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D4EAD0-A586-3FB0-2A8C-CFB02E14743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0DAB022-5B6D-6728-7D87-36D78590464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C1971D-7F13-51B1-F9EE-2D30A322843D}"/>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5" name="Alt Bilgi Yer Tutucusu 4">
            <a:extLst>
              <a:ext uri="{FF2B5EF4-FFF2-40B4-BE49-F238E27FC236}">
                <a16:creationId xmlns:a16="http://schemas.microsoft.com/office/drawing/2014/main" id="{E66E6F79-EE4B-D8BF-9439-6400597A23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33DCE2-F4E8-1FD3-1B16-452D3D229430}"/>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25799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9962165-CFCD-C597-9E82-8C5B003F8BB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3D347A7-DF10-F6D9-D2B7-DA4D2EB58AD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CCE284-C941-3BBB-B71B-406EDA0273AD}"/>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5" name="Alt Bilgi Yer Tutucusu 4">
            <a:extLst>
              <a:ext uri="{FF2B5EF4-FFF2-40B4-BE49-F238E27FC236}">
                <a16:creationId xmlns:a16="http://schemas.microsoft.com/office/drawing/2014/main" id="{1669E462-7A26-2806-15AB-EA24FCC5A5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954DC9-C0E6-FE17-3130-792101555A42}"/>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1290955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AD70EB4D-9464-4374-9734-6B2544146F3B}"/>
              </a:ext>
            </a:extLst>
          </p:cNvPr>
          <p:cNvSpPr/>
          <p:nvPr/>
        </p:nvSpPr>
        <p:spPr>
          <a:xfrm>
            <a:off x="0" y="0"/>
            <a:ext cx="12192000" cy="6858000"/>
          </a:xfrm>
          <a:prstGeom prst="rect">
            <a:avLst/>
          </a:prstGeom>
          <a:blipFill>
            <a:blip r:embed="rId2" cstate="print"/>
            <a:stretch>
              <a:fillRect/>
            </a:stretch>
          </a:blipFill>
        </p:spPr>
        <p:txBody>
          <a:bodyPr lIns="0" tIns="0" rIns="0" bIns="0"/>
          <a:lstStyle/>
          <a:p>
            <a:pPr>
              <a:defRPr/>
            </a:pPr>
            <a:endParaRPr sz="1350"/>
          </a:p>
        </p:txBody>
      </p:sp>
      <p:sp>
        <p:nvSpPr>
          <p:cNvPr id="4" name="bk object 17">
            <a:extLst>
              <a:ext uri="{FF2B5EF4-FFF2-40B4-BE49-F238E27FC236}">
                <a16:creationId xmlns:a16="http://schemas.microsoft.com/office/drawing/2014/main" id="{F6F1E25E-7588-46D7-B5AA-6C0B9E7568ED}"/>
              </a:ext>
            </a:extLst>
          </p:cNvPr>
          <p:cNvSpPr/>
          <p:nvPr/>
        </p:nvSpPr>
        <p:spPr>
          <a:xfrm>
            <a:off x="0" y="0"/>
            <a:ext cx="12192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F"/>
          </a:solidFill>
        </p:spPr>
        <p:txBody>
          <a:bodyPr lIns="0" tIns="0" rIns="0" bIns="0"/>
          <a:lstStyle/>
          <a:p>
            <a:pPr>
              <a:defRPr/>
            </a:pPr>
            <a:endParaRPr sz="1350"/>
          </a:p>
        </p:txBody>
      </p:sp>
      <p:sp>
        <p:nvSpPr>
          <p:cNvPr id="2" name="Holder 2"/>
          <p:cNvSpPr>
            <a:spLocks noGrp="1"/>
          </p:cNvSpPr>
          <p:nvPr>
            <p:ph type="title"/>
          </p:nvPr>
        </p:nvSpPr>
        <p:spPr>
          <a:xfrm>
            <a:off x="803082" y="187275"/>
            <a:ext cx="10585839" cy="415498"/>
          </a:xfrm>
        </p:spPr>
        <p:txBody>
          <a:bodyPr/>
          <a:lstStyle>
            <a:lvl1pPr>
              <a:defRPr sz="2700" b="0" i="0">
                <a:solidFill>
                  <a:srgbClr val="696363"/>
                </a:solidFill>
                <a:latin typeface="Calibri"/>
                <a:cs typeface="Calibri"/>
              </a:defRPr>
            </a:lvl1pPr>
          </a:lstStyle>
          <a:p>
            <a:endParaRPr/>
          </a:p>
        </p:txBody>
      </p:sp>
      <p:sp>
        <p:nvSpPr>
          <p:cNvPr id="5" name="Holder 3">
            <a:extLst>
              <a:ext uri="{FF2B5EF4-FFF2-40B4-BE49-F238E27FC236}">
                <a16:creationId xmlns:a16="http://schemas.microsoft.com/office/drawing/2014/main" id="{F5272891-7C5E-4BFA-B2FC-450D311D841F}"/>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6" name="Holder 4">
            <a:extLst>
              <a:ext uri="{FF2B5EF4-FFF2-40B4-BE49-F238E27FC236}">
                <a16:creationId xmlns:a16="http://schemas.microsoft.com/office/drawing/2014/main" id="{1EAC79F6-9127-4897-B7F2-9F4467B8A1E7}"/>
              </a:ext>
            </a:extLst>
          </p:cNvPr>
          <p:cNvSpPr>
            <a:spLocks noGrp="1"/>
          </p:cNvSpPr>
          <p:nvPr>
            <p:ph type="dt" sz="half" idx="11"/>
          </p:nvPr>
        </p:nvSpPr>
        <p:spPr/>
        <p:txBody>
          <a:bodyPr/>
          <a:lstStyle>
            <a:lvl1pPr algn="l">
              <a:defRPr smtClean="0">
                <a:solidFill>
                  <a:schemeClr val="tx1">
                    <a:tint val="75000"/>
                  </a:schemeClr>
                </a:solidFill>
              </a:defRPr>
            </a:lvl1pPr>
          </a:lstStyle>
          <a:p>
            <a:pPr>
              <a:defRPr/>
            </a:pPr>
            <a:fld id="{D37B9D94-FAB2-4657-AF75-26FC2F47BDDD}" type="datetime1">
              <a:rPr lang="tr-TR" smtClean="0"/>
              <a:t>11.03.2025</a:t>
            </a:fld>
            <a:endParaRPr lang="en-US"/>
          </a:p>
        </p:txBody>
      </p:sp>
      <p:sp>
        <p:nvSpPr>
          <p:cNvPr id="7" name="Holder 5">
            <a:extLst>
              <a:ext uri="{FF2B5EF4-FFF2-40B4-BE49-F238E27FC236}">
                <a16:creationId xmlns:a16="http://schemas.microsoft.com/office/drawing/2014/main" id="{1380CD27-2BBD-48CB-B63C-A8B0247921F8}"/>
              </a:ext>
            </a:extLst>
          </p:cNvPr>
          <p:cNvSpPr>
            <a:spLocks noGrp="1"/>
          </p:cNvSpPr>
          <p:nvPr>
            <p:ph type="sldNum" sz="quarter" idx="12"/>
          </p:nvPr>
        </p:nvSpPr>
        <p:spPr/>
        <p:txBody>
          <a:bodyPr/>
          <a:lstStyle>
            <a:lvl1pPr>
              <a:defRPr sz="1050" b="0" i="0" smtClean="0">
                <a:solidFill>
                  <a:schemeClr val="bg1"/>
                </a:solidFill>
                <a:latin typeface="Calibri"/>
                <a:cs typeface="Calibri"/>
              </a:defRPr>
            </a:lvl1pPr>
          </a:lstStyle>
          <a:p>
            <a:pPr>
              <a:defRPr/>
            </a:pPr>
            <a:fld id="{9C022F71-6A44-4162-8EE2-615DD72F433E}" type="slidenum">
              <a:rPr lang="tr-TR"/>
              <a:pPr>
                <a:defRPr/>
              </a:pPr>
              <a:t>‹#›</a:t>
            </a:fld>
            <a:endParaRPr lang="tr-TR" dirty="0"/>
          </a:p>
        </p:txBody>
      </p:sp>
    </p:spTree>
    <p:extLst>
      <p:ext uri="{BB962C8B-B14F-4D97-AF65-F5344CB8AC3E}">
        <p14:creationId xmlns:p14="http://schemas.microsoft.com/office/powerpoint/2010/main" val="312147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7F59A7-3B08-AE1B-7FBE-C83D1A4D16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19B44F5-61A2-A936-AE8A-98E8B7443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0DA638-F748-B3DE-329A-20A98C43231A}"/>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5" name="Alt Bilgi Yer Tutucusu 4">
            <a:extLst>
              <a:ext uri="{FF2B5EF4-FFF2-40B4-BE49-F238E27FC236}">
                <a16:creationId xmlns:a16="http://schemas.microsoft.com/office/drawing/2014/main" id="{4A079A9A-8004-A77A-7926-328A8C563C0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C30D12-6FC6-3F75-43F3-A65118C9E8F0}"/>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229255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14245-43E4-6390-5574-489B18A09F9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54E2AEF-DF57-86C0-444D-C13CF53C36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AFF0608-08FD-F083-441F-0E4022ED363F}"/>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5" name="Alt Bilgi Yer Tutucusu 4">
            <a:extLst>
              <a:ext uri="{FF2B5EF4-FFF2-40B4-BE49-F238E27FC236}">
                <a16:creationId xmlns:a16="http://schemas.microsoft.com/office/drawing/2014/main" id="{50A889F7-8376-7E18-9E3E-F17ACB58AB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4B8772-5B46-CBB1-2E35-D92EAF0BB4CF}"/>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335170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B35A0A-4399-C274-A496-6CCC4542CEA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7169BF0-D8C5-EA8F-756F-E2B4659194B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149C36F-0646-95D8-5913-12FF773B980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D571379-082F-7C0E-DC6B-9F50511A86F1}"/>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6" name="Alt Bilgi Yer Tutucusu 5">
            <a:extLst>
              <a:ext uri="{FF2B5EF4-FFF2-40B4-BE49-F238E27FC236}">
                <a16:creationId xmlns:a16="http://schemas.microsoft.com/office/drawing/2014/main" id="{3448E7C2-F9E8-E351-E51D-820BCB8DA7B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7368238-EFB7-F854-3C18-FDD75D78A180}"/>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219284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A2079D-2444-81DA-2AA6-4569AE875D3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E0408F7-11B0-79BD-D6BA-5E90F28B7E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12B975-9F0C-4582-02E1-C2CBA849467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CF021FF-72B4-01AA-B143-37A6D4B62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DF7DE13-14D0-9FE6-4F84-660F9F0A4B9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0CEF3C9-E1B4-67DC-B8FD-7D7812B06837}"/>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8" name="Alt Bilgi Yer Tutucusu 7">
            <a:extLst>
              <a:ext uri="{FF2B5EF4-FFF2-40B4-BE49-F238E27FC236}">
                <a16:creationId xmlns:a16="http://schemas.microsoft.com/office/drawing/2014/main" id="{FF44E24F-B958-ED89-F2C6-5E2B9656539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27EB51B-8635-43FC-B40F-75CBC0CB8C12}"/>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116616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E5F805-FB3C-0C04-37F9-2BC75096843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6598CC4-8010-DCAC-F0A4-415C1B9B2A31}"/>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4" name="Alt Bilgi Yer Tutucusu 3">
            <a:extLst>
              <a:ext uri="{FF2B5EF4-FFF2-40B4-BE49-F238E27FC236}">
                <a16:creationId xmlns:a16="http://schemas.microsoft.com/office/drawing/2014/main" id="{CA1A31D7-4E86-3127-18BD-8184E4DE368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9542B85-DD47-D6F7-1DDA-C5DEAB48C1FC}"/>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262184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1101EFD-5A62-6770-F017-9885C698E8E3}"/>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3" name="Alt Bilgi Yer Tutucusu 2">
            <a:extLst>
              <a:ext uri="{FF2B5EF4-FFF2-40B4-BE49-F238E27FC236}">
                <a16:creationId xmlns:a16="http://schemas.microsoft.com/office/drawing/2014/main" id="{47CC3760-997C-7739-CE22-CF0C39C7F55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0476989-28F6-D989-E7D7-BE51CAA267A4}"/>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315770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10FE4A-C1DB-9FCB-C39C-9B85D22E5A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7E29E8C-9C5C-5EFC-7930-4443EABBC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F7C424-1F45-7FF8-F3D7-455FC18CA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D928D49-9CA6-76D0-5C84-3A4B1C558622}"/>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6" name="Alt Bilgi Yer Tutucusu 5">
            <a:extLst>
              <a:ext uri="{FF2B5EF4-FFF2-40B4-BE49-F238E27FC236}">
                <a16:creationId xmlns:a16="http://schemas.microsoft.com/office/drawing/2014/main" id="{BC99A970-44FC-FC26-BB1A-F33A0EE0357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C2E557D-6D83-122E-5C79-624D72184DDE}"/>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414572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AFD407-7CFD-F9F3-C9FC-520A8A02D20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A4FAF9F-B5AD-8048-15EB-831902207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E95721F-1553-1E25-CE65-CB8B7210A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FD939C-0A19-F4C4-B714-AD4D5083166C}"/>
              </a:ext>
            </a:extLst>
          </p:cNvPr>
          <p:cNvSpPr>
            <a:spLocks noGrp="1"/>
          </p:cNvSpPr>
          <p:nvPr>
            <p:ph type="dt" sz="half" idx="10"/>
          </p:nvPr>
        </p:nvSpPr>
        <p:spPr/>
        <p:txBody>
          <a:bodyPr/>
          <a:lstStyle/>
          <a:p>
            <a:fld id="{1CA5BF71-A357-FD4B-B03F-D82F02AFC807}" type="datetimeFigureOut">
              <a:rPr lang="tr-TR" smtClean="0"/>
              <a:t>11.03.2025</a:t>
            </a:fld>
            <a:endParaRPr lang="tr-TR"/>
          </a:p>
        </p:txBody>
      </p:sp>
      <p:sp>
        <p:nvSpPr>
          <p:cNvPr id="6" name="Alt Bilgi Yer Tutucusu 5">
            <a:extLst>
              <a:ext uri="{FF2B5EF4-FFF2-40B4-BE49-F238E27FC236}">
                <a16:creationId xmlns:a16="http://schemas.microsoft.com/office/drawing/2014/main" id="{406DB94B-A84E-DAA8-CF72-DDCA559E102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D514A44-FE83-3C0C-3314-F2B6668FEF88}"/>
              </a:ext>
            </a:extLst>
          </p:cNvPr>
          <p:cNvSpPr>
            <a:spLocks noGrp="1"/>
          </p:cNvSpPr>
          <p:nvPr>
            <p:ph type="sldNum" sz="quarter" idx="12"/>
          </p:nvPr>
        </p:nvSpPr>
        <p:spPr/>
        <p:txBody>
          <a:bodyPr/>
          <a:lstStyle/>
          <a:p>
            <a:fld id="{A215CDF7-6F81-7749-93B6-1FD2985CC69C}" type="slidenum">
              <a:rPr lang="tr-TR" smtClean="0"/>
              <a:t>‹#›</a:t>
            </a:fld>
            <a:endParaRPr lang="tr-TR"/>
          </a:p>
        </p:txBody>
      </p:sp>
    </p:spTree>
    <p:extLst>
      <p:ext uri="{BB962C8B-B14F-4D97-AF65-F5344CB8AC3E}">
        <p14:creationId xmlns:p14="http://schemas.microsoft.com/office/powerpoint/2010/main" val="163433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AFC25AE-D1B9-23E5-3A98-9D444EE87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856750-9674-6DCB-307B-A08CD8F3A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CEE944-9038-15D5-5EBA-4744C00C5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A5BF71-A357-FD4B-B03F-D82F02AFC807}" type="datetimeFigureOut">
              <a:rPr lang="tr-TR" smtClean="0"/>
              <a:t>11.03.2025</a:t>
            </a:fld>
            <a:endParaRPr lang="tr-TR"/>
          </a:p>
        </p:txBody>
      </p:sp>
      <p:sp>
        <p:nvSpPr>
          <p:cNvPr id="5" name="Alt Bilgi Yer Tutucusu 4">
            <a:extLst>
              <a:ext uri="{FF2B5EF4-FFF2-40B4-BE49-F238E27FC236}">
                <a16:creationId xmlns:a16="http://schemas.microsoft.com/office/drawing/2014/main" id="{17FD1240-2910-1018-E958-366E49971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C4B821AC-F78C-8A00-49C2-38D914EBF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15CDF7-6F81-7749-93B6-1FD2985CC69C}" type="slidenum">
              <a:rPr lang="tr-TR" smtClean="0"/>
              <a:t>‹#›</a:t>
            </a:fld>
            <a:endParaRPr lang="tr-TR"/>
          </a:p>
        </p:txBody>
      </p:sp>
    </p:spTree>
    <p:extLst>
      <p:ext uri="{BB962C8B-B14F-4D97-AF65-F5344CB8AC3E}">
        <p14:creationId xmlns:p14="http://schemas.microsoft.com/office/powerpoint/2010/main" val="106585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50.png"/><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customXml" Target="../ink/ink8.xml"/><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50.png"/><Relationship Id="rId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customXml" Target="../ink/ink12.xml"/><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50.png"/><Relationship Id="rId4" Type="http://schemas.openxmlformats.org/officeDocument/2006/relationships/customXml" Target="../ink/ink10.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customXml" Target="../ink/ink16.xml"/><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250.png"/><Relationship Id="rId4" Type="http://schemas.openxmlformats.org/officeDocument/2006/relationships/customXml" Target="../ink/ink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a.ceylan1@icloud.c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B7DFF6-936D-426A-BEF4-9DADF0F307C1}"/>
              </a:ext>
            </a:extLst>
          </p:cNvPr>
          <p:cNvSpPr/>
          <p:nvPr/>
        </p:nvSpPr>
        <p:spPr>
          <a:xfrm>
            <a:off x="2644775" y="-425450"/>
            <a:ext cx="484188" cy="1279525"/>
          </a:xfrm>
          <a:prstGeom prst="rect">
            <a:avLst/>
          </a:prstGeom>
          <a:blipFill>
            <a:blip r:embed="rId2" cstate="print"/>
            <a:stretch>
              <a:fillRect/>
            </a:stretch>
          </a:blipFill>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object 3">
            <a:extLst>
              <a:ext uri="{FF2B5EF4-FFF2-40B4-BE49-F238E27FC236}">
                <a16:creationId xmlns:a16="http://schemas.microsoft.com/office/drawing/2014/main" id="{C3AC8745-2081-4C1B-9F2D-F94BD825E3A4}"/>
              </a:ext>
            </a:extLst>
          </p:cNvPr>
          <p:cNvSpPr/>
          <p:nvPr/>
        </p:nvSpPr>
        <p:spPr>
          <a:xfrm>
            <a:off x="2362200" y="388938"/>
            <a:ext cx="7620000" cy="5859462"/>
          </a:xfrm>
          <a:custGeom>
            <a:avLst/>
            <a:gdLst/>
            <a:ahLst/>
            <a:cxnLst/>
            <a:rect l="l" t="t" r="r" b="b"/>
            <a:pathLst>
              <a:path w="9014460" h="6691630">
                <a:moveTo>
                  <a:pt x="0" y="329819"/>
                </a:moveTo>
                <a:lnTo>
                  <a:pt x="3576" y="281088"/>
                </a:lnTo>
                <a:lnTo>
                  <a:pt x="13964" y="234576"/>
                </a:lnTo>
                <a:lnTo>
                  <a:pt x="30653" y="190791"/>
                </a:lnTo>
                <a:lnTo>
                  <a:pt x="53135" y="150245"/>
                </a:lnTo>
                <a:lnTo>
                  <a:pt x="80898" y="113448"/>
                </a:lnTo>
                <a:lnTo>
                  <a:pt x="113432" y="80911"/>
                </a:lnTo>
                <a:lnTo>
                  <a:pt x="150228" y="53144"/>
                </a:lnTo>
                <a:lnTo>
                  <a:pt x="190774" y="30660"/>
                </a:lnTo>
                <a:lnTo>
                  <a:pt x="234562" y="13967"/>
                </a:lnTo>
                <a:lnTo>
                  <a:pt x="281080" y="3576"/>
                </a:lnTo>
                <a:lnTo>
                  <a:pt x="329819" y="0"/>
                </a:lnTo>
                <a:lnTo>
                  <a:pt x="8684069" y="0"/>
                </a:lnTo>
                <a:lnTo>
                  <a:pt x="8732796" y="3576"/>
                </a:lnTo>
                <a:lnTo>
                  <a:pt x="8779301" y="13967"/>
                </a:lnTo>
                <a:lnTo>
                  <a:pt x="8823074" y="30660"/>
                </a:lnTo>
                <a:lnTo>
                  <a:pt x="8863605" y="53144"/>
                </a:lnTo>
                <a:lnTo>
                  <a:pt x="8900385" y="80911"/>
                </a:lnTo>
                <a:lnTo>
                  <a:pt x="8932905" y="113448"/>
                </a:lnTo>
                <a:lnTo>
                  <a:pt x="8960654" y="150245"/>
                </a:lnTo>
                <a:lnTo>
                  <a:pt x="8983124" y="190791"/>
                </a:lnTo>
                <a:lnTo>
                  <a:pt x="8999805" y="234576"/>
                </a:lnTo>
                <a:lnTo>
                  <a:pt x="9010187" y="281088"/>
                </a:lnTo>
                <a:lnTo>
                  <a:pt x="9013761" y="329819"/>
                </a:lnTo>
                <a:lnTo>
                  <a:pt x="9013888" y="6361493"/>
                </a:lnTo>
                <a:lnTo>
                  <a:pt x="9010187" y="6410232"/>
                </a:lnTo>
                <a:lnTo>
                  <a:pt x="8999805" y="6456750"/>
                </a:lnTo>
                <a:lnTo>
                  <a:pt x="8983124" y="6500537"/>
                </a:lnTo>
                <a:lnTo>
                  <a:pt x="8960654" y="6541083"/>
                </a:lnTo>
                <a:lnTo>
                  <a:pt x="8932905" y="6577879"/>
                </a:lnTo>
                <a:lnTo>
                  <a:pt x="8900385" y="6610413"/>
                </a:lnTo>
                <a:lnTo>
                  <a:pt x="8863605" y="6638176"/>
                </a:lnTo>
                <a:lnTo>
                  <a:pt x="8823074" y="6660657"/>
                </a:lnTo>
                <a:lnTo>
                  <a:pt x="8779301" y="6677347"/>
                </a:lnTo>
                <a:lnTo>
                  <a:pt x="8732796" y="6687735"/>
                </a:lnTo>
                <a:lnTo>
                  <a:pt x="8684069" y="6691311"/>
                </a:lnTo>
                <a:lnTo>
                  <a:pt x="329819" y="6691312"/>
                </a:lnTo>
                <a:lnTo>
                  <a:pt x="281080" y="6687735"/>
                </a:lnTo>
                <a:lnTo>
                  <a:pt x="234562" y="6677347"/>
                </a:lnTo>
                <a:lnTo>
                  <a:pt x="190774" y="6660657"/>
                </a:lnTo>
                <a:lnTo>
                  <a:pt x="150228" y="6638176"/>
                </a:lnTo>
                <a:lnTo>
                  <a:pt x="113432" y="6610413"/>
                </a:lnTo>
                <a:lnTo>
                  <a:pt x="80898" y="6577879"/>
                </a:lnTo>
                <a:lnTo>
                  <a:pt x="53135" y="6541083"/>
                </a:lnTo>
                <a:lnTo>
                  <a:pt x="30654" y="6500537"/>
                </a:lnTo>
                <a:lnTo>
                  <a:pt x="13964" y="6456750"/>
                </a:lnTo>
                <a:lnTo>
                  <a:pt x="3576" y="6410232"/>
                </a:lnTo>
                <a:lnTo>
                  <a:pt x="1" y="6361493"/>
                </a:lnTo>
                <a:lnTo>
                  <a:pt x="0" y="329819"/>
                </a:lnTo>
                <a:close/>
              </a:path>
            </a:pathLst>
          </a:custGeom>
          <a:ln w="28575">
            <a:solidFill>
              <a:srgbClr val="FA8900"/>
            </a:solidFill>
          </a:ln>
        </p:spPr>
        <p:txBody>
          <a:bodyPr lIns="0" tIns="0" rIns="0" bIns="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197" name="object 6">
            <a:extLst>
              <a:ext uri="{FF2B5EF4-FFF2-40B4-BE49-F238E27FC236}">
                <a16:creationId xmlns:a16="http://schemas.microsoft.com/office/drawing/2014/main" id="{67D7CFD1-1DE4-4449-A546-0A78EE76528A}"/>
              </a:ext>
            </a:extLst>
          </p:cNvPr>
          <p:cNvSpPr>
            <a:spLocks noGrp="1" noChangeArrowheads="1"/>
          </p:cNvSpPr>
          <p:nvPr>
            <p:ph type="title"/>
          </p:nvPr>
        </p:nvSpPr>
        <p:spPr>
          <a:xfrm>
            <a:off x="2738440" y="591671"/>
            <a:ext cx="6800848" cy="2781050"/>
          </a:xfrm>
          <a:solidFill>
            <a:schemeClr val="bg1"/>
          </a:solidFill>
        </p:spPr>
        <p:txBody>
          <a:bodyPr vert="horz" wrap="square" lIns="0" tIns="272891" rIns="0" bIns="0" numCol="1" anchor="t" anchorCtr="0" compatLnSpc="1">
            <a:prstTxWarp prst="textNoShape">
              <a:avLst/>
            </a:prstTxWarp>
            <a:spAutoFit/>
          </a:bodyPr>
          <a:lstStyle/>
          <a:p>
            <a:pPr algn="ctr" eaLnBrk="1" hangingPunct="1">
              <a:lnSpc>
                <a:spcPct val="150000"/>
              </a:lnSpc>
              <a:spcBef>
                <a:spcPts val="2150"/>
              </a:spcBef>
            </a:pPr>
            <a:r>
              <a:rPr lang="tr-TR" altLang="tr-TR" sz="2200" b="1" dirty="0">
                <a:solidFill>
                  <a:srgbClr val="002060"/>
                </a:solidFill>
                <a:latin typeface="Arial (Başlıklar)"/>
                <a:cs typeface="Calibri" panose="020F0502020204030204" pitchFamily="34" charset="0"/>
              </a:rPr>
              <a:t>“</a:t>
            </a:r>
            <a:r>
              <a:rPr lang="tr-TR" altLang="tr-TR" sz="2800" b="1" dirty="0">
                <a:solidFill>
                  <a:srgbClr val="002060"/>
                </a:solidFill>
                <a:latin typeface="Arial (Başlıklar)"/>
                <a:cs typeface="Calibri" panose="020F0502020204030204" pitchFamily="34" charset="0"/>
              </a:rPr>
              <a:t>PARANIN PSİKOLOJİSİ ÜZERİNE KONUŞMALAR” </a:t>
            </a:r>
            <a:br>
              <a:rPr lang="tr-TR" altLang="tr-TR" sz="2800" b="1" dirty="0">
                <a:solidFill>
                  <a:srgbClr val="002060"/>
                </a:solidFill>
                <a:latin typeface="Arial (Başlıklar)"/>
                <a:cs typeface="Calibri" panose="020F0502020204030204" pitchFamily="34" charset="0"/>
              </a:rPr>
            </a:br>
            <a:r>
              <a:rPr lang="tr-TR" altLang="tr-TR" sz="2800" b="1" dirty="0">
                <a:solidFill>
                  <a:srgbClr val="002060"/>
                </a:solidFill>
                <a:latin typeface="Arial (Başlıklar)"/>
                <a:cs typeface="Calibri" panose="020F0502020204030204" pitchFamily="34" charset="0"/>
              </a:rPr>
              <a:t>ZENGİNLİK NEDİR? </a:t>
            </a:r>
            <a:br>
              <a:rPr lang="tr-TR" altLang="tr-TR" sz="2800" b="1" dirty="0">
                <a:solidFill>
                  <a:srgbClr val="002060"/>
                </a:solidFill>
                <a:latin typeface="Arial (Başlıklar)"/>
                <a:cs typeface="Calibri" panose="020F0502020204030204" pitchFamily="34" charset="0"/>
              </a:rPr>
            </a:br>
            <a:r>
              <a:rPr lang="tr-TR" altLang="tr-TR" sz="2800" b="1" dirty="0">
                <a:solidFill>
                  <a:srgbClr val="002060"/>
                </a:solidFill>
                <a:latin typeface="Arial (Başlıklar)"/>
                <a:cs typeface="Calibri" panose="020F0502020204030204" pitchFamily="34" charset="0"/>
              </a:rPr>
              <a:t>NASIL ZENGİN OLUNUR? </a:t>
            </a:r>
          </a:p>
        </p:txBody>
      </p:sp>
      <p:sp>
        <p:nvSpPr>
          <p:cNvPr id="9" name="object 9">
            <a:extLst>
              <a:ext uri="{FF2B5EF4-FFF2-40B4-BE49-F238E27FC236}">
                <a16:creationId xmlns:a16="http://schemas.microsoft.com/office/drawing/2014/main" id="{C9CCC234-EE35-42A7-9C51-7E2A541AEA95}"/>
              </a:ext>
            </a:extLst>
          </p:cNvPr>
          <p:cNvSpPr>
            <a:spLocks noGrp="1"/>
          </p:cNvSpPr>
          <p:nvPr>
            <p:ph type="sldNum" sz="quarter" idx="12"/>
          </p:nvPr>
        </p:nvSpPr>
        <p:spPr/>
        <p:txBody>
          <a:bodyPr vert="horz" rtlCol="0"/>
          <a:lstStyle/>
          <a:p>
            <a:pPr marL="19050" marR="0" lvl="0" indent="0" algn="l" defTabSz="685800" rtl="0" eaLnBrk="1" fontAlgn="auto" latinLnBrk="0" hangingPunct="1">
              <a:lnSpc>
                <a:spcPts val="1084"/>
              </a:lnSpc>
              <a:spcBef>
                <a:spcPts val="0"/>
              </a:spcBef>
              <a:spcAft>
                <a:spcPts val="0"/>
              </a:spcAft>
              <a:buClrTx/>
              <a:buSzTx/>
              <a:buFontTx/>
              <a:buNone/>
              <a:tabLst/>
              <a:defRPr/>
            </a:pPr>
            <a:fld id="{42579127-AC40-46C0-ACB7-9DAA3EE7B359}" type="slidenum">
              <a:rPr kumimoji="0" sz="1050" b="0" i="0" u="none" strike="noStrike" kern="1200" cap="none" spc="0" normalizeH="0" baseline="0" noProof="0" dirty="0">
                <a:ln>
                  <a:noFill/>
                </a:ln>
                <a:solidFill>
                  <a:prstClr val="white"/>
                </a:solidFill>
                <a:effectLst/>
                <a:uLnTx/>
                <a:uFillTx/>
                <a:latin typeface="Calibri"/>
                <a:ea typeface="+mn-ea"/>
                <a:cs typeface="Calibri"/>
              </a:rPr>
              <a:pPr marL="19050" marR="0" lvl="0" indent="0" algn="l" defTabSz="685800" rtl="0" eaLnBrk="1" fontAlgn="auto" latinLnBrk="0" hangingPunct="1">
                <a:lnSpc>
                  <a:spcPts val="1084"/>
                </a:lnSpc>
                <a:spcBef>
                  <a:spcPts val="0"/>
                </a:spcBef>
                <a:spcAft>
                  <a:spcPts val="0"/>
                </a:spcAft>
                <a:buClrTx/>
                <a:buSzTx/>
                <a:buFontTx/>
                <a:buNone/>
                <a:tabLst/>
                <a:defRPr/>
              </a:pPr>
              <a:t>1</a:t>
            </a:fld>
            <a:endParaRPr kumimoji="0" sz="1050" b="0" i="0" u="none" strike="noStrike" kern="1200" cap="none" spc="0" normalizeH="0" baseline="0" noProof="0" dirty="0">
              <a:ln>
                <a:noFill/>
              </a:ln>
              <a:solidFill>
                <a:prstClr val="white"/>
              </a:solidFill>
              <a:effectLst/>
              <a:uLnTx/>
              <a:uFillTx/>
              <a:latin typeface="Calibri"/>
              <a:ea typeface="+mn-ea"/>
              <a:cs typeface="Calibri"/>
            </a:endParaRPr>
          </a:p>
        </p:txBody>
      </p:sp>
      <p:sp>
        <p:nvSpPr>
          <p:cNvPr id="10" name="object 6">
            <a:extLst>
              <a:ext uri="{FF2B5EF4-FFF2-40B4-BE49-F238E27FC236}">
                <a16:creationId xmlns:a16="http://schemas.microsoft.com/office/drawing/2014/main" id="{A66D8EEA-4C4D-4DBD-9A20-3EB3D7BE9C2E}"/>
              </a:ext>
            </a:extLst>
          </p:cNvPr>
          <p:cNvSpPr txBox="1">
            <a:spLocks/>
          </p:cNvSpPr>
          <p:nvPr/>
        </p:nvSpPr>
        <p:spPr>
          <a:xfrm>
            <a:off x="2771775" y="4722099"/>
            <a:ext cx="6767513" cy="1161952"/>
          </a:xfrm>
          <a:prstGeom prst="rect">
            <a:avLst/>
          </a:prstGeom>
          <a:solidFill>
            <a:schemeClr val="bg1"/>
          </a:solidFill>
        </p:spPr>
        <p:txBody>
          <a:bodyPr wrap="square" lIns="0" tIns="272891" rIns="0" bIns="0">
            <a:spAutoFit/>
          </a:bodyPr>
          <a:lstStyle>
            <a:lvl1pPr>
              <a:defRPr sz="3600" b="0" i="0">
                <a:solidFill>
                  <a:srgbClr val="696363"/>
                </a:solidFill>
                <a:latin typeface="Calibri"/>
                <a:ea typeface="+mj-ea"/>
                <a:cs typeface="Calibri"/>
              </a:defRPr>
            </a:lvl1pPr>
          </a:lstStyle>
          <a:p>
            <a:pPr marL="0" marR="0" lvl="0" indent="0" algn="ctr" defTabSz="685800" rtl="0" eaLnBrk="1" fontAlgn="base" latinLnBrk="0" hangingPunct="1">
              <a:spcBef>
                <a:spcPct val="20000"/>
              </a:spcBef>
              <a:spcAft>
                <a:spcPct val="0"/>
              </a:spcAft>
              <a:buClr>
                <a:srgbClr val="CC0000"/>
              </a:buClr>
              <a:buSzTx/>
              <a:buFontTx/>
              <a:buNone/>
              <a:tabLst/>
              <a:defRPr/>
            </a:pPr>
            <a:r>
              <a:rPr kumimoji="0" lang="tr-TR" altLang="tr-TR" sz="1800" b="1" i="0" u="none" strike="noStrike" kern="0" cap="none" spc="0" normalizeH="0" baseline="0" noProof="0" dirty="0">
                <a:ln>
                  <a:noFill/>
                </a:ln>
                <a:solidFill>
                  <a:schemeClr val="tx2">
                    <a:lumMod val="50000"/>
                  </a:schemeClr>
                </a:solidFill>
                <a:effectLst/>
                <a:uLnTx/>
                <a:uFillTx/>
                <a:latin typeface="Arial (Gövde)"/>
              </a:rPr>
              <a:t>Prof. Dr. </a:t>
            </a:r>
            <a:r>
              <a:rPr lang="tr-TR" altLang="tr-TR" sz="1800" b="1" kern="0" dirty="0">
                <a:solidFill>
                  <a:schemeClr val="tx2">
                    <a:lumMod val="50000"/>
                  </a:schemeClr>
                </a:solidFill>
                <a:latin typeface="Arial (Gövde)"/>
              </a:rPr>
              <a:t>Ali CEYLAN</a:t>
            </a:r>
            <a:endParaRPr kumimoji="0" lang="tr-TR" altLang="tr-TR" sz="1800" b="1" i="0" u="none" strike="noStrike" kern="0" cap="none" spc="0" normalizeH="0" baseline="0" noProof="0" dirty="0">
              <a:ln>
                <a:noFill/>
              </a:ln>
              <a:solidFill>
                <a:schemeClr val="tx2">
                  <a:lumMod val="50000"/>
                </a:schemeClr>
              </a:solidFill>
              <a:effectLst/>
              <a:uLnTx/>
              <a:uFillTx/>
              <a:latin typeface="Arial (Gövde)"/>
            </a:endParaRPr>
          </a:p>
          <a:p>
            <a:pPr marL="0" marR="0" lvl="0" indent="0" algn="ctr" defTabSz="685800" rtl="0" eaLnBrk="1" fontAlgn="base" latinLnBrk="0" hangingPunct="1">
              <a:spcBef>
                <a:spcPct val="20000"/>
              </a:spcBef>
              <a:spcAft>
                <a:spcPct val="0"/>
              </a:spcAft>
              <a:buClr>
                <a:srgbClr val="CC0000"/>
              </a:buClr>
              <a:buSzTx/>
              <a:buFontTx/>
              <a:buNone/>
              <a:tabLst/>
              <a:defRPr/>
            </a:pPr>
            <a:r>
              <a:rPr lang="tr-TR" altLang="tr-TR" sz="1800" kern="0" dirty="0">
                <a:solidFill>
                  <a:schemeClr val="tx2">
                    <a:lumMod val="50000"/>
                  </a:schemeClr>
                </a:solidFill>
                <a:latin typeface="Arial (Gövde)"/>
              </a:rPr>
              <a:t>Bursa Uludağ</a:t>
            </a:r>
            <a:r>
              <a:rPr kumimoji="0" lang="tr-TR" altLang="tr-TR" sz="1800" i="0" u="none" strike="noStrike" kern="0" cap="none" spc="0" normalizeH="0" baseline="0" noProof="0" dirty="0">
                <a:ln>
                  <a:noFill/>
                </a:ln>
                <a:solidFill>
                  <a:schemeClr val="tx2">
                    <a:lumMod val="50000"/>
                  </a:schemeClr>
                </a:solidFill>
                <a:effectLst/>
                <a:uLnTx/>
                <a:uFillTx/>
                <a:latin typeface="Arial (Gövde)"/>
              </a:rPr>
              <a:t> Üniversitesi İktisadi ve İdari Bilimler Fakültesi İşletme Bölümü Emekli Öğretim Üyesi</a:t>
            </a:r>
          </a:p>
        </p:txBody>
      </p:sp>
      <p:pic>
        <p:nvPicPr>
          <p:cNvPr id="4" name="Resim 3">
            <a:extLst>
              <a:ext uri="{FF2B5EF4-FFF2-40B4-BE49-F238E27FC236}">
                <a16:creationId xmlns:a16="http://schemas.microsoft.com/office/drawing/2014/main" id="{B23ACE1D-C3D6-4EA7-9B9F-A53B88C4AB3C}"/>
              </a:ext>
            </a:extLst>
          </p:cNvPr>
          <p:cNvPicPr>
            <a:picLocks noChangeAspect="1"/>
          </p:cNvPicPr>
          <p:nvPr/>
        </p:nvPicPr>
        <p:blipFill>
          <a:blip r:embed="rId3"/>
          <a:stretch>
            <a:fillRect/>
          </a:stretch>
        </p:blipFill>
        <p:spPr>
          <a:xfrm>
            <a:off x="4666103" y="3372258"/>
            <a:ext cx="2764634" cy="1627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5D0F00-5B31-0A52-4DB8-41292A1E73AA}"/>
              </a:ext>
            </a:extLst>
          </p:cNvPr>
          <p:cNvSpPr>
            <a:spLocks noGrp="1"/>
          </p:cNvSpPr>
          <p:nvPr>
            <p:ph type="title"/>
          </p:nvPr>
        </p:nvSpPr>
        <p:spPr>
          <a:xfrm>
            <a:off x="838200" y="499729"/>
            <a:ext cx="10515600" cy="513889"/>
          </a:xfrm>
        </p:spPr>
        <p:txBody>
          <a:bodyPr>
            <a:normAutofit fontScale="90000"/>
          </a:bodyPr>
          <a:lstStyle/>
          <a:p>
            <a:pPr algn="ctr"/>
            <a:r>
              <a:rPr lang="tr-TR" sz="3200" dirty="0">
                <a:solidFill>
                  <a:srgbClr val="7030A0"/>
                </a:solidFill>
                <a:latin typeface="Arial (Başlıklar)"/>
              </a:rPr>
              <a:t>İki Gerçek Öyk</a:t>
            </a:r>
            <a:r>
              <a:rPr lang="tr-TR" sz="4000" dirty="0">
                <a:solidFill>
                  <a:srgbClr val="7030A0"/>
                </a:solidFill>
                <a:latin typeface="Arial (Başlıklar)"/>
              </a:rPr>
              <a:t>ü</a:t>
            </a:r>
          </a:p>
        </p:txBody>
      </p:sp>
      <p:sp>
        <p:nvSpPr>
          <p:cNvPr id="3" name="İçerik Yer Tutucusu 2">
            <a:extLst>
              <a:ext uri="{FF2B5EF4-FFF2-40B4-BE49-F238E27FC236}">
                <a16:creationId xmlns:a16="http://schemas.microsoft.com/office/drawing/2014/main" id="{A5CB9D91-4861-DAAE-EF1F-05EBAEEB6039}"/>
              </a:ext>
            </a:extLst>
          </p:cNvPr>
          <p:cNvSpPr>
            <a:spLocks noGrp="1"/>
          </p:cNvSpPr>
          <p:nvPr>
            <p:ph idx="1"/>
          </p:nvPr>
        </p:nvSpPr>
        <p:spPr>
          <a:xfrm>
            <a:off x="838200" y="1125184"/>
            <a:ext cx="10515600" cy="5318145"/>
          </a:xfrm>
        </p:spPr>
        <p:txBody>
          <a:bodyPr>
            <a:noAutofit/>
          </a:bodyPr>
          <a:lstStyle/>
          <a:p>
            <a:pPr marL="342900" lvl="0" indent="-342900" algn="just" fontAlgn="base">
              <a:lnSpc>
                <a:spcPct val="150000"/>
              </a:lnSpc>
              <a:buFont typeface="+mj-lt"/>
              <a:buAutoNum type="arabicPeriod"/>
            </a:pPr>
            <a:r>
              <a:rPr lang="tr-TR" sz="14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RONALD JAMES READ</a:t>
            </a:r>
            <a:r>
              <a:rPr lang="tr-TR" sz="14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tr-TR" sz="14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b="1" kern="0" dirty="0">
                <a:effectLst/>
                <a:latin typeface="Arial" panose="020B0604020202020204" pitchFamily="34" charset="0"/>
                <a:ea typeface="Times New Roman" panose="02020603050405020304" pitchFamily="18" charset="0"/>
                <a:cs typeface="Arial" panose="020B0604020202020204" pitchFamily="34" charset="0"/>
              </a:rPr>
              <a:t>Wikipedia</a:t>
            </a:r>
            <a:r>
              <a:rPr lang="tr-TR" sz="1400" kern="0" dirty="0">
                <a:effectLst/>
                <a:latin typeface="Arial" panose="020B0604020202020204" pitchFamily="34" charset="0"/>
                <a:ea typeface="Times New Roman" panose="02020603050405020304" pitchFamily="18" charset="0"/>
                <a:cs typeface="Arial" panose="020B0604020202020204" pitchFamily="34" charset="0"/>
              </a:rPr>
              <a:t>’daki tanıma göre;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b="1" kern="0" dirty="0">
                <a:effectLst/>
                <a:latin typeface="Arial" panose="020B0604020202020204" pitchFamily="34" charset="0"/>
                <a:ea typeface="Times New Roman" panose="02020603050405020304" pitchFamily="18" charset="0"/>
                <a:cs typeface="Arial" panose="020B0604020202020204" pitchFamily="34" charset="0"/>
              </a:rPr>
              <a:t>“Amerikalı hayırsever, yatırımcı, hademe ve benzin istasyonu görevlisi”.</a:t>
            </a:r>
            <a:r>
              <a:rPr lang="tr-TR" sz="14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kern="0" dirty="0">
                <a:effectLst/>
                <a:latin typeface="Arial" panose="020B0604020202020204" pitchFamily="34" charset="0"/>
                <a:ea typeface="Times New Roman" panose="02020603050405020304" pitchFamily="18" charset="0"/>
                <a:cs typeface="Arial" panose="020B0604020202020204" pitchFamily="34" charset="0"/>
              </a:rPr>
              <a:t>Kırsalda dünyaya gelmiş, ailesinde liseyi bitiren ilk kişi. Sade ve sıradan bir insan.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kern="0" dirty="0">
                <a:effectLst/>
                <a:latin typeface="Arial" panose="020B0604020202020204" pitchFamily="34" charset="0"/>
                <a:ea typeface="Times New Roman" panose="02020603050405020304" pitchFamily="18" charset="0"/>
                <a:cs typeface="Arial" panose="020B0604020202020204" pitchFamily="34" charset="0"/>
              </a:rPr>
              <a:t>Ronald Read, 25 yıl bir benzincide araba tamirciliği ve bakım işleri yapmış. 17 yıl da çöpçülük. 18 yaşında 12.000 dolara iki yatak odalı bir ev satın almış ve ömrünü orada geçirmiş. 50 yaşında dul kalmış. Sonra da hiç evlenmemiş.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kern="0" dirty="0">
                <a:effectLst/>
                <a:latin typeface="Arial" panose="020B0604020202020204" pitchFamily="34" charset="0"/>
                <a:ea typeface="Times New Roman" panose="02020603050405020304" pitchFamily="18" charset="0"/>
                <a:cs typeface="Arial" panose="020B0604020202020204" pitchFamily="34" charset="0"/>
              </a:rPr>
              <a:t>2014 yılında 92 yaşında ölmüş.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kern="0" dirty="0">
                <a:effectLst/>
                <a:latin typeface="Arial" panose="020B0604020202020204" pitchFamily="34" charset="0"/>
                <a:ea typeface="Times New Roman" panose="02020603050405020304" pitchFamily="18" charset="0"/>
                <a:cs typeface="Arial" panose="020B0604020202020204" pitchFamily="34" charset="0"/>
              </a:rPr>
              <a:t>Öldükten sonra zenginliği ile uluslararası basının gündemine düşmüş.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kern="0" dirty="0">
                <a:effectLst/>
                <a:latin typeface="Arial" panose="020B0604020202020204" pitchFamily="34" charset="0"/>
                <a:ea typeface="Times New Roman" panose="02020603050405020304" pitchFamily="18" charset="0"/>
                <a:cs typeface="Arial" panose="020B0604020202020204" pitchFamily="34" charset="0"/>
              </a:rPr>
              <a:t>Bir zamanların hademesi, üvey çocuklarına 2 milyon dolar, yaşadığı yerdeki hastaneye ve kütüphaneye 6 milyon dolar miras bırakmış.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400" kern="0" dirty="0" err="1">
                <a:effectLst/>
                <a:latin typeface="Arial" panose="020B0604020202020204" pitchFamily="34" charset="0"/>
                <a:ea typeface="Times New Roman" panose="02020603050405020304" pitchFamily="18" charset="0"/>
                <a:cs typeface="Arial" panose="020B0604020202020204" pitchFamily="34" charset="0"/>
              </a:rPr>
              <a:t>Read’i</a:t>
            </a:r>
            <a:r>
              <a:rPr lang="tr-TR" sz="1400" kern="0" dirty="0">
                <a:effectLst/>
                <a:latin typeface="Arial" panose="020B0604020202020204" pitchFamily="34" charset="0"/>
                <a:ea typeface="Times New Roman" panose="02020603050405020304" pitchFamily="18" charset="0"/>
                <a:cs typeface="Arial" panose="020B0604020202020204" pitchFamily="34" charset="0"/>
              </a:rPr>
              <a:t> tanıyanlar, zenginliği karşısında şaşırıp kalmışlar. Bu kadar parayı nereden bulduğu tartışılır olmuş. Sonunda işin sırrı çözülmüş. </a:t>
            </a:r>
            <a:r>
              <a:rPr lang="tr-TR" sz="1400" kern="0" dirty="0" err="1">
                <a:effectLst/>
                <a:latin typeface="Arial" panose="020B0604020202020204" pitchFamily="34" charset="0"/>
                <a:ea typeface="Times New Roman" panose="02020603050405020304" pitchFamily="18" charset="0"/>
                <a:cs typeface="Arial" panose="020B0604020202020204" pitchFamily="34" charset="0"/>
              </a:rPr>
              <a:t>Read’e</a:t>
            </a:r>
            <a:r>
              <a:rPr lang="tr-TR" sz="1400" kern="0" dirty="0">
                <a:effectLst/>
                <a:latin typeface="Arial" panose="020B0604020202020204" pitchFamily="34" charset="0"/>
                <a:ea typeface="Times New Roman" panose="02020603050405020304" pitchFamily="18" charset="0"/>
                <a:cs typeface="Arial" panose="020B0604020202020204" pitchFamily="34" charset="0"/>
              </a:rPr>
              <a:t> ne </a:t>
            </a:r>
            <a:r>
              <a:rPr lang="tr-TR" sz="1400" b="1" kern="0" dirty="0">
                <a:effectLst/>
                <a:latin typeface="Arial" panose="020B0604020202020204" pitchFamily="34" charset="0"/>
                <a:ea typeface="Times New Roman" panose="02020603050405020304" pitchFamily="18" charset="0"/>
                <a:cs typeface="Arial" panose="020B0604020202020204" pitchFamily="34" charset="0"/>
              </a:rPr>
              <a:t>piyango vurmuş ne de miras kalmış</a:t>
            </a:r>
            <a:r>
              <a:rPr lang="tr-TR" sz="1400" kern="0" dirty="0">
                <a:effectLst/>
                <a:latin typeface="Arial" panose="020B0604020202020204" pitchFamily="34" charset="0"/>
                <a:ea typeface="Times New Roman" panose="02020603050405020304" pitchFamily="18" charset="0"/>
                <a:cs typeface="Arial" panose="020B0604020202020204" pitchFamily="34" charset="0"/>
              </a:rPr>
              <a:t>. Elinden geldiğince biriktirmiş ve </a:t>
            </a:r>
            <a:r>
              <a:rPr lang="tr-TR" sz="1400" b="1" kern="0" dirty="0">
                <a:effectLst/>
                <a:latin typeface="Arial" panose="020B0604020202020204" pitchFamily="34" charset="0"/>
                <a:ea typeface="Times New Roman" panose="02020603050405020304" pitchFamily="18" charset="0"/>
                <a:cs typeface="Arial" panose="020B0604020202020204" pitchFamily="34" charset="0"/>
              </a:rPr>
              <a:t>halka açık büyük şirketlerin hisse senetlerine yatırım yapmış</a:t>
            </a:r>
            <a:r>
              <a:rPr lang="tr-TR" sz="1400" kern="0" dirty="0">
                <a:effectLst/>
                <a:latin typeface="Arial" panose="020B0604020202020204" pitchFamily="34" charset="0"/>
                <a:ea typeface="Times New Roman" panose="02020603050405020304" pitchFamily="18" charset="0"/>
                <a:cs typeface="Arial" panose="020B0604020202020204" pitchFamily="34" charset="0"/>
              </a:rPr>
              <a:t> ve yıllarca beklemiş.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0F5F9857-F4C9-3EAA-EBC7-CEA72CC3DCCB}"/>
              </a:ext>
            </a:extLst>
          </p:cNvPr>
          <p:cNvSpPr>
            <a:spLocks noGrp="1"/>
          </p:cNvSpPr>
          <p:nvPr>
            <p:ph type="sldNum" sz="quarter" idx="12"/>
          </p:nvPr>
        </p:nvSpPr>
        <p:spPr/>
        <p:txBody>
          <a:bodyPr/>
          <a:lstStyle/>
          <a:p>
            <a:fld id="{186FE683-05A3-4364-986B-7C9455E48CB2}" type="slidenum">
              <a:rPr lang="tr-TR" smtClean="0"/>
              <a:t>10</a:t>
            </a:fld>
            <a:endParaRPr lang="tr-TR" dirty="0"/>
          </a:p>
        </p:txBody>
      </p:sp>
      <p:sp>
        <p:nvSpPr>
          <p:cNvPr id="5" name="Rectangle 2">
            <a:extLst>
              <a:ext uri="{FF2B5EF4-FFF2-40B4-BE49-F238E27FC236}">
                <a16:creationId xmlns:a16="http://schemas.microsoft.com/office/drawing/2014/main" id="{7AD3DCC4-4E0A-B89C-C0B4-CF47BA0798FB}"/>
              </a:ext>
            </a:extLst>
          </p:cNvPr>
          <p:cNvSpPr txBox="1">
            <a:spLocks noChangeArrowheads="1"/>
          </p:cNvSpPr>
          <p:nvPr/>
        </p:nvSpPr>
        <p:spPr>
          <a:xfrm>
            <a:off x="838200" y="150886"/>
            <a:ext cx="10515600" cy="930275"/>
          </a:xfrm>
          <a:prstGeom prst="rect">
            <a:avLst/>
          </a:prstGeom>
          <a:ln w="28575">
            <a:solidFill>
              <a:srgbClr val="FA89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sz="4000" dirty="0">
              <a:solidFill>
                <a:srgbClr val="7030A0"/>
              </a:solidFill>
              <a:latin typeface="Arial (Başlıklar)"/>
              <a:cs typeface="Calibri Light" panose="020F0302020204030204" pitchFamily="34" charset="0"/>
            </a:endParaRPr>
          </a:p>
        </p:txBody>
      </p:sp>
    </p:spTree>
    <p:extLst>
      <p:ext uri="{BB962C8B-B14F-4D97-AF65-F5344CB8AC3E}">
        <p14:creationId xmlns:p14="http://schemas.microsoft.com/office/powerpoint/2010/main" val="371094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BFB7-2F5E-03DD-9B97-FC9E1588907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3F25FC0-A1FC-E34B-BA34-971577D44B87}"/>
              </a:ext>
            </a:extLst>
          </p:cNvPr>
          <p:cNvSpPr>
            <a:spLocks noGrp="1"/>
          </p:cNvSpPr>
          <p:nvPr>
            <p:ph type="title"/>
          </p:nvPr>
        </p:nvSpPr>
        <p:spPr>
          <a:xfrm>
            <a:off x="838200" y="499729"/>
            <a:ext cx="10515600" cy="513889"/>
          </a:xfrm>
        </p:spPr>
        <p:txBody>
          <a:bodyPr>
            <a:normAutofit fontScale="90000"/>
          </a:bodyPr>
          <a:lstStyle/>
          <a:p>
            <a:pPr algn="ctr"/>
            <a:r>
              <a:rPr lang="tr-TR" sz="3200" dirty="0">
                <a:solidFill>
                  <a:srgbClr val="7030A0"/>
                </a:solidFill>
                <a:latin typeface="Arial (Başlıklar)"/>
              </a:rPr>
              <a:t>İki Gerçek Öyk</a:t>
            </a:r>
            <a:r>
              <a:rPr lang="tr-TR" sz="4000" dirty="0">
                <a:solidFill>
                  <a:srgbClr val="7030A0"/>
                </a:solidFill>
                <a:latin typeface="Arial (Başlıklar)"/>
              </a:rPr>
              <a:t>ü</a:t>
            </a:r>
          </a:p>
        </p:txBody>
      </p:sp>
      <p:sp>
        <p:nvSpPr>
          <p:cNvPr id="3" name="İçerik Yer Tutucusu 2">
            <a:extLst>
              <a:ext uri="{FF2B5EF4-FFF2-40B4-BE49-F238E27FC236}">
                <a16:creationId xmlns:a16="http://schemas.microsoft.com/office/drawing/2014/main" id="{EF58C76A-C970-37BF-083D-A02FD8323CE6}"/>
              </a:ext>
            </a:extLst>
          </p:cNvPr>
          <p:cNvSpPr>
            <a:spLocks noGrp="1"/>
          </p:cNvSpPr>
          <p:nvPr>
            <p:ph idx="1"/>
          </p:nvPr>
        </p:nvSpPr>
        <p:spPr>
          <a:xfrm>
            <a:off x="838200" y="1125184"/>
            <a:ext cx="10515600" cy="5318145"/>
          </a:xfrm>
        </p:spPr>
        <p:txBody>
          <a:bodyPr>
            <a:noAutofit/>
          </a:bodyPr>
          <a:lstStyle/>
          <a:p>
            <a:pPr lvl="0" fontAlgn="base">
              <a:lnSpc>
                <a:spcPct val="160000"/>
              </a:lnSpc>
            </a:pPr>
            <a:r>
              <a:rPr lang="tr-TR" sz="1400" dirty="0" err="1">
                <a:latin typeface="Arial" panose="020B0604020202020204" pitchFamily="34" charset="0"/>
                <a:cs typeface="Arial" panose="020B0604020202020204" pitchFamily="34" charset="0"/>
              </a:rPr>
              <a:t>Read’in</a:t>
            </a:r>
            <a:r>
              <a:rPr lang="tr-TR" sz="1400" dirty="0">
                <a:latin typeface="Arial" panose="020B0604020202020204" pitchFamily="34" charset="0"/>
                <a:cs typeface="Arial" panose="020B0604020202020204" pitchFamily="34" charset="0"/>
              </a:rPr>
              <a:t> ölümünden birkaç ay önce </a:t>
            </a:r>
            <a:r>
              <a:rPr lang="tr-TR" sz="1400" b="1" dirty="0">
                <a:solidFill>
                  <a:srgbClr val="FF0000"/>
                </a:solidFill>
                <a:latin typeface="Arial" panose="020B0604020202020204" pitchFamily="34" charset="0"/>
                <a:cs typeface="Arial" panose="020B0604020202020204" pitchFamily="34" charset="0"/>
              </a:rPr>
              <a:t>Richard </a:t>
            </a:r>
            <a:r>
              <a:rPr lang="tr-TR" sz="1400" b="1" dirty="0" err="1">
                <a:solidFill>
                  <a:srgbClr val="FF0000"/>
                </a:solidFill>
                <a:latin typeface="Arial" panose="020B0604020202020204" pitchFamily="34" charset="0"/>
                <a:cs typeface="Arial" panose="020B0604020202020204" pitchFamily="34" charset="0"/>
              </a:rPr>
              <a:t>Fuscone</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da basının gündemine düşmüş. </a:t>
            </a:r>
          </a:p>
          <a:p>
            <a:pPr fontAlgn="base">
              <a:lnSpc>
                <a:spcPct val="160000"/>
              </a:lnSpc>
            </a:pPr>
            <a:r>
              <a:rPr lang="tr-TR" sz="1400" b="1" dirty="0" err="1">
                <a:latin typeface="Arial" panose="020B0604020202020204" pitchFamily="34" charset="0"/>
                <a:cs typeface="Arial" panose="020B0604020202020204" pitchFamily="34" charset="0"/>
              </a:rPr>
              <a:t>Fuscone</a:t>
            </a:r>
            <a:r>
              <a:rPr lang="tr-TR" sz="1400" b="1" dirty="0">
                <a:latin typeface="Arial" panose="020B0604020202020204" pitchFamily="34" charset="0"/>
                <a:cs typeface="Arial" panose="020B0604020202020204" pitchFamily="34" charset="0"/>
              </a:rPr>
              <a:t>, Harvard mezunu, yüksek lisans yapmış, Merrill Lynch’te yönetici olarak çalışmış ve hayır işleri yapmak için 40’lı yaşlarında emekli olmuş bir kişi. İş yaşamında bilgeliği, liderlik yetenekleri, sağlam muhakemesi ve dürüstlüğü ile tanınmış.</a:t>
            </a:r>
            <a:r>
              <a:rPr lang="tr-TR" sz="1400" dirty="0">
                <a:latin typeface="Arial" panose="020B0604020202020204" pitchFamily="34" charset="0"/>
                <a:cs typeface="Arial" panose="020B0604020202020204" pitchFamily="34" charset="0"/>
              </a:rPr>
              <a:t> </a:t>
            </a:r>
          </a:p>
          <a:p>
            <a:pPr fontAlgn="base">
              <a:lnSpc>
                <a:spcPct val="160000"/>
              </a:lnSpc>
            </a:pPr>
            <a:r>
              <a:rPr lang="tr-TR" sz="1400" b="1" dirty="0">
                <a:latin typeface="Arial" panose="020B0604020202020204" pitchFamily="34" charset="0"/>
                <a:cs typeface="Arial" panose="020B0604020202020204" pitchFamily="34" charset="0"/>
              </a:rPr>
              <a:t>Yıllar geçtikçe </a:t>
            </a:r>
            <a:r>
              <a:rPr lang="tr-TR" sz="1400" b="1" dirty="0" err="1">
                <a:latin typeface="Arial" panose="020B0604020202020204" pitchFamily="34" charset="0"/>
                <a:cs typeface="Arial" panose="020B0604020202020204" pitchFamily="34" charset="0"/>
              </a:rPr>
              <a:t>Fuscone</a:t>
            </a:r>
            <a:r>
              <a:rPr lang="tr-TR" sz="1400" b="1" dirty="0">
                <a:latin typeface="Arial" panose="020B0604020202020204" pitchFamily="34" charset="0"/>
                <a:cs typeface="Arial" panose="020B0604020202020204" pitchFamily="34" charset="0"/>
              </a:rPr>
              <a:t> değişmiş</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Onbir</a:t>
            </a:r>
            <a:r>
              <a:rPr lang="tr-TR" sz="1400" dirty="0">
                <a:latin typeface="Arial" panose="020B0604020202020204" pitchFamily="34" charset="0"/>
                <a:cs typeface="Arial" panose="020B0604020202020204" pitchFamily="34" charset="0"/>
              </a:rPr>
              <a:t> banyolu, iki asansörlü, iki havuzlu, yedi garajlı ve 1675 metre karelik evini genişletmek için büyük miktarda borçlanmış. </a:t>
            </a:r>
          </a:p>
          <a:p>
            <a:pPr fontAlgn="base">
              <a:lnSpc>
                <a:spcPct val="160000"/>
              </a:lnSpc>
            </a:pPr>
            <a:r>
              <a:rPr lang="tr-TR" sz="1400" dirty="0">
                <a:latin typeface="Arial" panose="020B0604020202020204" pitchFamily="34" charset="0"/>
                <a:cs typeface="Arial" panose="020B0604020202020204" pitchFamily="34" charset="0"/>
              </a:rPr>
              <a:t>2008 krizi herkesi vururken o’nu da vurmuş. Yüksek borcu ve </a:t>
            </a:r>
            <a:r>
              <a:rPr lang="tr-TR" sz="1400" b="1" dirty="0">
                <a:latin typeface="Arial" panose="020B0604020202020204" pitchFamily="34" charset="0"/>
                <a:cs typeface="Arial" panose="020B0604020202020204" pitchFamily="34" charset="0"/>
              </a:rPr>
              <a:t>varlıklarının likit olmaması nedeniyle iflas etmiş</a:t>
            </a:r>
            <a:r>
              <a:rPr lang="tr-TR" sz="1400" dirty="0">
                <a:latin typeface="Arial" panose="020B0604020202020204" pitchFamily="34" charset="0"/>
                <a:cs typeface="Arial" panose="020B0604020202020204" pitchFamily="34" charset="0"/>
              </a:rPr>
              <a:t>. Evi sigorta şirketinin biçtiği değerin %75 altında bir değerle satılmış. Önemli bir borç bırakarak vefat etmiş. </a:t>
            </a:r>
          </a:p>
        </p:txBody>
      </p:sp>
      <p:sp>
        <p:nvSpPr>
          <p:cNvPr id="4" name="Slayt Numarası Yer Tutucusu 3">
            <a:extLst>
              <a:ext uri="{FF2B5EF4-FFF2-40B4-BE49-F238E27FC236}">
                <a16:creationId xmlns:a16="http://schemas.microsoft.com/office/drawing/2014/main" id="{AD697E92-7371-A1FE-DD94-92BC1DF10C20}"/>
              </a:ext>
            </a:extLst>
          </p:cNvPr>
          <p:cNvSpPr>
            <a:spLocks noGrp="1"/>
          </p:cNvSpPr>
          <p:nvPr>
            <p:ph type="sldNum" sz="quarter" idx="12"/>
          </p:nvPr>
        </p:nvSpPr>
        <p:spPr/>
        <p:txBody>
          <a:bodyPr/>
          <a:lstStyle/>
          <a:p>
            <a:fld id="{186FE683-05A3-4364-986B-7C9455E48CB2}" type="slidenum">
              <a:rPr lang="tr-TR" smtClean="0"/>
              <a:t>11</a:t>
            </a:fld>
            <a:endParaRPr lang="tr-TR" dirty="0"/>
          </a:p>
        </p:txBody>
      </p:sp>
      <p:sp>
        <p:nvSpPr>
          <p:cNvPr id="5" name="Rectangle 2">
            <a:extLst>
              <a:ext uri="{FF2B5EF4-FFF2-40B4-BE49-F238E27FC236}">
                <a16:creationId xmlns:a16="http://schemas.microsoft.com/office/drawing/2014/main" id="{72CE0536-D67E-74F4-B08C-2F220E1D9CF0}"/>
              </a:ext>
            </a:extLst>
          </p:cNvPr>
          <p:cNvSpPr txBox="1">
            <a:spLocks noChangeArrowheads="1"/>
          </p:cNvSpPr>
          <p:nvPr/>
        </p:nvSpPr>
        <p:spPr>
          <a:xfrm>
            <a:off x="838200" y="150886"/>
            <a:ext cx="10515600" cy="930275"/>
          </a:xfrm>
          <a:prstGeom prst="rect">
            <a:avLst/>
          </a:prstGeom>
          <a:ln w="28575">
            <a:solidFill>
              <a:srgbClr val="FA89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altLang="tr-TR" sz="4000" dirty="0">
              <a:solidFill>
                <a:srgbClr val="7030A0"/>
              </a:solidFill>
              <a:latin typeface="Arial (Başlıklar)"/>
              <a:cs typeface="Calibri Light" panose="020F0302020204030204" pitchFamily="34" charset="0"/>
            </a:endParaRPr>
          </a:p>
        </p:txBody>
      </p:sp>
    </p:spTree>
    <p:extLst>
      <p:ext uri="{BB962C8B-B14F-4D97-AF65-F5344CB8AC3E}">
        <p14:creationId xmlns:p14="http://schemas.microsoft.com/office/powerpoint/2010/main" val="4336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CB4E3-0740-4AFD-89D4-5C24FB9205C8}"/>
              </a:ext>
            </a:extLst>
          </p:cNvPr>
          <p:cNvSpPr>
            <a:spLocks noGrp="1"/>
          </p:cNvSpPr>
          <p:nvPr>
            <p:ph type="title"/>
          </p:nvPr>
        </p:nvSpPr>
        <p:spPr>
          <a:xfrm>
            <a:off x="838200" y="365126"/>
            <a:ext cx="10515600" cy="711197"/>
          </a:xfrm>
          <a:ln w="28575">
            <a:solidFill>
              <a:srgbClr val="FA8900"/>
            </a:solidFill>
          </a:ln>
        </p:spPr>
        <p:txBody>
          <a:bodyPr>
            <a:normAutofit/>
          </a:bodyPr>
          <a:lstStyle/>
          <a:p>
            <a:pPr algn="ctr"/>
            <a:r>
              <a:rPr lang="tr-TR" sz="2600" dirty="0">
                <a:solidFill>
                  <a:srgbClr val="7030A0"/>
                </a:solidFill>
                <a:latin typeface="Arial (Başlıklar)"/>
              </a:rPr>
              <a:t>Örnekteki İki Kişi Arasındaki Önemli Farklar</a:t>
            </a:r>
          </a:p>
        </p:txBody>
      </p:sp>
      <p:sp>
        <p:nvSpPr>
          <p:cNvPr id="3" name="İçerik Yer Tutucusu 2">
            <a:extLst>
              <a:ext uri="{FF2B5EF4-FFF2-40B4-BE49-F238E27FC236}">
                <a16:creationId xmlns:a16="http://schemas.microsoft.com/office/drawing/2014/main" id="{63FE0E61-8177-4A8F-B56C-753D1F4A0AF1}"/>
              </a:ext>
            </a:extLst>
          </p:cNvPr>
          <p:cNvSpPr>
            <a:spLocks noGrp="1"/>
          </p:cNvSpPr>
          <p:nvPr>
            <p:ph idx="1"/>
          </p:nvPr>
        </p:nvSpPr>
        <p:spPr>
          <a:xfrm>
            <a:off x="838200" y="1323975"/>
            <a:ext cx="10515600" cy="4852988"/>
          </a:xfrm>
        </p:spPr>
        <p:txBody>
          <a:bodyPr>
            <a:normAutofit/>
          </a:bodyPr>
          <a:lstStyle/>
          <a:p>
            <a:pPr marL="0" indent="0">
              <a:buNone/>
            </a:pPr>
            <a:endParaRPr lang="tr-TR" sz="4800" dirty="0"/>
          </a:p>
          <a:p>
            <a:pPr marL="0" indent="0">
              <a:buNone/>
            </a:pPr>
            <a:endParaRPr lang="tr-TR" dirty="0"/>
          </a:p>
        </p:txBody>
      </p:sp>
      <p:sp>
        <p:nvSpPr>
          <p:cNvPr id="4" name="Rectangle 2">
            <a:extLst>
              <a:ext uri="{FF2B5EF4-FFF2-40B4-BE49-F238E27FC236}">
                <a16:creationId xmlns:a16="http://schemas.microsoft.com/office/drawing/2014/main" id="{3E83C8C2-BDA2-4C47-86A4-8241457A69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BA2E59F2-08F9-7B78-ED89-AA081D560A32}"/>
              </a:ext>
            </a:extLst>
          </p:cNvPr>
          <p:cNvSpPr>
            <a:spLocks noGrp="1"/>
          </p:cNvSpPr>
          <p:nvPr>
            <p:ph type="sldNum" sz="quarter" idx="12"/>
          </p:nvPr>
        </p:nvSpPr>
        <p:spPr/>
        <p:txBody>
          <a:bodyPr/>
          <a:lstStyle/>
          <a:p>
            <a:fld id="{186FE683-05A3-4364-986B-7C9455E48CB2}" type="slidenum">
              <a:rPr lang="tr-TR" smtClean="0"/>
              <a:t>12</a:t>
            </a:fld>
            <a:endParaRPr lang="tr-TR" dirty="0"/>
          </a:p>
        </p:txBody>
      </p:sp>
      <p:sp>
        <p:nvSpPr>
          <p:cNvPr id="6" name="Metin kutusu 5">
            <a:extLst>
              <a:ext uri="{FF2B5EF4-FFF2-40B4-BE49-F238E27FC236}">
                <a16:creationId xmlns:a16="http://schemas.microsoft.com/office/drawing/2014/main" id="{8054858E-D3D4-3F69-A125-C76A6A2B30D1}"/>
              </a:ext>
            </a:extLst>
          </p:cNvPr>
          <p:cNvSpPr txBox="1"/>
          <p:nvPr/>
        </p:nvSpPr>
        <p:spPr>
          <a:xfrm>
            <a:off x="838200" y="1217650"/>
            <a:ext cx="10428767" cy="5264711"/>
          </a:xfrm>
          <a:prstGeom prst="rect">
            <a:avLst/>
          </a:prstGeom>
          <a:noFill/>
        </p:spPr>
        <p:txBody>
          <a:bodyPr wrap="square">
            <a:spAutoFit/>
          </a:bodyPr>
          <a:lstStyle/>
          <a:p>
            <a:pPr fontAlgn="base">
              <a:lnSpc>
                <a:spcPct val="150000"/>
              </a:lnSpc>
            </a:pPr>
            <a:r>
              <a:rPr lang="tr-TR" sz="1700" dirty="0">
                <a:latin typeface="Arial" panose="020B0604020202020204" pitchFamily="34" charset="0"/>
                <a:cs typeface="Arial" panose="020B0604020202020204" pitchFamily="34" charset="0"/>
              </a:rPr>
              <a:t>Bu iki kişi arasındaki en önemli fark; </a:t>
            </a:r>
          </a:p>
          <a:p>
            <a:pPr fontAlgn="base">
              <a:lnSpc>
                <a:spcPct val="150000"/>
              </a:lnSpc>
            </a:pPr>
            <a:r>
              <a:rPr lang="tr-TR" sz="1700" b="1" dirty="0">
                <a:solidFill>
                  <a:srgbClr val="FF0000"/>
                </a:solidFill>
                <a:latin typeface="Arial" panose="020B0604020202020204" pitchFamily="34" charset="0"/>
                <a:cs typeface="Arial" panose="020B0604020202020204" pitchFamily="34" charset="0"/>
              </a:rPr>
              <a:t>Read</a:t>
            </a:r>
            <a:r>
              <a:rPr lang="tr-TR" sz="1700" dirty="0">
                <a:latin typeface="Arial" panose="020B0604020202020204" pitchFamily="34" charset="0"/>
                <a:cs typeface="Arial" panose="020B0604020202020204" pitchFamily="34" charset="0"/>
              </a:rPr>
              <a:t> </a:t>
            </a:r>
            <a:r>
              <a:rPr lang="tr-TR" sz="1700" b="1" dirty="0">
                <a:latin typeface="Arial" panose="020B0604020202020204" pitchFamily="34" charset="0"/>
                <a:cs typeface="Arial" panose="020B0604020202020204" pitchFamily="34" charset="0"/>
              </a:rPr>
              <a:t>sabırlı iken,</a:t>
            </a:r>
            <a:r>
              <a:rPr lang="tr-TR" sz="1700" dirty="0">
                <a:latin typeface="Arial" panose="020B0604020202020204" pitchFamily="34" charset="0"/>
                <a:cs typeface="Arial" panose="020B0604020202020204" pitchFamily="34" charset="0"/>
              </a:rPr>
              <a:t> </a:t>
            </a:r>
          </a:p>
          <a:p>
            <a:pPr fontAlgn="base">
              <a:lnSpc>
                <a:spcPct val="150000"/>
              </a:lnSpc>
            </a:pPr>
            <a:r>
              <a:rPr lang="tr-TR" sz="1700" b="1" dirty="0" err="1">
                <a:solidFill>
                  <a:srgbClr val="FF0000"/>
                </a:solidFill>
                <a:latin typeface="Arial" panose="020B0604020202020204" pitchFamily="34" charset="0"/>
                <a:cs typeface="Arial" panose="020B0604020202020204" pitchFamily="34" charset="0"/>
              </a:rPr>
              <a:t>Fuscone</a:t>
            </a:r>
            <a:r>
              <a:rPr lang="tr-TR" sz="1700" b="1" dirty="0">
                <a:latin typeface="Arial" panose="020B0604020202020204" pitchFamily="34" charset="0"/>
                <a:cs typeface="Arial" panose="020B0604020202020204" pitchFamily="34" charset="0"/>
              </a:rPr>
              <a:t> açgözlüymüş</a:t>
            </a:r>
            <a:r>
              <a:rPr lang="tr-TR" sz="1700" dirty="0">
                <a:latin typeface="Arial" panose="020B0604020202020204" pitchFamily="34" charset="0"/>
                <a:cs typeface="Arial" panose="020B0604020202020204" pitchFamily="34" charset="0"/>
              </a:rPr>
              <a:t>. </a:t>
            </a:r>
          </a:p>
          <a:p>
            <a:pPr marL="285750" indent="-285750" fontAlgn="base">
              <a:lnSpc>
                <a:spcPct val="150000"/>
              </a:lnSpc>
              <a:buFont typeface="Arial" panose="020B0604020202020204" pitchFamily="34" charset="0"/>
              <a:buChar char="•"/>
            </a:pPr>
            <a:r>
              <a:rPr lang="tr-TR" sz="1700" kern="0" dirty="0">
                <a:effectLst/>
                <a:latin typeface="Arial" panose="020B0604020202020204" pitchFamily="34" charset="0"/>
                <a:ea typeface="Times New Roman" panose="02020603050405020304" pitchFamily="18" charset="0"/>
                <a:cs typeface="Arial" panose="020B0604020202020204" pitchFamily="34" charset="0"/>
              </a:rPr>
              <a:t>İki kişi arasındaki muazzam eğitim ve deneyim farkını ortadan kaldıran faktör de bu özellikleri olmuş. </a:t>
            </a:r>
          </a:p>
          <a:p>
            <a:pPr marL="285750" indent="-285750" fontAlgn="base">
              <a:lnSpc>
                <a:spcPct val="150000"/>
              </a:lnSpc>
              <a:buFont typeface="Arial" panose="020B0604020202020204" pitchFamily="34" charset="0"/>
              <a:buChar char="•"/>
            </a:pPr>
            <a:r>
              <a:rPr lang="tr-TR" sz="1700" kern="0" dirty="0">
                <a:effectLst/>
                <a:latin typeface="Arial" panose="020B0604020202020204" pitchFamily="34" charset="0"/>
                <a:ea typeface="Times New Roman" panose="02020603050405020304" pitchFamily="18" charset="0"/>
                <a:cs typeface="Arial" panose="020B0604020202020204" pitchFamily="34" charset="0"/>
              </a:rPr>
              <a:t>Bu hikâyenin büyüleyici yanı, finans bağlamında son derece ilginç olmasıdır.</a:t>
            </a:r>
            <a:r>
              <a:rPr lang="tr-TR" sz="1700" b="1" kern="0" dirty="0">
                <a:effectLst/>
                <a:latin typeface="Arial" panose="020B0604020202020204" pitchFamily="34" charset="0"/>
                <a:ea typeface="Times New Roman" panose="02020603050405020304" pitchFamily="18" charset="0"/>
                <a:cs typeface="Arial" panose="020B0604020202020204" pitchFamily="34" charset="0"/>
              </a:rPr>
              <a:t> Üniversite diploması, eğitimi, arka planı, formal deneyimi ve bağlantıları olmayan biri, en iyi eğitimi almış, en iyi şekilde kendini geliştirmiş ve en iyi bağlantıları olan biri karşısında, bu kadar üstün performansı hangi alanda gösterebilir?</a:t>
            </a:r>
            <a:r>
              <a:rPr lang="tr-TR" sz="17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7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ct val="150000"/>
              </a:lnSpc>
              <a:buFont typeface="Arial" panose="020B0604020202020204" pitchFamily="34" charset="0"/>
              <a:buChar char="•"/>
            </a:pPr>
            <a:r>
              <a:rPr lang="tr-TR" sz="1700" kern="0" dirty="0">
                <a:effectLst/>
                <a:latin typeface="Arial" panose="020B0604020202020204" pitchFamily="34" charset="0"/>
                <a:ea typeface="Times New Roman" panose="02020603050405020304" pitchFamily="18" charset="0"/>
                <a:cs typeface="Arial" panose="020B0604020202020204" pitchFamily="34" charset="0"/>
              </a:rPr>
              <a:t>Ronald </a:t>
            </a:r>
            <a:r>
              <a:rPr lang="tr-TR" sz="1700" kern="0" dirty="0" err="1">
                <a:effectLst/>
                <a:latin typeface="Arial" panose="020B0604020202020204" pitchFamily="34" charset="0"/>
                <a:ea typeface="Times New Roman" panose="02020603050405020304" pitchFamily="18" charset="0"/>
                <a:cs typeface="Arial" panose="020B0604020202020204" pitchFamily="34" charset="0"/>
              </a:rPr>
              <a:t>Read’in</a:t>
            </a:r>
            <a:r>
              <a:rPr lang="tr-TR" sz="1700" kern="0" dirty="0">
                <a:effectLst/>
                <a:latin typeface="Arial" panose="020B0604020202020204" pitchFamily="34" charset="0"/>
                <a:ea typeface="Times New Roman" panose="02020603050405020304" pitchFamily="18" charset="0"/>
                <a:cs typeface="Arial" panose="020B0604020202020204" pitchFamily="34" charset="0"/>
              </a:rPr>
              <a:t> Harvard eğitimli bir cerrahtan daha iyi kalp nakli yapabileceğini düşünmek imkânsız, ya da en iyi mimarlardan daha üstün bir gökdelen yapabileceğini düşünmek doğru olmaz. Bir hademenin dünyanın en iyi nükleer mühendislerinden daha üstün performans gösterdiğine dair bir hikâye de duymayacağız herhalde. </a:t>
            </a:r>
            <a:endParaRPr lang="tr-TR" sz="17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11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CB4E3-0740-4AFD-89D4-5C24FB9205C8}"/>
              </a:ext>
            </a:extLst>
          </p:cNvPr>
          <p:cNvSpPr>
            <a:spLocks noGrp="1"/>
          </p:cNvSpPr>
          <p:nvPr>
            <p:ph type="title"/>
          </p:nvPr>
        </p:nvSpPr>
        <p:spPr>
          <a:xfrm>
            <a:off x="838200" y="365126"/>
            <a:ext cx="10515600" cy="796921"/>
          </a:xfrm>
          <a:ln w="28575">
            <a:solidFill>
              <a:srgbClr val="FA8900"/>
            </a:solidFill>
          </a:ln>
        </p:spPr>
        <p:txBody>
          <a:bodyPr>
            <a:normAutofit/>
          </a:bodyPr>
          <a:lstStyle/>
          <a:p>
            <a:pPr algn="ctr"/>
            <a:r>
              <a:rPr lang="tr-TR" sz="4000" dirty="0">
                <a:solidFill>
                  <a:srgbClr val="7030A0"/>
                </a:solidFill>
                <a:latin typeface="Arial (Başlıklar)"/>
              </a:rPr>
              <a:t>Paranın Psikolojisi</a:t>
            </a:r>
          </a:p>
        </p:txBody>
      </p:sp>
      <p:sp>
        <p:nvSpPr>
          <p:cNvPr id="3" name="İçerik Yer Tutucusu 2">
            <a:extLst>
              <a:ext uri="{FF2B5EF4-FFF2-40B4-BE49-F238E27FC236}">
                <a16:creationId xmlns:a16="http://schemas.microsoft.com/office/drawing/2014/main" id="{63FE0E61-8177-4A8F-B56C-753D1F4A0AF1}"/>
              </a:ext>
            </a:extLst>
          </p:cNvPr>
          <p:cNvSpPr>
            <a:spLocks noGrp="1"/>
          </p:cNvSpPr>
          <p:nvPr>
            <p:ph idx="1"/>
          </p:nvPr>
        </p:nvSpPr>
        <p:spPr>
          <a:xfrm>
            <a:off x="838200" y="1260845"/>
            <a:ext cx="10515600" cy="5001732"/>
          </a:xfrm>
        </p:spPr>
        <p:txBody>
          <a:bodyPr>
            <a:normAutofit fontScale="25000" lnSpcReduction="20000"/>
          </a:bodyPr>
          <a:lstStyle/>
          <a:p>
            <a:pPr algn="just" fontAlgn="base">
              <a:lnSpc>
                <a:spcPct val="170000"/>
              </a:lnSpc>
            </a:pPr>
            <a:r>
              <a:rPr lang="tr-TR" sz="5600" b="1" kern="0" dirty="0">
                <a:latin typeface="Arial" panose="020B0604020202020204" pitchFamily="34" charset="0"/>
                <a:ea typeface="Times New Roman" panose="02020603050405020304" pitchFamily="18" charset="0"/>
                <a:cs typeface="Arial" panose="020B0604020202020204" pitchFamily="34" charset="0"/>
              </a:rPr>
              <a:t>P</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ara kazanma veya yatırım alanında bu tür öyküler olabiliyor.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Bu tür öykülerin varlık gösterebilmesinin iki nedeni var.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Birincisi, finansal sonuçların zekâ ve çabadan bağımsız olarak, </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şanstan kaynaklandığı </a:t>
            </a:r>
            <a:r>
              <a:rPr lang="tr-TR" sz="5600" kern="0" dirty="0">
                <a:effectLst/>
                <a:latin typeface="Arial" panose="020B0604020202020204" pitchFamily="34" charset="0"/>
                <a:ea typeface="Times New Roman" panose="02020603050405020304" pitchFamily="18" charset="0"/>
                <a:cs typeface="Arial" panose="020B0604020202020204" pitchFamily="34" charset="0"/>
              </a:rPr>
              <a:t>söylenebilir. Bu gerekçe bir ölçüde doğrudur.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İkinci neden,</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 finansal yönetiminin zor bir bilim dalı olmamasıdır.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b="1" kern="0" dirty="0">
                <a:effectLst/>
                <a:latin typeface="Arial" panose="020B0604020202020204" pitchFamily="34" charset="0"/>
                <a:ea typeface="Times New Roman" panose="02020603050405020304" pitchFamily="18" charset="0"/>
                <a:cs typeface="Arial" panose="020B0604020202020204" pitchFamily="34" charset="0"/>
              </a:rPr>
              <a:t>Finansal başarı</a:t>
            </a:r>
            <a:r>
              <a:rPr lang="tr-TR" sz="5600" kern="0" dirty="0">
                <a:effectLst/>
                <a:latin typeface="Arial" panose="020B0604020202020204" pitchFamily="34" charset="0"/>
                <a:ea typeface="Times New Roman" panose="02020603050405020304" pitchFamily="18" charset="0"/>
                <a:cs typeface="Arial" panose="020B0604020202020204" pitchFamily="34" charset="0"/>
              </a:rPr>
              <a:t>,</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 nasıl davrandığınızın, ne bildiğinizden daha önemli olduğu, insana özgü kişisel beceri ve niteliklerden biridir.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b="1" kern="0" dirty="0">
                <a:latin typeface="Arial" panose="020B0604020202020204" pitchFamily="34" charset="0"/>
                <a:ea typeface="Times New Roman" panose="02020603050405020304" pitchFamily="18" charset="0"/>
                <a:cs typeface="Arial" panose="020B0604020202020204" pitchFamily="34" charset="0"/>
              </a:rPr>
              <a:t>P</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ara bağlamında kişiye özgü, insani becerilere paranın psikolojisi denir.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b="1" kern="0" dirty="0">
                <a:effectLst/>
                <a:latin typeface="Arial" panose="020B0604020202020204" pitchFamily="34" charset="0"/>
                <a:ea typeface="Times New Roman" panose="02020603050405020304" pitchFamily="18" charset="0"/>
                <a:cs typeface="Arial" panose="020B0604020202020204" pitchFamily="34" charset="0"/>
              </a:rPr>
              <a:t>Paranın psikolojisinde, kişiye özgü nitelik ve beceriler, paranın teknik yönünden daha önemlidir.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b="1" kern="0" dirty="0">
                <a:effectLst/>
                <a:latin typeface="Arial" panose="020B0604020202020204" pitchFamily="34" charset="0"/>
                <a:ea typeface="Times New Roman" panose="02020603050405020304" pitchFamily="18" charset="0"/>
                <a:cs typeface="Arial" panose="020B0604020202020204" pitchFamily="34" charset="0"/>
              </a:rPr>
              <a:t>Uygulamada kişilere özgü söz konusu beceri ve niteliklerin büyük ölçüde hafife alındığı görülmektedir.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Finans veya para, daha çok bir formüle veri girdiğinizde ve o formülün size ne yapacağınızı söylediği matematik temelli bir alan olarak öğretiliyor. Bütün yapmanız gerekenin bu olduğu varsayılıyor.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solidFill>
                <a:srgbClr val="FF0000"/>
              </a:solidFill>
            </a:endParaRPr>
          </a:p>
          <a:p>
            <a:pPr marL="0" indent="0">
              <a:buNone/>
            </a:pPr>
            <a:endParaRPr lang="tr-TR" dirty="0"/>
          </a:p>
          <a:p>
            <a:pPr marL="0" indent="0">
              <a:buNone/>
            </a:pPr>
            <a:endParaRPr lang="tr-TR" dirty="0"/>
          </a:p>
        </p:txBody>
      </p:sp>
      <p:sp>
        <p:nvSpPr>
          <p:cNvPr id="4" name="Rectangle 2">
            <a:extLst>
              <a:ext uri="{FF2B5EF4-FFF2-40B4-BE49-F238E27FC236}">
                <a16:creationId xmlns:a16="http://schemas.microsoft.com/office/drawing/2014/main" id="{3E83C8C2-BDA2-4C47-86A4-8241457A69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2A3AA758-2D3D-FD8D-B1FB-2FEC070FFB8E}"/>
              </a:ext>
            </a:extLst>
          </p:cNvPr>
          <p:cNvSpPr>
            <a:spLocks noGrp="1"/>
          </p:cNvSpPr>
          <p:nvPr>
            <p:ph type="sldNum" sz="quarter" idx="12"/>
          </p:nvPr>
        </p:nvSpPr>
        <p:spPr/>
        <p:txBody>
          <a:bodyPr/>
          <a:lstStyle/>
          <a:p>
            <a:fld id="{186FE683-05A3-4364-986B-7C9455E48CB2}" type="slidenum">
              <a:rPr lang="tr-TR" smtClean="0"/>
              <a:t>13</a:t>
            </a:fld>
            <a:endParaRPr lang="tr-TR" dirty="0"/>
          </a:p>
        </p:txBody>
      </p:sp>
    </p:spTree>
    <p:extLst>
      <p:ext uri="{BB962C8B-B14F-4D97-AF65-F5344CB8AC3E}">
        <p14:creationId xmlns:p14="http://schemas.microsoft.com/office/powerpoint/2010/main" val="187490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3D26A0-ABBF-462C-9C43-93C4F3944ED4}"/>
              </a:ext>
            </a:extLst>
          </p:cNvPr>
          <p:cNvSpPr>
            <a:spLocks noGrp="1"/>
          </p:cNvSpPr>
          <p:nvPr>
            <p:ph type="title"/>
          </p:nvPr>
        </p:nvSpPr>
        <p:spPr>
          <a:xfrm>
            <a:off x="838200" y="365125"/>
            <a:ext cx="10515600" cy="938991"/>
          </a:xfrm>
          <a:ln w="28575">
            <a:solidFill>
              <a:srgbClr val="FA8900"/>
            </a:solidFill>
          </a:ln>
        </p:spPr>
        <p:txBody>
          <a:bodyPr>
            <a:normAutofit fontScale="90000"/>
          </a:bodyPr>
          <a:lstStyle/>
          <a:p>
            <a:pPr algn="ctr"/>
            <a:br>
              <a:rPr lang="tr-TR" sz="4000" dirty="0">
                <a:solidFill>
                  <a:srgbClr val="7030A0"/>
                </a:solidFill>
                <a:latin typeface="Arial (Başlıklar)"/>
                <a:cs typeface="Calibri Light" panose="020F0302020204030204" pitchFamily="34" charset="0"/>
              </a:rPr>
            </a:br>
            <a:r>
              <a:rPr lang="tr-TR" sz="4000" dirty="0">
                <a:solidFill>
                  <a:srgbClr val="7030A0"/>
                </a:solidFill>
                <a:latin typeface="Arial (Başlıklar)"/>
                <a:cs typeface="Calibri Light" panose="020F0302020204030204" pitchFamily="34" charset="0"/>
              </a:rPr>
              <a:t>Paranın Psikolojisi</a:t>
            </a:r>
            <a:br>
              <a:rPr lang="tr-TR" sz="4000" dirty="0">
                <a:solidFill>
                  <a:srgbClr val="7030A0"/>
                </a:solidFill>
                <a:latin typeface="Arial (Başlıklar)"/>
                <a:cs typeface="Calibri Light" panose="020F0302020204030204" pitchFamily="34" charset="0"/>
              </a:rPr>
            </a:br>
            <a:endParaRPr lang="tr-TR" sz="4000" dirty="0">
              <a:solidFill>
                <a:srgbClr val="7030A0"/>
              </a:solidFill>
              <a:latin typeface="Arial (Başlıklar)"/>
              <a:cs typeface="Calibri Light" panose="020F0302020204030204" pitchFamily="34" charset="0"/>
            </a:endParaRPr>
          </a:p>
        </p:txBody>
      </p:sp>
      <p:sp>
        <p:nvSpPr>
          <p:cNvPr id="3" name="İçerik Yer Tutucusu 2">
            <a:extLst>
              <a:ext uri="{FF2B5EF4-FFF2-40B4-BE49-F238E27FC236}">
                <a16:creationId xmlns:a16="http://schemas.microsoft.com/office/drawing/2014/main" id="{9F17B5DB-2BBF-436B-9635-6FA03052AB1B}"/>
              </a:ext>
            </a:extLst>
          </p:cNvPr>
          <p:cNvSpPr>
            <a:spLocks noGrp="1"/>
          </p:cNvSpPr>
          <p:nvPr>
            <p:ph idx="1"/>
          </p:nvPr>
        </p:nvSpPr>
        <p:spPr>
          <a:xfrm>
            <a:off x="838200" y="1425575"/>
            <a:ext cx="10515600" cy="4351338"/>
          </a:xfrm>
        </p:spPr>
        <p:txBody>
          <a:bodyPr>
            <a:normAutofit fontScale="92500" lnSpcReduction="10000"/>
          </a:bodyPr>
          <a:lstStyle/>
          <a:p>
            <a:pPr algn="just"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Zamanı hariç tutarsak, sağlık ve para herkesi ilgilendirir.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Günümüzde sağlık sektörü, teknolojik gelişimin ve modern bilimin zaferidir. Böylece kaliteli yaşamı arttırmış ve ortalama insan ömrünü uzatmıştır. Doktorlar, insan vücudunun işleyişi ile ilgili eski fikirlerinin yerini yeni fikirlerle değiştirmişler ve yeni buluşlara imza atmaya devam etmektedirler.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Finans veya para sektörü de sağlık sektörü gibi gelişmiştir. Ancak finans sektörünün bizleri daha iyi finansçı yaptığı konusunda görüş birliği yoktur.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Deneme yanılma yöntemi</a:t>
            </a:r>
            <a:r>
              <a:rPr lang="tr-TR" sz="1800" kern="0" dirty="0">
                <a:effectLst/>
                <a:latin typeface="Arial" panose="020B0604020202020204" pitchFamily="34" charset="0"/>
                <a:ea typeface="Times New Roman" panose="02020603050405020304" pitchFamily="18" charset="0"/>
                <a:cs typeface="Arial" panose="020B0604020202020204" pitchFamily="34" charset="0"/>
              </a:rPr>
              <a:t> ile daha iyi çiftçi, tesisatçı, kimyager olabileceğimizi öğrendik. Ancak, bu yöntemle daha iyi finansçı olduğumuz tartışmalıdır. Çünkü, uygulamada para konusu, fiziğe benzer kural ve yasalarla çalışıyor, yani düşünüyoruz, eğitiliyoruz. Konuyu psikolojik açıdan düşünmüyoruz ve psikolojik açıdan yetiştirilmiyoruz.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4A335FAA-8035-4322-86CA-ECAFE857CAE7}"/>
              </a:ext>
            </a:extLst>
          </p:cNvPr>
          <p:cNvSpPr>
            <a:spLocks noGrp="1"/>
          </p:cNvSpPr>
          <p:nvPr>
            <p:ph type="sldNum" sz="quarter" idx="12"/>
          </p:nvPr>
        </p:nvSpPr>
        <p:spPr/>
        <p:txBody>
          <a:bodyPr/>
          <a:lstStyle/>
          <a:p>
            <a:pPr defTabSz="685800">
              <a:defRPr/>
            </a:pPr>
            <a:fld id="{EADD55CE-5F27-4532-A9A1-D734D6AFA543}" type="slidenum">
              <a:rPr lang="tr-TR" altLang="tr-TR">
                <a:solidFill>
                  <a:srgbClr val="000000"/>
                </a:solidFill>
                <a:cs typeface="Arial" panose="020B0604020202020204" pitchFamily="34" charset="0"/>
              </a:rPr>
              <a:pPr defTabSz="685800">
                <a:defRPr/>
              </a:pPr>
              <a:t>14</a:t>
            </a:fld>
            <a:endParaRPr lang="tr-TR" altLang="tr-TR">
              <a:solidFill>
                <a:srgbClr val="000000"/>
              </a:solidFill>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Mürekkep 4">
                <a:extLst>
                  <a:ext uri="{FF2B5EF4-FFF2-40B4-BE49-F238E27FC236}">
                    <a16:creationId xmlns:a16="http://schemas.microsoft.com/office/drawing/2014/main" id="{9835652C-4C7D-4176-BCA5-F57824406C39}"/>
                  </a:ext>
                </a:extLst>
              </p14:cNvPr>
              <p14:cNvContentPartPr/>
              <p14:nvPr/>
            </p14:nvContentPartPr>
            <p14:xfrm>
              <a:off x="2252516" y="1657271"/>
              <a:ext cx="270" cy="270"/>
            </p14:xfrm>
          </p:contentPart>
        </mc:Choice>
        <mc:Fallback xmlns="">
          <p:pic>
            <p:nvPicPr>
              <p:cNvPr id="5" name="Mürekkep 4">
                <a:extLst>
                  <a:ext uri="{FF2B5EF4-FFF2-40B4-BE49-F238E27FC236}">
                    <a16:creationId xmlns:a16="http://schemas.microsoft.com/office/drawing/2014/main" id="{9835652C-4C7D-4176-BCA5-F57824406C39}"/>
                  </a:ext>
                </a:extLst>
              </p:cNvPr>
              <p:cNvPicPr/>
              <p:nvPr/>
            </p:nvPicPr>
            <p:blipFill>
              <a:blip r:embed="rId3"/>
              <a:stretch>
                <a:fillRect/>
              </a:stretch>
            </p:blipFill>
            <p:spPr>
              <a:xfrm>
                <a:off x="2245766" y="1650521"/>
                <a:ext cx="13500" cy="13500"/>
              </a:xfrm>
              <a:prstGeom prst="rect">
                <a:avLst/>
              </a:prstGeom>
            </p:spPr>
          </p:pic>
        </mc:Fallback>
      </mc:AlternateContent>
      <p:grpSp>
        <p:nvGrpSpPr>
          <p:cNvPr id="8" name="Grup 7">
            <a:extLst>
              <a:ext uri="{FF2B5EF4-FFF2-40B4-BE49-F238E27FC236}">
                <a16:creationId xmlns:a16="http://schemas.microsoft.com/office/drawing/2014/main" id="{19901B0F-60BA-457D-B8F9-4D0704E20C6E}"/>
              </a:ext>
            </a:extLst>
          </p:cNvPr>
          <p:cNvGrpSpPr/>
          <p:nvPr/>
        </p:nvGrpSpPr>
        <p:grpSpPr>
          <a:xfrm>
            <a:off x="2309756" y="1685621"/>
            <a:ext cx="270" cy="270"/>
            <a:chOff x="1047675" y="1104495"/>
            <a:chExt cx="360" cy="360"/>
          </a:xfrm>
        </p:grpSpPr>
        <mc:AlternateContent xmlns:mc="http://schemas.openxmlformats.org/markup-compatibility/2006" xmlns:p14="http://schemas.microsoft.com/office/powerpoint/2010/main">
          <mc:Choice Requires="p14">
            <p:contentPart p14:bwMode="auto" r:id="rId4">
              <p14:nvContentPartPr>
                <p14:cNvPr id="6" name="Mürekkep 5">
                  <a:extLst>
                    <a:ext uri="{FF2B5EF4-FFF2-40B4-BE49-F238E27FC236}">
                      <a16:creationId xmlns:a16="http://schemas.microsoft.com/office/drawing/2014/main" id="{44A04BCA-CD71-4B4F-9083-0670FD25065F}"/>
                    </a:ext>
                  </a:extLst>
                </p14:cNvPr>
                <p14:cNvContentPartPr/>
                <p14:nvPr/>
              </p14:nvContentPartPr>
              <p14:xfrm>
                <a:off x="1047675" y="1104495"/>
                <a:ext cx="360" cy="360"/>
              </p14:xfrm>
            </p:contentPart>
          </mc:Choice>
          <mc:Fallback xmlns="">
            <p:pic>
              <p:nvPicPr>
                <p:cNvPr id="6" name="Mürekkep 5">
                  <a:extLst>
                    <a:ext uri="{FF2B5EF4-FFF2-40B4-BE49-F238E27FC236}">
                      <a16:creationId xmlns:a16="http://schemas.microsoft.com/office/drawing/2014/main" id="{44A04BCA-CD71-4B4F-9083-0670FD25065F}"/>
                    </a:ext>
                  </a:extLst>
                </p:cNvPr>
                <p:cNvPicPr/>
                <p:nvPr/>
              </p:nvPicPr>
              <p:blipFill>
                <a:blip r:embed="rId5"/>
                <a:stretch>
                  <a:fillRect/>
                </a:stretch>
              </p:blipFill>
              <p:spPr>
                <a:xfrm>
                  <a:off x="1038675" y="10954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89699DB5-91E0-43E0-8AA9-4A6030252B35}"/>
                    </a:ext>
                  </a:extLst>
                </p14:cNvPr>
                <p14:cNvContentPartPr/>
                <p14:nvPr/>
              </p14:nvContentPartPr>
              <p14:xfrm>
                <a:off x="1047675" y="1104495"/>
                <a:ext cx="360" cy="360"/>
              </p14:xfrm>
            </p:contentPart>
          </mc:Choice>
          <mc:Fallback xmlns="">
            <p:pic>
              <p:nvPicPr>
                <p:cNvPr id="7" name="Mürekkep 6">
                  <a:extLst>
                    <a:ext uri="{FF2B5EF4-FFF2-40B4-BE49-F238E27FC236}">
                      <a16:creationId xmlns:a16="http://schemas.microsoft.com/office/drawing/2014/main" id="{89699DB5-91E0-43E0-8AA9-4A6030252B35}"/>
                    </a:ext>
                  </a:extLst>
                </p:cNvPr>
                <p:cNvPicPr/>
                <p:nvPr/>
              </p:nvPicPr>
              <p:blipFill>
                <a:blip r:embed="rId5"/>
                <a:stretch>
                  <a:fillRect/>
                </a:stretch>
              </p:blipFill>
              <p:spPr>
                <a:xfrm>
                  <a:off x="1038675" y="109549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Mürekkep 8">
                <a:extLst>
                  <a:ext uri="{FF2B5EF4-FFF2-40B4-BE49-F238E27FC236}">
                    <a16:creationId xmlns:a16="http://schemas.microsoft.com/office/drawing/2014/main" id="{F023A0C5-40FF-45DD-B2F1-51DBBD41BAEC}"/>
                  </a:ext>
                </a:extLst>
              </p14:cNvPr>
              <p14:cNvContentPartPr/>
              <p14:nvPr/>
            </p14:nvContentPartPr>
            <p14:xfrm>
              <a:off x="3252596" y="1671311"/>
              <a:ext cx="270" cy="270"/>
            </p14:xfrm>
          </p:contentPart>
        </mc:Choice>
        <mc:Fallback xmlns="">
          <p:pic>
            <p:nvPicPr>
              <p:cNvPr id="9" name="Mürekkep 8">
                <a:extLst>
                  <a:ext uri="{FF2B5EF4-FFF2-40B4-BE49-F238E27FC236}">
                    <a16:creationId xmlns:a16="http://schemas.microsoft.com/office/drawing/2014/main" id="{F023A0C5-40FF-45DD-B2F1-51DBBD41BAEC}"/>
                  </a:ext>
                </a:extLst>
              </p:cNvPr>
              <p:cNvPicPr/>
              <p:nvPr/>
            </p:nvPicPr>
            <p:blipFill>
              <a:blip r:embed="rId3"/>
              <a:stretch>
                <a:fillRect/>
              </a:stretch>
            </p:blipFill>
            <p:spPr>
              <a:xfrm>
                <a:off x="3245846" y="1664561"/>
                <a:ext cx="13500" cy="13500"/>
              </a:xfrm>
              <a:prstGeom prst="rect">
                <a:avLst/>
              </a:prstGeom>
            </p:spPr>
          </p:pic>
        </mc:Fallback>
      </mc:AlternateContent>
    </p:spTree>
    <p:extLst>
      <p:ext uri="{BB962C8B-B14F-4D97-AF65-F5344CB8AC3E}">
        <p14:creationId xmlns:p14="http://schemas.microsoft.com/office/powerpoint/2010/main" val="239051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1CA2A-7496-786B-9130-4646881906F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1A34360-A081-9318-45DA-F1A4875162D1}"/>
              </a:ext>
            </a:extLst>
          </p:cNvPr>
          <p:cNvSpPr>
            <a:spLocks noGrp="1"/>
          </p:cNvSpPr>
          <p:nvPr>
            <p:ph type="title"/>
          </p:nvPr>
        </p:nvSpPr>
        <p:spPr>
          <a:xfrm>
            <a:off x="838200" y="365125"/>
            <a:ext cx="10515600" cy="938991"/>
          </a:xfrm>
          <a:ln w="28575">
            <a:solidFill>
              <a:srgbClr val="FA8900"/>
            </a:solidFill>
          </a:ln>
        </p:spPr>
        <p:txBody>
          <a:bodyPr>
            <a:normAutofit fontScale="90000"/>
          </a:bodyPr>
          <a:lstStyle/>
          <a:p>
            <a:pPr algn="ctr"/>
            <a:br>
              <a:rPr lang="tr-TR" sz="4000" dirty="0">
                <a:solidFill>
                  <a:srgbClr val="7030A0"/>
                </a:solidFill>
                <a:latin typeface="Arial (Başlıklar)"/>
                <a:cs typeface="Calibri Light" panose="020F0302020204030204" pitchFamily="34" charset="0"/>
              </a:rPr>
            </a:br>
            <a:r>
              <a:rPr lang="tr-TR" sz="4000" dirty="0">
                <a:solidFill>
                  <a:srgbClr val="7030A0"/>
                </a:solidFill>
                <a:latin typeface="Arial (Başlıklar)"/>
                <a:cs typeface="Calibri Light" panose="020F0302020204030204" pitchFamily="34" charset="0"/>
              </a:rPr>
              <a:t>Paranın Psikolojisi</a:t>
            </a:r>
            <a:br>
              <a:rPr lang="tr-TR" sz="4000" dirty="0">
                <a:solidFill>
                  <a:srgbClr val="7030A0"/>
                </a:solidFill>
                <a:latin typeface="Arial (Başlıklar)"/>
                <a:cs typeface="Calibri Light" panose="020F0302020204030204" pitchFamily="34" charset="0"/>
              </a:rPr>
            </a:br>
            <a:endParaRPr lang="tr-TR" sz="4000" dirty="0">
              <a:solidFill>
                <a:srgbClr val="7030A0"/>
              </a:solidFill>
              <a:latin typeface="Arial (Başlıklar)"/>
              <a:cs typeface="Calibri Light" panose="020F0302020204030204" pitchFamily="34" charset="0"/>
            </a:endParaRPr>
          </a:p>
        </p:txBody>
      </p:sp>
      <p:sp>
        <p:nvSpPr>
          <p:cNvPr id="3" name="İçerik Yer Tutucusu 2">
            <a:extLst>
              <a:ext uri="{FF2B5EF4-FFF2-40B4-BE49-F238E27FC236}">
                <a16:creationId xmlns:a16="http://schemas.microsoft.com/office/drawing/2014/main" id="{34457C7D-ACDA-28E7-2872-BF70C26AD2EF}"/>
              </a:ext>
            </a:extLst>
          </p:cNvPr>
          <p:cNvSpPr>
            <a:spLocks noGrp="1"/>
          </p:cNvSpPr>
          <p:nvPr>
            <p:ph idx="1"/>
          </p:nvPr>
        </p:nvSpPr>
        <p:spPr>
          <a:xfrm>
            <a:off x="838200" y="1253331"/>
            <a:ext cx="10515600" cy="5239544"/>
          </a:xfrm>
        </p:spPr>
        <p:txBody>
          <a:bodyPr>
            <a:normAutofit fontScale="25000" lnSpcReduction="20000"/>
          </a:bodyPr>
          <a:lstStyle/>
          <a:p>
            <a:pPr fontAlgn="base">
              <a:lnSpc>
                <a:spcPct val="170000"/>
              </a:lnSpc>
            </a:pPr>
            <a:r>
              <a:rPr lang="tr-TR" sz="5600" b="1" kern="0" dirty="0">
                <a:effectLst/>
                <a:latin typeface="Arial" panose="020B0604020202020204" pitchFamily="34" charset="0"/>
                <a:ea typeface="Times New Roman" panose="02020603050405020304" pitchFamily="18" charset="0"/>
                <a:cs typeface="Arial" panose="020B0604020202020204" pitchFamily="34" charset="0"/>
              </a:rPr>
              <a:t>Para, her yerde, hepimizi etkiliyor ve çoğumuzun kafasını karıştırıyor.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b="1" kern="0" dirty="0">
                <a:effectLst/>
                <a:latin typeface="Arial" panose="020B0604020202020204" pitchFamily="34" charset="0"/>
                <a:ea typeface="Times New Roman" panose="02020603050405020304" pitchFamily="18" charset="0"/>
                <a:cs typeface="Arial" panose="020B0604020202020204" pitchFamily="34" charset="0"/>
              </a:rPr>
              <a:t>Para konusunda herkes biraz farklı düşünüyor.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Para, bize risk, güven, mutluluk gibi yaşamın birçok alanına dair dersler sunuyor.</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 Pek az şey, insanların davranış şeklini açıklama bağlamında paradan daha güçlü bir büyüteç sunabilir. Bu durum yeryüzündeki en büyük gösterilerden biridir.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b="1" kern="0" dirty="0">
                <a:effectLst/>
                <a:latin typeface="Arial" panose="020B0604020202020204" pitchFamily="34" charset="0"/>
                <a:ea typeface="Times New Roman" panose="02020603050405020304" pitchFamily="18" charset="0"/>
                <a:cs typeface="Arial" panose="020B0604020202020204" pitchFamily="34" charset="0"/>
              </a:rPr>
              <a:t>Paranın psikolojisini anlamak zordur. Çünkü, finans, insan davranışları ile ilgilidir</a:t>
            </a:r>
            <a:r>
              <a:rPr lang="tr-TR" sz="5600" kern="0" dirty="0">
                <a:effectLst/>
                <a:latin typeface="Arial" panose="020B0604020202020204" pitchFamily="34" charset="0"/>
                <a:ea typeface="Times New Roman" panose="02020603050405020304" pitchFamily="18" charset="0"/>
                <a:cs typeface="Arial" panose="020B0604020202020204" pitchFamily="34" charset="0"/>
              </a:rPr>
              <a:t>. Her insanın davranışı farklı olduğundan, bir finansal krizin nedenlerini, finansla değil,</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 psikoloji ve tarihle</a:t>
            </a:r>
            <a:r>
              <a:rPr lang="tr-TR" sz="5600" kern="0" dirty="0">
                <a:effectLst/>
                <a:latin typeface="Arial" panose="020B0604020202020204" pitchFamily="34" charset="0"/>
                <a:ea typeface="Times New Roman" panose="02020603050405020304" pitchFamily="18" charset="0"/>
                <a:cs typeface="Arial" panose="020B0604020202020204" pitchFamily="34" charset="0"/>
              </a:rPr>
              <a:t> açıklamak daha doğru olur.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İnsanların niçin aşırı borçlandıklarını kavramak için, faiz oranlarını incelemek gerekmiyor</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 Hırsın, açgözlülüğün</a:t>
            </a:r>
            <a:r>
              <a:rPr lang="tr-TR" sz="5600" kern="0" dirty="0">
                <a:effectLst/>
                <a:latin typeface="Arial" panose="020B0604020202020204" pitchFamily="34" charset="0"/>
                <a:ea typeface="Times New Roman" panose="02020603050405020304" pitchFamily="18" charset="0"/>
                <a:cs typeface="Arial" panose="020B0604020202020204" pitchFamily="34" charset="0"/>
              </a:rPr>
              <a:t>, güvensizliğin</a:t>
            </a:r>
            <a:r>
              <a:rPr lang="tr-TR" sz="5600" b="1" kern="0" dirty="0">
                <a:effectLst/>
                <a:latin typeface="Arial" panose="020B0604020202020204" pitchFamily="34" charset="0"/>
                <a:ea typeface="Times New Roman" panose="02020603050405020304" pitchFamily="18" charset="0"/>
                <a:cs typeface="Arial" panose="020B0604020202020204" pitchFamily="34" charset="0"/>
              </a:rPr>
              <a:t> ve iyimserliğin tarihini</a:t>
            </a:r>
            <a:r>
              <a:rPr lang="tr-TR" sz="5600" kern="0" dirty="0">
                <a:effectLst/>
                <a:latin typeface="Arial" panose="020B0604020202020204" pitchFamily="34" charset="0"/>
                <a:ea typeface="Times New Roman" panose="02020603050405020304" pitchFamily="18" charset="0"/>
                <a:cs typeface="Arial" panose="020B0604020202020204" pitchFamily="34" charset="0"/>
              </a:rPr>
              <a:t> incelemek gerekiyor.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Ayı piyasasında yatırımcıların hisse senetlerini satma nedenleri için, gelecekte beklenen getirilerin matematiği üzerinde çalışmak da gerekmiyor. Ailenize bakıp, yatırımlarınızın onların geleceğini tehlikeye atıp atmadıklarını sorgulayarak, endişelendiğiniz zaman yaşayacağınız üzüntüyü düşünmeniz gerekiyor.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Zengin olmanın milyonlarca yolu ve zenginliğin ne olduğunu anlatan çok sayıda kitap vardır.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5600" kern="0" dirty="0">
                <a:effectLst/>
                <a:latin typeface="Arial" panose="020B0604020202020204" pitchFamily="34" charset="0"/>
                <a:ea typeface="Times New Roman" panose="02020603050405020304" pitchFamily="18" charset="0"/>
                <a:cs typeface="Arial" panose="020B0604020202020204" pitchFamily="34" charset="0"/>
              </a:rPr>
              <a:t>Zengin olmak, risk almayı sevmek, iyimser olmak ve kendinizi ortaya koymaktır. </a:t>
            </a:r>
            <a:endParaRPr lang="tr-TR" sz="56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fontAlgn="base">
              <a:lnSpc>
                <a:spcPct val="160000"/>
              </a:lnSpc>
              <a:buNone/>
            </a:pPr>
            <a:endParaRPr lang="tr-TR" sz="18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BA9A40AA-473E-1DB1-94E8-BF14BBAF9414}"/>
              </a:ext>
            </a:extLst>
          </p:cNvPr>
          <p:cNvSpPr>
            <a:spLocks noGrp="1"/>
          </p:cNvSpPr>
          <p:nvPr>
            <p:ph type="sldNum" sz="quarter" idx="12"/>
          </p:nvPr>
        </p:nvSpPr>
        <p:spPr/>
        <p:txBody>
          <a:bodyPr/>
          <a:lstStyle/>
          <a:p>
            <a:pPr defTabSz="685800">
              <a:defRPr/>
            </a:pPr>
            <a:fld id="{EADD55CE-5F27-4532-A9A1-D734D6AFA543}" type="slidenum">
              <a:rPr lang="tr-TR" altLang="tr-TR">
                <a:solidFill>
                  <a:srgbClr val="000000"/>
                </a:solidFill>
                <a:cs typeface="Arial" panose="020B0604020202020204" pitchFamily="34" charset="0"/>
              </a:rPr>
              <a:pPr defTabSz="685800">
                <a:defRPr/>
              </a:pPr>
              <a:t>15</a:t>
            </a:fld>
            <a:endParaRPr lang="tr-TR" altLang="tr-TR">
              <a:solidFill>
                <a:srgbClr val="000000"/>
              </a:solidFill>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Mürekkep 4">
                <a:extLst>
                  <a:ext uri="{FF2B5EF4-FFF2-40B4-BE49-F238E27FC236}">
                    <a16:creationId xmlns:a16="http://schemas.microsoft.com/office/drawing/2014/main" id="{1FDBD0D7-4A40-D84F-C394-2645E06043FB}"/>
                  </a:ext>
                </a:extLst>
              </p14:cNvPr>
              <p14:cNvContentPartPr/>
              <p14:nvPr/>
            </p14:nvContentPartPr>
            <p14:xfrm>
              <a:off x="2252516" y="1657271"/>
              <a:ext cx="270" cy="270"/>
            </p14:xfrm>
          </p:contentPart>
        </mc:Choice>
        <mc:Fallback xmlns="">
          <p:pic>
            <p:nvPicPr>
              <p:cNvPr id="5" name="Mürekkep 4">
                <a:extLst>
                  <a:ext uri="{FF2B5EF4-FFF2-40B4-BE49-F238E27FC236}">
                    <a16:creationId xmlns:a16="http://schemas.microsoft.com/office/drawing/2014/main" id="{9835652C-4C7D-4176-BCA5-F57824406C39}"/>
                  </a:ext>
                </a:extLst>
              </p:cNvPr>
              <p:cNvPicPr/>
              <p:nvPr/>
            </p:nvPicPr>
            <p:blipFill>
              <a:blip r:embed="rId3"/>
              <a:stretch>
                <a:fillRect/>
              </a:stretch>
            </p:blipFill>
            <p:spPr>
              <a:xfrm>
                <a:off x="2245766" y="1650521"/>
                <a:ext cx="13500" cy="13500"/>
              </a:xfrm>
              <a:prstGeom prst="rect">
                <a:avLst/>
              </a:prstGeom>
            </p:spPr>
          </p:pic>
        </mc:Fallback>
      </mc:AlternateContent>
      <p:grpSp>
        <p:nvGrpSpPr>
          <p:cNvPr id="8" name="Grup 7">
            <a:extLst>
              <a:ext uri="{FF2B5EF4-FFF2-40B4-BE49-F238E27FC236}">
                <a16:creationId xmlns:a16="http://schemas.microsoft.com/office/drawing/2014/main" id="{FDDCFB2E-3493-7565-F8A1-70CAB6C9B6B4}"/>
              </a:ext>
            </a:extLst>
          </p:cNvPr>
          <p:cNvGrpSpPr/>
          <p:nvPr/>
        </p:nvGrpSpPr>
        <p:grpSpPr>
          <a:xfrm>
            <a:off x="2309756" y="1685621"/>
            <a:ext cx="270" cy="270"/>
            <a:chOff x="1047675" y="1104495"/>
            <a:chExt cx="360" cy="360"/>
          </a:xfrm>
        </p:grpSpPr>
        <mc:AlternateContent xmlns:mc="http://schemas.openxmlformats.org/markup-compatibility/2006" xmlns:p14="http://schemas.microsoft.com/office/powerpoint/2010/main">
          <mc:Choice Requires="p14">
            <p:contentPart p14:bwMode="auto" r:id="rId4">
              <p14:nvContentPartPr>
                <p14:cNvPr id="6" name="Mürekkep 5">
                  <a:extLst>
                    <a:ext uri="{FF2B5EF4-FFF2-40B4-BE49-F238E27FC236}">
                      <a16:creationId xmlns:a16="http://schemas.microsoft.com/office/drawing/2014/main" id="{3C7F4972-F65A-2E19-4026-9739E484932C}"/>
                    </a:ext>
                  </a:extLst>
                </p14:cNvPr>
                <p14:cNvContentPartPr/>
                <p14:nvPr/>
              </p14:nvContentPartPr>
              <p14:xfrm>
                <a:off x="1047675" y="1104495"/>
                <a:ext cx="360" cy="360"/>
              </p14:xfrm>
            </p:contentPart>
          </mc:Choice>
          <mc:Fallback xmlns="">
            <p:pic>
              <p:nvPicPr>
                <p:cNvPr id="6" name="Mürekkep 5">
                  <a:extLst>
                    <a:ext uri="{FF2B5EF4-FFF2-40B4-BE49-F238E27FC236}">
                      <a16:creationId xmlns:a16="http://schemas.microsoft.com/office/drawing/2014/main" id="{44A04BCA-CD71-4B4F-9083-0670FD25065F}"/>
                    </a:ext>
                  </a:extLst>
                </p:cNvPr>
                <p:cNvPicPr/>
                <p:nvPr/>
              </p:nvPicPr>
              <p:blipFill>
                <a:blip r:embed="rId5"/>
                <a:stretch>
                  <a:fillRect/>
                </a:stretch>
              </p:blipFill>
              <p:spPr>
                <a:xfrm>
                  <a:off x="1038675" y="10954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C0AC9AA5-6C87-58D3-C9A9-4E4A65C2FAE2}"/>
                    </a:ext>
                  </a:extLst>
                </p14:cNvPr>
                <p14:cNvContentPartPr/>
                <p14:nvPr/>
              </p14:nvContentPartPr>
              <p14:xfrm>
                <a:off x="1047675" y="1104495"/>
                <a:ext cx="360" cy="360"/>
              </p14:xfrm>
            </p:contentPart>
          </mc:Choice>
          <mc:Fallback xmlns="">
            <p:pic>
              <p:nvPicPr>
                <p:cNvPr id="7" name="Mürekkep 6">
                  <a:extLst>
                    <a:ext uri="{FF2B5EF4-FFF2-40B4-BE49-F238E27FC236}">
                      <a16:creationId xmlns:a16="http://schemas.microsoft.com/office/drawing/2014/main" id="{89699DB5-91E0-43E0-8AA9-4A6030252B35}"/>
                    </a:ext>
                  </a:extLst>
                </p:cNvPr>
                <p:cNvPicPr/>
                <p:nvPr/>
              </p:nvPicPr>
              <p:blipFill>
                <a:blip r:embed="rId5"/>
                <a:stretch>
                  <a:fillRect/>
                </a:stretch>
              </p:blipFill>
              <p:spPr>
                <a:xfrm>
                  <a:off x="1038675" y="109549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Mürekkep 8">
                <a:extLst>
                  <a:ext uri="{FF2B5EF4-FFF2-40B4-BE49-F238E27FC236}">
                    <a16:creationId xmlns:a16="http://schemas.microsoft.com/office/drawing/2014/main" id="{C280D19A-7838-0200-3F36-6FA63A88FED1}"/>
                  </a:ext>
                </a:extLst>
              </p14:cNvPr>
              <p14:cNvContentPartPr/>
              <p14:nvPr/>
            </p14:nvContentPartPr>
            <p14:xfrm>
              <a:off x="3252596" y="1671311"/>
              <a:ext cx="270" cy="270"/>
            </p14:xfrm>
          </p:contentPart>
        </mc:Choice>
        <mc:Fallback xmlns="">
          <p:pic>
            <p:nvPicPr>
              <p:cNvPr id="9" name="Mürekkep 8">
                <a:extLst>
                  <a:ext uri="{FF2B5EF4-FFF2-40B4-BE49-F238E27FC236}">
                    <a16:creationId xmlns:a16="http://schemas.microsoft.com/office/drawing/2014/main" id="{F023A0C5-40FF-45DD-B2F1-51DBBD41BAEC}"/>
                  </a:ext>
                </a:extLst>
              </p:cNvPr>
              <p:cNvPicPr/>
              <p:nvPr/>
            </p:nvPicPr>
            <p:blipFill>
              <a:blip r:embed="rId3"/>
              <a:stretch>
                <a:fillRect/>
              </a:stretch>
            </p:blipFill>
            <p:spPr>
              <a:xfrm>
                <a:off x="3245846" y="1664561"/>
                <a:ext cx="13500" cy="13500"/>
              </a:xfrm>
              <a:prstGeom prst="rect">
                <a:avLst/>
              </a:prstGeom>
            </p:spPr>
          </p:pic>
        </mc:Fallback>
      </mc:AlternateContent>
    </p:spTree>
    <p:extLst>
      <p:ext uri="{BB962C8B-B14F-4D97-AF65-F5344CB8AC3E}">
        <p14:creationId xmlns:p14="http://schemas.microsoft.com/office/powerpoint/2010/main" val="402543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3D26A0-ABBF-462C-9C43-93C4F3944ED4}"/>
              </a:ext>
            </a:extLst>
          </p:cNvPr>
          <p:cNvSpPr>
            <a:spLocks noGrp="1"/>
          </p:cNvSpPr>
          <p:nvPr>
            <p:ph type="title"/>
          </p:nvPr>
        </p:nvSpPr>
        <p:spPr>
          <a:xfrm>
            <a:off x="838200" y="365125"/>
            <a:ext cx="10515600" cy="818543"/>
          </a:xfrm>
          <a:ln w="28575">
            <a:solidFill>
              <a:srgbClr val="FA8900"/>
            </a:solidFill>
          </a:ln>
        </p:spPr>
        <p:txBody>
          <a:bodyPr>
            <a:normAutofit fontScale="90000"/>
          </a:bodyPr>
          <a:lstStyle/>
          <a:p>
            <a:pPr algn="ctr"/>
            <a:r>
              <a:rPr lang="tr-TR" altLang="tr-TR" sz="3600" dirty="0">
                <a:solidFill>
                  <a:srgbClr val="7030A0"/>
                </a:solidFill>
                <a:latin typeface="Arial (Başlıklar)"/>
                <a:cs typeface="Calibri Light" panose="020F0302020204030204" pitchFamily="34" charset="0"/>
              </a:rPr>
              <a:t>Zengin Olmak İçin Aşağıdaki Özellikleri Taşımak Gerekir</a:t>
            </a:r>
          </a:p>
        </p:txBody>
      </p:sp>
      <p:sp>
        <p:nvSpPr>
          <p:cNvPr id="3" name="İçerik Yer Tutucusu 2">
            <a:extLst>
              <a:ext uri="{FF2B5EF4-FFF2-40B4-BE49-F238E27FC236}">
                <a16:creationId xmlns:a16="http://schemas.microsoft.com/office/drawing/2014/main" id="{9F17B5DB-2BBF-436B-9635-6FA03052AB1B}"/>
              </a:ext>
            </a:extLst>
          </p:cNvPr>
          <p:cNvSpPr>
            <a:spLocks noGrp="1"/>
          </p:cNvSpPr>
          <p:nvPr>
            <p:ph idx="1"/>
          </p:nvPr>
        </p:nvSpPr>
        <p:spPr>
          <a:xfrm>
            <a:off x="838200" y="1314449"/>
            <a:ext cx="10515600" cy="5407025"/>
          </a:xfrm>
        </p:spPr>
        <p:txBody>
          <a:bodyPr>
            <a:normAutofit fontScale="92500" lnSpcReduction="10000"/>
          </a:bodyPr>
          <a:lstStyle/>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Fazla Borçlanmamak</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Ekonomik Krizlerde Paniklememek</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Ticari İtibarı Lekelememek</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Tek Bir Stratejiye, Tek Bir Dünya Görüşüne Yapışıp Kalmamak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İşi Hiç Bırakmamak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Pes Etmemek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Büyük Ve Hızlı Getirilerden Çok, Düzenli ve Küçük Devamlı Getirilerle Çalışmak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Finansal Alanda Çökertilemez Olmak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İyimser Olmak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Muazzam Sıkıntılara Göğüs Germek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Zaman İçinde Her şeyin Dengeleneceğine İnanmak vs.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pPr>
            <a:endParaRPr lang="tr-TR" sz="2300" dirty="0">
              <a:latin typeface="Arial (Gövde)"/>
            </a:endParaRPr>
          </a:p>
        </p:txBody>
      </p:sp>
      <p:sp>
        <p:nvSpPr>
          <p:cNvPr id="4" name="Slayt Numarası Yer Tutucusu 3">
            <a:extLst>
              <a:ext uri="{FF2B5EF4-FFF2-40B4-BE49-F238E27FC236}">
                <a16:creationId xmlns:a16="http://schemas.microsoft.com/office/drawing/2014/main" id="{4A335FAA-8035-4322-86CA-ECAFE857CAE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ADD55CE-5F27-4532-A9A1-D734D6AFA543}" type="slidenum">
              <a:rPr kumimoji="0" lang="tr-TR" altLang="tr-TR"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tr-TR" altLang="tr-TR"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Mürekkep 4">
                <a:extLst>
                  <a:ext uri="{FF2B5EF4-FFF2-40B4-BE49-F238E27FC236}">
                    <a16:creationId xmlns:a16="http://schemas.microsoft.com/office/drawing/2014/main" id="{9835652C-4C7D-4176-BCA5-F57824406C39}"/>
                  </a:ext>
                </a:extLst>
              </p14:cNvPr>
              <p14:cNvContentPartPr/>
              <p14:nvPr/>
            </p14:nvContentPartPr>
            <p14:xfrm>
              <a:off x="2252516" y="1657271"/>
              <a:ext cx="270" cy="270"/>
            </p14:xfrm>
          </p:contentPart>
        </mc:Choice>
        <mc:Fallback xmlns="">
          <p:pic>
            <p:nvPicPr>
              <p:cNvPr id="5" name="Mürekkep 4">
                <a:extLst>
                  <a:ext uri="{FF2B5EF4-FFF2-40B4-BE49-F238E27FC236}">
                    <a16:creationId xmlns:a16="http://schemas.microsoft.com/office/drawing/2014/main" id="{9835652C-4C7D-4176-BCA5-F57824406C39}"/>
                  </a:ext>
                </a:extLst>
              </p:cNvPr>
              <p:cNvPicPr/>
              <p:nvPr/>
            </p:nvPicPr>
            <p:blipFill>
              <a:blip r:embed="rId3"/>
              <a:stretch>
                <a:fillRect/>
              </a:stretch>
            </p:blipFill>
            <p:spPr>
              <a:xfrm>
                <a:off x="2245766" y="1650521"/>
                <a:ext cx="13500" cy="13500"/>
              </a:xfrm>
              <a:prstGeom prst="rect">
                <a:avLst/>
              </a:prstGeom>
            </p:spPr>
          </p:pic>
        </mc:Fallback>
      </mc:AlternateContent>
      <p:grpSp>
        <p:nvGrpSpPr>
          <p:cNvPr id="8" name="Grup 7">
            <a:extLst>
              <a:ext uri="{FF2B5EF4-FFF2-40B4-BE49-F238E27FC236}">
                <a16:creationId xmlns:a16="http://schemas.microsoft.com/office/drawing/2014/main" id="{19901B0F-60BA-457D-B8F9-4D0704E20C6E}"/>
              </a:ext>
            </a:extLst>
          </p:cNvPr>
          <p:cNvGrpSpPr/>
          <p:nvPr/>
        </p:nvGrpSpPr>
        <p:grpSpPr>
          <a:xfrm>
            <a:off x="2309756" y="1685621"/>
            <a:ext cx="270" cy="270"/>
            <a:chOff x="1047675" y="1104495"/>
            <a:chExt cx="360" cy="360"/>
          </a:xfrm>
        </p:grpSpPr>
        <mc:AlternateContent xmlns:mc="http://schemas.openxmlformats.org/markup-compatibility/2006" xmlns:p14="http://schemas.microsoft.com/office/powerpoint/2010/main">
          <mc:Choice Requires="p14">
            <p:contentPart p14:bwMode="auto" r:id="rId4">
              <p14:nvContentPartPr>
                <p14:cNvPr id="6" name="Mürekkep 5">
                  <a:extLst>
                    <a:ext uri="{FF2B5EF4-FFF2-40B4-BE49-F238E27FC236}">
                      <a16:creationId xmlns:a16="http://schemas.microsoft.com/office/drawing/2014/main" id="{44A04BCA-CD71-4B4F-9083-0670FD25065F}"/>
                    </a:ext>
                  </a:extLst>
                </p14:cNvPr>
                <p14:cNvContentPartPr/>
                <p14:nvPr/>
              </p14:nvContentPartPr>
              <p14:xfrm>
                <a:off x="1047675" y="1104495"/>
                <a:ext cx="360" cy="360"/>
              </p14:xfrm>
            </p:contentPart>
          </mc:Choice>
          <mc:Fallback xmlns="">
            <p:pic>
              <p:nvPicPr>
                <p:cNvPr id="6" name="Mürekkep 5">
                  <a:extLst>
                    <a:ext uri="{FF2B5EF4-FFF2-40B4-BE49-F238E27FC236}">
                      <a16:creationId xmlns:a16="http://schemas.microsoft.com/office/drawing/2014/main" id="{44A04BCA-CD71-4B4F-9083-0670FD25065F}"/>
                    </a:ext>
                  </a:extLst>
                </p:cNvPr>
                <p:cNvPicPr/>
                <p:nvPr/>
              </p:nvPicPr>
              <p:blipFill>
                <a:blip r:embed="rId5"/>
                <a:stretch>
                  <a:fillRect/>
                </a:stretch>
              </p:blipFill>
              <p:spPr>
                <a:xfrm>
                  <a:off x="1038675" y="10954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89699DB5-91E0-43E0-8AA9-4A6030252B35}"/>
                    </a:ext>
                  </a:extLst>
                </p14:cNvPr>
                <p14:cNvContentPartPr/>
                <p14:nvPr/>
              </p14:nvContentPartPr>
              <p14:xfrm>
                <a:off x="1047675" y="1104495"/>
                <a:ext cx="360" cy="360"/>
              </p14:xfrm>
            </p:contentPart>
          </mc:Choice>
          <mc:Fallback xmlns="">
            <p:pic>
              <p:nvPicPr>
                <p:cNvPr id="7" name="Mürekkep 6">
                  <a:extLst>
                    <a:ext uri="{FF2B5EF4-FFF2-40B4-BE49-F238E27FC236}">
                      <a16:creationId xmlns:a16="http://schemas.microsoft.com/office/drawing/2014/main" id="{89699DB5-91E0-43E0-8AA9-4A6030252B35}"/>
                    </a:ext>
                  </a:extLst>
                </p:cNvPr>
                <p:cNvPicPr/>
                <p:nvPr/>
              </p:nvPicPr>
              <p:blipFill>
                <a:blip r:embed="rId5"/>
                <a:stretch>
                  <a:fillRect/>
                </a:stretch>
              </p:blipFill>
              <p:spPr>
                <a:xfrm>
                  <a:off x="1038675" y="109549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Mürekkep 8">
                <a:extLst>
                  <a:ext uri="{FF2B5EF4-FFF2-40B4-BE49-F238E27FC236}">
                    <a16:creationId xmlns:a16="http://schemas.microsoft.com/office/drawing/2014/main" id="{F023A0C5-40FF-45DD-B2F1-51DBBD41BAEC}"/>
                  </a:ext>
                </a:extLst>
              </p14:cNvPr>
              <p14:cNvContentPartPr/>
              <p14:nvPr/>
            </p14:nvContentPartPr>
            <p14:xfrm>
              <a:off x="3252596" y="1671311"/>
              <a:ext cx="270" cy="270"/>
            </p14:xfrm>
          </p:contentPart>
        </mc:Choice>
        <mc:Fallback xmlns="">
          <p:pic>
            <p:nvPicPr>
              <p:cNvPr id="9" name="Mürekkep 8">
                <a:extLst>
                  <a:ext uri="{FF2B5EF4-FFF2-40B4-BE49-F238E27FC236}">
                    <a16:creationId xmlns:a16="http://schemas.microsoft.com/office/drawing/2014/main" id="{F023A0C5-40FF-45DD-B2F1-51DBBD41BAEC}"/>
                  </a:ext>
                </a:extLst>
              </p:cNvPr>
              <p:cNvPicPr/>
              <p:nvPr/>
            </p:nvPicPr>
            <p:blipFill>
              <a:blip r:embed="rId3"/>
              <a:stretch>
                <a:fillRect/>
              </a:stretch>
            </p:blipFill>
            <p:spPr>
              <a:xfrm>
                <a:off x="3245846" y="1664561"/>
                <a:ext cx="13500" cy="13500"/>
              </a:xfrm>
              <a:prstGeom prst="rect">
                <a:avLst/>
              </a:prstGeom>
            </p:spPr>
          </p:pic>
        </mc:Fallback>
      </mc:AlternateContent>
    </p:spTree>
    <p:extLst>
      <p:ext uri="{BB962C8B-B14F-4D97-AF65-F5344CB8AC3E}">
        <p14:creationId xmlns:p14="http://schemas.microsoft.com/office/powerpoint/2010/main" val="157753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3D26A0-ABBF-462C-9C43-93C4F3944ED4}"/>
              </a:ext>
            </a:extLst>
          </p:cNvPr>
          <p:cNvSpPr>
            <a:spLocks noGrp="1"/>
          </p:cNvSpPr>
          <p:nvPr>
            <p:ph type="title"/>
          </p:nvPr>
        </p:nvSpPr>
        <p:spPr>
          <a:xfrm>
            <a:off x="838200" y="365125"/>
            <a:ext cx="10515600" cy="1109043"/>
          </a:xfrm>
          <a:ln w="28575">
            <a:solidFill>
              <a:srgbClr val="FA8900"/>
            </a:solidFill>
          </a:ln>
        </p:spPr>
        <p:txBody>
          <a:bodyPr>
            <a:normAutofit/>
          </a:bodyPr>
          <a:lstStyle/>
          <a:p>
            <a:pPr algn="ctr"/>
            <a:r>
              <a:rPr lang="tr-TR" altLang="tr-TR" sz="4000" dirty="0">
                <a:solidFill>
                  <a:srgbClr val="7030A0"/>
                </a:solidFill>
                <a:latin typeface="Arial (Başlıklar)"/>
                <a:cs typeface="Calibri Light" panose="020F0302020204030204" pitchFamily="34" charset="0"/>
              </a:rPr>
              <a:t>Zenginlik Ne Demek?</a:t>
            </a:r>
          </a:p>
        </p:txBody>
      </p:sp>
      <p:sp>
        <p:nvSpPr>
          <p:cNvPr id="3" name="İçerik Yer Tutucusu 2">
            <a:extLst>
              <a:ext uri="{FF2B5EF4-FFF2-40B4-BE49-F238E27FC236}">
                <a16:creationId xmlns:a16="http://schemas.microsoft.com/office/drawing/2014/main" id="{9F17B5DB-2BBF-436B-9635-6FA03052AB1B}"/>
              </a:ext>
            </a:extLst>
          </p:cNvPr>
          <p:cNvSpPr>
            <a:spLocks noGrp="1"/>
          </p:cNvSpPr>
          <p:nvPr>
            <p:ph idx="1"/>
          </p:nvPr>
        </p:nvSpPr>
        <p:spPr>
          <a:xfrm>
            <a:off x="838200" y="1685621"/>
            <a:ext cx="10515600" cy="4853291"/>
          </a:xfrm>
        </p:spPr>
        <p:txBody>
          <a:bodyPr>
            <a:normAutofit lnSpcReduction="10000"/>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Zenginlik için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evrensel </a:t>
            </a:r>
            <a:r>
              <a:rPr lang="tr-TR" sz="1800" kern="0" dirty="0">
                <a:effectLst/>
                <a:latin typeface="Arial" panose="020B0604020202020204" pitchFamily="34" charset="0"/>
                <a:ea typeface="Times New Roman" panose="02020603050405020304" pitchFamily="18" charset="0"/>
                <a:cs typeface="Arial" panose="020B0604020202020204" pitchFamily="34" charset="0"/>
              </a:rPr>
              <a:t>bir tanım yapılamaz. Dünya üzerinde ne kadar insan varsa o kadar zengin veya zenginlik tanımı vardır.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Kısaca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zenginlik</a:t>
            </a:r>
            <a:r>
              <a:rPr lang="tr-TR" sz="1800" kern="0" dirty="0">
                <a:effectLst/>
                <a:latin typeface="Arial" panose="020B0604020202020204" pitchFamily="34" charset="0"/>
                <a:ea typeface="Times New Roman" panose="02020603050405020304" pitchFamily="18" charset="0"/>
                <a:cs typeface="Arial" panose="020B0604020202020204" pitchFamily="34" charset="0"/>
              </a:rPr>
              <a:t> göreceli bir kavramdır. Zenginlik insan ihtiyaçlarına göre değişir.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Maddi ve maddi olmayan zenginlik</a:t>
            </a:r>
            <a:r>
              <a:rPr lang="tr-TR" sz="1800" kern="0" dirty="0">
                <a:effectLst/>
                <a:latin typeface="Arial" panose="020B0604020202020204" pitchFamily="34" charset="0"/>
                <a:ea typeface="Times New Roman" panose="02020603050405020304" pitchFamily="18" charset="0"/>
                <a:cs typeface="Arial" panose="020B0604020202020204" pitchFamily="34" charset="0"/>
              </a:rPr>
              <a:t> tanımları ayrı ayrı yapılabilir.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Zenginlik ölçüsü para olabileceği gibi bankalardaki her türlü varlık, gayri menkul, tahvil, hisse senedi, kripto paralar ve benzeri finansal varlıklar, İTİBAR, SEVGİ VE SAYGI DA OLABİLİR.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Herkes zengin olabilir.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Zengin olmanın birçok yolu vardır.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olmaktan daha zor olan zengin kalabilmektir.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4A335FAA-8035-4322-86CA-ECAFE857CAE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ADD55CE-5F27-4532-A9A1-D734D6AFA543}" type="slidenum">
              <a:rPr kumimoji="0" lang="tr-TR" altLang="tr-TR"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tr-TR" altLang="tr-TR"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Mürekkep 4">
                <a:extLst>
                  <a:ext uri="{FF2B5EF4-FFF2-40B4-BE49-F238E27FC236}">
                    <a16:creationId xmlns:a16="http://schemas.microsoft.com/office/drawing/2014/main" id="{9835652C-4C7D-4176-BCA5-F57824406C39}"/>
                  </a:ext>
                </a:extLst>
              </p14:cNvPr>
              <p14:cNvContentPartPr/>
              <p14:nvPr/>
            </p14:nvContentPartPr>
            <p14:xfrm>
              <a:off x="2252516" y="1657271"/>
              <a:ext cx="270" cy="270"/>
            </p14:xfrm>
          </p:contentPart>
        </mc:Choice>
        <mc:Fallback xmlns="">
          <p:pic>
            <p:nvPicPr>
              <p:cNvPr id="5" name="Mürekkep 4">
                <a:extLst>
                  <a:ext uri="{FF2B5EF4-FFF2-40B4-BE49-F238E27FC236}">
                    <a16:creationId xmlns:a16="http://schemas.microsoft.com/office/drawing/2014/main" id="{9835652C-4C7D-4176-BCA5-F57824406C39}"/>
                  </a:ext>
                </a:extLst>
              </p:cNvPr>
              <p:cNvPicPr/>
              <p:nvPr/>
            </p:nvPicPr>
            <p:blipFill>
              <a:blip r:embed="rId3"/>
              <a:stretch>
                <a:fillRect/>
              </a:stretch>
            </p:blipFill>
            <p:spPr>
              <a:xfrm>
                <a:off x="2245766" y="1650521"/>
                <a:ext cx="13500" cy="13500"/>
              </a:xfrm>
              <a:prstGeom prst="rect">
                <a:avLst/>
              </a:prstGeom>
            </p:spPr>
          </p:pic>
        </mc:Fallback>
      </mc:AlternateContent>
      <p:grpSp>
        <p:nvGrpSpPr>
          <p:cNvPr id="8" name="Grup 7">
            <a:extLst>
              <a:ext uri="{FF2B5EF4-FFF2-40B4-BE49-F238E27FC236}">
                <a16:creationId xmlns:a16="http://schemas.microsoft.com/office/drawing/2014/main" id="{19901B0F-60BA-457D-B8F9-4D0704E20C6E}"/>
              </a:ext>
            </a:extLst>
          </p:cNvPr>
          <p:cNvGrpSpPr/>
          <p:nvPr/>
        </p:nvGrpSpPr>
        <p:grpSpPr>
          <a:xfrm>
            <a:off x="2309756" y="1685621"/>
            <a:ext cx="270" cy="270"/>
            <a:chOff x="1047675" y="1104495"/>
            <a:chExt cx="360" cy="360"/>
          </a:xfrm>
        </p:grpSpPr>
        <mc:AlternateContent xmlns:mc="http://schemas.openxmlformats.org/markup-compatibility/2006" xmlns:p14="http://schemas.microsoft.com/office/powerpoint/2010/main">
          <mc:Choice Requires="p14">
            <p:contentPart p14:bwMode="auto" r:id="rId4">
              <p14:nvContentPartPr>
                <p14:cNvPr id="6" name="Mürekkep 5">
                  <a:extLst>
                    <a:ext uri="{FF2B5EF4-FFF2-40B4-BE49-F238E27FC236}">
                      <a16:creationId xmlns:a16="http://schemas.microsoft.com/office/drawing/2014/main" id="{44A04BCA-CD71-4B4F-9083-0670FD25065F}"/>
                    </a:ext>
                  </a:extLst>
                </p14:cNvPr>
                <p14:cNvContentPartPr/>
                <p14:nvPr/>
              </p14:nvContentPartPr>
              <p14:xfrm>
                <a:off x="1047675" y="1104495"/>
                <a:ext cx="360" cy="360"/>
              </p14:xfrm>
            </p:contentPart>
          </mc:Choice>
          <mc:Fallback xmlns="">
            <p:pic>
              <p:nvPicPr>
                <p:cNvPr id="6" name="Mürekkep 5">
                  <a:extLst>
                    <a:ext uri="{FF2B5EF4-FFF2-40B4-BE49-F238E27FC236}">
                      <a16:creationId xmlns:a16="http://schemas.microsoft.com/office/drawing/2014/main" id="{44A04BCA-CD71-4B4F-9083-0670FD25065F}"/>
                    </a:ext>
                  </a:extLst>
                </p:cNvPr>
                <p:cNvPicPr/>
                <p:nvPr/>
              </p:nvPicPr>
              <p:blipFill>
                <a:blip r:embed="rId5"/>
                <a:stretch>
                  <a:fillRect/>
                </a:stretch>
              </p:blipFill>
              <p:spPr>
                <a:xfrm>
                  <a:off x="1038675" y="10954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89699DB5-91E0-43E0-8AA9-4A6030252B35}"/>
                    </a:ext>
                  </a:extLst>
                </p14:cNvPr>
                <p14:cNvContentPartPr/>
                <p14:nvPr/>
              </p14:nvContentPartPr>
              <p14:xfrm>
                <a:off x="1047675" y="1104495"/>
                <a:ext cx="360" cy="360"/>
              </p14:xfrm>
            </p:contentPart>
          </mc:Choice>
          <mc:Fallback xmlns="">
            <p:pic>
              <p:nvPicPr>
                <p:cNvPr id="7" name="Mürekkep 6">
                  <a:extLst>
                    <a:ext uri="{FF2B5EF4-FFF2-40B4-BE49-F238E27FC236}">
                      <a16:creationId xmlns:a16="http://schemas.microsoft.com/office/drawing/2014/main" id="{89699DB5-91E0-43E0-8AA9-4A6030252B35}"/>
                    </a:ext>
                  </a:extLst>
                </p:cNvPr>
                <p:cNvPicPr/>
                <p:nvPr/>
              </p:nvPicPr>
              <p:blipFill>
                <a:blip r:embed="rId5"/>
                <a:stretch>
                  <a:fillRect/>
                </a:stretch>
              </p:blipFill>
              <p:spPr>
                <a:xfrm>
                  <a:off x="1038675" y="109549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Mürekkep 8">
                <a:extLst>
                  <a:ext uri="{FF2B5EF4-FFF2-40B4-BE49-F238E27FC236}">
                    <a16:creationId xmlns:a16="http://schemas.microsoft.com/office/drawing/2014/main" id="{F023A0C5-40FF-45DD-B2F1-51DBBD41BAEC}"/>
                  </a:ext>
                </a:extLst>
              </p14:cNvPr>
              <p14:cNvContentPartPr/>
              <p14:nvPr/>
            </p14:nvContentPartPr>
            <p14:xfrm>
              <a:off x="3252596" y="1671311"/>
              <a:ext cx="270" cy="270"/>
            </p14:xfrm>
          </p:contentPart>
        </mc:Choice>
        <mc:Fallback xmlns="">
          <p:pic>
            <p:nvPicPr>
              <p:cNvPr id="9" name="Mürekkep 8">
                <a:extLst>
                  <a:ext uri="{FF2B5EF4-FFF2-40B4-BE49-F238E27FC236}">
                    <a16:creationId xmlns:a16="http://schemas.microsoft.com/office/drawing/2014/main" id="{F023A0C5-40FF-45DD-B2F1-51DBBD41BAEC}"/>
                  </a:ext>
                </a:extLst>
              </p:cNvPr>
              <p:cNvPicPr/>
              <p:nvPr/>
            </p:nvPicPr>
            <p:blipFill>
              <a:blip r:embed="rId3"/>
              <a:stretch>
                <a:fillRect/>
              </a:stretch>
            </p:blipFill>
            <p:spPr>
              <a:xfrm>
                <a:off x="3245846" y="1664561"/>
                <a:ext cx="13500" cy="13500"/>
              </a:xfrm>
              <a:prstGeom prst="rect">
                <a:avLst/>
              </a:prstGeom>
            </p:spPr>
          </p:pic>
        </mc:Fallback>
      </mc:AlternateContent>
    </p:spTree>
    <p:extLst>
      <p:ext uri="{BB962C8B-B14F-4D97-AF65-F5344CB8AC3E}">
        <p14:creationId xmlns:p14="http://schemas.microsoft.com/office/powerpoint/2010/main" val="379188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E0F199-71DC-7891-3479-4E294C9E6325}"/>
              </a:ext>
            </a:extLst>
          </p:cNvPr>
          <p:cNvSpPr>
            <a:spLocks noGrp="1"/>
          </p:cNvSpPr>
          <p:nvPr>
            <p:ph type="title"/>
          </p:nvPr>
        </p:nvSpPr>
        <p:spPr>
          <a:xfrm>
            <a:off x="838200" y="136525"/>
            <a:ext cx="10515600" cy="568324"/>
          </a:xfrm>
          <a:ln w="28575">
            <a:solidFill>
              <a:srgbClr val="FA8900"/>
            </a:solidFill>
          </a:ln>
        </p:spPr>
        <p:txBody>
          <a:bodyPr>
            <a:normAutofit/>
          </a:bodyPr>
          <a:lstStyle/>
          <a:p>
            <a:pPr marR="0" lvl="0" algn="ctr" defTabSz="914400" rtl="0" eaLnBrk="1" fontAlgn="auto" latinLnBrk="0" hangingPunct="1">
              <a:lnSpc>
                <a:spcPct val="100000"/>
              </a:lnSpc>
              <a:spcBef>
                <a:spcPts val="450"/>
              </a:spcBef>
              <a:spcAft>
                <a:spcPts val="450"/>
              </a:spcAft>
              <a:buClrTx/>
              <a:buSzTx/>
              <a:tabLst/>
              <a:defRPr/>
            </a:pPr>
            <a:r>
              <a:rPr lang="tr-TR" sz="2700" dirty="0">
                <a:solidFill>
                  <a:srgbClr val="7030A0"/>
                </a:solidFill>
                <a:latin typeface="Arial (Başlıklar)"/>
              </a:rPr>
              <a:t>Zengin Olmanın Belli Başlı Yolları</a:t>
            </a:r>
          </a:p>
        </p:txBody>
      </p:sp>
      <p:sp>
        <p:nvSpPr>
          <p:cNvPr id="6" name="Slayt Numarası Yer Tutucusu 5">
            <a:extLst>
              <a:ext uri="{FF2B5EF4-FFF2-40B4-BE49-F238E27FC236}">
                <a16:creationId xmlns:a16="http://schemas.microsoft.com/office/drawing/2014/main" id="{526C6DD6-0533-6B08-6A72-6667A17EB1F4}"/>
              </a:ext>
            </a:extLst>
          </p:cNvPr>
          <p:cNvSpPr>
            <a:spLocks noGrp="1"/>
          </p:cNvSpPr>
          <p:nvPr>
            <p:ph type="sldNum" sz="quarter" idx="12"/>
          </p:nvPr>
        </p:nvSpPr>
        <p:spPr/>
        <p:txBody>
          <a:bodyPr/>
          <a:lstStyle/>
          <a:p>
            <a:fld id="{186FE683-05A3-4364-986B-7C9455E48CB2}" type="slidenum">
              <a:rPr lang="tr-TR" smtClean="0"/>
              <a:t>18</a:t>
            </a:fld>
            <a:endParaRPr lang="tr-TR" dirty="0"/>
          </a:p>
        </p:txBody>
      </p:sp>
      <p:sp>
        <p:nvSpPr>
          <p:cNvPr id="8" name="İçerik Yer Tutucusu 7">
            <a:extLst>
              <a:ext uri="{FF2B5EF4-FFF2-40B4-BE49-F238E27FC236}">
                <a16:creationId xmlns:a16="http://schemas.microsoft.com/office/drawing/2014/main" id="{0053F1C8-7411-21F4-E7CF-ADC816A89DE3}"/>
              </a:ext>
            </a:extLst>
          </p:cNvPr>
          <p:cNvSpPr>
            <a:spLocks noGrp="1"/>
          </p:cNvSpPr>
          <p:nvPr>
            <p:ph idx="1"/>
          </p:nvPr>
        </p:nvSpPr>
        <p:spPr>
          <a:xfrm>
            <a:off x="838200" y="784226"/>
            <a:ext cx="10515600" cy="5488984"/>
          </a:xfrm>
        </p:spPr>
        <p:txBody>
          <a:bodyPr>
            <a:normAutofit/>
          </a:bodyPr>
          <a:lstStyle/>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1. HİÇ KİMSE ÇILGIN DEĞİLDİR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2. ŞANS VE RİSK</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3. ASLA YETMEZ</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4. BİLEŞİKLENDİRMENİN GÜCÜ</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dirty="0">
                <a:effectLst/>
                <a:latin typeface="Arial" panose="020B0604020202020204" pitchFamily="34" charset="0"/>
                <a:cs typeface="Arial" panose="020B0604020202020204" pitchFamily="34" charset="0"/>
              </a:rPr>
              <a:t> </a:t>
            </a:r>
          </a:p>
          <a:p>
            <a:pPr marL="0" indent="0" algn="just" fontAlgn="base">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5. VARLIKLI OLMAK MI?</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VARLIKLI KALMAK MI?</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gn="just" fontAlgn="base">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6. YAZI GELDİ. SİZ KAZANDINIZ</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7. ÖZGÜRLÜK</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8. ARABA PARADOKSUNDAKİ ADAM</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9. PARA BİRİKTİRİN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21815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B6370F-AF0E-E9CA-FEE2-4FFB2840BC69}"/>
              </a:ext>
            </a:extLst>
          </p:cNvPr>
          <p:cNvSpPr>
            <a:spLocks noGrp="1"/>
          </p:cNvSpPr>
          <p:nvPr>
            <p:ph idx="1"/>
          </p:nvPr>
        </p:nvSpPr>
        <p:spPr>
          <a:xfrm>
            <a:off x="838200" y="1602581"/>
            <a:ext cx="11001375" cy="4351338"/>
          </a:xfrm>
        </p:spPr>
        <p:txBody>
          <a:bodyPr>
            <a:norm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İnsanlar para ile çılgın şeyler yapabilirler. Fakat gerçekte kimse çılgın değildir.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Her bireyin hayattan aldığı dersler farklıdır.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Bu nedenle, her birey paranın işleyişi konusunda farklı deneyimlere sahiptir. Böylece her bireyin kedine göre, farklı görüşleri vardır.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Bize çılgınca görünen bir şey, başkasına mantıklı gelebilir.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Para ile ilgili deneyimlerimizin yüz milyonda biri dünyada olan bitenlerle ilgili olabilir. Buna karşın, dünyanın işleyişine ilişkin düşünce biçimimizin %80’i kişisel deneyimlerimizle ilgilidir.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Bu nedenle, aynı zekâ düzeyindeki insanlar, ekonomik durgunlukların nasıl ve niçin olduğu, paralarıyla ne yapmaları gerektiği, nelere öncelik vermeleri ve ne kadar risk almaları ve benzeri konularda farklı görüşlere sahip olabilirler.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endParaRPr lang="tr-TR" dirty="0"/>
          </a:p>
        </p:txBody>
      </p:sp>
      <p:sp>
        <p:nvSpPr>
          <p:cNvPr id="4" name="Slayt Numarası Yer Tutucusu 3">
            <a:extLst>
              <a:ext uri="{FF2B5EF4-FFF2-40B4-BE49-F238E27FC236}">
                <a16:creationId xmlns:a16="http://schemas.microsoft.com/office/drawing/2014/main" id="{2740EEB1-F434-ED5D-7392-351E768912C5}"/>
              </a:ext>
            </a:extLst>
          </p:cNvPr>
          <p:cNvSpPr>
            <a:spLocks noGrp="1"/>
          </p:cNvSpPr>
          <p:nvPr>
            <p:ph type="sldNum" sz="quarter" idx="12"/>
          </p:nvPr>
        </p:nvSpPr>
        <p:spPr/>
        <p:txBody>
          <a:bodyPr/>
          <a:lstStyle/>
          <a:p>
            <a:fld id="{186FE683-05A3-4364-986B-7C9455E48CB2}" type="slidenum">
              <a:rPr lang="tr-TR" smtClean="0"/>
              <a:t>19</a:t>
            </a:fld>
            <a:endParaRPr lang="tr-TR" dirty="0"/>
          </a:p>
        </p:txBody>
      </p:sp>
      <p:sp>
        <p:nvSpPr>
          <p:cNvPr id="5" name="Başlık 1">
            <a:extLst>
              <a:ext uri="{FF2B5EF4-FFF2-40B4-BE49-F238E27FC236}">
                <a16:creationId xmlns:a16="http://schemas.microsoft.com/office/drawing/2014/main" id="{6A61C0F7-48CB-C0FE-985D-785CC33F8EB7}"/>
              </a:ext>
            </a:extLst>
          </p:cNvPr>
          <p:cNvSpPr>
            <a:spLocks noGrp="1"/>
          </p:cNvSpPr>
          <p:nvPr>
            <p:ph type="title"/>
          </p:nvPr>
        </p:nvSpPr>
        <p:spPr>
          <a:xfrm>
            <a:off x="838200" y="558006"/>
            <a:ext cx="10515600" cy="1044575"/>
          </a:xfrm>
          <a:ln w="28575">
            <a:solidFill>
              <a:srgbClr val="FA8900"/>
            </a:solidFill>
          </a:ln>
        </p:spPr>
        <p:txBody>
          <a:bodyPr>
            <a:normAutofit fontScale="90000"/>
          </a:bodyPr>
          <a:lstStyle/>
          <a:p>
            <a:pPr algn="ctr"/>
            <a:r>
              <a:rPr lang="tr-TR" sz="4000" dirty="0">
                <a:solidFill>
                  <a:srgbClr val="7030A0"/>
                </a:solidFill>
                <a:latin typeface="Arial (Başlıklar)"/>
                <a:cs typeface="Calibri Light" panose="020F0302020204030204" pitchFamily="34" charset="0"/>
              </a:rPr>
              <a:t>1. HİÇ KİMSE ÇILGIN DEĞİLDİR.</a:t>
            </a:r>
            <a:br>
              <a:rPr lang="tr-TR" sz="4000" dirty="0">
                <a:solidFill>
                  <a:srgbClr val="7030A0"/>
                </a:solidFill>
                <a:latin typeface="Arial (Başlıklar)"/>
                <a:cs typeface="Calibri Light" panose="020F0302020204030204" pitchFamily="34" charset="0"/>
              </a:rPr>
            </a:br>
            <a:r>
              <a:rPr lang="tr-TR" sz="4000" dirty="0">
                <a:solidFill>
                  <a:srgbClr val="7030A0"/>
                </a:solidFill>
                <a:latin typeface="Arial (Başlıklar)"/>
                <a:cs typeface="Calibri Light" panose="020F0302020204030204" pitchFamily="34" charset="0"/>
              </a:rPr>
              <a:t>ZENGİN OLMANIN BİN BİR YOLU</a:t>
            </a:r>
            <a:br>
              <a:rPr lang="tr-TR" sz="4000" dirty="0">
                <a:solidFill>
                  <a:srgbClr val="7030A0"/>
                </a:solidFill>
                <a:latin typeface="Arial (Başlıklar)"/>
                <a:cs typeface="Calibri Light" panose="020F0302020204030204" pitchFamily="34" charset="0"/>
              </a:rPr>
            </a:br>
            <a:endParaRPr lang="tr-TR" sz="2000" dirty="0">
              <a:solidFill>
                <a:srgbClr val="7030A0"/>
              </a:solidFill>
              <a:latin typeface="Arial (Başlıklar)"/>
              <a:cs typeface="Calibri Light" panose="020F0302020204030204" pitchFamily="34" charset="0"/>
            </a:endParaRPr>
          </a:p>
        </p:txBody>
      </p:sp>
    </p:spTree>
    <p:extLst>
      <p:ext uri="{BB962C8B-B14F-4D97-AF65-F5344CB8AC3E}">
        <p14:creationId xmlns:p14="http://schemas.microsoft.com/office/powerpoint/2010/main" val="187187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7F150-1246-412A-BD52-176E43ABBCD5}"/>
              </a:ext>
            </a:extLst>
          </p:cNvPr>
          <p:cNvSpPr>
            <a:spLocks noGrp="1"/>
          </p:cNvSpPr>
          <p:nvPr>
            <p:ph type="title"/>
          </p:nvPr>
        </p:nvSpPr>
        <p:spPr>
          <a:xfrm>
            <a:off x="838200" y="365126"/>
            <a:ext cx="10515600" cy="728662"/>
          </a:xfrm>
          <a:solidFill>
            <a:schemeClr val="bg1"/>
          </a:solidFill>
          <a:ln w="28575">
            <a:solidFill>
              <a:srgbClr val="FA8900"/>
            </a:solidFill>
          </a:ln>
        </p:spPr>
        <p:txBody>
          <a:bodyPr>
            <a:normAutofit/>
          </a:bodyPr>
          <a:lstStyle/>
          <a:p>
            <a:pPr algn="ctr"/>
            <a:r>
              <a:rPr lang="tr-TR" sz="4000" dirty="0">
                <a:solidFill>
                  <a:srgbClr val="7030A0"/>
                </a:solidFill>
                <a:latin typeface="Arial (Başlıklar)"/>
                <a:cs typeface="Times New Roman" panose="02020603050405020304" pitchFamily="18" charset="0"/>
              </a:rPr>
              <a:t>İçerik</a:t>
            </a:r>
          </a:p>
        </p:txBody>
      </p:sp>
      <p:sp>
        <p:nvSpPr>
          <p:cNvPr id="3" name="İçerik Yer Tutucusu 2">
            <a:extLst>
              <a:ext uri="{FF2B5EF4-FFF2-40B4-BE49-F238E27FC236}">
                <a16:creationId xmlns:a16="http://schemas.microsoft.com/office/drawing/2014/main" id="{4A3BAF93-9BEB-47BC-957C-5B4C427631C6}"/>
              </a:ext>
            </a:extLst>
          </p:cNvPr>
          <p:cNvSpPr>
            <a:spLocks noGrp="1"/>
          </p:cNvSpPr>
          <p:nvPr>
            <p:ph idx="1"/>
          </p:nvPr>
        </p:nvSpPr>
        <p:spPr>
          <a:xfrm>
            <a:off x="838200" y="1193005"/>
            <a:ext cx="10515600" cy="5407491"/>
          </a:xfrm>
        </p:spPr>
        <p:txBody>
          <a:bodyPr>
            <a:noAutofit/>
          </a:bodyPr>
          <a:lstStyle/>
          <a:p>
            <a:pPr>
              <a:lnSpc>
                <a:spcPct val="100000"/>
              </a:lnSpc>
            </a:pPr>
            <a:r>
              <a:rPr lang="tr-TR" sz="1600" b="1" dirty="0">
                <a:latin typeface="Arial (Gövde)"/>
              </a:rPr>
              <a:t>Zenginlik Nedir? </a:t>
            </a:r>
          </a:p>
          <a:p>
            <a:pPr>
              <a:lnSpc>
                <a:spcPct val="100000"/>
              </a:lnSpc>
            </a:pPr>
            <a:r>
              <a:rPr lang="tr-TR" sz="1600" b="1" dirty="0">
                <a:latin typeface="Arial (Gövde)"/>
              </a:rPr>
              <a:t>İki Gerçek Öykü</a:t>
            </a:r>
          </a:p>
          <a:p>
            <a:pPr>
              <a:lnSpc>
                <a:spcPct val="100000"/>
              </a:lnSpc>
            </a:pPr>
            <a:r>
              <a:rPr lang="tr-TR" sz="1600" b="1" dirty="0">
                <a:latin typeface="Arial (Gövde)"/>
              </a:rPr>
              <a:t>Sağlık ve Para</a:t>
            </a:r>
          </a:p>
          <a:p>
            <a:pPr>
              <a:lnSpc>
                <a:spcPct val="100000"/>
              </a:lnSpc>
            </a:pPr>
            <a:r>
              <a:rPr lang="tr-TR" sz="1600" b="1" dirty="0">
                <a:latin typeface="Arial (Gövde)"/>
              </a:rPr>
              <a:t>Zengin Olmak İçin Gerekli Özellikler</a:t>
            </a:r>
          </a:p>
          <a:p>
            <a:pPr>
              <a:lnSpc>
                <a:spcPct val="100000"/>
              </a:lnSpc>
            </a:pPr>
            <a:r>
              <a:rPr lang="tr-TR" sz="1600" b="1" dirty="0">
                <a:latin typeface="Arial (Gövde)"/>
              </a:rPr>
              <a:t>Zengin Olmanın Belli Başlı Yolları</a:t>
            </a:r>
          </a:p>
          <a:p>
            <a:pPr marL="457200" lvl="1" indent="0">
              <a:lnSpc>
                <a:spcPct val="100000"/>
              </a:lnSpc>
              <a:buNone/>
            </a:pPr>
            <a:r>
              <a:rPr lang="tr-TR" sz="1600" dirty="0">
                <a:latin typeface="Arial (Gövde)"/>
              </a:rPr>
              <a:t>-</a:t>
            </a:r>
            <a:r>
              <a:rPr lang="tr-TR" sz="1600" b="1" dirty="0">
                <a:latin typeface="Arial (Gövde)"/>
              </a:rPr>
              <a:t>   </a:t>
            </a:r>
            <a:r>
              <a:rPr lang="tr-TR" sz="1600" dirty="0">
                <a:latin typeface="Arial (Gövde)"/>
              </a:rPr>
              <a:t>Hiç Kimse Çılgın Değildir</a:t>
            </a:r>
          </a:p>
          <a:p>
            <a:pPr marL="457200" lvl="1" indent="0">
              <a:lnSpc>
                <a:spcPct val="100000"/>
              </a:lnSpc>
              <a:buNone/>
            </a:pPr>
            <a:r>
              <a:rPr lang="tr-TR" sz="1600" dirty="0">
                <a:latin typeface="Arial (Gövde)"/>
              </a:rPr>
              <a:t>-   Şans ve Risk</a:t>
            </a:r>
          </a:p>
          <a:p>
            <a:pPr lvl="1">
              <a:lnSpc>
                <a:spcPct val="100000"/>
              </a:lnSpc>
              <a:buFontTx/>
              <a:buChar char="-"/>
            </a:pPr>
            <a:r>
              <a:rPr lang="tr-TR" sz="1600" dirty="0">
                <a:latin typeface="Arial (Gövde)"/>
              </a:rPr>
              <a:t>Asla Yetmez</a:t>
            </a:r>
          </a:p>
          <a:p>
            <a:pPr lvl="1">
              <a:lnSpc>
                <a:spcPct val="100000"/>
              </a:lnSpc>
              <a:buFontTx/>
              <a:buChar char="-"/>
            </a:pPr>
            <a:r>
              <a:rPr lang="tr-TR" sz="1600" dirty="0" err="1">
                <a:latin typeface="Arial (Gövde)"/>
              </a:rPr>
              <a:t>Bileşiklendirmenin</a:t>
            </a:r>
            <a:r>
              <a:rPr lang="tr-TR" sz="1600" dirty="0">
                <a:latin typeface="Arial (Gövde)"/>
              </a:rPr>
              <a:t> Gücü</a:t>
            </a:r>
          </a:p>
          <a:p>
            <a:pPr lvl="1">
              <a:lnSpc>
                <a:spcPct val="100000"/>
              </a:lnSpc>
              <a:buFontTx/>
              <a:buChar char="-"/>
            </a:pPr>
            <a:r>
              <a:rPr lang="tr-TR" sz="1600" dirty="0">
                <a:latin typeface="Arial (Gövde)"/>
              </a:rPr>
              <a:t>Varlıklı Olmak mı? Varlıklı Kalmak mı?</a:t>
            </a:r>
          </a:p>
          <a:p>
            <a:pPr lvl="1">
              <a:lnSpc>
                <a:spcPct val="100000"/>
              </a:lnSpc>
              <a:buFontTx/>
              <a:buChar char="-"/>
            </a:pPr>
            <a:r>
              <a:rPr lang="tr-TR" sz="1600" dirty="0">
                <a:latin typeface="Arial (Gövde)"/>
              </a:rPr>
              <a:t>Yazı Geldi, Siz Kazandınız</a:t>
            </a:r>
          </a:p>
          <a:p>
            <a:pPr lvl="1">
              <a:lnSpc>
                <a:spcPct val="100000"/>
              </a:lnSpc>
              <a:buFontTx/>
              <a:buChar char="-"/>
            </a:pPr>
            <a:r>
              <a:rPr lang="tr-TR" sz="1600" dirty="0">
                <a:latin typeface="Arial (Gövde)"/>
              </a:rPr>
              <a:t>Özgürlük</a:t>
            </a:r>
          </a:p>
          <a:p>
            <a:pPr lvl="1">
              <a:lnSpc>
                <a:spcPct val="100000"/>
              </a:lnSpc>
              <a:buFontTx/>
              <a:buChar char="-"/>
            </a:pPr>
            <a:r>
              <a:rPr lang="tr-TR" sz="1600" dirty="0">
                <a:latin typeface="Arial (Gövde)"/>
              </a:rPr>
              <a:t>Araba Paradoksundaki Adam</a:t>
            </a:r>
          </a:p>
          <a:p>
            <a:pPr lvl="1">
              <a:lnSpc>
                <a:spcPct val="100000"/>
              </a:lnSpc>
              <a:buFontTx/>
              <a:buChar char="-"/>
            </a:pPr>
            <a:r>
              <a:rPr lang="tr-TR" sz="1600" dirty="0">
                <a:latin typeface="Arial (Gövde)"/>
              </a:rPr>
              <a:t>Para Biriktirin</a:t>
            </a:r>
          </a:p>
          <a:p>
            <a:pPr>
              <a:lnSpc>
                <a:spcPct val="100000"/>
              </a:lnSpc>
            </a:pPr>
            <a:r>
              <a:rPr lang="tr-TR" sz="1600" b="1" dirty="0">
                <a:latin typeface="Arial (Gövde)"/>
              </a:rPr>
              <a:t>Birkaç Önemli Not</a:t>
            </a:r>
          </a:p>
          <a:p>
            <a:pPr>
              <a:lnSpc>
                <a:spcPct val="100000"/>
              </a:lnSpc>
            </a:pPr>
            <a:r>
              <a:rPr lang="tr-TR" sz="1600" b="1" dirty="0">
                <a:latin typeface="Arial (Gövde)"/>
              </a:rPr>
              <a:t>Sonuç</a:t>
            </a:r>
          </a:p>
        </p:txBody>
      </p:sp>
      <p:sp>
        <p:nvSpPr>
          <p:cNvPr id="7" name="Slayt Numarası Yer Tutucusu 6">
            <a:extLst>
              <a:ext uri="{FF2B5EF4-FFF2-40B4-BE49-F238E27FC236}">
                <a16:creationId xmlns:a16="http://schemas.microsoft.com/office/drawing/2014/main" id="{93573689-4D1F-FE04-DB19-646195D9171F}"/>
              </a:ext>
            </a:extLst>
          </p:cNvPr>
          <p:cNvSpPr>
            <a:spLocks noGrp="1"/>
          </p:cNvSpPr>
          <p:nvPr>
            <p:ph type="sldNum" sz="quarter" idx="12"/>
          </p:nvPr>
        </p:nvSpPr>
        <p:spPr/>
        <p:txBody>
          <a:bodyPr/>
          <a:lstStyle/>
          <a:p>
            <a:fld id="{186FE683-05A3-4364-986B-7C9455E48CB2}" type="slidenum">
              <a:rPr lang="tr-TR" smtClean="0"/>
              <a:t>2</a:t>
            </a:fld>
            <a:endParaRPr lang="tr-TR" dirty="0"/>
          </a:p>
        </p:txBody>
      </p:sp>
    </p:spTree>
    <p:extLst>
      <p:ext uri="{BB962C8B-B14F-4D97-AF65-F5344CB8AC3E}">
        <p14:creationId xmlns:p14="http://schemas.microsoft.com/office/powerpoint/2010/main" val="277253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9060-0CE9-EFCD-99C4-A339277F745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1B2EDA-2502-A0F2-AA33-85653DF48C4A}"/>
              </a:ext>
            </a:extLst>
          </p:cNvPr>
          <p:cNvSpPr>
            <a:spLocks noGrp="1"/>
          </p:cNvSpPr>
          <p:nvPr>
            <p:ph idx="1"/>
          </p:nvPr>
        </p:nvSpPr>
        <p:spPr>
          <a:xfrm>
            <a:off x="838200" y="1602581"/>
            <a:ext cx="11001375" cy="4351338"/>
          </a:xfrm>
        </p:spPr>
        <p:txBody>
          <a:bodyPr>
            <a:norm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Finansal kararlar, insanların yaşadıkları dönemde sahip oldukları bilgileri alıp, dünyanın işleyişi ile ilgili kendilerine özgü zihinsel modelin içine yerleştirmeleri ile şekillendirilir.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Bireylerin aldıkları her finansal karar, o anda onlara mantıklı görünür. Örneğin, Amerikalıların piyango biletleri için harcadıkları para, film, video oyunları, müzik, spor ve kitap harcamaları toplamından fazladır.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ABD’de en alt gelir grubundaki haneler, piyango bileti satın almak için, ortalama yılda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412 dolar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harcıyorlar.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Kara günler için bir kenara para ayırmaları gereken kişiler, büyük ikramiyeyi kazanma şansı milyonda bir olan bir şey için paralarını savuruyorlar.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endParaRPr lang="tr-TR" dirty="0"/>
          </a:p>
        </p:txBody>
      </p:sp>
      <p:sp>
        <p:nvSpPr>
          <p:cNvPr id="4" name="Slayt Numarası Yer Tutucusu 3">
            <a:extLst>
              <a:ext uri="{FF2B5EF4-FFF2-40B4-BE49-F238E27FC236}">
                <a16:creationId xmlns:a16="http://schemas.microsoft.com/office/drawing/2014/main" id="{36A22457-7FBC-1631-5DFD-EA3E9991AF58}"/>
              </a:ext>
            </a:extLst>
          </p:cNvPr>
          <p:cNvSpPr>
            <a:spLocks noGrp="1"/>
          </p:cNvSpPr>
          <p:nvPr>
            <p:ph type="sldNum" sz="quarter" idx="12"/>
          </p:nvPr>
        </p:nvSpPr>
        <p:spPr/>
        <p:txBody>
          <a:bodyPr/>
          <a:lstStyle/>
          <a:p>
            <a:fld id="{186FE683-05A3-4364-986B-7C9455E48CB2}" type="slidenum">
              <a:rPr lang="tr-TR" smtClean="0"/>
              <a:t>20</a:t>
            </a:fld>
            <a:endParaRPr lang="tr-TR" dirty="0"/>
          </a:p>
        </p:txBody>
      </p:sp>
      <p:sp>
        <p:nvSpPr>
          <p:cNvPr id="5" name="Başlık 1">
            <a:extLst>
              <a:ext uri="{FF2B5EF4-FFF2-40B4-BE49-F238E27FC236}">
                <a16:creationId xmlns:a16="http://schemas.microsoft.com/office/drawing/2014/main" id="{32809FD4-D4C8-84CB-2413-45B9ED308728}"/>
              </a:ext>
            </a:extLst>
          </p:cNvPr>
          <p:cNvSpPr>
            <a:spLocks noGrp="1"/>
          </p:cNvSpPr>
          <p:nvPr>
            <p:ph type="title"/>
          </p:nvPr>
        </p:nvSpPr>
        <p:spPr>
          <a:xfrm>
            <a:off x="838200" y="365125"/>
            <a:ext cx="10515600" cy="1044575"/>
          </a:xfrm>
          <a:ln w="28575">
            <a:solidFill>
              <a:srgbClr val="FA8900"/>
            </a:solidFill>
          </a:ln>
        </p:spPr>
        <p:txBody>
          <a:bodyPr>
            <a:normAutofit/>
          </a:bodyPr>
          <a:lstStyle/>
          <a:p>
            <a:pPr algn="ctr"/>
            <a:r>
              <a:rPr lang="tr-TR" sz="4000" dirty="0">
                <a:solidFill>
                  <a:srgbClr val="7030A0"/>
                </a:solidFill>
                <a:latin typeface="Arial (Başlıklar)"/>
                <a:cs typeface="Calibri Light" panose="020F0302020204030204" pitchFamily="34" charset="0"/>
              </a:rPr>
              <a:t>Hiç Kimse Çılgın Değildir</a:t>
            </a:r>
            <a:endParaRPr lang="tr-TR" sz="2000" dirty="0">
              <a:solidFill>
                <a:srgbClr val="7030A0"/>
              </a:solidFill>
              <a:latin typeface="Arial (Başlıklar)"/>
              <a:cs typeface="Calibri Light" panose="020F0302020204030204" pitchFamily="34" charset="0"/>
            </a:endParaRPr>
          </a:p>
        </p:txBody>
      </p:sp>
    </p:spTree>
    <p:extLst>
      <p:ext uri="{BB962C8B-B14F-4D97-AF65-F5344CB8AC3E}">
        <p14:creationId xmlns:p14="http://schemas.microsoft.com/office/powerpoint/2010/main" val="415892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1038D-5574-73A5-6819-BCE3C992191C}"/>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383F82-4AE1-D9C8-50A6-06FD793C73AF}"/>
              </a:ext>
            </a:extLst>
          </p:cNvPr>
          <p:cNvSpPr>
            <a:spLocks noGrp="1"/>
          </p:cNvSpPr>
          <p:nvPr>
            <p:ph idx="1"/>
          </p:nvPr>
        </p:nvSpPr>
        <p:spPr>
          <a:xfrm>
            <a:off x="838200" y="1602581"/>
            <a:ext cx="11001375" cy="4351338"/>
          </a:xfrm>
        </p:spPr>
        <p:txBody>
          <a:bodyPr>
            <a:norm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Modern finansa 50 yıllık bir deneyimle uyum sağlamaya çalışıyoruz.</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Kişisel finans, olgular ve gerçeklerden çok, duygulardan etkilenen bir konu olması nedeniyle sorun oluşturmaktadır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Öte yandan bu durum, para konusunda niçin her zaman doğru kavrayıp, yapmamız gerekeni yapmadığımızı da açıklamaya yardımcı oluyor.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Özet olarak, para konusunda hepimiz çılgınca şeyler yapıyoruz. Çünkü bu oyunda hepimiz yeniyiz.</a:t>
            </a:r>
            <a:r>
              <a:rPr lang="tr-TR" sz="1800" kern="0" dirty="0">
                <a:effectLst/>
                <a:latin typeface="Arial" panose="020B0604020202020204" pitchFamily="34" charset="0"/>
                <a:ea typeface="Times New Roman" panose="02020603050405020304" pitchFamily="18" charset="0"/>
                <a:cs typeface="Arial" panose="020B0604020202020204" pitchFamily="34" charset="0"/>
              </a:rPr>
              <a:t> Öte yandan size çılgınca görünen bir şey, bana mantıklı gelebilir. Çünkü, hiç kimse çılgın değildir</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Hepimiz, kendimize özgü benzersiz deneyimlerimizle belli bir anda mantıklı kararlar alırız.</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endParaRPr lang="tr-TR" dirty="0"/>
          </a:p>
        </p:txBody>
      </p:sp>
      <p:sp>
        <p:nvSpPr>
          <p:cNvPr id="4" name="Slayt Numarası Yer Tutucusu 3">
            <a:extLst>
              <a:ext uri="{FF2B5EF4-FFF2-40B4-BE49-F238E27FC236}">
                <a16:creationId xmlns:a16="http://schemas.microsoft.com/office/drawing/2014/main" id="{078B5C04-EED5-F411-F7FF-7D557B578EC0}"/>
              </a:ext>
            </a:extLst>
          </p:cNvPr>
          <p:cNvSpPr>
            <a:spLocks noGrp="1"/>
          </p:cNvSpPr>
          <p:nvPr>
            <p:ph type="sldNum" sz="quarter" idx="12"/>
          </p:nvPr>
        </p:nvSpPr>
        <p:spPr/>
        <p:txBody>
          <a:bodyPr/>
          <a:lstStyle/>
          <a:p>
            <a:fld id="{186FE683-05A3-4364-986B-7C9455E48CB2}" type="slidenum">
              <a:rPr lang="tr-TR" smtClean="0"/>
              <a:t>21</a:t>
            </a:fld>
            <a:endParaRPr lang="tr-TR" dirty="0"/>
          </a:p>
        </p:txBody>
      </p:sp>
      <p:sp>
        <p:nvSpPr>
          <p:cNvPr id="5" name="Başlık 1">
            <a:extLst>
              <a:ext uri="{FF2B5EF4-FFF2-40B4-BE49-F238E27FC236}">
                <a16:creationId xmlns:a16="http://schemas.microsoft.com/office/drawing/2014/main" id="{9FEC17F0-7802-BA49-BB1F-D1705478B1F3}"/>
              </a:ext>
            </a:extLst>
          </p:cNvPr>
          <p:cNvSpPr>
            <a:spLocks noGrp="1"/>
          </p:cNvSpPr>
          <p:nvPr>
            <p:ph type="title"/>
          </p:nvPr>
        </p:nvSpPr>
        <p:spPr>
          <a:xfrm>
            <a:off x="838200" y="365125"/>
            <a:ext cx="10515600" cy="1044575"/>
          </a:xfrm>
          <a:ln w="28575">
            <a:solidFill>
              <a:srgbClr val="FA8900"/>
            </a:solidFill>
          </a:ln>
        </p:spPr>
        <p:txBody>
          <a:bodyPr>
            <a:normAutofit/>
          </a:bodyPr>
          <a:lstStyle/>
          <a:p>
            <a:pPr algn="ctr"/>
            <a:r>
              <a:rPr lang="tr-TR" sz="4000" dirty="0">
                <a:solidFill>
                  <a:srgbClr val="7030A0"/>
                </a:solidFill>
                <a:latin typeface="Arial (Başlıklar)"/>
                <a:cs typeface="Calibri Light" panose="020F0302020204030204" pitchFamily="34" charset="0"/>
              </a:rPr>
              <a:t>Hiç Kimse Çılgın Değildir</a:t>
            </a:r>
            <a:endParaRPr lang="tr-TR" sz="2000" dirty="0">
              <a:solidFill>
                <a:srgbClr val="7030A0"/>
              </a:solidFill>
              <a:latin typeface="Arial (Başlıklar)"/>
              <a:cs typeface="Calibri Light" panose="020F0302020204030204" pitchFamily="34" charset="0"/>
            </a:endParaRPr>
          </a:p>
        </p:txBody>
      </p:sp>
    </p:spTree>
    <p:extLst>
      <p:ext uri="{BB962C8B-B14F-4D97-AF65-F5344CB8AC3E}">
        <p14:creationId xmlns:p14="http://schemas.microsoft.com/office/powerpoint/2010/main" val="396321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105307-02AB-400B-A8DB-7DECE8F2D13F}"/>
              </a:ext>
            </a:extLst>
          </p:cNvPr>
          <p:cNvSpPr>
            <a:spLocks noGrp="1"/>
          </p:cNvSpPr>
          <p:nvPr>
            <p:ph type="title"/>
          </p:nvPr>
        </p:nvSpPr>
        <p:spPr>
          <a:xfrm>
            <a:off x="838200" y="365126"/>
            <a:ext cx="10515600" cy="939800"/>
          </a:xfrm>
          <a:ln w="28575">
            <a:solidFill>
              <a:srgbClr val="FA8900"/>
            </a:solidFill>
          </a:ln>
        </p:spPr>
        <p:txBody>
          <a:bodyPr>
            <a:normAutofit/>
          </a:bodyPr>
          <a:lstStyle/>
          <a:p>
            <a:pPr algn="ctr"/>
            <a:r>
              <a:rPr lang="tr-TR" sz="4000" dirty="0">
                <a:solidFill>
                  <a:srgbClr val="7030A0"/>
                </a:solidFill>
                <a:latin typeface="Arial (Başlıklar)"/>
                <a:cs typeface="Calibri Light" panose="020F0302020204030204" pitchFamily="34" charset="0"/>
              </a:rPr>
              <a:t>2. ŞANS VE RİSK</a:t>
            </a:r>
            <a:endParaRPr lang="tr-TR" sz="1800" dirty="0">
              <a:solidFill>
                <a:srgbClr val="FF0000"/>
              </a:solidFill>
              <a:latin typeface="Arial (Başlıklar)"/>
            </a:endParaRPr>
          </a:p>
        </p:txBody>
      </p:sp>
      <p:sp>
        <p:nvSpPr>
          <p:cNvPr id="3" name="İçerik Yer Tutucusu 2">
            <a:extLst>
              <a:ext uri="{FF2B5EF4-FFF2-40B4-BE49-F238E27FC236}">
                <a16:creationId xmlns:a16="http://schemas.microsoft.com/office/drawing/2014/main" id="{9DA8B52B-2303-4EF1-90B1-E07FEA80C83C}"/>
              </a:ext>
            </a:extLst>
          </p:cNvPr>
          <p:cNvSpPr>
            <a:spLocks noGrp="1"/>
          </p:cNvSpPr>
          <p:nvPr>
            <p:ph idx="1"/>
          </p:nvPr>
        </p:nvSpPr>
        <p:spPr>
          <a:xfrm>
            <a:off x="838200" y="1460500"/>
            <a:ext cx="10515600" cy="4351338"/>
          </a:xfrm>
        </p:spPr>
        <p:txBody>
          <a:bodyPr>
            <a:normAutofit fontScale="92500"/>
          </a:bodyPr>
          <a:lstStyle/>
          <a:p>
            <a:pPr algn="just" fontAlgn="base">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Hayatta her ikisi de karşımıza çıkabilir.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Kontrolümüz dışındaki eylemlerin rastlantısal etkisi, sonuç bağlamında, bilinçli karar ve eylemlerimizden daha önemli olabilir.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Şansı ve riski hem ölçmek hem de kabul etmek zordur.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Finansal başarılarda şansın rolü vardır.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Ancak, şansın rolünü nicel olarak ölçmek zor olduğundan ve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insanların başarılarında şansın rolü olduğunu ima etmek kaba bir ifade olacağından,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genellikle şans faktörünü dolaylı olarak görmezden geliriz. Çünkü, başarılı girişimcilerin başarılarını değerlendirirken, başarılarını şansa bağlamak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bizi kıskanç ve kötü</a:t>
            </a:r>
            <a:r>
              <a:rPr lang="tr-TR" sz="1800" kern="0" dirty="0">
                <a:effectLst/>
                <a:latin typeface="Arial" panose="020B0604020202020204" pitchFamily="34" charset="0"/>
                <a:ea typeface="Times New Roman" panose="02020603050405020304" pitchFamily="18" charset="0"/>
                <a:cs typeface="Arial" panose="020B0604020202020204" pitchFamily="34" charset="0"/>
              </a:rPr>
              <a:t> gösterebilir.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Bu nedenle, kendimizi değerlendirirken başarımızı şansa bağlamak, kabul edilmeyecek kadar moral bozucu olabilir.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endParaRPr lang="tr-TR" sz="2000" b="1" dirty="0">
              <a:latin typeface="Arial" panose="020B06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5B48B656-6F4C-4CFF-B9BC-99F4457FAA7E}"/>
              </a:ext>
            </a:extLst>
          </p:cNvPr>
          <p:cNvSpPr>
            <a:spLocks noGrp="1"/>
          </p:cNvSpPr>
          <p:nvPr>
            <p:ph type="sldNum" sz="quarter" idx="12"/>
          </p:nvPr>
        </p:nvSpPr>
        <p:spPr/>
        <p:txBody>
          <a:bodyPr/>
          <a:lstStyle/>
          <a:p>
            <a:pPr defTabSz="685800">
              <a:defRPr/>
            </a:pPr>
            <a:fld id="{EADD55CE-5F27-4532-A9A1-D734D6AFA543}" type="slidenum">
              <a:rPr lang="tr-TR" altLang="tr-TR">
                <a:solidFill>
                  <a:srgbClr val="000000"/>
                </a:solidFill>
                <a:cs typeface="Arial" panose="020B0604020202020204" pitchFamily="34" charset="0"/>
              </a:rPr>
              <a:pPr defTabSz="685800">
                <a:defRPr/>
              </a:pPr>
              <a:t>22</a:t>
            </a:fld>
            <a:endParaRPr lang="tr-TR" altLang="tr-TR">
              <a:solidFill>
                <a:srgbClr val="000000"/>
              </a:solidFill>
              <a:cs typeface="Arial" panose="020B0604020202020204" pitchFamily="34" charset="0"/>
            </a:endParaRPr>
          </a:p>
        </p:txBody>
      </p:sp>
    </p:spTree>
    <p:extLst>
      <p:ext uri="{BB962C8B-B14F-4D97-AF65-F5344CB8AC3E}">
        <p14:creationId xmlns:p14="http://schemas.microsoft.com/office/powerpoint/2010/main" val="348808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A9DB3-6138-D89F-5B6F-13E4233CA84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9586E4-1BB0-CC13-3868-9FA79A6A3E04}"/>
              </a:ext>
            </a:extLst>
          </p:cNvPr>
          <p:cNvSpPr>
            <a:spLocks noGrp="1"/>
          </p:cNvSpPr>
          <p:nvPr>
            <p:ph type="title"/>
          </p:nvPr>
        </p:nvSpPr>
        <p:spPr>
          <a:xfrm>
            <a:off x="838200" y="365126"/>
            <a:ext cx="10515600" cy="939800"/>
          </a:xfrm>
          <a:ln w="28575">
            <a:solidFill>
              <a:srgbClr val="FA8900"/>
            </a:solidFill>
          </a:ln>
        </p:spPr>
        <p:txBody>
          <a:bodyPr>
            <a:normAutofit/>
          </a:bodyPr>
          <a:lstStyle/>
          <a:p>
            <a:pPr algn="ctr"/>
            <a:r>
              <a:rPr lang="tr-TR" sz="4000" dirty="0">
                <a:solidFill>
                  <a:srgbClr val="7030A0"/>
                </a:solidFill>
                <a:latin typeface="Arial (Başlıklar)"/>
                <a:cs typeface="Calibri Light" panose="020F0302020204030204" pitchFamily="34" charset="0"/>
              </a:rPr>
              <a:t>Şans ve Risk</a:t>
            </a:r>
            <a:endParaRPr lang="tr-TR" sz="1800" dirty="0">
              <a:solidFill>
                <a:srgbClr val="FF0000"/>
              </a:solidFill>
              <a:latin typeface="Arial (Başlıklar)"/>
            </a:endParaRPr>
          </a:p>
        </p:txBody>
      </p:sp>
      <p:sp>
        <p:nvSpPr>
          <p:cNvPr id="3" name="İçerik Yer Tutucusu 2">
            <a:extLst>
              <a:ext uri="{FF2B5EF4-FFF2-40B4-BE49-F238E27FC236}">
                <a16:creationId xmlns:a16="http://schemas.microsoft.com/office/drawing/2014/main" id="{D009BF48-0FC6-5878-A852-001A32F5AE4C}"/>
              </a:ext>
            </a:extLst>
          </p:cNvPr>
          <p:cNvSpPr>
            <a:spLocks noGrp="1"/>
          </p:cNvSpPr>
          <p:nvPr>
            <p:ph idx="1"/>
          </p:nvPr>
        </p:nvSpPr>
        <p:spPr>
          <a:xfrm>
            <a:off x="838200" y="1460500"/>
            <a:ext cx="10515600" cy="4351338"/>
          </a:xfrm>
        </p:spPr>
        <p:txBody>
          <a:bodyPr>
            <a:normAutofit fontScale="92500" lnSpcReduction="20000"/>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Şans ve risk ikiz kardeş gibi birbirlerine benzer.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Neyin şans, neyin beceri ve neyin risk olduğunu belirlemek, parayı en iyi nasıl yöneteceğimizi öğrenmeye çalışırken, karşı karşıya kaldığımız en büyük problemlerden biridir.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Bu problemleri çözmek için, uç örnekler yerine, yaygın örnekleri esas almak gerçekçi olabilir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Örnekler veya kalıplar, ne kadar yaygın olursa hayatımıza uygulanabilirlikleri de o kadar artar. Örneğin, hayatımızda Warren </a:t>
            </a:r>
            <a:r>
              <a:rPr lang="tr-TR" sz="1800" kern="0" dirty="0" err="1">
                <a:effectLst/>
                <a:latin typeface="Arial" panose="020B0604020202020204" pitchFamily="34" charset="0"/>
                <a:ea typeface="Times New Roman" panose="02020603050405020304" pitchFamily="18" charset="0"/>
                <a:cs typeface="Arial" panose="020B0604020202020204" pitchFamily="34" charset="0"/>
              </a:rPr>
              <a:t>Buffett’ın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borsadaki başarısını elde etmek zordur. Çünkü, </a:t>
            </a:r>
            <a:r>
              <a:rPr lang="tr-TR" sz="1800" kern="0" dirty="0" err="1">
                <a:effectLst/>
                <a:latin typeface="Arial" panose="020B0604020202020204" pitchFamily="34" charset="0"/>
                <a:ea typeface="Times New Roman" panose="02020603050405020304" pitchFamily="18" charset="0"/>
                <a:cs typeface="Arial" panose="020B0604020202020204" pitchFamily="34" charset="0"/>
              </a:rPr>
              <a:t>Buffett’ın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başarısı o kadar uçlardadır ki; başarısında büyük ihtimalle şansın payı çok büyük olmuştur ve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şans güvenilir bir şekilde taklit edilebilecek bir şey değildir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Bu nedenle, örnek olarak alınmamalıdır.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Ortalardaki örnekler esas alınmalıdır. Bu durumda zamanlarını kontrol eden insanların hayatta mutlu olma eğilimi sergilemeleri işimize yarayabilecek örneklerdir.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endParaRPr lang="tr-TR" sz="2000" b="1" dirty="0">
              <a:latin typeface="Arial" panose="020B0604020202020204" pitchFamily="34" charset="0"/>
              <a:cs typeface="Arial" panose="020B0604020202020204" pitchFamily="34" charset="0"/>
            </a:endParaRPr>
          </a:p>
        </p:txBody>
      </p:sp>
      <p:sp>
        <p:nvSpPr>
          <p:cNvPr id="4" name="Slayt Numarası Yer Tutucusu 3">
            <a:extLst>
              <a:ext uri="{FF2B5EF4-FFF2-40B4-BE49-F238E27FC236}">
                <a16:creationId xmlns:a16="http://schemas.microsoft.com/office/drawing/2014/main" id="{F6F441D4-6859-4542-CB72-55E7CD6B0E68}"/>
              </a:ext>
            </a:extLst>
          </p:cNvPr>
          <p:cNvSpPr>
            <a:spLocks noGrp="1"/>
          </p:cNvSpPr>
          <p:nvPr>
            <p:ph type="sldNum" sz="quarter" idx="12"/>
          </p:nvPr>
        </p:nvSpPr>
        <p:spPr/>
        <p:txBody>
          <a:bodyPr/>
          <a:lstStyle/>
          <a:p>
            <a:pPr defTabSz="685800">
              <a:defRPr/>
            </a:pPr>
            <a:fld id="{EADD55CE-5F27-4532-A9A1-D734D6AFA543}" type="slidenum">
              <a:rPr lang="tr-TR" altLang="tr-TR">
                <a:solidFill>
                  <a:srgbClr val="000000"/>
                </a:solidFill>
                <a:cs typeface="Arial" panose="020B0604020202020204" pitchFamily="34" charset="0"/>
              </a:rPr>
              <a:pPr defTabSz="685800">
                <a:defRPr/>
              </a:pPr>
              <a:t>23</a:t>
            </a:fld>
            <a:endParaRPr lang="tr-TR" altLang="tr-TR">
              <a:solidFill>
                <a:srgbClr val="000000"/>
              </a:solidFill>
              <a:cs typeface="Arial" panose="020B0604020202020204" pitchFamily="34" charset="0"/>
            </a:endParaRPr>
          </a:p>
        </p:txBody>
      </p:sp>
    </p:spTree>
    <p:extLst>
      <p:ext uri="{BB962C8B-B14F-4D97-AF65-F5344CB8AC3E}">
        <p14:creationId xmlns:p14="http://schemas.microsoft.com/office/powerpoint/2010/main" val="74360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1E5E6591-848D-F307-A3F5-945DFEDEBD3A}"/>
              </a:ext>
            </a:extLst>
          </p:cNvPr>
          <p:cNvSpPr>
            <a:spLocks noGrp="1" noChangeArrowheads="1"/>
          </p:cNvSpPr>
          <p:nvPr>
            <p:ph type="title"/>
          </p:nvPr>
        </p:nvSpPr>
        <p:spPr>
          <a:xfrm>
            <a:off x="609600" y="152400"/>
            <a:ext cx="10972800" cy="933450"/>
          </a:xfrm>
          <a:ln>
            <a:solidFill>
              <a:srgbClr val="FFC000"/>
            </a:solidFill>
          </a:ln>
        </p:spPr>
        <p:txBody>
          <a:bodyPr/>
          <a:lstStyle/>
          <a:p>
            <a:pPr algn="ctr" eaLnBrk="1" hangingPunct="1"/>
            <a:r>
              <a:rPr lang="tr-TR" altLang="tr-TR" sz="3200" dirty="0">
                <a:solidFill>
                  <a:srgbClr val="7030A0"/>
                </a:solidFill>
              </a:rPr>
              <a:t>3. ASLA YETMEZ</a:t>
            </a:r>
          </a:p>
        </p:txBody>
      </p:sp>
      <p:sp>
        <p:nvSpPr>
          <p:cNvPr id="30724" name="Rectangle 3">
            <a:extLst>
              <a:ext uri="{FF2B5EF4-FFF2-40B4-BE49-F238E27FC236}">
                <a16:creationId xmlns:a16="http://schemas.microsoft.com/office/drawing/2014/main" id="{8FEFF8D7-53D4-DE8B-302D-092871B940BC}"/>
              </a:ext>
            </a:extLst>
          </p:cNvPr>
          <p:cNvSpPr>
            <a:spLocks noGrp="1" noChangeArrowheads="1"/>
          </p:cNvSpPr>
          <p:nvPr>
            <p:ph type="body" idx="1"/>
          </p:nvPr>
        </p:nvSpPr>
        <p:spPr>
          <a:xfrm>
            <a:off x="609601" y="1150938"/>
            <a:ext cx="10972799" cy="5029199"/>
          </a:xfrm>
        </p:spPr>
        <p:txBody>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Çok ünlü bir yazar, en çok satan kitabından bir yılda elde ettiği toplam telif gelirini bir günde elde eden </a:t>
            </a:r>
            <a:r>
              <a:rPr lang="tr-TR" sz="1800" kern="0" dirty="0" err="1">
                <a:effectLst/>
                <a:latin typeface="Arial" panose="020B0604020202020204" pitchFamily="34" charset="0"/>
                <a:ea typeface="Times New Roman" panose="02020603050405020304" pitchFamily="18" charset="0"/>
                <a:cs typeface="Arial" panose="020B0604020202020204" pitchFamily="34" charset="0"/>
              </a:rPr>
              <a:t>hedge</a:t>
            </a:r>
            <a:r>
              <a:rPr lang="tr-TR" sz="1800" kern="0" dirty="0">
                <a:effectLst/>
                <a:latin typeface="Arial" panose="020B0604020202020204" pitchFamily="34" charset="0"/>
                <a:ea typeface="Times New Roman" panose="02020603050405020304" pitchFamily="18" charset="0"/>
                <a:cs typeface="Arial" panose="020B0604020202020204" pitchFamily="34" charset="0"/>
              </a:rPr>
              <a:t> fon yöneticisinin ismini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duyunca  “…..evet ama ben de onun asla yeterince sahip olamayacağı bir şeye sahibim” demiştir.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Bir şeye sahip olma bağlamında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“yeterli” diyememek çok büyük riskler içerir.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Bazen her şeyleri olan bazı çok zengin insanlar, daha fazla kazanmak istedikleri için yeter duygusunu bir kenara atarlar.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Bir şeyi kenara atmak iki şekilde olur.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1. Girişimciler yasal olmayan yollara saparlar. </a:t>
            </a:r>
          </a:p>
          <a:p>
            <a:pPr lvl="1">
              <a:lnSpc>
                <a:spcPct val="150000"/>
              </a:lnSpc>
            </a:pPr>
            <a:r>
              <a:rPr lang="tr-TR" sz="1800" dirty="0">
                <a:latin typeface="Arial" panose="020B0604020202020204" pitchFamily="34" charset="0"/>
                <a:ea typeface="Aptos" panose="020B0004020202020204" pitchFamily="34" charset="0"/>
                <a:cs typeface="Arial" panose="020B0604020202020204" pitchFamily="34" charset="0"/>
              </a:rPr>
              <a:t>2. </a:t>
            </a:r>
            <a:r>
              <a:rPr lang="tr-TR" sz="1800" kern="0" dirty="0">
                <a:effectLst/>
                <a:latin typeface="Arial" panose="020B0604020202020204" pitchFamily="34" charset="0"/>
                <a:ea typeface="Times New Roman" panose="02020603050405020304" pitchFamily="18" charset="0"/>
                <a:cs typeface="Arial" panose="020B0604020202020204" pitchFamily="34" charset="0"/>
              </a:rPr>
              <a:t>Bu insanlar, daha çok kazanmak için, yasal yollardan o kadar çok risk alırlar ki, her şeylerini kaybederler.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lvl="1" algn="just">
              <a:lnSpc>
                <a:spcPct val="150000"/>
              </a:lnSpc>
            </a:pP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eaLnBrk="1" hangingPunct="1">
              <a:lnSpc>
                <a:spcPct val="150000"/>
              </a:lnSpc>
              <a:buFont typeface="Wingdings" panose="05000000000000000000" pitchFamily="2" charset="2"/>
              <a:buChar char="§"/>
            </a:pPr>
            <a:endParaRPr lang="tr-TR" altLang="tr-TR" sz="1600" dirty="0"/>
          </a:p>
        </p:txBody>
      </p:sp>
      <p:sp>
        <p:nvSpPr>
          <p:cNvPr id="2" name="Slayt Numarası Yer Tutucusu 1">
            <a:extLst>
              <a:ext uri="{FF2B5EF4-FFF2-40B4-BE49-F238E27FC236}">
                <a16:creationId xmlns:a16="http://schemas.microsoft.com/office/drawing/2014/main" id="{6DDC6449-394E-75F9-9967-25250A3AFFF5}"/>
              </a:ext>
            </a:extLst>
          </p:cNvPr>
          <p:cNvSpPr>
            <a:spLocks noGrp="1"/>
          </p:cNvSpPr>
          <p:nvPr>
            <p:ph type="sldNum" sz="quarter" idx="12"/>
          </p:nvPr>
        </p:nvSpPr>
        <p:spPr/>
        <p:txBody>
          <a:bodyPr/>
          <a:lstStyle/>
          <a:p>
            <a:r>
              <a:rPr lang="en-US" altLang="tr-TR"/>
              <a:t>10-</a:t>
            </a:r>
            <a:fld id="{4AD69F00-9887-48A9-A0CC-AB0B43A77CAF}" type="slidenum">
              <a:rPr lang="en-US" altLang="tr-TR" smtClean="0"/>
              <a:pPr/>
              <a:t>24</a:t>
            </a:fld>
            <a:endParaRPr lang="en-US" altLang="tr-T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0123-43C6-D7D6-B367-AF056E5CB1DE}"/>
            </a:ext>
          </a:extLst>
        </p:cNvPr>
        <p:cNvGrpSpPr/>
        <p:nvPr/>
      </p:nvGrpSpPr>
      <p:grpSpPr>
        <a:xfrm>
          <a:off x="0" y="0"/>
          <a:ext cx="0" cy="0"/>
          <a:chOff x="0" y="0"/>
          <a:chExt cx="0" cy="0"/>
        </a:xfrm>
      </p:grpSpPr>
      <p:sp>
        <p:nvSpPr>
          <p:cNvPr id="30723" name="Rectangle 2">
            <a:extLst>
              <a:ext uri="{FF2B5EF4-FFF2-40B4-BE49-F238E27FC236}">
                <a16:creationId xmlns:a16="http://schemas.microsoft.com/office/drawing/2014/main" id="{0638D894-D6DE-A8F2-FDE0-8E4F07B1DB90}"/>
              </a:ext>
            </a:extLst>
          </p:cNvPr>
          <p:cNvSpPr>
            <a:spLocks noGrp="1" noChangeArrowheads="1"/>
          </p:cNvSpPr>
          <p:nvPr>
            <p:ph type="title"/>
          </p:nvPr>
        </p:nvSpPr>
        <p:spPr>
          <a:xfrm>
            <a:off x="609600" y="152400"/>
            <a:ext cx="10972800" cy="933450"/>
          </a:xfrm>
          <a:ln>
            <a:solidFill>
              <a:srgbClr val="FFC000"/>
            </a:solidFill>
          </a:ln>
        </p:spPr>
        <p:txBody>
          <a:bodyPr/>
          <a:lstStyle/>
          <a:p>
            <a:pPr algn="ctr" eaLnBrk="1" hangingPunct="1"/>
            <a:r>
              <a:rPr lang="tr-TR" altLang="tr-TR" sz="3200" dirty="0">
                <a:solidFill>
                  <a:srgbClr val="7030A0"/>
                </a:solidFill>
              </a:rPr>
              <a:t>Asla Yetmez</a:t>
            </a:r>
          </a:p>
        </p:txBody>
      </p:sp>
      <p:sp>
        <p:nvSpPr>
          <p:cNvPr id="30724" name="Rectangle 3">
            <a:extLst>
              <a:ext uri="{FF2B5EF4-FFF2-40B4-BE49-F238E27FC236}">
                <a16:creationId xmlns:a16="http://schemas.microsoft.com/office/drawing/2014/main" id="{5B8E3E4D-B246-958B-C6BC-7B66F84324DE}"/>
              </a:ext>
            </a:extLst>
          </p:cNvPr>
          <p:cNvSpPr>
            <a:spLocks noGrp="1" noChangeArrowheads="1"/>
          </p:cNvSpPr>
          <p:nvPr>
            <p:ph type="body" idx="1"/>
          </p:nvPr>
        </p:nvSpPr>
        <p:spPr>
          <a:xfrm>
            <a:off x="609601" y="1150938"/>
            <a:ext cx="10972799" cy="5579471"/>
          </a:xfrm>
        </p:spPr>
        <p:txBody>
          <a:bodyPr/>
          <a:lstStyle/>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Kapitalizm iki konuda uzmandır.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1. Servet üretmek,</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2. Kıskançlık yaratmak.</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Belki de bu iki konu birlikte el ele ilerliyordur. Bir girişimci için rakiplerinin önüne geçme isteği çok fazla çalışmasına neden olabilir.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Ancak </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yeter duygusu olmazsa, hayatın hiçbir anlamı -eğlencesi- kalmaz</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Çünkü, mutluluk, sadece, sonuç eksi beklentidir. </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Bu nedenle, en son finansal beceri veya başarı, hedefi yerinden oynatmamaktır.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Bir diğer sorun, </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her şeyiniz varken, kendi gelirinizi sizden daha çok kazananlarla kıyaslamaktır</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Buna </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sosyal kıyaslama</a:t>
            </a:r>
            <a:r>
              <a:rPr lang="tr-TR" sz="1600" kern="0" dirty="0">
                <a:effectLst/>
                <a:latin typeface="Arial" panose="020B0604020202020204" pitchFamily="34" charset="0"/>
                <a:ea typeface="Times New Roman" panose="02020603050405020304" pitchFamily="18" charset="0"/>
                <a:cs typeface="Arial" panose="020B0604020202020204" pitchFamily="34" charset="0"/>
              </a:rPr>
              <a:t> denir. Sosyal kıyaslamada tavan noktasının gerçekte hiç kimsenin erişemeyeceği kadar yüksek olmasıdır. Başka bir ifadeyle, bu savaş hiçbir zaman kazanılmayacak bir savaştır.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eaLnBrk="1" hangingPunct="1">
              <a:lnSpc>
                <a:spcPct val="150000"/>
              </a:lnSpc>
              <a:buFont typeface="Wingdings" panose="05000000000000000000" pitchFamily="2" charset="2"/>
              <a:buChar char="§"/>
            </a:pPr>
            <a:endParaRPr lang="tr-TR" altLang="tr-TR" sz="1600" dirty="0"/>
          </a:p>
        </p:txBody>
      </p:sp>
    </p:spTree>
    <p:extLst>
      <p:ext uri="{BB962C8B-B14F-4D97-AF65-F5344CB8AC3E}">
        <p14:creationId xmlns:p14="http://schemas.microsoft.com/office/powerpoint/2010/main" val="39936778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31C7-F6C8-623B-4FDE-7DFD14DABCAC}"/>
            </a:ext>
          </a:extLst>
        </p:cNvPr>
        <p:cNvGrpSpPr/>
        <p:nvPr/>
      </p:nvGrpSpPr>
      <p:grpSpPr>
        <a:xfrm>
          <a:off x="0" y="0"/>
          <a:ext cx="0" cy="0"/>
          <a:chOff x="0" y="0"/>
          <a:chExt cx="0" cy="0"/>
        </a:xfrm>
      </p:grpSpPr>
      <p:sp>
        <p:nvSpPr>
          <p:cNvPr id="30723" name="Rectangle 2">
            <a:extLst>
              <a:ext uri="{FF2B5EF4-FFF2-40B4-BE49-F238E27FC236}">
                <a16:creationId xmlns:a16="http://schemas.microsoft.com/office/drawing/2014/main" id="{1C8393B3-E94D-888F-9896-07A6C272AF94}"/>
              </a:ext>
            </a:extLst>
          </p:cNvPr>
          <p:cNvSpPr>
            <a:spLocks noGrp="1" noChangeArrowheads="1"/>
          </p:cNvSpPr>
          <p:nvPr>
            <p:ph type="title"/>
          </p:nvPr>
        </p:nvSpPr>
        <p:spPr>
          <a:xfrm>
            <a:off x="609600" y="152400"/>
            <a:ext cx="10972800" cy="933450"/>
          </a:xfrm>
          <a:ln>
            <a:solidFill>
              <a:srgbClr val="FFC000"/>
            </a:solidFill>
          </a:ln>
        </p:spPr>
        <p:txBody>
          <a:bodyPr/>
          <a:lstStyle/>
          <a:p>
            <a:pPr algn="ctr" eaLnBrk="1" hangingPunct="1"/>
            <a:r>
              <a:rPr lang="tr-TR" altLang="tr-TR" sz="3200" dirty="0">
                <a:solidFill>
                  <a:srgbClr val="7030A0"/>
                </a:solidFill>
              </a:rPr>
              <a:t>Asla Yetmez</a:t>
            </a:r>
          </a:p>
        </p:txBody>
      </p:sp>
      <p:sp>
        <p:nvSpPr>
          <p:cNvPr id="30724" name="Rectangle 3">
            <a:extLst>
              <a:ext uri="{FF2B5EF4-FFF2-40B4-BE49-F238E27FC236}">
                <a16:creationId xmlns:a16="http://schemas.microsoft.com/office/drawing/2014/main" id="{EB84A3A3-885F-0AFD-6F11-6DB946B9ED57}"/>
              </a:ext>
            </a:extLst>
          </p:cNvPr>
          <p:cNvSpPr>
            <a:spLocks noGrp="1" noChangeArrowheads="1"/>
          </p:cNvSpPr>
          <p:nvPr>
            <p:ph type="body" idx="1"/>
          </p:nvPr>
        </p:nvSpPr>
        <p:spPr>
          <a:xfrm>
            <a:off x="609601" y="1150938"/>
            <a:ext cx="10972799" cy="5579471"/>
          </a:xfrm>
        </p:spPr>
        <p:txBody>
          <a:bodyPr/>
          <a:lstStyle/>
          <a:p>
            <a:pPr marL="0" lvl="0" indent="0" fontAlgn="base">
              <a:lnSpc>
                <a:spcPct val="150000"/>
              </a:lnSpc>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b="1" kern="0" dirty="0">
                <a:solidFill>
                  <a:srgbClr val="FF0000"/>
                </a:solidFill>
                <a:effectLst/>
                <a:ea typeface="Times New Roman" panose="02020603050405020304" pitchFamily="18" charset="0"/>
                <a:cs typeface="Times New Roman" panose="02020603050405020304" pitchFamily="18" charset="0"/>
              </a:rPr>
              <a:t>Yeterli Çok Az Demek Değildir !</a:t>
            </a:r>
            <a:endParaRPr lang="tr-TR" sz="1600" kern="100" dirty="0">
              <a:solidFill>
                <a:srgbClr val="FF0000"/>
              </a:solidFill>
              <a:effectLst/>
              <a:ea typeface="Aptos" panose="020B0004020202020204" pitchFamily="34" charset="0"/>
              <a:cs typeface="Times New Roman" panose="02020603050405020304" pitchFamily="18" charset="0"/>
            </a:endParaRPr>
          </a:p>
          <a:p>
            <a:pPr fontAlgn="base">
              <a:lnSpc>
                <a:spcPct val="150000"/>
              </a:lnSpc>
            </a:pPr>
            <a:r>
              <a:rPr lang="tr-TR" sz="1600" kern="0" dirty="0">
                <a:effectLst/>
                <a:ea typeface="Times New Roman" panose="02020603050405020304" pitchFamily="18" charset="0"/>
                <a:cs typeface="Times New Roman" panose="02020603050405020304" pitchFamily="18" charset="0"/>
              </a:rPr>
              <a:t>Yettiği kadarına sahip olma fikri muhafazakarlık gibi görünebilir. Fırsatı ve potansiyeli masada bırakıp gitmek gibi de algılanabilir. </a:t>
            </a:r>
          </a:p>
          <a:p>
            <a:pPr fontAlgn="base">
              <a:lnSpc>
                <a:spcPct val="150000"/>
              </a:lnSpc>
            </a:pPr>
            <a:r>
              <a:rPr lang="tr-TR" sz="1600" b="1" kern="0" dirty="0">
                <a:effectLst/>
                <a:ea typeface="Times New Roman" panose="02020603050405020304" pitchFamily="18" charset="0"/>
                <a:cs typeface="Times New Roman" panose="02020603050405020304" pitchFamily="18" charset="0"/>
              </a:rPr>
              <a:t> Çoğu girişimci daha fazla kazanmak için çalışmasını sürdürür, ancak, işler kötüye gidip işini sürdüremeyeceğini anladığında işine son verir.</a:t>
            </a:r>
            <a:r>
              <a:rPr lang="tr-TR" sz="1600" kern="0" dirty="0">
                <a:effectLst/>
                <a:ea typeface="Times New Roman" panose="02020603050405020304" pitchFamily="18" charset="0"/>
                <a:cs typeface="Times New Roman" panose="02020603050405020304" pitchFamily="18" charset="0"/>
              </a:rPr>
              <a:t> Neden ne olursa olsun, yeter diyememek, eninde sonunda o kişiyi bulur. </a:t>
            </a:r>
            <a:endParaRPr lang="tr-TR" sz="1600" kern="100" dirty="0">
              <a:effectLst/>
              <a:ea typeface="Aptos" panose="020B0004020202020204" pitchFamily="34" charset="0"/>
              <a:cs typeface="Times New Roman" panose="02020603050405020304" pitchFamily="18" charset="0"/>
            </a:endParaRPr>
          </a:p>
          <a:p>
            <a:pPr marL="0" indent="0" eaLnBrk="1" hangingPunct="1">
              <a:lnSpc>
                <a:spcPct val="150000"/>
              </a:lnSpc>
              <a:buNone/>
            </a:pPr>
            <a:r>
              <a:rPr lang="tr-TR" sz="1600" b="1" kern="0" dirty="0">
                <a:solidFill>
                  <a:srgbClr val="FF0000"/>
                </a:solidFill>
                <a:effectLst/>
                <a:ea typeface="Times New Roman" panose="02020603050405020304" pitchFamily="18" charset="0"/>
                <a:cs typeface="Times New Roman" panose="02020603050405020304" pitchFamily="18" charset="0"/>
              </a:rPr>
              <a:t>	Kar Potansiyeli Ne Olursa Olsun Riske Değmeyecek Birçok Şey Vardır !</a:t>
            </a:r>
            <a:endParaRPr lang="tr-TR" sz="1600" kern="100" dirty="0">
              <a:solidFill>
                <a:srgbClr val="FF0000"/>
              </a:solidFill>
              <a:effectLst/>
              <a:ea typeface="Aptos" panose="020B0004020202020204" pitchFamily="34" charset="0"/>
              <a:cs typeface="Times New Roman" panose="02020603050405020304" pitchFamily="18" charset="0"/>
            </a:endParaRPr>
          </a:p>
          <a:p>
            <a:pPr fontAlgn="base">
              <a:lnSpc>
                <a:spcPct val="150000"/>
              </a:lnSpc>
            </a:pPr>
            <a:r>
              <a:rPr lang="tr-TR" sz="1600" b="1" kern="0" dirty="0">
                <a:solidFill>
                  <a:srgbClr val="0070C0"/>
                </a:solidFill>
                <a:effectLst/>
                <a:ea typeface="Times New Roman" panose="02020603050405020304" pitchFamily="18" charset="0"/>
                <a:cs typeface="Times New Roman" panose="02020603050405020304" pitchFamily="18" charset="0"/>
              </a:rPr>
              <a:t>Örneğin; </a:t>
            </a:r>
            <a:r>
              <a:rPr lang="tr-TR" sz="1600" b="1" kern="0" dirty="0">
                <a:effectLst/>
                <a:ea typeface="Times New Roman" panose="02020603050405020304" pitchFamily="18" charset="0"/>
                <a:cs typeface="Times New Roman" panose="02020603050405020304" pitchFamily="18" charset="0"/>
              </a:rPr>
              <a:t>itibar, özgürlük ve bağımsızlık paha biçilmezdir.</a:t>
            </a:r>
            <a:r>
              <a:rPr lang="tr-TR" sz="1600" kern="0" dirty="0">
                <a:effectLst/>
                <a:ea typeface="Times New Roman" panose="02020603050405020304" pitchFamily="18" charset="0"/>
                <a:cs typeface="Times New Roman" panose="02020603050405020304" pitchFamily="18" charset="0"/>
              </a:rPr>
              <a:t> </a:t>
            </a:r>
            <a:endParaRPr lang="tr-TR" sz="1600" kern="100" dirty="0">
              <a:effectLst/>
              <a:ea typeface="Aptos" panose="020B0004020202020204" pitchFamily="34" charset="0"/>
              <a:cs typeface="Times New Roman" panose="02020603050405020304" pitchFamily="18" charset="0"/>
            </a:endParaRPr>
          </a:p>
          <a:p>
            <a:pPr fontAlgn="base">
              <a:lnSpc>
                <a:spcPct val="150000"/>
              </a:lnSpc>
            </a:pPr>
            <a:r>
              <a:rPr lang="tr-TR" sz="1600" b="1" kern="0" dirty="0">
                <a:effectLst/>
                <a:ea typeface="Times New Roman" panose="02020603050405020304" pitchFamily="18" charset="0"/>
                <a:cs typeface="Times New Roman" panose="02020603050405020304" pitchFamily="18" charset="0"/>
              </a:rPr>
              <a:t>Aile ve dostlar paha biçilmezdir.</a:t>
            </a:r>
            <a:r>
              <a:rPr lang="tr-TR" sz="1600" kern="0" dirty="0">
                <a:effectLst/>
                <a:ea typeface="Times New Roman" panose="02020603050405020304" pitchFamily="18" charset="0"/>
                <a:cs typeface="Times New Roman" panose="02020603050405020304" pitchFamily="18" charset="0"/>
              </a:rPr>
              <a:t> </a:t>
            </a:r>
            <a:endParaRPr lang="tr-TR" sz="1600" kern="100" dirty="0">
              <a:effectLst/>
              <a:ea typeface="Aptos" panose="020B0004020202020204" pitchFamily="34" charset="0"/>
              <a:cs typeface="Times New Roman" panose="02020603050405020304" pitchFamily="18" charset="0"/>
            </a:endParaRPr>
          </a:p>
          <a:p>
            <a:pPr fontAlgn="base">
              <a:lnSpc>
                <a:spcPct val="150000"/>
              </a:lnSpc>
            </a:pPr>
            <a:r>
              <a:rPr lang="tr-TR" sz="1600" b="1" kern="0" dirty="0">
                <a:effectLst/>
                <a:ea typeface="Times New Roman" panose="02020603050405020304" pitchFamily="18" charset="0"/>
                <a:cs typeface="Times New Roman" panose="02020603050405020304" pitchFamily="18" charset="0"/>
              </a:rPr>
              <a:t>Sevdiklerimiz tarafından sevilmek paha biçilmezdir.</a:t>
            </a:r>
            <a:r>
              <a:rPr lang="tr-TR" sz="1600" kern="0" dirty="0">
                <a:effectLst/>
                <a:ea typeface="Times New Roman" panose="02020603050405020304" pitchFamily="18" charset="0"/>
                <a:cs typeface="Times New Roman" panose="02020603050405020304" pitchFamily="18" charset="0"/>
              </a:rPr>
              <a:t> </a:t>
            </a:r>
            <a:endParaRPr lang="tr-TR" sz="1600" kern="100" dirty="0">
              <a:effectLst/>
              <a:ea typeface="Aptos" panose="020B0004020202020204" pitchFamily="34" charset="0"/>
              <a:cs typeface="Times New Roman" panose="02020603050405020304" pitchFamily="18" charset="0"/>
            </a:endParaRPr>
          </a:p>
          <a:p>
            <a:pPr fontAlgn="base">
              <a:lnSpc>
                <a:spcPct val="150000"/>
              </a:lnSpc>
            </a:pPr>
            <a:r>
              <a:rPr lang="tr-TR" sz="1600" kern="0" dirty="0">
                <a:effectLst/>
                <a:ea typeface="Times New Roman" panose="02020603050405020304" pitchFamily="18" charset="0"/>
                <a:cs typeface="Times New Roman" panose="02020603050405020304" pitchFamily="18" charset="0"/>
              </a:rPr>
              <a:t>Bütün bunları elde tutmanın yolu, onlara zarar verecek risklerden uzak durmaktır. </a:t>
            </a:r>
            <a:endParaRPr lang="tr-TR" sz="1600" kern="100" dirty="0">
              <a:effectLst/>
              <a:ea typeface="Aptos" panose="020B0004020202020204" pitchFamily="34" charset="0"/>
              <a:cs typeface="Times New Roman" panose="02020603050405020304" pitchFamily="18" charset="0"/>
            </a:endParaRPr>
          </a:p>
          <a:p>
            <a:pPr fontAlgn="base">
              <a:lnSpc>
                <a:spcPct val="150000"/>
              </a:lnSpc>
            </a:pPr>
            <a:r>
              <a:rPr lang="tr-TR" sz="1600" b="1" kern="0" dirty="0">
                <a:effectLst/>
                <a:ea typeface="Times New Roman" panose="02020603050405020304" pitchFamily="18" charset="0"/>
                <a:cs typeface="Times New Roman" panose="02020603050405020304" pitchFamily="18" charset="0"/>
              </a:rPr>
              <a:t>Yeterli noktasını bulmak için kullanılacak araç basittir ve yukarıda sayılan paha biçilmez değerlerin hiçbirine zarar vermemektir.</a:t>
            </a:r>
            <a:r>
              <a:rPr lang="tr-TR" sz="1600" kern="0" dirty="0">
                <a:effectLst/>
                <a:ea typeface="Times New Roman" panose="02020603050405020304" pitchFamily="18" charset="0"/>
                <a:cs typeface="Times New Roman" panose="02020603050405020304" pitchFamily="18" charset="0"/>
              </a:rPr>
              <a:t> </a:t>
            </a:r>
            <a:endParaRPr lang="tr-TR" sz="1600" kern="100" dirty="0">
              <a:effectLst/>
              <a:ea typeface="Aptos" panose="020B0004020202020204" pitchFamily="34" charset="0"/>
              <a:cs typeface="Times New Roman" panose="02020603050405020304" pitchFamily="18" charset="0"/>
            </a:endParaRPr>
          </a:p>
          <a:p>
            <a:pPr marL="0" indent="0" eaLnBrk="1" hangingPunct="1">
              <a:lnSpc>
                <a:spcPct val="150000"/>
              </a:lnSpc>
              <a:buNone/>
            </a:pPr>
            <a:endParaRPr lang="tr-TR" altLang="tr-TR" sz="1600" dirty="0"/>
          </a:p>
        </p:txBody>
      </p:sp>
    </p:spTree>
    <p:extLst>
      <p:ext uri="{BB962C8B-B14F-4D97-AF65-F5344CB8AC3E}">
        <p14:creationId xmlns:p14="http://schemas.microsoft.com/office/powerpoint/2010/main" val="35916725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E51B75-AF62-4355-A7A1-7B28035CE658}"/>
              </a:ext>
            </a:extLst>
          </p:cNvPr>
          <p:cNvSpPr>
            <a:spLocks noGrp="1"/>
          </p:cNvSpPr>
          <p:nvPr>
            <p:ph type="title"/>
          </p:nvPr>
        </p:nvSpPr>
        <p:spPr>
          <a:xfrm>
            <a:off x="838200" y="365126"/>
            <a:ext cx="10515600" cy="896408"/>
          </a:xfrm>
          <a:ln w="28575">
            <a:solidFill>
              <a:srgbClr val="FA8900"/>
            </a:solidFill>
          </a:ln>
        </p:spPr>
        <p:txBody>
          <a:bodyPr/>
          <a:lstStyle/>
          <a:p>
            <a:pPr algn="ctr"/>
            <a:r>
              <a:rPr lang="tr-TR" sz="3000" dirty="0">
                <a:solidFill>
                  <a:srgbClr val="7030A0"/>
                </a:solidFill>
                <a:latin typeface="Arial (Başlıklar)"/>
              </a:rPr>
              <a:t>4. BİLEŞİKLENDİRMENİN GÜCÜ</a:t>
            </a:r>
          </a:p>
        </p:txBody>
      </p:sp>
      <p:sp>
        <p:nvSpPr>
          <p:cNvPr id="6" name="İçerik Yer Tutucusu 5">
            <a:extLst>
              <a:ext uri="{FF2B5EF4-FFF2-40B4-BE49-F238E27FC236}">
                <a16:creationId xmlns:a16="http://schemas.microsoft.com/office/drawing/2014/main" id="{B5164981-FF1F-84C0-1E1D-ECA6A9C181C7}"/>
              </a:ext>
            </a:extLst>
          </p:cNvPr>
          <p:cNvSpPr>
            <a:spLocks noGrp="1"/>
          </p:cNvSpPr>
          <p:nvPr>
            <p:ph idx="1"/>
          </p:nvPr>
        </p:nvSpPr>
        <p:spPr>
          <a:xfrm>
            <a:off x="618066" y="1490135"/>
            <a:ext cx="11382375" cy="4525963"/>
          </a:xfrm>
        </p:spPr>
        <p:txBody>
          <a:bodyPr/>
          <a:lstStyle/>
          <a:p>
            <a:pPr fontAlgn="base">
              <a:lnSpc>
                <a:spcPct val="150000"/>
              </a:lnSpc>
            </a:pPr>
            <a:r>
              <a:rPr lang="tr-TR" sz="1800" kern="0" dirty="0">
                <a:effectLst/>
                <a:ea typeface="Times New Roman" panose="02020603050405020304" pitchFamily="18" charset="0"/>
                <a:cs typeface="Times New Roman" panose="02020603050405020304" pitchFamily="18" charset="0"/>
              </a:rPr>
              <a:t>Birleşme / </a:t>
            </a:r>
            <a:r>
              <a:rPr lang="tr-TR" sz="1800" kern="0" dirty="0" err="1">
                <a:effectLst/>
                <a:ea typeface="Times New Roman" panose="02020603050405020304" pitchFamily="18" charset="0"/>
                <a:cs typeface="Times New Roman" panose="02020603050405020304" pitchFamily="18" charset="0"/>
              </a:rPr>
              <a:t>bileşiklenme</a:t>
            </a:r>
            <a:r>
              <a:rPr lang="tr-TR" sz="1800" kern="0" dirty="0">
                <a:effectLst/>
                <a:ea typeface="Times New Roman" panose="02020603050405020304" pitchFamily="18" charset="0"/>
                <a:cs typeface="Times New Roman" panose="02020603050405020304" pitchFamily="18" charset="0"/>
              </a:rPr>
              <a:t> olgusunu sezgisel olarak kavrayamadığımız zaman, içerdiği potansiyeli genellikle görmezden gelir ve sorunları başka yollarla çözmeye çalışırız. Bunun nedeni, </a:t>
            </a:r>
            <a:r>
              <a:rPr lang="tr-TR" sz="1800" kern="0" dirty="0" err="1">
                <a:effectLst/>
                <a:ea typeface="Times New Roman" panose="02020603050405020304" pitchFamily="18" charset="0"/>
                <a:cs typeface="Times New Roman" panose="02020603050405020304" pitchFamily="18" charset="0"/>
              </a:rPr>
              <a:t>bileşiklendirmenin</a:t>
            </a:r>
            <a:r>
              <a:rPr lang="tr-TR" sz="1800" kern="0" dirty="0">
                <a:effectLst/>
                <a:ea typeface="Times New Roman" panose="02020603050405020304" pitchFamily="18" charset="0"/>
                <a:cs typeface="Times New Roman" panose="02020603050405020304" pitchFamily="18" charset="0"/>
              </a:rPr>
              <a:t> içerdiği potansiyeli fazla düşünmememizdir. </a:t>
            </a:r>
            <a:endParaRPr lang="tr-TR" sz="1800" kern="100" dirty="0">
              <a:effectLst/>
              <a:ea typeface="Aptos" panose="020B0004020202020204" pitchFamily="34" charset="0"/>
              <a:cs typeface="Times New Roman" panose="02020603050405020304" pitchFamily="18" charset="0"/>
            </a:endParaRPr>
          </a:p>
          <a:p>
            <a:pPr fontAlgn="base">
              <a:lnSpc>
                <a:spcPct val="150000"/>
              </a:lnSpc>
            </a:pPr>
            <a:r>
              <a:rPr lang="tr-TR" sz="1800" kern="0" dirty="0" err="1">
                <a:effectLst/>
                <a:ea typeface="Times New Roman" panose="02020603050405020304" pitchFamily="18" charset="0"/>
                <a:cs typeface="Times New Roman" panose="02020603050405020304" pitchFamily="18" charset="0"/>
              </a:rPr>
              <a:t>Bileşiklendirme</a:t>
            </a:r>
            <a:r>
              <a:rPr lang="tr-TR" sz="1800" kern="0" dirty="0">
                <a:effectLst/>
                <a:ea typeface="Times New Roman" panose="02020603050405020304" pitchFamily="18" charset="0"/>
                <a:cs typeface="Times New Roman" panose="02020603050405020304" pitchFamily="18" charset="0"/>
              </a:rPr>
              <a:t> ; </a:t>
            </a:r>
            <a:r>
              <a:rPr lang="tr-TR" sz="1800" b="1" kern="0" dirty="0">
                <a:effectLst/>
                <a:ea typeface="Times New Roman" panose="02020603050405020304" pitchFamily="18" charset="0"/>
                <a:cs typeface="Times New Roman" panose="02020603050405020304" pitchFamily="18" charset="0"/>
              </a:rPr>
              <a:t>finansal açıdan bir alana uzun bir süre aralıksız yatırım yapmaktır.</a:t>
            </a:r>
            <a:r>
              <a:rPr lang="tr-TR" sz="1800" kern="0" dirty="0">
                <a:effectLst/>
                <a:ea typeface="Times New Roman" panose="02020603050405020304" pitchFamily="18" charset="0"/>
                <a:cs typeface="Times New Roman" panose="02020603050405020304" pitchFamily="18" charset="0"/>
              </a:rPr>
              <a:t> </a:t>
            </a:r>
            <a:endParaRPr lang="tr-TR" sz="1800" kern="100" dirty="0">
              <a:effectLst/>
              <a:ea typeface="Aptos" panose="020B0004020202020204" pitchFamily="34" charset="0"/>
              <a:cs typeface="Times New Roman" panose="02020603050405020304" pitchFamily="18" charset="0"/>
            </a:endParaRPr>
          </a:p>
          <a:p>
            <a:pPr fontAlgn="base">
              <a:lnSpc>
                <a:spcPct val="150000"/>
              </a:lnSpc>
            </a:pPr>
            <a:r>
              <a:rPr lang="tr-TR" sz="1800" kern="0" dirty="0" err="1">
                <a:effectLst/>
                <a:ea typeface="Times New Roman" panose="02020603050405020304" pitchFamily="18" charset="0"/>
                <a:cs typeface="Times New Roman" panose="02020603050405020304" pitchFamily="18" charset="0"/>
              </a:rPr>
              <a:t>Bileşiklendirme</a:t>
            </a:r>
            <a:r>
              <a:rPr lang="tr-TR" sz="1800" kern="0" dirty="0">
                <a:effectLst/>
                <a:ea typeface="Times New Roman" panose="02020603050405020304" pitchFamily="18" charset="0"/>
                <a:cs typeface="Times New Roman" panose="02020603050405020304" pitchFamily="18" charset="0"/>
              </a:rPr>
              <a:t> sezgisel olmadığı için, aklımızın alması zordur. </a:t>
            </a:r>
            <a:r>
              <a:rPr lang="tr-TR" sz="1800" b="1" kern="0" dirty="0">
                <a:effectLst/>
                <a:ea typeface="Times New Roman" panose="02020603050405020304" pitchFamily="18" charset="0"/>
                <a:cs typeface="Times New Roman" panose="02020603050405020304" pitchFamily="18" charset="0"/>
              </a:rPr>
              <a:t>Oysa uzun vadeli devamlı yatırım iyi bir yöntemdir</a:t>
            </a:r>
            <a:r>
              <a:rPr lang="tr-TR" sz="1800" kern="0" dirty="0">
                <a:effectLst/>
                <a:ea typeface="Times New Roman" panose="02020603050405020304" pitchFamily="18" charset="0"/>
                <a:cs typeface="Times New Roman" panose="02020603050405020304" pitchFamily="18" charset="0"/>
              </a:rPr>
              <a:t>. Sebatla sürdüreceğimiz ve çok uzun yıllar boyunca tekrarlanacak yatırımlardan çok iyi gelir elde etmek mümkündür.  </a:t>
            </a:r>
            <a:endParaRPr lang="tr-TR" sz="1800" kern="100" dirty="0">
              <a:effectLst/>
              <a:ea typeface="Aptos" panose="020B0004020202020204" pitchFamily="34" charset="0"/>
              <a:cs typeface="Times New Roman" panose="02020603050405020304" pitchFamily="18" charset="0"/>
            </a:endParaRPr>
          </a:p>
          <a:p>
            <a:pPr fontAlgn="base">
              <a:lnSpc>
                <a:spcPct val="150000"/>
              </a:lnSpc>
            </a:pPr>
            <a:r>
              <a:rPr lang="tr-TR" sz="1800" b="1" kern="0" dirty="0">
                <a:effectLst/>
                <a:ea typeface="Times New Roman" panose="02020603050405020304" pitchFamily="18" charset="0"/>
                <a:cs typeface="Times New Roman" panose="02020603050405020304" pitchFamily="18" charset="0"/>
              </a:rPr>
              <a:t>Warren </a:t>
            </a:r>
            <a:r>
              <a:rPr lang="tr-TR" sz="1800" b="1" kern="0" dirty="0" err="1">
                <a:effectLst/>
                <a:ea typeface="Times New Roman" panose="02020603050405020304" pitchFamily="18" charset="0"/>
                <a:cs typeface="Times New Roman" panose="02020603050405020304" pitchFamily="18" charset="0"/>
              </a:rPr>
              <a:t>Buffett’ın</a:t>
            </a:r>
            <a:r>
              <a:rPr lang="tr-TR" sz="1800" b="1" kern="0" dirty="0">
                <a:effectLst/>
                <a:ea typeface="Times New Roman" panose="02020603050405020304" pitchFamily="18" charset="0"/>
                <a:cs typeface="Times New Roman" panose="02020603050405020304" pitchFamily="18" charset="0"/>
              </a:rPr>
              <a:t> finansal başarısı da uzun bir süre </a:t>
            </a:r>
            <a:r>
              <a:rPr lang="tr-TR" sz="1800" b="1" kern="0" dirty="0" err="1">
                <a:effectLst/>
                <a:ea typeface="Times New Roman" panose="02020603050405020304" pitchFamily="18" charset="0"/>
                <a:cs typeface="Times New Roman" panose="02020603050405020304" pitchFamily="18" charset="0"/>
              </a:rPr>
              <a:t>bileşiklenme</a:t>
            </a:r>
            <a:r>
              <a:rPr lang="tr-TR" sz="1800" b="1" kern="0" dirty="0">
                <a:effectLst/>
                <a:ea typeface="Times New Roman" panose="02020603050405020304" pitchFamily="18" charset="0"/>
                <a:cs typeface="Times New Roman" panose="02020603050405020304" pitchFamily="18" charset="0"/>
              </a:rPr>
              <a:t> yöntemini kullanmış olmasıdır.</a:t>
            </a:r>
            <a:r>
              <a:rPr lang="tr-TR" sz="1800" kern="0" dirty="0">
                <a:effectLst/>
                <a:ea typeface="Times New Roman" panose="02020603050405020304" pitchFamily="18" charset="0"/>
                <a:cs typeface="Times New Roman" panose="02020603050405020304" pitchFamily="18" charset="0"/>
              </a:rPr>
              <a:t> </a:t>
            </a:r>
            <a:endParaRPr lang="tr-TR" sz="1800" kern="100" dirty="0">
              <a:effectLst/>
              <a:ea typeface="Aptos" panose="020B0004020202020204" pitchFamily="34" charset="0"/>
              <a:cs typeface="Times New Roman" panose="02020603050405020304" pitchFamily="18" charset="0"/>
            </a:endParaRPr>
          </a:p>
          <a:p>
            <a:pPr>
              <a:lnSpc>
                <a:spcPct val="150000"/>
              </a:lnSpc>
            </a:pPr>
            <a:endParaRPr lang="tr-TR" sz="3000" dirty="0"/>
          </a:p>
        </p:txBody>
      </p:sp>
      <p:sp>
        <p:nvSpPr>
          <p:cNvPr id="7" name="Slayt Numarası Yer Tutucusu 6">
            <a:extLst>
              <a:ext uri="{FF2B5EF4-FFF2-40B4-BE49-F238E27FC236}">
                <a16:creationId xmlns:a16="http://schemas.microsoft.com/office/drawing/2014/main" id="{C6BF3AF0-1302-2BE6-DBD9-8DCCE53081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B0724-2A9A-4CD5-883E-A0C490AECAC4}" type="slidenum">
              <a:rPr kumimoji="0" lang="tr-TR" altLang="tr-TR"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altLang="tr-TR"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23461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4A9289-049D-4A98-8C45-189FCE9A45BC}"/>
              </a:ext>
            </a:extLst>
          </p:cNvPr>
          <p:cNvSpPr>
            <a:spLocks noGrp="1"/>
          </p:cNvSpPr>
          <p:nvPr>
            <p:ph type="title"/>
          </p:nvPr>
        </p:nvSpPr>
        <p:spPr>
          <a:xfrm>
            <a:off x="838200" y="365126"/>
            <a:ext cx="10515600" cy="901700"/>
          </a:xfrm>
          <a:ln w="28575">
            <a:solidFill>
              <a:srgbClr val="FA8900"/>
            </a:solidFill>
          </a:ln>
        </p:spPr>
        <p:txBody>
          <a:bodyPr>
            <a:normAutofit fontScale="90000"/>
          </a:bodyPr>
          <a:lstStyle/>
          <a:p>
            <a:pPr algn="ctr"/>
            <a:r>
              <a:rPr lang="tr-TR" sz="4000" dirty="0">
                <a:solidFill>
                  <a:srgbClr val="7030A0"/>
                </a:solidFill>
                <a:latin typeface="Arial (Başlıklar)"/>
              </a:rPr>
              <a:t>5. VARLIKLI OLMAK MI? VARLIKLI KALMAK MI?</a:t>
            </a:r>
          </a:p>
        </p:txBody>
      </p:sp>
      <p:sp>
        <p:nvSpPr>
          <p:cNvPr id="3" name="İçerik Yer Tutucusu 2">
            <a:extLst>
              <a:ext uri="{FF2B5EF4-FFF2-40B4-BE49-F238E27FC236}">
                <a16:creationId xmlns:a16="http://schemas.microsoft.com/office/drawing/2014/main" id="{94EB50E6-DBE3-4710-B074-F214FE1AF994}"/>
              </a:ext>
            </a:extLst>
          </p:cNvPr>
          <p:cNvSpPr>
            <a:spLocks noGrp="1"/>
          </p:cNvSpPr>
          <p:nvPr>
            <p:ph idx="1"/>
          </p:nvPr>
        </p:nvSpPr>
        <p:spPr>
          <a:xfrm>
            <a:off x="838200" y="1570831"/>
            <a:ext cx="10515600" cy="4481513"/>
          </a:xfrm>
        </p:spPr>
        <p:txBody>
          <a:bodyPr>
            <a:normAutofit/>
          </a:bodyPr>
          <a:lstStyle/>
          <a:p>
            <a:pPr fontAlgn="base">
              <a:lnSpc>
                <a:spcPct val="160000"/>
              </a:lnSpc>
            </a:pPr>
            <a:r>
              <a:rPr lang="tr-TR" sz="1800" kern="0" dirty="0">
                <a:latin typeface="Arial" panose="020B0604020202020204" pitchFamily="34" charset="0"/>
                <a:ea typeface="Times New Roman" panose="02020603050405020304" pitchFamily="18" charset="0"/>
                <a:cs typeface="Arial" panose="020B0604020202020204" pitchFamily="34" charset="0"/>
              </a:rPr>
              <a:t>P</a:t>
            </a:r>
            <a:r>
              <a:rPr lang="tr-TR" sz="1800" kern="0" dirty="0">
                <a:effectLst/>
                <a:latin typeface="Arial" panose="020B0604020202020204" pitchFamily="34" charset="0"/>
                <a:ea typeface="Times New Roman" panose="02020603050405020304" pitchFamily="18" charset="0"/>
                <a:cs typeface="Arial" panose="020B0604020202020204" pitchFamily="34" charset="0"/>
              </a:rPr>
              <a:t>ara kazanmak ve parayı elde tutmak iki ayrı beceridir.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Para kazanmak</a:t>
            </a:r>
            <a:r>
              <a:rPr lang="tr-TR" sz="1800" kern="0" dirty="0">
                <a:effectLst/>
                <a:latin typeface="Arial" panose="020B0604020202020204" pitchFamily="34" charset="0"/>
                <a:ea typeface="Times New Roman" panose="02020603050405020304" pitchFamily="18" charset="0"/>
                <a:cs typeface="Arial" panose="020B0604020202020204" pitchFamily="34" charset="0"/>
              </a:rPr>
              <a:t>; risk almayı, iyimser olmayı ve kendinizi ortaya koymayı gerektirir.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Ancak,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parayı elde tutmak, risk almanın tam tersini gerektirir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Alçak gönüllü olmayı ve elde edilen şeyin aynı hızla elinizden alınabileceğinden korkmayı gerektirir. Tutumlu olmayı ve elde ettiklerinizin, en azından bir kısmının şansa bağlanabileceğini gösterir. Bu nedenle, geçmişteki başarının sonsuza kadar tekrarlanmayacağını hiç unutmamak gerekir</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Mesele ayakta kalabilme meselesidir. Farkı yaratan en büyük şey, pes etmeden veya vazgeçmeye zorlanmadan uzun süre ortalıkta kalabilmektir.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İster yatırımda, ister kariyerde, ister işletmenizde stratejinizin temel taşı bu olmalıdır.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endParaRPr lang="tr-TR" dirty="0"/>
          </a:p>
        </p:txBody>
      </p:sp>
      <p:sp>
        <p:nvSpPr>
          <p:cNvPr id="7" name="Slayt Numarası Yer Tutucusu 6">
            <a:extLst>
              <a:ext uri="{FF2B5EF4-FFF2-40B4-BE49-F238E27FC236}">
                <a16:creationId xmlns:a16="http://schemas.microsoft.com/office/drawing/2014/main" id="{D89DD0B8-9A24-B86B-EB87-A36CF71DD572}"/>
              </a:ext>
            </a:extLst>
          </p:cNvPr>
          <p:cNvSpPr>
            <a:spLocks noGrp="1"/>
          </p:cNvSpPr>
          <p:nvPr>
            <p:ph type="sldNum" sz="quarter" idx="12"/>
          </p:nvPr>
        </p:nvSpPr>
        <p:spPr/>
        <p:txBody>
          <a:bodyPr/>
          <a:lstStyle/>
          <a:p>
            <a:fld id="{186FE683-05A3-4364-986B-7C9455E48CB2}" type="slidenum">
              <a:rPr lang="tr-TR" smtClean="0"/>
              <a:t>28</a:t>
            </a:fld>
            <a:endParaRPr lang="tr-TR" dirty="0"/>
          </a:p>
        </p:txBody>
      </p:sp>
    </p:spTree>
    <p:extLst>
      <p:ext uri="{BB962C8B-B14F-4D97-AF65-F5344CB8AC3E}">
        <p14:creationId xmlns:p14="http://schemas.microsoft.com/office/powerpoint/2010/main" val="165083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2D047-0BB6-C4F9-9B86-6C742069D20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60011A4-1DED-B639-4A3D-955BD1A3B64B}"/>
              </a:ext>
            </a:extLst>
          </p:cNvPr>
          <p:cNvSpPr>
            <a:spLocks noGrp="1"/>
          </p:cNvSpPr>
          <p:nvPr>
            <p:ph type="title"/>
          </p:nvPr>
        </p:nvSpPr>
        <p:spPr>
          <a:xfrm>
            <a:off x="838200" y="365126"/>
            <a:ext cx="10515600" cy="901700"/>
          </a:xfrm>
          <a:ln w="28575">
            <a:solidFill>
              <a:srgbClr val="FA8900"/>
            </a:solidFill>
          </a:ln>
        </p:spPr>
        <p:txBody>
          <a:bodyPr>
            <a:normAutofit/>
          </a:bodyPr>
          <a:lstStyle/>
          <a:p>
            <a:pPr algn="ctr"/>
            <a:r>
              <a:rPr lang="tr-TR" sz="4000" dirty="0">
                <a:solidFill>
                  <a:srgbClr val="7030A0"/>
                </a:solidFill>
                <a:latin typeface="Arial (Başlıklar)"/>
              </a:rPr>
              <a:t>Varlıklı olmak mı? Varlıklı Kalmak mı?</a:t>
            </a:r>
          </a:p>
        </p:txBody>
      </p:sp>
      <p:sp>
        <p:nvSpPr>
          <p:cNvPr id="3" name="İçerik Yer Tutucusu 2">
            <a:extLst>
              <a:ext uri="{FF2B5EF4-FFF2-40B4-BE49-F238E27FC236}">
                <a16:creationId xmlns:a16="http://schemas.microsoft.com/office/drawing/2014/main" id="{C692D7D0-B12C-7B5B-2B47-FBE9D994405C}"/>
              </a:ext>
            </a:extLst>
          </p:cNvPr>
          <p:cNvSpPr>
            <a:spLocks noGrp="1"/>
          </p:cNvSpPr>
          <p:nvPr>
            <p:ph idx="1"/>
          </p:nvPr>
        </p:nvSpPr>
        <p:spPr>
          <a:xfrm>
            <a:off x="838200" y="1570831"/>
            <a:ext cx="10515600" cy="4481513"/>
          </a:xfrm>
        </p:spPr>
        <p:txBody>
          <a:bodyPr>
            <a:normAutofit/>
          </a:bodyPr>
          <a:lstStyle/>
          <a:p>
            <a:pPr algn="just"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Ayakta kalma stratejisinin para bağlamında bu kadar önemli olmasının iki nedeni vardır.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marL="457200" lvl="1" indent="0" algn="just" fontAlgn="base">
              <a:lnSpc>
                <a:spcPct val="150000"/>
              </a:lnSpc>
              <a:buNone/>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	1. Sıfırı tüketmeyi göze alabilecek yatırımlar az görülür.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marL="457200" lvl="1" indent="0" algn="just" fontAlgn="base">
              <a:lnSpc>
                <a:spcPct val="150000"/>
              </a:lnSpc>
              <a:buNone/>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	2. </a:t>
            </a:r>
            <a:r>
              <a:rPr lang="tr-TR" sz="1600" b="1" kern="0" dirty="0" err="1">
                <a:effectLst/>
                <a:latin typeface="Arial" panose="020B0604020202020204" pitchFamily="34" charset="0"/>
                <a:ea typeface="Times New Roman" panose="02020603050405020304" pitchFamily="18" charset="0"/>
                <a:cs typeface="Arial" panose="020B0604020202020204" pitchFamily="34" charset="0"/>
              </a:rPr>
              <a:t>Bileşiklenmenin</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 mantığa aykırı matematiğidir.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600" kern="0" dirty="0" err="1">
                <a:effectLst/>
                <a:latin typeface="Arial" panose="020B0604020202020204" pitchFamily="34" charset="0"/>
                <a:ea typeface="Times New Roman" panose="02020603050405020304" pitchFamily="18" charset="0"/>
                <a:cs typeface="Arial" panose="020B0604020202020204" pitchFamily="34" charset="0"/>
              </a:rPr>
              <a:t>Bileşiklendirme</a:t>
            </a:r>
            <a:r>
              <a:rPr lang="tr-TR" sz="1600" kern="0" dirty="0">
                <a:effectLst/>
                <a:latin typeface="Arial" panose="020B0604020202020204" pitchFamily="34" charset="0"/>
                <a:ea typeface="Times New Roman" panose="02020603050405020304" pitchFamily="18" charset="0"/>
                <a:cs typeface="Arial" panose="020B0604020202020204" pitchFamily="34" charset="0"/>
              </a:rPr>
              <a:t>, yalnızca bir varlığa, büyümesi için yıllar verilebiliyorsa işe yarar.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600" b="1" kern="0" dirty="0" err="1">
                <a:effectLst/>
                <a:latin typeface="Arial" panose="020B0604020202020204" pitchFamily="34" charset="0"/>
                <a:ea typeface="Times New Roman" panose="02020603050405020304" pitchFamily="18" charset="0"/>
                <a:cs typeface="Arial" panose="020B0604020202020204" pitchFamily="34" charset="0"/>
              </a:rPr>
              <a:t>Bileşiklenme</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 meşe ağacına benzer. </a:t>
            </a:r>
            <a:r>
              <a:rPr lang="tr-TR" sz="1600" kern="0" dirty="0">
                <a:effectLst/>
                <a:latin typeface="Arial" panose="020B0604020202020204" pitchFamily="34" charset="0"/>
                <a:ea typeface="Times New Roman" panose="02020603050405020304" pitchFamily="18" charset="0"/>
                <a:cs typeface="Arial" panose="020B0604020202020204" pitchFamily="34" charset="0"/>
              </a:rPr>
              <a:t>Bir yıllık büyüme ile asla ilerleme sağlanmaz. 10 yıl anlamlı bir fark yaratabilir ve 50 yıl kesinlikle bir şey yaratabilir.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Ancak,</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 bu olağanüstü büyümeyi elde etmek ve sürdürmek</a:t>
            </a:r>
            <a:r>
              <a:rPr lang="tr-TR" sz="1600" kern="0" dirty="0">
                <a:effectLst/>
                <a:latin typeface="Arial" panose="020B0604020202020204" pitchFamily="34" charset="0"/>
                <a:ea typeface="Times New Roman" panose="02020603050405020304" pitchFamily="18" charset="0"/>
                <a:cs typeface="Arial" panose="020B0604020202020204" pitchFamily="34" charset="0"/>
              </a:rPr>
              <a:t>, herkesin zaman içinde kaçınılmaz olarak deneyimlediği, </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bütün öngörülemeyen iniş-çıkışlardan kurtulmayı öğrenmesi ile mümkündür.</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endParaRPr lang="tr-TR" dirty="0"/>
          </a:p>
        </p:txBody>
      </p:sp>
      <p:sp>
        <p:nvSpPr>
          <p:cNvPr id="7" name="Slayt Numarası Yer Tutucusu 6">
            <a:extLst>
              <a:ext uri="{FF2B5EF4-FFF2-40B4-BE49-F238E27FC236}">
                <a16:creationId xmlns:a16="http://schemas.microsoft.com/office/drawing/2014/main" id="{26C200D5-F178-704F-4897-1F2BBC1E01A6}"/>
              </a:ext>
            </a:extLst>
          </p:cNvPr>
          <p:cNvSpPr>
            <a:spLocks noGrp="1"/>
          </p:cNvSpPr>
          <p:nvPr>
            <p:ph type="sldNum" sz="quarter" idx="12"/>
          </p:nvPr>
        </p:nvSpPr>
        <p:spPr/>
        <p:txBody>
          <a:bodyPr/>
          <a:lstStyle/>
          <a:p>
            <a:fld id="{186FE683-05A3-4364-986B-7C9455E48CB2}" type="slidenum">
              <a:rPr lang="tr-TR" smtClean="0"/>
              <a:t>29</a:t>
            </a:fld>
            <a:endParaRPr lang="tr-TR" dirty="0"/>
          </a:p>
        </p:txBody>
      </p:sp>
    </p:spTree>
    <p:extLst>
      <p:ext uri="{BB962C8B-B14F-4D97-AF65-F5344CB8AC3E}">
        <p14:creationId xmlns:p14="http://schemas.microsoft.com/office/powerpoint/2010/main" val="171586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D68A4-78C8-F630-3879-D593C1B29BCC}"/>
            </a:ext>
          </a:extLst>
        </p:cNvPr>
        <p:cNvGrpSpPr/>
        <p:nvPr/>
      </p:nvGrpSpPr>
      <p:grpSpPr>
        <a:xfrm>
          <a:off x="0" y="0"/>
          <a:ext cx="0" cy="0"/>
          <a:chOff x="0" y="0"/>
          <a:chExt cx="0" cy="0"/>
        </a:xfrm>
      </p:grpSpPr>
      <p:sp>
        <p:nvSpPr>
          <p:cNvPr id="12291" name="5 Slayt Numarası Yer Tutucusu">
            <a:extLst>
              <a:ext uri="{FF2B5EF4-FFF2-40B4-BE49-F238E27FC236}">
                <a16:creationId xmlns:a16="http://schemas.microsoft.com/office/drawing/2014/main" id="{840ADA0E-0FB7-C50E-FCB0-10BB8C0C6F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839EC5-1C79-D240-B249-85C757026284}" type="slidenum">
              <a:rPr lang="tr-TR" altLang="tr-TR" sz="1400">
                <a:latin typeface="Arial" panose="020B0604020202020204" pitchFamily="34" charset="0"/>
              </a:rPr>
              <a:pPr>
                <a:spcBef>
                  <a:spcPct val="0"/>
                </a:spcBef>
                <a:buFontTx/>
                <a:buNone/>
              </a:pPr>
              <a:t>3</a:t>
            </a:fld>
            <a:endParaRPr lang="tr-TR" altLang="tr-TR" sz="1400" dirty="0">
              <a:latin typeface="Arial" panose="020B0604020202020204" pitchFamily="34" charset="0"/>
            </a:endParaRPr>
          </a:p>
        </p:txBody>
      </p:sp>
      <p:sp>
        <p:nvSpPr>
          <p:cNvPr id="12293" name="Rectangle 3">
            <a:extLst>
              <a:ext uri="{FF2B5EF4-FFF2-40B4-BE49-F238E27FC236}">
                <a16:creationId xmlns:a16="http://schemas.microsoft.com/office/drawing/2014/main" id="{B1806938-DB2B-6C3B-42EE-DD32D49191AE}"/>
              </a:ext>
            </a:extLst>
          </p:cNvPr>
          <p:cNvSpPr>
            <a:spLocks noGrp="1"/>
          </p:cNvSpPr>
          <p:nvPr>
            <p:ph type="body" idx="1"/>
          </p:nvPr>
        </p:nvSpPr>
        <p:spPr>
          <a:xfrm>
            <a:off x="1030014" y="809296"/>
            <a:ext cx="9180786" cy="5470853"/>
          </a:xfrm>
        </p:spPr>
        <p:txBody>
          <a:bodyPr/>
          <a:lstStyle/>
          <a:p>
            <a:pPr algn="ctr" eaLnBrk="1" hangingPunct="1">
              <a:lnSpc>
                <a:spcPct val="150000"/>
              </a:lnSpc>
              <a:buFontTx/>
              <a:buChar char="-"/>
            </a:pPr>
            <a:r>
              <a:rPr lang="tr-TR" altLang="tr-TR" sz="3200" b="1" dirty="0">
                <a:cs typeface="Calibri" panose="020F0502020204030204" pitchFamily="34" charset="0"/>
              </a:rPr>
              <a:t>« Yatırımcının en büyük sorunu, hatta en büyük düşmanı muhtemelen kendisidir. »</a:t>
            </a:r>
            <a:r>
              <a:rPr lang="tr-TR" sz="3200" b="1" i="0" dirty="0">
                <a:solidFill>
                  <a:srgbClr val="000000"/>
                </a:solidFill>
                <a:effectLst/>
                <a:latin typeface="LiberationSans_38_2"/>
              </a:rPr>
              <a:t> </a:t>
            </a:r>
          </a:p>
          <a:p>
            <a:pPr marL="0" indent="0">
              <a:lnSpc>
                <a:spcPct val="150000"/>
              </a:lnSpc>
              <a:buNone/>
            </a:pPr>
            <a:r>
              <a:rPr lang="tr-TR" sz="3600" b="0" i="0" dirty="0">
                <a:solidFill>
                  <a:srgbClr val="0070C0"/>
                </a:solidFill>
                <a:effectLst/>
                <a:latin typeface="LiberationSans_38_2"/>
              </a:rPr>
              <a:t>—</a:t>
            </a:r>
            <a:r>
              <a:rPr lang="tr-TR" sz="3600" dirty="0">
                <a:solidFill>
                  <a:srgbClr val="0070C0"/>
                </a:solidFill>
                <a:latin typeface="LiberationSans_38_2"/>
              </a:rPr>
              <a:t> </a:t>
            </a:r>
            <a:r>
              <a:rPr lang="tr-TR" sz="3600" b="1" i="0" dirty="0">
                <a:solidFill>
                  <a:srgbClr val="0070C0"/>
                </a:solidFill>
                <a:effectLst/>
                <a:latin typeface="Nanum Pen Script" panose="03040600000000000000" pitchFamily="66" charset="-127"/>
                <a:ea typeface="Nanum Pen Script" panose="03040600000000000000" pitchFamily="66" charset="-127"/>
                <a:cs typeface="Rastanty Cortez" panose="020F0502020204030204" pitchFamily="34" charset="0"/>
              </a:rPr>
              <a:t>Benjamin Graham</a:t>
            </a:r>
            <a:br>
              <a:rPr lang="tr-TR" altLang="tr-TR" sz="2000" b="1" dirty="0">
                <a:cs typeface="Calibri" panose="020F0502020204030204" pitchFamily="34" charset="0"/>
              </a:rPr>
            </a:br>
            <a:endParaRPr lang="tr-TR" altLang="tr-TR" sz="2000" b="1" dirty="0">
              <a:cs typeface="Calibri" panose="020F0502020204030204" pitchFamily="34" charset="0"/>
            </a:endParaRPr>
          </a:p>
        </p:txBody>
      </p:sp>
      <p:pic>
        <p:nvPicPr>
          <p:cNvPr id="8194" name="Picture 2" descr="Benjamin Graham'in hayatı, edebi kişiliği ve eserleri">
            <a:extLst>
              <a:ext uri="{FF2B5EF4-FFF2-40B4-BE49-F238E27FC236}">
                <a16:creationId xmlns:a16="http://schemas.microsoft.com/office/drawing/2014/main" id="{920E27B1-2790-9120-2714-0AE5C6E0C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045" y="3153103"/>
            <a:ext cx="3969067" cy="246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4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3E371-AD9C-6E08-7013-39BDE3929B4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EE27E78-0E26-CCAF-723B-A416EDC9E924}"/>
              </a:ext>
            </a:extLst>
          </p:cNvPr>
          <p:cNvSpPr>
            <a:spLocks noGrp="1"/>
          </p:cNvSpPr>
          <p:nvPr>
            <p:ph type="title"/>
          </p:nvPr>
        </p:nvSpPr>
        <p:spPr>
          <a:xfrm>
            <a:off x="838200" y="365126"/>
            <a:ext cx="10515600" cy="901700"/>
          </a:xfrm>
          <a:ln w="28575">
            <a:solidFill>
              <a:srgbClr val="FA8900"/>
            </a:solidFill>
          </a:ln>
        </p:spPr>
        <p:txBody>
          <a:bodyPr>
            <a:normAutofit/>
          </a:bodyPr>
          <a:lstStyle/>
          <a:p>
            <a:pPr algn="ctr"/>
            <a:r>
              <a:rPr lang="tr-TR" sz="4000" dirty="0">
                <a:solidFill>
                  <a:srgbClr val="7030A0"/>
                </a:solidFill>
                <a:latin typeface="Arial (Başlıklar)"/>
              </a:rPr>
              <a:t>6. YAZI GELDİ, SİZ KAZANDINIZ</a:t>
            </a:r>
          </a:p>
        </p:txBody>
      </p:sp>
      <p:sp>
        <p:nvSpPr>
          <p:cNvPr id="3" name="İçerik Yer Tutucusu 2">
            <a:extLst>
              <a:ext uri="{FF2B5EF4-FFF2-40B4-BE49-F238E27FC236}">
                <a16:creationId xmlns:a16="http://schemas.microsoft.com/office/drawing/2014/main" id="{6F4E1045-33A1-42F1-509D-2AF0F8D29F2B}"/>
              </a:ext>
            </a:extLst>
          </p:cNvPr>
          <p:cNvSpPr>
            <a:spLocks noGrp="1"/>
          </p:cNvSpPr>
          <p:nvPr>
            <p:ph idx="1"/>
          </p:nvPr>
        </p:nvSpPr>
        <p:spPr>
          <a:xfrm>
            <a:off x="838200" y="1570831"/>
            <a:ext cx="10515600" cy="4481513"/>
          </a:xfrm>
        </p:spPr>
        <p:txBody>
          <a:bodyPr>
            <a:normAutofit/>
          </a:bodyPr>
          <a:lstStyle/>
          <a:p>
            <a:pPr>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Bir işletmenin veya kişinin ayakta kalması için üç şeyin değerini bilmek gerekir.</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marL="457200" lvl="1" indent="0">
              <a:lnSpc>
                <a:spcPct val="150000"/>
              </a:lnSpc>
              <a:buNone/>
            </a:pPr>
            <a:r>
              <a:rPr lang="tr-TR" sz="1600" kern="0" dirty="0">
                <a:effectLst/>
                <a:latin typeface="Arial" panose="020B0604020202020204" pitchFamily="34" charset="0"/>
                <a:ea typeface="Times New Roman" panose="02020603050405020304" pitchFamily="18" charset="0"/>
                <a:cs typeface="Arial" panose="020B0604020202020204" pitchFamily="34" charset="0"/>
              </a:rPr>
              <a:t>1. Bir yatırımdan büyük getiriler istemekten çok, finansal anlamda çökertilemez olmak hedeflenmelidir. </a:t>
            </a:r>
          </a:p>
          <a:p>
            <a:pPr marL="457200" lvl="1" indent="0">
              <a:lnSpc>
                <a:spcPct val="150000"/>
              </a:lnSpc>
              <a:buNone/>
            </a:pPr>
            <a:r>
              <a:rPr lang="tr-TR" sz="1600" kern="0" dirty="0">
                <a:effectLst/>
                <a:latin typeface="Arial" panose="020B0604020202020204" pitchFamily="34" charset="0"/>
                <a:ea typeface="Times New Roman" panose="02020603050405020304" pitchFamily="18" charset="0"/>
                <a:cs typeface="Arial" panose="020B0604020202020204" pitchFamily="34" charset="0"/>
              </a:rPr>
              <a:t>2. Planlama önemlidir. Fakat, her planın en önemli kısmı, planın plana göre gitmeyeceğini planlamaktır.</a:t>
            </a:r>
          </a:p>
          <a:p>
            <a:pPr marL="0" lvl="0" indent="0" algn="just" fontAlgn="base">
              <a:lnSpc>
                <a:spcPct val="150000"/>
              </a:lnSpc>
              <a:buNone/>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        </a:t>
            </a:r>
            <a:r>
              <a:rPr lang="tr-TR" sz="1600" kern="0" dirty="0">
                <a:effectLst/>
                <a:latin typeface="Arial" panose="020B0604020202020204" pitchFamily="34" charset="0"/>
                <a:ea typeface="Times New Roman" panose="02020603050405020304" pitchFamily="18" charset="0"/>
                <a:cs typeface="Arial" panose="020B0604020202020204" pitchFamily="34" charset="0"/>
              </a:rPr>
              <a:t>3. Dengeli bir kişilik, yani geleceğe iyimser bakmak, aynı şekilde o geleceğe ulaşmamızı engelleyecek şeyler hakkında </a:t>
            </a:r>
            <a:r>
              <a:rPr lang="tr-TR" sz="1600" b="1" kern="0" dirty="0" err="1">
                <a:effectLst/>
                <a:latin typeface="Arial" panose="020B0604020202020204" pitchFamily="34" charset="0"/>
                <a:ea typeface="Times New Roman" panose="02020603050405020304" pitchFamily="18" charset="0"/>
                <a:cs typeface="Arial" panose="020B0604020202020204" pitchFamily="34" charset="0"/>
              </a:rPr>
              <a:t>paranoid</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 düşünmek</a:t>
            </a:r>
            <a:r>
              <a:rPr lang="tr-TR" sz="1600" kern="0" dirty="0">
                <a:effectLst/>
                <a:latin typeface="Arial" panose="020B0604020202020204" pitchFamily="34" charset="0"/>
                <a:ea typeface="Times New Roman" panose="02020603050405020304" pitchFamily="18" charset="0"/>
                <a:cs typeface="Arial" panose="020B0604020202020204" pitchFamily="34" charset="0"/>
              </a:rPr>
              <a:t> hayati önem taşır. İyimserlik genellikle işlerin iyi gideceğine inanmaktır. Ancak bu tanım eksiktir. </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Makul düzeyde iyimserlik,</a:t>
            </a:r>
            <a:r>
              <a:rPr lang="tr-TR" sz="1600" kern="0" dirty="0">
                <a:effectLst/>
                <a:latin typeface="Arial" panose="020B0604020202020204" pitchFamily="34" charset="0"/>
                <a:ea typeface="Times New Roman" panose="02020603050405020304" pitchFamily="18" charset="0"/>
                <a:cs typeface="Arial" panose="020B0604020202020204" pitchFamily="34" charset="0"/>
              </a:rPr>
              <a:t> olasılıkların lehimize olduğuna ve arada muazzam sıkıntılar yaşansa bile, zaman içerisinde her şeyin dengelenerek iyi bir sonuca ulaşacağımıza olan inançtır.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lvl="1"/>
            <a:endParaRPr lang="tr-TR" dirty="0"/>
          </a:p>
        </p:txBody>
      </p:sp>
      <p:sp>
        <p:nvSpPr>
          <p:cNvPr id="7" name="Slayt Numarası Yer Tutucusu 6">
            <a:extLst>
              <a:ext uri="{FF2B5EF4-FFF2-40B4-BE49-F238E27FC236}">
                <a16:creationId xmlns:a16="http://schemas.microsoft.com/office/drawing/2014/main" id="{F6DCDA29-DBED-12DE-B748-2B88F1BA4E94}"/>
              </a:ext>
            </a:extLst>
          </p:cNvPr>
          <p:cNvSpPr>
            <a:spLocks noGrp="1"/>
          </p:cNvSpPr>
          <p:nvPr>
            <p:ph type="sldNum" sz="quarter" idx="12"/>
          </p:nvPr>
        </p:nvSpPr>
        <p:spPr/>
        <p:txBody>
          <a:bodyPr/>
          <a:lstStyle/>
          <a:p>
            <a:fld id="{186FE683-05A3-4364-986B-7C9455E48CB2}" type="slidenum">
              <a:rPr lang="tr-TR" smtClean="0"/>
              <a:t>30</a:t>
            </a:fld>
            <a:endParaRPr lang="tr-TR" dirty="0"/>
          </a:p>
        </p:txBody>
      </p:sp>
    </p:spTree>
    <p:extLst>
      <p:ext uri="{BB962C8B-B14F-4D97-AF65-F5344CB8AC3E}">
        <p14:creationId xmlns:p14="http://schemas.microsoft.com/office/powerpoint/2010/main" val="187935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DF770-B1BA-9CE9-0757-943F90C0E52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6158A5B-BD41-7A53-6C60-F354CFA9B712}"/>
              </a:ext>
            </a:extLst>
          </p:cNvPr>
          <p:cNvSpPr>
            <a:spLocks noGrp="1"/>
          </p:cNvSpPr>
          <p:nvPr>
            <p:ph type="title"/>
          </p:nvPr>
        </p:nvSpPr>
        <p:spPr>
          <a:xfrm>
            <a:off x="838200" y="365126"/>
            <a:ext cx="10515600" cy="901700"/>
          </a:xfrm>
          <a:ln w="28575">
            <a:solidFill>
              <a:srgbClr val="FA8900"/>
            </a:solidFill>
          </a:ln>
        </p:spPr>
        <p:txBody>
          <a:bodyPr>
            <a:normAutofit/>
          </a:bodyPr>
          <a:lstStyle/>
          <a:p>
            <a:pPr algn="ctr"/>
            <a:r>
              <a:rPr lang="tr-TR" sz="4000" dirty="0">
                <a:solidFill>
                  <a:srgbClr val="7030A0"/>
                </a:solidFill>
                <a:latin typeface="Arial (Başlıklar)"/>
              </a:rPr>
              <a:t>Yazı Geldi, Siz Kazandınız</a:t>
            </a:r>
          </a:p>
        </p:txBody>
      </p:sp>
      <p:sp>
        <p:nvSpPr>
          <p:cNvPr id="3" name="İçerik Yer Tutucusu 2">
            <a:extLst>
              <a:ext uri="{FF2B5EF4-FFF2-40B4-BE49-F238E27FC236}">
                <a16:creationId xmlns:a16="http://schemas.microsoft.com/office/drawing/2014/main" id="{AAE09C43-A7CE-AA92-DE09-A8392A24C66A}"/>
              </a:ext>
            </a:extLst>
          </p:cNvPr>
          <p:cNvSpPr>
            <a:spLocks noGrp="1"/>
          </p:cNvSpPr>
          <p:nvPr>
            <p:ph idx="1"/>
          </p:nvPr>
        </p:nvSpPr>
        <p:spPr>
          <a:xfrm>
            <a:off x="838200" y="1570831"/>
            <a:ext cx="10515600" cy="4481513"/>
          </a:xfrm>
        </p:spPr>
        <p:txBody>
          <a:bodyPr>
            <a:normAutofit fontScale="92500" lnSpcReduction="20000"/>
          </a:bodyPr>
          <a:lstStyle/>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Örneğin,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girişim sermayesi sektörü</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Bir girişim sermayesi şirketi, 50 yatırım yapsa, büyük olasılıkla bunlardan yarısının başarısız olmasını, %10’nun oldukça iyi olmasını, bir veya ikisinin ise fon getirisinin %100’ünü sağlayan şirket olmasını bekler.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ABD’de </a:t>
            </a:r>
            <a:r>
              <a:rPr lang="tr-TR" sz="1800" b="1" kern="0" dirty="0" err="1">
                <a:effectLst/>
                <a:latin typeface="Arial" panose="020B0604020202020204" pitchFamily="34" charset="0"/>
                <a:ea typeface="Times New Roman" panose="02020603050405020304" pitchFamily="18" charset="0"/>
                <a:cs typeface="Arial" panose="020B0604020202020204" pitchFamily="34" charset="0"/>
              </a:rPr>
              <a:t>Correlation</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err="1">
                <a:effectLst/>
                <a:latin typeface="Arial" panose="020B0604020202020204" pitchFamily="34" charset="0"/>
                <a:ea typeface="Times New Roman" panose="02020603050405020304" pitchFamily="18" charset="0"/>
                <a:cs typeface="Arial" panose="020B0604020202020204" pitchFamily="34" charset="0"/>
              </a:rPr>
              <a:t>Ventures</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adlı yatırım şirketi, 2004-2014 yılları arasında 21.000 şirketten şu sonuçları almıştır.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Girişim şirketleri, yatırımların %65’inde para kaybetmişler,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%2.5’inden 10 ila 20 kat kazanmışlar.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%1’inden 20 kattan fazla kazanmışlar,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%0,5’inden yaklaşık olarak 10 tanesi 50 kat veya daha fazla para kazandırmıştır.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Girişim sermayesi işi bu yüzden risklidir.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457200" lvl="1" indent="0">
              <a:buNone/>
            </a:pPr>
            <a:endParaRPr lang="tr-TR" dirty="0"/>
          </a:p>
        </p:txBody>
      </p:sp>
      <p:sp>
        <p:nvSpPr>
          <p:cNvPr id="7" name="Slayt Numarası Yer Tutucusu 6">
            <a:extLst>
              <a:ext uri="{FF2B5EF4-FFF2-40B4-BE49-F238E27FC236}">
                <a16:creationId xmlns:a16="http://schemas.microsoft.com/office/drawing/2014/main" id="{B60EDAD2-F6D0-B994-F1FA-6C01D93A59AB}"/>
              </a:ext>
            </a:extLst>
          </p:cNvPr>
          <p:cNvSpPr>
            <a:spLocks noGrp="1"/>
          </p:cNvSpPr>
          <p:nvPr>
            <p:ph type="sldNum" sz="quarter" idx="12"/>
          </p:nvPr>
        </p:nvSpPr>
        <p:spPr/>
        <p:txBody>
          <a:bodyPr/>
          <a:lstStyle/>
          <a:p>
            <a:fld id="{186FE683-05A3-4364-986B-7C9455E48CB2}" type="slidenum">
              <a:rPr lang="tr-TR" smtClean="0"/>
              <a:t>31</a:t>
            </a:fld>
            <a:endParaRPr lang="tr-TR" dirty="0"/>
          </a:p>
        </p:txBody>
      </p:sp>
    </p:spTree>
    <p:extLst>
      <p:ext uri="{BB962C8B-B14F-4D97-AF65-F5344CB8AC3E}">
        <p14:creationId xmlns:p14="http://schemas.microsoft.com/office/powerpoint/2010/main" val="1948250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53D93-5EAF-FC02-EA16-164C36B3DB5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AFC2F33-C4D3-40C8-6C7C-1BB56F1A40E2}"/>
              </a:ext>
            </a:extLst>
          </p:cNvPr>
          <p:cNvSpPr>
            <a:spLocks noGrp="1"/>
          </p:cNvSpPr>
          <p:nvPr>
            <p:ph type="title"/>
          </p:nvPr>
        </p:nvSpPr>
        <p:spPr>
          <a:xfrm>
            <a:off x="838200" y="365126"/>
            <a:ext cx="10515600" cy="901700"/>
          </a:xfrm>
          <a:ln w="28575">
            <a:solidFill>
              <a:srgbClr val="FA8900"/>
            </a:solidFill>
          </a:ln>
        </p:spPr>
        <p:txBody>
          <a:bodyPr>
            <a:normAutofit/>
          </a:bodyPr>
          <a:lstStyle/>
          <a:p>
            <a:pPr algn="ctr"/>
            <a:r>
              <a:rPr lang="tr-TR" sz="4000" dirty="0">
                <a:solidFill>
                  <a:srgbClr val="7030A0"/>
                </a:solidFill>
                <a:latin typeface="Arial (Başlıklar)"/>
              </a:rPr>
              <a:t>Yazı Geldi, Siz Kazandınız</a:t>
            </a:r>
          </a:p>
        </p:txBody>
      </p:sp>
      <p:sp>
        <p:nvSpPr>
          <p:cNvPr id="3" name="İçerik Yer Tutucusu 2">
            <a:extLst>
              <a:ext uri="{FF2B5EF4-FFF2-40B4-BE49-F238E27FC236}">
                <a16:creationId xmlns:a16="http://schemas.microsoft.com/office/drawing/2014/main" id="{F212BB2A-EA16-03D2-14F8-2F452B8EC9E5}"/>
              </a:ext>
            </a:extLst>
          </p:cNvPr>
          <p:cNvSpPr>
            <a:spLocks noGrp="1"/>
          </p:cNvSpPr>
          <p:nvPr>
            <p:ph idx="1"/>
          </p:nvPr>
        </p:nvSpPr>
        <p:spPr>
          <a:xfrm>
            <a:off x="838200" y="1570831"/>
            <a:ext cx="10515600" cy="4481513"/>
          </a:xfrm>
        </p:spPr>
        <p:txBody>
          <a:bodyPr>
            <a:normAutofit fontScale="77500" lnSpcReduction="20000"/>
          </a:bodyPr>
          <a:lstStyle/>
          <a:p>
            <a:pPr fontAlgn="base">
              <a:lnSpc>
                <a:spcPct val="17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Yatırımcı daha güvenli, daha öngörülebilir ve daha istikrarlı getiri istiyorsa, büyük halka açık şirketlere yatırım yapmalıdır.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Halka açık şirketlerin hisselerinin çoğu işe yaramaz. Küçük kısmı iyi iş yapar. Ve “olağanüstü kazananlar haline gelir”.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1800" kern="0" dirty="0" err="1">
                <a:effectLst/>
                <a:latin typeface="Arial" panose="020B0604020202020204" pitchFamily="34" charset="0"/>
                <a:ea typeface="Times New Roman" panose="02020603050405020304" pitchFamily="18" charset="0"/>
                <a:cs typeface="Arial" panose="020B0604020202020204" pitchFamily="34" charset="0"/>
              </a:rPr>
              <a:t>Waren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kern="0" dirty="0" err="1">
                <a:effectLst/>
                <a:latin typeface="Arial" panose="020B0604020202020204" pitchFamily="34" charset="0"/>
                <a:ea typeface="Times New Roman" panose="02020603050405020304" pitchFamily="18" charset="0"/>
                <a:cs typeface="Arial" panose="020B0604020202020204" pitchFamily="34" charset="0"/>
              </a:rPr>
              <a:t>Buffett</a:t>
            </a:r>
            <a:r>
              <a:rPr lang="tr-TR" sz="1800" kern="0" dirty="0">
                <a:effectLst/>
                <a:latin typeface="Arial" panose="020B0604020202020204" pitchFamily="34" charset="0"/>
                <a:ea typeface="Times New Roman" panose="02020603050405020304" pitchFamily="18" charset="0"/>
                <a:cs typeface="Arial" panose="020B0604020202020204" pitchFamily="34" charset="0"/>
              </a:rPr>
              <a:t>, 2013 yılında yaptığı bir konuşmada hayatı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boyunca 400-500 hisseye</a:t>
            </a:r>
            <a:r>
              <a:rPr lang="tr-TR" sz="1800" kern="0" dirty="0">
                <a:effectLst/>
                <a:latin typeface="Arial" panose="020B0604020202020204" pitchFamily="34" charset="0"/>
                <a:ea typeface="Times New Roman" panose="02020603050405020304" pitchFamily="18" charset="0"/>
                <a:cs typeface="Arial" panose="020B0604020202020204" pitchFamily="34" charset="0"/>
              </a:rPr>
              <a:t> sahip olduğunu ve parasının çoğunu bunların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10 </a:t>
            </a:r>
            <a:r>
              <a:rPr lang="tr-TR" sz="1800" kern="0" dirty="0">
                <a:effectLst/>
                <a:latin typeface="Arial" panose="020B0604020202020204" pitchFamily="34" charset="0"/>
                <a:ea typeface="Times New Roman" panose="02020603050405020304" pitchFamily="18" charset="0"/>
                <a:cs typeface="Arial" panose="020B0604020202020204" pitchFamily="34" charset="0"/>
              </a:rPr>
              <a:t>tanesinden kazandığını söylemiştir.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Bir rol modelin başarılarına özel önem verdiğimiz zaman kazanımlarının, eylemlerinin küçük bir yüzdesinden geldiğini gözden kaçırırız. Bu durum, kendi yaşadığımız başarısızlıklar, kayıplar, aksilikler karşısında, yanlış bir şey yapıyormuşuz gibi hissetmemize yol açar. Ancak, nasıl ki ustalar sıklıkla yanılıyorsa, biz de yanılabiliriz. Onlar bizden daha çok doğru düşünmüş ve daha çok haklı çıkmış olabilirler. Fakat, onlar da bizim kadar yanılabilirler.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7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Önemli olan haklı ve haksız olmamız değil, haklı olduğumuzda ne kadar para kazandığımız ve haksız olduğumuzda ne kadar para kaybettiğimizdir.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Zamanın yarısında yanılabilir. Ancak yine de bir servet kazanabiliriz.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457200" lvl="1" indent="0">
              <a:buNone/>
            </a:pPr>
            <a:endParaRPr lang="tr-TR" dirty="0"/>
          </a:p>
        </p:txBody>
      </p:sp>
      <p:sp>
        <p:nvSpPr>
          <p:cNvPr id="7" name="Slayt Numarası Yer Tutucusu 6">
            <a:extLst>
              <a:ext uri="{FF2B5EF4-FFF2-40B4-BE49-F238E27FC236}">
                <a16:creationId xmlns:a16="http://schemas.microsoft.com/office/drawing/2014/main" id="{C1ED0207-638B-3890-27D6-2F9C3F3A8C5D}"/>
              </a:ext>
            </a:extLst>
          </p:cNvPr>
          <p:cNvSpPr>
            <a:spLocks noGrp="1"/>
          </p:cNvSpPr>
          <p:nvPr>
            <p:ph type="sldNum" sz="quarter" idx="12"/>
          </p:nvPr>
        </p:nvSpPr>
        <p:spPr/>
        <p:txBody>
          <a:bodyPr/>
          <a:lstStyle/>
          <a:p>
            <a:fld id="{186FE683-05A3-4364-986B-7C9455E48CB2}" type="slidenum">
              <a:rPr lang="tr-TR" smtClean="0"/>
              <a:t>32</a:t>
            </a:fld>
            <a:endParaRPr lang="tr-TR" dirty="0"/>
          </a:p>
        </p:txBody>
      </p:sp>
    </p:spTree>
    <p:extLst>
      <p:ext uri="{BB962C8B-B14F-4D97-AF65-F5344CB8AC3E}">
        <p14:creationId xmlns:p14="http://schemas.microsoft.com/office/powerpoint/2010/main" val="136027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a:extLst>
              <a:ext uri="{FF2B5EF4-FFF2-40B4-BE49-F238E27FC236}">
                <a16:creationId xmlns:a16="http://schemas.microsoft.com/office/drawing/2014/main" id="{E9278B7E-555B-77D3-DE29-A6317236E2AF}"/>
              </a:ext>
            </a:extLst>
          </p:cNvPr>
          <p:cNvSpPr>
            <a:spLocks noGrp="1"/>
          </p:cNvSpPr>
          <p:nvPr>
            <p:ph type="title"/>
          </p:nvPr>
        </p:nvSpPr>
        <p:spPr/>
        <p:txBody>
          <a:bodyPr/>
          <a:lstStyle/>
          <a:p>
            <a:pPr algn="ctr"/>
            <a:r>
              <a:rPr lang="tr-TR" altLang="tr-TR" dirty="0">
                <a:solidFill>
                  <a:srgbClr val="7030A0"/>
                </a:solidFill>
                <a:latin typeface="Arial (Başlıklar)"/>
              </a:rPr>
              <a:t>7. ÖZGÜRLÜK</a:t>
            </a:r>
          </a:p>
        </p:txBody>
      </p:sp>
      <p:sp>
        <p:nvSpPr>
          <p:cNvPr id="3" name="İçerik Yer Tutucusu 2">
            <a:extLst>
              <a:ext uri="{FF2B5EF4-FFF2-40B4-BE49-F238E27FC236}">
                <a16:creationId xmlns:a16="http://schemas.microsoft.com/office/drawing/2014/main" id="{22565C4A-574B-4B1F-E523-83E9D69A0E63}"/>
              </a:ext>
            </a:extLst>
          </p:cNvPr>
          <p:cNvSpPr>
            <a:spLocks noGrp="1"/>
          </p:cNvSpPr>
          <p:nvPr>
            <p:ph idx="1"/>
          </p:nvPr>
        </p:nvSpPr>
        <p:spPr>
          <a:xfrm>
            <a:off x="808073" y="1317628"/>
            <a:ext cx="10545727" cy="5075236"/>
          </a:xfrm>
        </p:spPr>
        <p:txBody>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Zamanımızı kontrol etmek, paranın ödediği en yüksek kâr payıdır.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olmanın en yüksek halidir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her sabah uyanıp, </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bugün ne istersem yapabilirim diyebilmektir.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İnsanlar kendilerini mutlu edebilmek için zengin olmak isterler.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Mutluluk karmaşık bir konudur. Çünkü, herkes farklıdır. Ancak, mutluluğun ortak bir faydası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evrensel düzeyde bir neşe ve sevinç yakıtı</a:t>
            </a:r>
            <a:r>
              <a:rPr lang="tr-TR" sz="1800" kern="0" dirty="0">
                <a:effectLst/>
                <a:latin typeface="Arial" panose="020B0604020202020204" pitchFamily="34" charset="0"/>
                <a:ea typeface="Times New Roman" panose="02020603050405020304" pitchFamily="18" charset="0"/>
                <a:cs typeface="Arial" panose="020B0604020202020204" pitchFamily="34" charset="0"/>
              </a:rPr>
              <a:t>-varsa, o da insanların hayatlarını kontrol etmek istemeleridir.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İstediğinizi, istediğiniz zaman, istediğiniz kişiyle, istediğiniz sürece yapabilme yeteneği paha biçilmezdir. Bu durum, paranın ödediği en yüksek kâr payıdır.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Paranın en büyük içsel değeri, zamanınızı kontrol etme yeteneğidir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fontAlgn="base">
              <a:lnSpc>
                <a:spcPct val="150000"/>
              </a:lnSpc>
              <a:buNone/>
            </a:pP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defRPr/>
            </a:pPr>
            <a:endParaRPr lang="tr-TR" sz="2000" dirty="0">
              <a:latin typeface="Arial (Gövde)"/>
            </a:endParaRPr>
          </a:p>
        </p:txBody>
      </p:sp>
      <p:sp>
        <p:nvSpPr>
          <p:cNvPr id="2" name="Başlık 1">
            <a:extLst>
              <a:ext uri="{FF2B5EF4-FFF2-40B4-BE49-F238E27FC236}">
                <a16:creationId xmlns:a16="http://schemas.microsoft.com/office/drawing/2014/main" id="{42537085-DD10-9D67-65DA-254CF0B18762}"/>
              </a:ext>
            </a:extLst>
          </p:cNvPr>
          <p:cNvSpPr txBox="1">
            <a:spLocks/>
          </p:cNvSpPr>
          <p:nvPr/>
        </p:nvSpPr>
        <p:spPr>
          <a:xfrm>
            <a:off x="838200" y="365127"/>
            <a:ext cx="10515600" cy="882648"/>
          </a:xfrm>
          <a:prstGeom prst="rect">
            <a:avLst/>
          </a:prstGeom>
          <a:ln w="28575">
            <a:solidFill>
              <a:srgbClr val="FA89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dirty="0">
              <a:solidFill>
                <a:srgbClr val="7030A0"/>
              </a:solidFill>
              <a:latin typeface="Arial (Başlıklar)"/>
              <a:cs typeface="Calibri Light" panose="020F0302020204030204" pitchFamily="34" charset="0"/>
            </a:endParaRPr>
          </a:p>
        </p:txBody>
      </p:sp>
      <p:sp>
        <p:nvSpPr>
          <p:cNvPr id="4" name="Slayt Numarası Yer Tutucusu 3">
            <a:extLst>
              <a:ext uri="{FF2B5EF4-FFF2-40B4-BE49-F238E27FC236}">
                <a16:creationId xmlns:a16="http://schemas.microsoft.com/office/drawing/2014/main" id="{7087F731-A8C6-EEB3-3942-8C00CCA41EFA}"/>
              </a:ext>
            </a:extLst>
          </p:cNvPr>
          <p:cNvSpPr>
            <a:spLocks noGrp="1"/>
          </p:cNvSpPr>
          <p:nvPr>
            <p:ph type="sldNum" sz="quarter" idx="12"/>
          </p:nvPr>
        </p:nvSpPr>
        <p:spPr/>
        <p:txBody>
          <a:bodyPr/>
          <a:lstStyle/>
          <a:p>
            <a:pPr>
              <a:defRPr/>
            </a:pPr>
            <a:fld id="{2EE3C746-B394-49BE-B075-CFB9C853DD4B}" type="slidenum">
              <a:rPr lang="tr-TR" altLang="tr-TR" smtClean="0"/>
              <a:pPr>
                <a:defRPr/>
              </a:pPr>
              <a:t>33</a:t>
            </a:fld>
            <a:endParaRPr lang="tr-TR" alt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A4D4F-FFDD-C76D-4A85-8054692E6E0C}"/>
            </a:ext>
          </a:extLst>
        </p:cNvPr>
        <p:cNvGrpSpPr/>
        <p:nvPr/>
      </p:nvGrpSpPr>
      <p:grpSpPr>
        <a:xfrm>
          <a:off x="0" y="0"/>
          <a:ext cx="0" cy="0"/>
          <a:chOff x="0" y="0"/>
          <a:chExt cx="0" cy="0"/>
        </a:xfrm>
      </p:grpSpPr>
      <p:sp>
        <p:nvSpPr>
          <p:cNvPr id="18434" name="Başlık 1">
            <a:extLst>
              <a:ext uri="{FF2B5EF4-FFF2-40B4-BE49-F238E27FC236}">
                <a16:creationId xmlns:a16="http://schemas.microsoft.com/office/drawing/2014/main" id="{753776CB-6F43-9AE8-E920-C5AAA75E5469}"/>
              </a:ext>
            </a:extLst>
          </p:cNvPr>
          <p:cNvSpPr>
            <a:spLocks noGrp="1"/>
          </p:cNvSpPr>
          <p:nvPr>
            <p:ph type="title"/>
          </p:nvPr>
        </p:nvSpPr>
        <p:spPr/>
        <p:txBody>
          <a:bodyPr/>
          <a:lstStyle/>
          <a:p>
            <a:r>
              <a:rPr lang="tr-TR" altLang="tr-TR" dirty="0">
                <a:solidFill>
                  <a:srgbClr val="7030A0"/>
                </a:solidFill>
                <a:latin typeface="Arial (Başlıklar)"/>
              </a:rPr>
              <a:t>Özgürlük</a:t>
            </a:r>
          </a:p>
        </p:txBody>
      </p:sp>
      <p:sp>
        <p:nvSpPr>
          <p:cNvPr id="3" name="İçerik Yer Tutucusu 2">
            <a:extLst>
              <a:ext uri="{FF2B5EF4-FFF2-40B4-BE49-F238E27FC236}">
                <a16:creationId xmlns:a16="http://schemas.microsoft.com/office/drawing/2014/main" id="{1355AF96-A4D7-EF10-4A2C-0C5175A297D4}"/>
              </a:ext>
            </a:extLst>
          </p:cNvPr>
          <p:cNvSpPr>
            <a:spLocks noGrp="1"/>
          </p:cNvSpPr>
          <p:nvPr>
            <p:ph idx="1"/>
          </p:nvPr>
        </p:nvSpPr>
        <p:spPr>
          <a:xfrm>
            <a:off x="808073" y="1317628"/>
            <a:ext cx="10545727" cy="5075236"/>
          </a:xfrm>
        </p:spPr>
        <p:txBody>
          <a:bodyPr/>
          <a:lstStyle/>
          <a:p>
            <a:pPr fontAlgn="base">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Az miktarda bir servet bile, hasta olduğunuzda bankadaki hesabınızı bozmadan birkaç gün ücretsiz izin kullanabilmek anlamına gelir.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Bunun biraz üstü, işten çıkarılmanız durumunda, bulduğunuz ilk işe girmek yerine, iyi bir işin karşınıza çıkmasını bekleyebilecek durumda olmak anlamına gelir. Bu durum hayat değiştirici olabilir.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Acil durumlar için, 6 aylık yedek akçe, patronunuzdan korkmamak</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anlamına gelir. Çünkü, yeni bir iş bulmanız biraz zaman alsa bile mahvolmayacağınızı bilirsiniz.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effectLst/>
                <a:latin typeface="Arial" panose="020B0604020202020204" pitchFamily="34" charset="0"/>
                <a:ea typeface="Times New Roman" panose="02020603050405020304" pitchFamily="18" charset="0"/>
                <a:cs typeface="Arial" panose="020B0604020202020204" pitchFamily="34" charset="0"/>
              </a:rPr>
              <a:t>Bunun üstü, ücreti daha düşük, </a:t>
            </a:r>
            <a:r>
              <a:rPr lang="tr-TR" sz="1600" b="1" kern="0" dirty="0">
                <a:effectLst/>
                <a:latin typeface="Arial" panose="020B0604020202020204" pitchFamily="34" charset="0"/>
                <a:ea typeface="Times New Roman" panose="02020603050405020304" pitchFamily="18" charset="0"/>
                <a:cs typeface="Arial" panose="020B0604020202020204" pitchFamily="34" charset="0"/>
              </a:rPr>
              <a:t>ama çalışma saatleri daha esnek olan bir işe girebilme olanağıdır</a:t>
            </a:r>
            <a:r>
              <a:rPr lang="tr-TR" sz="1600" kern="0" dirty="0">
                <a:effectLst/>
                <a:latin typeface="Arial" panose="020B0604020202020204" pitchFamily="34" charset="0"/>
                <a:ea typeface="Times New Roman" panose="02020603050405020304" pitchFamily="18" charset="0"/>
                <a:cs typeface="Arial" panose="020B0604020202020204" pitchFamily="34" charset="0"/>
              </a:rPr>
              <a:t>. Veya acil bir hastalık durumunda, tedavinin getireceği ek maddi yük konusunda   endişelenmenizi gerektirmeyecek bir iş anlamına gelebilir.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İnsanlar kontrolün kendilerinde olduğunu, yani sürücü koltuğunda oturduklarını hissetmekten hoşlanırlar</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dirty="0">
              <a:latin typeface="Arial" panose="020B0604020202020204" pitchFamily="34" charset="0"/>
              <a:cs typeface="Arial" panose="020B0604020202020204" pitchFamily="34" charset="0"/>
            </a:endParaRPr>
          </a:p>
        </p:txBody>
      </p:sp>
      <p:sp>
        <p:nvSpPr>
          <p:cNvPr id="2" name="Başlık 1">
            <a:extLst>
              <a:ext uri="{FF2B5EF4-FFF2-40B4-BE49-F238E27FC236}">
                <a16:creationId xmlns:a16="http://schemas.microsoft.com/office/drawing/2014/main" id="{360FE8EC-F047-CD9A-ABF2-95538321E5F3}"/>
              </a:ext>
            </a:extLst>
          </p:cNvPr>
          <p:cNvSpPr txBox="1">
            <a:spLocks/>
          </p:cNvSpPr>
          <p:nvPr/>
        </p:nvSpPr>
        <p:spPr>
          <a:xfrm>
            <a:off x="838200" y="365127"/>
            <a:ext cx="10515600" cy="882648"/>
          </a:xfrm>
          <a:prstGeom prst="rect">
            <a:avLst/>
          </a:prstGeom>
          <a:ln w="28575">
            <a:solidFill>
              <a:srgbClr val="FA89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dirty="0">
              <a:solidFill>
                <a:srgbClr val="7030A0"/>
              </a:solidFill>
              <a:latin typeface="Arial (Başlıklar)"/>
              <a:cs typeface="Calibri Light" panose="020F0302020204030204" pitchFamily="34" charset="0"/>
            </a:endParaRPr>
          </a:p>
        </p:txBody>
      </p:sp>
      <p:sp>
        <p:nvSpPr>
          <p:cNvPr id="4" name="Slayt Numarası Yer Tutucusu 3">
            <a:extLst>
              <a:ext uri="{FF2B5EF4-FFF2-40B4-BE49-F238E27FC236}">
                <a16:creationId xmlns:a16="http://schemas.microsoft.com/office/drawing/2014/main" id="{4D5F0FDF-667D-BE25-1CF4-416F72858FDC}"/>
              </a:ext>
            </a:extLst>
          </p:cNvPr>
          <p:cNvSpPr>
            <a:spLocks noGrp="1"/>
          </p:cNvSpPr>
          <p:nvPr>
            <p:ph type="sldNum" sz="quarter" idx="12"/>
          </p:nvPr>
        </p:nvSpPr>
        <p:spPr/>
        <p:txBody>
          <a:bodyPr/>
          <a:lstStyle/>
          <a:p>
            <a:pPr>
              <a:defRPr/>
            </a:pPr>
            <a:fld id="{2EE3C746-B394-49BE-B075-CFB9C853DD4B}" type="slidenum">
              <a:rPr lang="tr-TR" altLang="tr-TR" smtClean="0"/>
              <a:pPr>
                <a:defRPr/>
              </a:pPr>
              <a:t>34</a:t>
            </a:fld>
            <a:endParaRPr lang="tr-TR" altLang="tr-TR"/>
          </a:p>
        </p:txBody>
      </p:sp>
    </p:spTree>
    <p:extLst>
      <p:ext uri="{BB962C8B-B14F-4D97-AF65-F5344CB8AC3E}">
        <p14:creationId xmlns:p14="http://schemas.microsoft.com/office/powerpoint/2010/main" val="33595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788E-0585-3700-CF80-68116E93052C}"/>
            </a:ext>
          </a:extLst>
        </p:cNvPr>
        <p:cNvGrpSpPr/>
        <p:nvPr/>
      </p:nvGrpSpPr>
      <p:grpSpPr>
        <a:xfrm>
          <a:off x="0" y="0"/>
          <a:ext cx="0" cy="0"/>
          <a:chOff x="0" y="0"/>
          <a:chExt cx="0" cy="0"/>
        </a:xfrm>
      </p:grpSpPr>
      <p:sp>
        <p:nvSpPr>
          <p:cNvPr id="18434" name="Başlık 1">
            <a:extLst>
              <a:ext uri="{FF2B5EF4-FFF2-40B4-BE49-F238E27FC236}">
                <a16:creationId xmlns:a16="http://schemas.microsoft.com/office/drawing/2014/main" id="{5A09A38E-E4EF-ACD7-5766-C83E636B12A1}"/>
              </a:ext>
            </a:extLst>
          </p:cNvPr>
          <p:cNvSpPr>
            <a:spLocks noGrp="1"/>
          </p:cNvSpPr>
          <p:nvPr>
            <p:ph type="title"/>
          </p:nvPr>
        </p:nvSpPr>
        <p:spPr/>
        <p:txBody>
          <a:bodyPr/>
          <a:lstStyle/>
          <a:p>
            <a:r>
              <a:rPr lang="tr-TR" altLang="tr-TR" dirty="0">
                <a:solidFill>
                  <a:srgbClr val="7030A0"/>
                </a:solidFill>
                <a:latin typeface="Arial (Başlıklar)"/>
              </a:rPr>
              <a:t>Özgürlük</a:t>
            </a:r>
          </a:p>
        </p:txBody>
      </p:sp>
      <p:sp>
        <p:nvSpPr>
          <p:cNvPr id="3" name="İçerik Yer Tutucusu 2">
            <a:extLst>
              <a:ext uri="{FF2B5EF4-FFF2-40B4-BE49-F238E27FC236}">
                <a16:creationId xmlns:a16="http://schemas.microsoft.com/office/drawing/2014/main" id="{FC555EAA-6F14-6230-C0E0-A02A5A91FC19}"/>
              </a:ext>
            </a:extLst>
          </p:cNvPr>
          <p:cNvSpPr>
            <a:spLocks noGrp="1"/>
          </p:cNvSpPr>
          <p:nvPr>
            <p:ph idx="1"/>
          </p:nvPr>
        </p:nvSpPr>
        <p:spPr>
          <a:xfrm>
            <a:off x="808073" y="1317628"/>
            <a:ext cx="10545727" cy="5075236"/>
          </a:xfrm>
        </p:spPr>
        <p:txBody>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olmak, özgür olmaktır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Özgür olmak ise, çok para kazanmak değil, özgür olacak kadar para kazanmaktır.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Ancak birçok insan, daha büyük ve daha iyi şeyler satın almak için daha büyük paralar harcıyorlar. Böylece, zamanları üzerindeki özgürlüklerinden de ödün veriyorlar. En iyi durumda bu iki şey birbirini sıfırlıyor.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endParaRPr lang="tr-TR" sz="1600" dirty="0">
              <a:latin typeface="Arial" panose="020B0604020202020204" pitchFamily="34" charset="0"/>
              <a:cs typeface="Arial" panose="020B0604020202020204" pitchFamily="34" charset="0"/>
            </a:endParaRPr>
          </a:p>
        </p:txBody>
      </p:sp>
      <p:sp>
        <p:nvSpPr>
          <p:cNvPr id="2" name="Başlık 1">
            <a:extLst>
              <a:ext uri="{FF2B5EF4-FFF2-40B4-BE49-F238E27FC236}">
                <a16:creationId xmlns:a16="http://schemas.microsoft.com/office/drawing/2014/main" id="{F4D123C6-1CE7-8DEA-9390-88168962B9E6}"/>
              </a:ext>
            </a:extLst>
          </p:cNvPr>
          <p:cNvSpPr txBox="1">
            <a:spLocks/>
          </p:cNvSpPr>
          <p:nvPr/>
        </p:nvSpPr>
        <p:spPr>
          <a:xfrm>
            <a:off x="838200" y="365127"/>
            <a:ext cx="10515600" cy="882648"/>
          </a:xfrm>
          <a:prstGeom prst="rect">
            <a:avLst/>
          </a:prstGeom>
          <a:ln w="28575">
            <a:solidFill>
              <a:srgbClr val="FA89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dirty="0">
              <a:solidFill>
                <a:srgbClr val="7030A0"/>
              </a:solidFill>
              <a:latin typeface="Arial (Başlıklar)"/>
              <a:cs typeface="Calibri Light" panose="020F0302020204030204" pitchFamily="34" charset="0"/>
            </a:endParaRPr>
          </a:p>
        </p:txBody>
      </p:sp>
      <p:sp>
        <p:nvSpPr>
          <p:cNvPr id="4" name="Slayt Numarası Yer Tutucusu 3">
            <a:extLst>
              <a:ext uri="{FF2B5EF4-FFF2-40B4-BE49-F238E27FC236}">
                <a16:creationId xmlns:a16="http://schemas.microsoft.com/office/drawing/2014/main" id="{5F11C4DE-C710-3AF0-0EF3-EE51A314D2E3}"/>
              </a:ext>
            </a:extLst>
          </p:cNvPr>
          <p:cNvSpPr>
            <a:spLocks noGrp="1"/>
          </p:cNvSpPr>
          <p:nvPr>
            <p:ph type="sldNum" sz="quarter" idx="12"/>
          </p:nvPr>
        </p:nvSpPr>
        <p:spPr/>
        <p:txBody>
          <a:bodyPr/>
          <a:lstStyle/>
          <a:p>
            <a:pPr>
              <a:defRPr/>
            </a:pPr>
            <a:fld id="{2EE3C746-B394-49BE-B075-CFB9C853DD4B}" type="slidenum">
              <a:rPr lang="tr-TR" altLang="tr-TR" smtClean="0"/>
              <a:pPr>
                <a:defRPr/>
              </a:pPr>
              <a:t>35</a:t>
            </a:fld>
            <a:endParaRPr lang="tr-TR" altLang="tr-TR"/>
          </a:p>
        </p:txBody>
      </p:sp>
    </p:spTree>
    <p:extLst>
      <p:ext uri="{BB962C8B-B14F-4D97-AF65-F5344CB8AC3E}">
        <p14:creationId xmlns:p14="http://schemas.microsoft.com/office/powerpoint/2010/main" val="334191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59C86-1BBE-559C-5592-A731207537AE}"/>
            </a:ext>
          </a:extLst>
        </p:cNvPr>
        <p:cNvGrpSpPr/>
        <p:nvPr/>
      </p:nvGrpSpPr>
      <p:grpSpPr>
        <a:xfrm>
          <a:off x="0" y="0"/>
          <a:ext cx="0" cy="0"/>
          <a:chOff x="0" y="0"/>
          <a:chExt cx="0" cy="0"/>
        </a:xfrm>
      </p:grpSpPr>
      <p:sp>
        <p:nvSpPr>
          <p:cNvPr id="18434" name="Başlık 1">
            <a:extLst>
              <a:ext uri="{FF2B5EF4-FFF2-40B4-BE49-F238E27FC236}">
                <a16:creationId xmlns:a16="http://schemas.microsoft.com/office/drawing/2014/main" id="{28E949A4-A8A9-AD55-5652-F221EBAD2FDF}"/>
              </a:ext>
            </a:extLst>
          </p:cNvPr>
          <p:cNvSpPr>
            <a:spLocks noGrp="1"/>
          </p:cNvSpPr>
          <p:nvPr>
            <p:ph type="title"/>
          </p:nvPr>
        </p:nvSpPr>
        <p:spPr/>
        <p:txBody>
          <a:bodyPr/>
          <a:lstStyle/>
          <a:p>
            <a:r>
              <a:rPr lang="tr-TR" altLang="tr-TR" dirty="0">
                <a:solidFill>
                  <a:srgbClr val="7030A0"/>
                </a:solidFill>
                <a:latin typeface="Arial (Başlıklar)"/>
              </a:rPr>
              <a:t>Özgürlük</a:t>
            </a:r>
          </a:p>
        </p:txBody>
      </p:sp>
      <p:sp>
        <p:nvSpPr>
          <p:cNvPr id="3" name="İçerik Yer Tutucusu 2">
            <a:extLst>
              <a:ext uri="{FF2B5EF4-FFF2-40B4-BE49-F238E27FC236}">
                <a16:creationId xmlns:a16="http://schemas.microsoft.com/office/drawing/2014/main" id="{CF57275A-93F4-7471-5276-C8E0621E30CC}"/>
              </a:ext>
            </a:extLst>
          </p:cNvPr>
          <p:cNvSpPr>
            <a:spLocks noGrp="1"/>
          </p:cNvSpPr>
          <p:nvPr>
            <p:ph idx="1"/>
          </p:nvPr>
        </p:nvSpPr>
        <p:spPr>
          <a:xfrm>
            <a:off x="808073" y="1317628"/>
            <a:ext cx="10545727" cy="5075236"/>
          </a:xfrm>
        </p:spPr>
        <p:txBody>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Bir araştırmaya göre, insanlar çalışmayı, mutlu olmak için istedikleri şeyleri satın alabilecek kadar para kazanmak için düşünmüyor.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İnsanlar; çevresindeki insanlar kadar varlıklı olmanın önem taşıdığını ve onlardan fazlasına sahip olmanın başarı olduğunu düşünmüyor.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İnsanlar, işlerini de gelecekte arzu ettikleri kazanç güçlerine göre seçmeyi düşünmüyor.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Bu araştırmaya katılan insanların tümü,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nitelikli arkadaşlıklara, kendilerinden daha büyük bir şeyin parçası olmaya ve çocuklarıyla kaliteli, yapılandırılmamış zaman geçirmek gibi şeylere değer veriyorlar».</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Çocuklarımız paramızı bizim istediğimiz kadar istemiyorlar. Böyle bir şeyle uzaktan yakından alakaları yok. Onlar net bir şekilde bizi yanlarında istiyorlar.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endParaRPr lang="tr-TR" sz="1600" dirty="0">
              <a:latin typeface="Arial" panose="020B0604020202020204" pitchFamily="34" charset="0"/>
              <a:cs typeface="Arial" panose="020B0604020202020204" pitchFamily="34" charset="0"/>
            </a:endParaRPr>
          </a:p>
        </p:txBody>
      </p:sp>
      <p:sp>
        <p:nvSpPr>
          <p:cNvPr id="2" name="Başlık 1">
            <a:extLst>
              <a:ext uri="{FF2B5EF4-FFF2-40B4-BE49-F238E27FC236}">
                <a16:creationId xmlns:a16="http://schemas.microsoft.com/office/drawing/2014/main" id="{3DA81E68-F6A2-66CF-DEA6-B560B28CD2F8}"/>
              </a:ext>
            </a:extLst>
          </p:cNvPr>
          <p:cNvSpPr txBox="1">
            <a:spLocks/>
          </p:cNvSpPr>
          <p:nvPr/>
        </p:nvSpPr>
        <p:spPr>
          <a:xfrm>
            <a:off x="838200" y="365127"/>
            <a:ext cx="10515600" cy="882648"/>
          </a:xfrm>
          <a:prstGeom prst="rect">
            <a:avLst/>
          </a:prstGeom>
          <a:ln w="28575">
            <a:solidFill>
              <a:srgbClr val="FA89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dirty="0">
              <a:solidFill>
                <a:srgbClr val="7030A0"/>
              </a:solidFill>
              <a:latin typeface="Arial (Başlıklar)"/>
              <a:cs typeface="Calibri Light" panose="020F0302020204030204" pitchFamily="34" charset="0"/>
            </a:endParaRPr>
          </a:p>
        </p:txBody>
      </p:sp>
      <p:sp>
        <p:nvSpPr>
          <p:cNvPr id="4" name="Slayt Numarası Yer Tutucusu 3">
            <a:extLst>
              <a:ext uri="{FF2B5EF4-FFF2-40B4-BE49-F238E27FC236}">
                <a16:creationId xmlns:a16="http://schemas.microsoft.com/office/drawing/2014/main" id="{A4F95189-2B0C-E14D-D38D-87C15EEBC75F}"/>
              </a:ext>
            </a:extLst>
          </p:cNvPr>
          <p:cNvSpPr>
            <a:spLocks noGrp="1"/>
          </p:cNvSpPr>
          <p:nvPr>
            <p:ph type="sldNum" sz="quarter" idx="12"/>
          </p:nvPr>
        </p:nvSpPr>
        <p:spPr/>
        <p:txBody>
          <a:bodyPr/>
          <a:lstStyle/>
          <a:p>
            <a:pPr>
              <a:defRPr/>
            </a:pPr>
            <a:fld id="{2EE3C746-B394-49BE-B075-CFB9C853DD4B}" type="slidenum">
              <a:rPr lang="tr-TR" altLang="tr-TR" smtClean="0"/>
              <a:pPr>
                <a:defRPr/>
              </a:pPr>
              <a:t>36</a:t>
            </a:fld>
            <a:endParaRPr lang="tr-TR" altLang="tr-TR"/>
          </a:p>
        </p:txBody>
      </p:sp>
    </p:spTree>
    <p:extLst>
      <p:ext uri="{BB962C8B-B14F-4D97-AF65-F5344CB8AC3E}">
        <p14:creationId xmlns:p14="http://schemas.microsoft.com/office/powerpoint/2010/main" val="810411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CB4E3-0740-4AFD-89D4-5C24FB9205C8}"/>
              </a:ext>
            </a:extLst>
          </p:cNvPr>
          <p:cNvSpPr>
            <a:spLocks noGrp="1"/>
          </p:cNvSpPr>
          <p:nvPr>
            <p:ph type="title"/>
          </p:nvPr>
        </p:nvSpPr>
        <p:spPr>
          <a:xfrm>
            <a:off x="838200" y="365126"/>
            <a:ext cx="10515600" cy="711199"/>
          </a:xfrm>
          <a:ln w="28575">
            <a:solidFill>
              <a:srgbClr val="FA8900"/>
            </a:solidFill>
          </a:ln>
        </p:spPr>
        <p:txBody>
          <a:bodyPr>
            <a:normAutofit/>
          </a:bodyPr>
          <a:lstStyle/>
          <a:p>
            <a:pPr algn="ctr"/>
            <a:r>
              <a:rPr lang="tr-TR" sz="3600" dirty="0">
                <a:solidFill>
                  <a:srgbClr val="7030A0"/>
                </a:solidFill>
                <a:latin typeface="Arial (Başlıklar)"/>
              </a:rPr>
              <a:t>8. ARABA PARADOKSUNDAKİ ADAM </a:t>
            </a:r>
          </a:p>
        </p:txBody>
      </p:sp>
      <p:sp>
        <p:nvSpPr>
          <p:cNvPr id="3" name="İçerik Yer Tutucusu 2">
            <a:extLst>
              <a:ext uri="{FF2B5EF4-FFF2-40B4-BE49-F238E27FC236}">
                <a16:creationId xmlns:a16="http://schemas.microsoft.com/office/drawing/2014/main" id="{63FE0E61-8177-4A8F-B56C-753D1F4A0AF1}"/>
              </a:ext>
            </a:extLst>
          </p:cNvPr>
          <p:cNvSpPr>
            <a:spLocks noGrp="1"/>
          </p:cNvSpPr>
          <p:nvPr>
            <p:ph idx="1"/>
          </p:nvPr>
        </p:nvSpPr>
        <p:spPr>
          <a:xfrm>
            <a:off x="838200" y="1136650"/>
            <a:ext cx="10725150" cy="4852988"/>
          </a:xfrm>
        </p:spPr>
        <p:txBody>
          <a:bodyPr>
            <a:normAutofit/>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Hiç kimse sahip olduklarınızdan sizin kadar etkilenmez.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İnsanlar, genellikle zenginliklerinin başkalarına “beğenme ve hayranlık duyma sinyali vermesini isterler. Ancak, insanlar zenginlere değil, sahip oldukları pahalı şeylere bakarlar.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Bu nedenle, sevgi ve saygı görmek isteyen insanların, öncelikle, paralarını lüks şeylere yatırım yaparak, daha fazla sevgi ve saygı göremeyeceklerini bilmeleri gerekir. Çünkü, insanlara sevgi ve saygıyı, alçak gönüllük, nezaket ve empati getirir. </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Servet, sizin göremediklerinizdir.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İnsanlara ne kadar paranız olduğunu göstermek için para harcamak, paranızı azaltmanın en hızlı yoludur.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p>
        </p:txBody>
      </p:sp>
      <p:sp>
        <p:nvSpPr>
          <p:cNvPr id="4" name="Rectangle 2">
            <a:extLst>
              <a:ext uri="{FF2B5EF4-FFF2-40B4-BE49-F238E27FC236}">
                <a16:creationId xmlns:a16="http://schemas.microsoft.com/office/drawing/2014/main" id="{3E83C8C2-BDA2-4C47-86A4-8241457A69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9671E2D4-8464-D5D7-34CF-F4E29A0D0070}"/>
              </a:ext>
            </a:extLst>
          </p:cNvPr>
          <p:cNvSpPr>
            <a:spLocks noGrp="1"/>
          </p:cNvSpPr>
          <p:nvPr>
            <p:ph type="sldNum" sz="quarter" idx="12"/>
          </p:nvPr>
        </p:nvSpPr>
        <p:spPr/>
        <p:txBody>
          <a:bodyPr/>
          <a:lstStyle/>
          <a:p>
            <a:fld id="{186FE683-05A3-4364-986B-7C9455E48CB2}" type="slidenum">
              <a:rPr lang="tr-TR" smtClean="0"/>
              <a:t>37</a:t>
            </a:fld>
            <a:endParaRPr lang="tr-TR" dirty="0"/>
          </a:p>
        </p:txBody>
      </p:sp>
    </p:spTree>
    <p:extLst>
      <p:ext uri="{BB962C8B-B14F-4D97-AF65-F5344CB8AC3E}">
        <p14:creationId xmlns:p14="http://schemas.microsoft.com/office/powerpoint/2010/main" val="2665576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AF5C-0012-F92F-0F9B-42770AC828B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26856A9-C5C2-BE26-10FD-5CE7FC59FFF4}"/>
              </a:ext>
            </a:extLst>
          </p:cNvPr>
          <p:cNvSpPr>
            <a:spLocks noGrp="1"/>
          </p:cNvSpPr>
          <p:nvPr>
            <p:ph type="title"/>
          </p:nvPr>
        </p:nvSpPr>
        <p:spPr>
          <a:xfrm>
            <a:off x="838200" y="365126"/>
            <a:ext cx="10515600" cy="711199"/>
          </a:xfrm>
          <a:ln w="28575">
            <a:solidFill>
              <a:srgbClr val="FA8900"/>
            </a:solidFill>
          </a:ln>
        </p:spPr>
        <p:txBody>
          <a:bodyPr>
            <a:normAutofit/>
          </a:bodyPr>
          <a:lstStyle/>
          <a:p>
            <a:pPr algn="ctr"/>
            <a:r>
              <a:rPr lang="tr-TR" sz="3600" dirty="0">
                <a:solidFill>
                  <a:srgbClr val="7030A0"/>
                </a:solidFill>
                <a:latin typeface="Arial (Başlıklar)"/>
              </a:rPr>
              <a:t>Araba Paradoksundaki Adam </a:t>
            </a:r>
          </a:p>
        </p:txBody>
      </p:sp>
      <p:sp>
        <p:nvSpPr>
          <p:cNvPr id="3" name="İçerik Yer Tutucusu 2">
            <a:extLst>
              <a:ext uri="{FF2B5EF4-FFF2-40B4-BE49-F238E27FC236}">
                <a16:creationId xmlns:a16="http://schemas.microsoft.com/office/drawing/2014/main" id="{89E0EC1A-CB9E-D6E1-3888-F4959C9659EE}"/>
              </a:ext>
            </a:extLst>
          </p:cNvPr>
          <p:cNvSpPr>
            <a:spLocks noGrp="1"/>
          </p:cNvSpPr>
          <p:nvPr>
            <p:ph idx="1"/>
          </p:nvPr>
        </p:nvSpPr>
        <p:spPr>
          <a:xfrm>
            <a:off x="838200" y="1136650"/>
            <a:ext cx="10725150" cy="4852988"/>
          </a:xfrm>
        </p:spPr>
        <p:txBody>
          <a:bodyPr>
            <a:normAutofit/>
          </a:bodyPr>
          <a:lstStyle/>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Çevrenizde lüks bir araba görürseniz, araba sahibini iç güdüsel olarak zengin varsayabilirsiniz. Sürücüye pek bakmaksınız.  Lüks araba sahiplerinden bazılarını tanıdıkça, zengin olmadıklarını anlayabilirsiniz. Birçoğu, maaşlarının büyük kısmını altlarındaki arabalara harcayan vasat insanlardır. Onları lüks arabalarının taksitlerini ödeyemedikleri için eski bir arabayla görürseniz şaşırmayın.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6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Zenginliği gördüklerimizle yargılama eğilimindeyiz. Çünkü elimizdeki bilgi bu kadardır. İnsanların banka hesaplarını ve aracı kurumlardaki hesaplarını ve gayrimenkul tapularını göremiyoruz. Zenginliği görünüşe göre değerlendiriyoruz. Arabalar, evler, Instagram fotoğrafları gibi. </a:t>
            </a:r>
          </a:p>
          <a:p>
            <a:pPr fontAlgn="base">
              <a:lnSpc>
                <a:spcPct val="16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Servet satın alınmamış güzel arabalardır.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Satın alınmamış elmaslar, altın kolyelerdir. Takılmamış saatler, giyilmemiş kıyafetlerdir.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p>
        </p:txBody>
      </p:sp>
      <p:sp>
        <p:nvSpPr>
          <p:cNvPr id="4" name="Rectangle 2">
            <a:extLst>
              <a:ext uri="{FF2B5EF4-FFF2-40B4-BE49-F238E27FC236}">
                <a16:creationId xmlns:a16="http://schemas.microsoft.com/office/drawing/2014/main" id="{F737D9BC-B84F-4C54-3D25-066A743729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B7959202-84A5-1B13-F8F2-3B60DF1682D6}"/>
              </a:ext>
            </a:extLst>
          </p:cNvPr>
          <p:cNvSpPr>
            <a:spLocks noGrp="1"/>
          </p:cNvSpPr>
          <p:nvPr>
            <p:ph type="sldNum" sz="quarter" idx="12"/>
          </p:nvPr>
        </p:nvSpPr>
        <p:spPr/>
        <p:txBody>
          <a:bodyPr/>
          <a:lstStyle/>
          <a:p>
            <a:fld id="{186FE683-05A3-4364-986B-7C9455E48CB2}" type="slidenum">
              <a:rPr lang="tr-TR" smtClean="0"/>
              <a:t>38</a:t>
            </a:fld>
            <a:endParaRPr lang="tr-TR" dirty="0"/>
          </a:p>
        </p:txBody>
      </p:sp>
    </p:spTree>
    <p:extLst>
      <p:ext uri="{BB962C8B-B14F-4D97-AF65-F5344CB8AC3E}">
        <p14:creationId xmlns:p14="http://schemas.microsoft.com/office/powerpoint/2010/main" val="405162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4A2A3-CEE5-DE27-4C49-824D82DBA76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C355F0B-E2C8-D042-871A-6E0FAD04EB47}"/>
              </a:ext>
            </a:extLst>
          </p:cNvPr>
          <p:cNvSpPr>
            <a:spLocks noGrp="1"/>
          </p:cNvSpPr>
          <p:nvPr>
            <p:ph type="title"/>
          </p:nvPr>
        </p:nvSpPr>
        <p:spPr>
          <a:xfrm>
            <a:off x="838200" y="365126"/>
            <a:ext cx="10515600" cy="711199"/>
          </a:xfrm>
          <a:ln w="28575">
            <a:solidFill>
              <a:srgbClr val="FA8900"/>
            </a:solidFill>
          </a:ln>
        </p:spPr>
        <p:txBody>
          <a:bodyPr>
            <a:normAutofit/>
          </a:bodyPr>
          <a:lstStyle/>
          <a:p>
            <a:pPr algn="ctr"/>
            <a:r>
              <a:rPr lang="tr-TR" sz="3600" dirty="0">
                <a:solidFill>
                  <a:srgbClr val="7030A0"/>
                </a:solidFill>
                <a:latin typeface="Arial (Başlıklar)"/>
              </a:rPr>
              <a:t>Araba Paradoksundaki Adam </a:t>
            </a:r>
          </a:p>
        </p:txBody>
      </p:sp>
      <p:sp>
        <p:nvSpPr>
          <p:cNvPr id="3" name="İçerik Yer Tutucusu 2">
            <a:extLst>
              <a:ext uri="{FF2B5EF4-FFF2-40B4-BE49-F238E27FC236}">
                <a16:creationId xmlns:a16="http://schemas.microsoft.com/office/drawing/2014/main" id="{F300A751-66F7-6A15-5653-2114288D587F}"/>
              </a:ext>
            </a:extLst>
          </p:cNvPr>
          <p:cNvSpPr>
            <a:spLocks noGrp="1"/>
          </p:cNvSpPr>
          <p:nvPr>
            <p:ph idx="1"/>
          </p:nvPr>
        </p:nvSpPr>
        <p:spPr>
          <a:xfrm>
            <a:off x="838200" y="1136650"/>
            <a:ext cx="10725150" cy="4852988"/>
          </a:xfrm>
        </p:spPr>
        <p:txBody>
          <a:bodyPr>
            <a:norm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Aşırı harcama yapan kişilere, böyle giderlerse beş parasız kalacaklarını söylemek lazım.</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Çevremizdeki bir kişi zengin olmak istediğini söylüyorsa, çok harcama yapmak istediğini anlatmaya çalışıyordur.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Oysa zengin hissetmenin en hızlı yolu, gerçekten güzel şeylere çok para harcamaktır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olmanın yolu, </a:t>
            </a:r>
            <a:r>
              <a:rPr lang="tr-TR" sz="1800" kern="0" dirty="0">
                <a:effectLst/>
                <a:latin typeface="Arial" panose="020B0604020202020204" pitchFamily="34" charset="0"/>
                <a:ea typeface="Times New Roman" panose="02020603050405020304" pitchFamily="18" charset="0"/>
                <a:cs typeface="Arial" panose="020B0604020202020204" pitchFamily="34" charset="0"/>
              </a:rPr>
              <a:t>olan paranızı harcamak, olmayan paranızı harcamamaktır.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Bu tavsiyeyi bir adım daha ileri götürürsek, zengin olmanın tek yolu</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elinizdeki parayı harcamamaktır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Bu yol servet sahibi olmanın tek yolu olduğu kadar, servetin de tek tanımıdır.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p>
        </p:txBody>
      </p:sp>
      <p:sp>
        <p:nvSpPr>
          <p:cNvPr id="4" name="Rectangle 2">
            <a:extLst>
              <a:ext uri="{FF2B5EF4-FFF2-40B4-BE49-F238E27FC236}">
                <a16:creationId xmlns:a16="http://schemas.microsoft.com/office/drawing/2014/main" id="{85C8E577-3483-8BCD-D76A-BD337C88F3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141F0D21-260A-4B81-AB53-E9B5E95761AB}"/>
              </a:ext>
            </a:extLst>
          </p:cNvPr>
          <p:cNvSpPr>
            <a:spLocks noGrp="1"/>
          </p:cNvSpPr>
          <p:nvPr>
            <p:ph type="sldNum" sz="quarter" idx="12"/>
          </p:nvPr>
        </p:nvSpPr>
        <p:spPr/>
        <p:txBody>
          <a:bodyPr/>
          <a:lstStyle/>
          <a:p>
            <a:fld id="{186FE683-05A3-4364-986B-7C9455E48CB2}" type="slidenum">
              <a:rPr lang="tr-TR" smtClean="0"/>
              <a:t>39</a:t>
            </a:fld>
            <a:endParaRPr lang="tr-TR" dirty="0"/>
          </a:p>
        </p:txBody>
      </p:sp>
    </p:spTree>
    <p:extLst>
      <p:ext uri="{BB962C8B-B14F-4D97-AF65-F5344CB8AC3E}">
        <p14:creationId xmlns:p14="http://schemas.microsoft.com/office/powerpoint/2010/main" val="360551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7F150-1246-412A-BD52-176E43ABBCD5}"/>
              </a:ext>
            </a:extLst>
          </p:cNvPr>
          <p:cNvSpPr>
            <a:spLocks noGrp="1"/>
          </p:cNvSpPr>
          <p:nvPr>
            <p:ph type="title"/>
          </p:nvPr>
        </p:nvSpPr>
        <p:spPr>
          <a:xfrm>
            <a:off x="838200" y="365126"/>
            <a:ext cx="10515600" cy="728662"/>
          </a:xfrm>
          <a:solidFill>
            <a:schemeClr val="bg1"/>
          </a:solidFill>
          <a:ln w="28575">
            <a:solidFill>
              <a:srgbClr val="FA8900"/>
            </a:solidFill>
          </a:ln>
        </p:spPr>
        <p:txBody>
          <a:bodyPr>
            <a:normAutofit/>
          </a:bodyPr>
          <a:lstStyle/>
          <a:p>
            <a:pPr algn="ctr"/>
            <a:r>
              <a:rPr lang="tr-TR" sz="4000" dirty="0">
                <a:solidFill>
                  <a:srgbClr val="7030A0"/>
                </a:solidFill>
                <a:latin typeface="Arial (Başlıklar)"/>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4A3BAF93-9BEB-47BC-957C-5B4C427631C6}"/>
              </a:ext>
            </a:extLst>
          </p:cNvPr>
          <p:cNvSpPr>
            <a:spLocks noGrp="1"/>
          </p:cNvSpPr>
          <p:nvPr>
            <p:ph idx="1"/>
          </p:nvPr>
        </p:nvSpPr>
        <p:spPr>
          <a:xfrm>
            <a:off x="838200" y="1193006"/>
            <a:ext cx="10515600" cy="5006976"/>
          </a:xfrm>
        </p:spPr>
        <p:txBody>
          <a:bodyPr>
            <a:noAutofit/>
          </a:bodyPr>
          <a:lstStyle/>
          <a:p>
            <a:pPr>
              <a:lnSpc>
                <a:spcPct val="150000"/>
              </a:lnSpc>
            </a:pPr>
            <a:r>
              <a:rPr lang="tr-TR" sz="1600" dirty="0">
                <a:latin typeface="Arial (Gövde)"/>
              </a:rPr>
              <a:t>Finans, matematik temelli bir bilim dalıdır. İşletmelerle ilgili finans konuları bu mantıkla yazılır ve anlatılır. Oysa para veya finans konusunu kişiselleştirdiğimizde matematik temelli bilimsel bakış açısının sorunları bulma ve çözüm önerileri sunma konusunda başarılı olmadığı görülür. </a:t>
            </a:r>
          </a:p>
          <a:p>
            <a:pPr>
              <a:lnSpc>
                <a:spcPct val="150000"/>
              </a:lnSpc>
            </a:pPr>
            <a:r>
              <a:rPr lang="tr-TR" sz="1600" dirty="0">
                <a:latin typeface="Arial (Gövde)"/>
              </a:rPr>
              <a:t>Özellikle 2008 küresel finans krizi sonrası, hem yatırımcıların psikolojilerini anlamak, hem de kendi bireysel psikolojimizi daha iyi tanımamızın sağlayacağı getirileri  denkleme dahil etmek için, konuya fiziğe benzer kurallar ve yasalarla bakmak yerine, psikolojik yönden (duygular ve nüanslarla) bakmamız gerektiğini anladık. Konunun büyüleyici yönü de burada yatmaktadır. Çünkü finansal kararlarımız; </a:t>
            </a:r>
            <a:r>
              <a:rPr lang="tr-TR" sz="1600" b="1" dirty="0">
                <a:latin typeface="Arial (Gövde)"/>
              </a:rPr>
              <a:t>karakterimiz, duygularımız, kişisel ve toplumsal deneyimlerimizle</a:t>
            </a:r>
            <a:r>
              <a:rPr lang="tr-TR" sz="1600" dirty="0">
                <a:latin typeface="Arial (Gövde)"/>
              </a:rPr>
              <a:t> şekilleniyor. </a:t>
            </a:r>
          </a:p>
        </p:txBody>
      </p:sp>
      <p:sp>
        <p:nvSpPr>
          <p:cNvPr id="7" name="Slayt Numarası Yer Tutucusu 6">
            <a:extLst>
              <a:ext uri="{FF2B5EF4-FFF2-40B4-BE49-F238E27FC236}">
                <a16:creationId xmlns:a16="http://schemas.microsoft.com/office/drawing/2014/main" id="{93573689-4D1F-FE04-DB19-646195D91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FE683-05A3-4364-986B-7C9455E48CB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615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AD56-3E46-64A6-A03A-37A36E7BA69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54F6848-B364-C174-18D7-602D1119A101}"/>
              </a:ext>
            </a:extLst>
          </p:cNvPr>
          <p:cNvSpPr>
            <a:spLocks noGrp="1"/>
          </p:cNvSpPr>
          <p:nvPr>
            <p:ph type="title"/>
          </p:nvPr>
        </p:nvSpPr>
        <p:spPr>
          <a:xfrm>
            <a:off x="838200" y="365126"/>
            <a:ext cx="10515600" cy="711199"/>
          </a:xfrm>
          <a:ln w="28575">
            <a:solidFill>
              <a:srgbClr val="FA8900"/>
            </a:solidFill>
          </a:ln>
        </p:spPr>
        <p:txBody>
          <a:bodyPr>
            <a:normAutofit/>
          </a:bodyPr>
          <a:lstStyle/>
          <a:p>
            <a:pPr algn="ctr"/>
            <a:r>
              <a:rPr lang="tr-TR" sz="3600" dirty="0">
                <a:solidFill>
                  <a:srgbClr val="7030A0"/>
                </a:solidFill>
                <a:latin typeface="Arial (Başlıklar)"/>
              </a:rPr>
              <a:t>Araba Paradoksundaki Adam </a:t>
            </a:r>
          </a:p>
        </p:txBody>
      </p:sp>
      <p:sp>
        <p:nvSpPr>
          <p:cNvPr id="3" name="İçerik Yer Tutucusu 2">
            <a:extLst>
              <a:ext uri="{FF2B5EF4-FFF2-40B4-BE49-F238E27FC236}">
                <a16:creationId xmlns:a16="http://schemas.microsoft.com/office/drawing/2014/main" id="{2B61BA88-488F-F918-5EA6-54BA699CE22B}"/>
              </a:ext>
            </a:extLst>
          </p:cNvPr>
          <p:cNvSpPr>
            <a:spLocks noGrp="1"/>
          </p:cNvSpPr>
          <p:nvPr>
            <p:ph idx="1"/>
          </p:nvPr>
        </p:nvSpPr>
        <p:spPr>
          <a:xfrm>
            <a:off x="838200" y="1136650"/>
            <a:ext cx="10725150" cy="4852988"/>
          </a:xfrm>
        </p:spPr>
        <p:txBody>
          <a:bodyPr>
            <a:norm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ile varlıklı olmak arasındaki farkı tanımlarken dikkatli olmak gerekir. Aradaki farkı bilmemek, parayla ilgili sayısız kötü kararın alınmasına neden olur.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Zenginlik, gelir sahibi olmakla ilgili bir konudur. Lüks bir arabaya veya yata borçlanarak sahip olsanız bile, aylık ödemelerinizi yapabilecek bir gelire sahipsiniz demektir. Zengin insanları fark etmek zor değildir. Çünkü, genellikle bu insanlar tanınmak için ellerinden geleni yaparlar.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Varlıklı insanlar ise saklanırlar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Bu nedenle, görünmezler. Harcanmamış gelirlere sahiptirler. Varlık, daha sonra satın alınacak bir şey için, bugün elinizde olan bir opsiyondur.</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Değeri ise, size opsiyonlar, esneklik ve bir gün, şu andakinden daha fazla satın alabileceğiniz büyümeyi sunar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p>
        </p:txBody>
      </p:sp>
      <p:sp>
        <p:nvSpPr>
          <p:cNvPr id="4" name="Rectangle 2">
            <a:extLst>
              <a:ext uri="{FF2B5EF4-FFF2-40B4-BE49-F238E27FC236}">
                <a16:creationId xmlns:a16="http://schemas.microsoft.com/office/drawing/2014/main" id="{582704C5-E890-9C41-3BF0-AD76F256461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E1402561-3618-C7A6-CBC4-8A180B45BDE5}"/>
              </a:ext>
            </a:extLst>
          </p:cNvPr>
          <p:cNvSpPr>
            <a:spLocks noGrp="1"/>
          </p:cNvSpPr>
          <p:nvPr>
            <p:ph type="sldNum" sz="quarter" idx="12"/>
          </p:nvPr>
        </p:nvSpPr>
        <p:spPr/>
        <p:txBody>
          <a:bodyPr/>
          <a:lstStyle/>
          <a:p>
            <a:fld id="{186FE683-05A3-4364-986B-7C9455E48CB2}" type="slidenum">
              <a:rPr lang="tr-TR" smtClean="0"/>
              <a:t>40</a:t>
            </a:fld>
            <a:endParaRPr lang="tr-TR" dirty="0"/>
          </a:p>
        </p:txBody>
      </p:sp>
    </p:spTree>
    <p:extLst>
      <p:ext uri="{BB962C8B-B14F-4D97-AF65-F5344CB8AC3E}">
        <p14:creationId xmlns:p14="http://schemas.microsoft.com/office/powerpoint/2010/main" val="676022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80BD-6867-AA99-944D-8CBFB85BB51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CC9CD74-22A6-3795-61E3-DA0243397F14}"/>
              </a:ext>
            </a:extLst>
          </p:cNvPr>
          <p:cNvSpPr>
            <a:spLocks noGrp="1"/>
          </p:cNvSpPr>
          <p:nvPr>
            <p:ph type="title"/>
          </p:nvPr>
        </p:nvSpPr>
        <p:spPr>
          <a:xfrm>
            <a:off x="838200" y="365126"/>
            <a:ext cx="10515600" cy="711199"/>
          </a:xfrm>
          <a:ln w="28575">
            <a:solidFill>
              <a:srgbClr val="FA8900"/>
            </a:solidFill>
          </a:ln>
        </p:spPr>
        <p:txBody>
          <a:bodyPr>
            <a:normAutofit/>
          </a:bodyPr>
          <a:lstStyle/>
          <a:p>
            <a:pPr algn="ctr"/>
            <a:r>
              <a:rPr lang="tr-TR" sz="3600" dirty="0">
                <a:solidFill>
                  <a:srgbClr val="7030A0"/>
                </a:solidFill>
                <a:latin typeface="Arial (Başlıklar)"/>
              </a:rPr>
              <a:t>Araba Paradoksundaki Adam </a:t>
            </a:r>
          </a:p>
        </p:txBody>
      </p:sp>
      <p:sp>
        <p:nvSpPr>
          <p:cNvPr id="3" name="İçerik Yer Tutucusu 2">
            <a:extLst>
              <a:ext uri="{FF2B5EF4-FFF2-40B4-BE49-F238E27FC236}">
                <a16:creationId xmlns:a16="http://schemas.microsoft.com/office/drawing/2014/main" id="{E81C7905-3EBB-240A-8831-DE676140C6F9}"/>
              </a:ext>
            </a:extLst>
          </p:cNvPr>
          <p:cNvSpPr>
            <a:spLocks noGrp="1"/>
          </p:cNvSpPr>
          <p:nvPr>
            <p:ph idx="1"/>
          </p:nvPr>
        </p:nvSpPr>
        <p:spPr>
          <a:xfrm>
            <a:off x="838200" y="1136650"/>
            <a:ext cx="10725150" cy="4852988"/>
          </a:xfrm>
        </p:spPr>
        <p:txBody>
          <a:bodyPr>
            <a:norm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Bir çoğumuz için sorun, zengin rol modelleri bulmanın kolay olmasıdır. Varlıklı, yani servet sahibi insanları bulmak daha zordur.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Çünkü, kendilerini bulmak gibi, başarıları da gizlidir.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Elbette, bir şeylere çok para harcayan servet sahibi insanlar da vardır. Ancak, bu durumlarda bile servetlerini değil, zenginliklerini görürüz. Almayı seçtikleri arabalarını veya çocuklarını gönderdikleri okulları görürüz. Tasarruflarını, emeklilik hesaplarını veya yatırım portföylerini görmeyiz.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“paraya sahip olmak, para harcamaktır” fikri o kadar içimize işlemiş ki, aslında servet sahibi olmanın gerektirdiği kısıtlamayı göremiyoruz. Göremediğimiz için de öğrenmemiz zor.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p>
        </p:txBody>
      </p:sp>
      <p:sp>
        <p:nvSpPr>
          <p:cNvPr id="4" name="Rectangle 2">
            <a:extLst>
              <a:ext uri="{FF2B5EF4-FFF2-40B4-BE49-F238E27FC236}">
                <a16:creationId xmlns:a16="http://schemas.microsoft.com/office/drawing/2014/main" id="{18AE1292-2694-7A91-CC7F-D788629D01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2D9AC9E3-A8B9-5462-CAAC-024D8B9C82BD}"/>
              </a:ext>
            </a:extLst>
          </p:cNvPr>
          <p:cNvSpPr>
            <a:spLocks noGrp="1"/>
          </p:cNvSpPr>
          <p:nvPr>
            <p:ph type="sldNum" sz="quarter" idx="12"/>
          </p:nvPr>
        </p:nvSpPr>
        <p:spPr/>
        <p:txBody>
          <a:bodyPr/>
          <a:lstStyle/>
          <a:p>
            <a:fld id="{186FE683-05A3-4364-986B-7C9455E48CB2}" type="slidenum">
              <a:rPr lang="tr-TR" smtClean="0"/>
              <a:t>41</a:t>
            </a:fld>
            <a:endParaRPr lang="tr-TR" dirty="0"/>
          </a:p>
        </p:txBody>
      </p:sp>
    </p:spTree>
    <p:extLst>
      <p:ext uri="{BB962C8B-B14F-4D97-AF65-F5344CB8AC3E}">
        <p14:creationId xmlns:p14="http://schemas.microsoft.com/office/powerpoint/2010/main" val="1216127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3FEE8-E3E9-168D-B274-C7A2F191D62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BA12FA4-DCDE-9B5F-C13F-9103B22D490E}"/>
              </a:ext>
            </a:extLst>
          </p:cNvPr>
          <p:cNvSpPr>
            <a:spLocks noGrp="1"/>
          </p:cNvSpPr>
          <p:nvPr>
            <p:ph type="title"/>
          </p:nvPr>
        </p:nvSpPr>
        <p:spPr>
          <a:xfrm>
            <a:off x="838200" y="365126"/>
            <a:ext cx="10515600" cy="711199"/>
          </a:xfrm>
          <a:ln w="28575">
            <a:solidFill>
              <a:srgbClr val="FA8900"/>
            </a:solidFill>
          </a:ln>
        </p:spPr>
        <p:txBody>
          <a:bodyPr>
            <a:normAutofit/>
          </a:bodyPr>
          <a:lstStyle/>
          <a:p>
            <a:pPr algn="ctr"/>
            <a:r>
              <a:rPr lang="tr-TR" sz="3600" dirty="0">
                <a:solidFill>
                  <a:srgbClr val="7030A0"/>
                </a:solidFill>
                <a:latin typeface="Arial (Başlıklar)"/>
              </a:rPr>
              <a:t>Araba Paradoksundaki Adam </a:t>
            </a:r>
          </a:p>
        </p:txBody>
      </p:sp>
      <p:sp>
        <p:nvSpPr>
          <p:cNvPr id="3" name="İçerik Yer Tutucusu 2">
            <a:extLst>
              <a:ext uri="{FF2B5EF4-FFF2-40B4-BE49-F238E27FC236}">
                <a16:creationId xmlns:a16="http://schemas.microsoft.com/office/drawing/2014/main" id="{FF1F1335-6D90-2F87-76D0-46F09C8AEB9F}"/>
              </a:ext>
            </a:extLst>
          </p:cNvPr>
          <p:cNvSpPr>
            <a:spLocks noGrp="1"/>
          </p:cNvSpPr>
          <p:nvPr>
            <p:ph idx="1"/>
          </p:nvPr>
        </p:nvSpPr>
        <p:spPr>
          <a:xfrm>
            <a:off x="838200" y="1136650"/>
            <a:ext cx="10725150" cy="4852988"/>
          </a:xfrm>
        </p:spPr>
        <p:txBody>
          <a:bodyPr>
            <a:normAutofit/>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İnsanlar taklit ederek, öğrenme konusunda iyidirler. Ancak, servetin gizli doğası, başkalarını taklit etmeyi ve onlardan öğrenmeyi zorlaştırır.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Göremediklerinizden öğrenmek zordur.</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Bu da birçok kişinin servet oluşturmasının neden çok zor olduğunu açıklamaya yardımcı olur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Dünya, hem alçak gönüllü görünüp de varlıklı olan, hem de iflasın kıyısında olduğu halde zengin görünen insanlarla doludur.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Başkalarının başarılarını çabucak değerlendirirken ve kendi hedeflerinizi belirlerken bunu aklınızdan çıkarmayın.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tr-TR" dirty="0"/>
          </a:p>
        </p:txBody>
      </p:sp>
      <p:sp>
        <p:nvSpPr>
          <p:cNvPr id="4" name="Rectangle 2">
            <a:extLst>
              <a:ext uri="{FF2B5EF4-FFF2-40B4-BE49-F238E27FC236}">
                <a16:creationId xmlns:a16="http://schemas.microsoft.com/office/drawing/2014/main" id="{A2036640-0508-10B8-EF26-79996D3E54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a:extLst>
              <a:ext uri="{FF2B5EF4-FFF2-40B4-BE49-F238E27FC236}">
                <a16:creationId xmlns:a16="http://schemas.microsoft.com/office/drawing/2014/main" id="{28EADAE0-372E-674F-EE50-8AB39A08B29E}"/>
              </a:ext>
            </a:extLst>
          </p:cNvPr>
          <p:cNvSpPr>
            <a:spLocks noGrp="1"/>
          </p:cNvSpPr>
          <p:nvPr>
            <p:ph type="sldNum" sz="quarter" idx="12"/>
          </p:nvPr>
        </p:nvSpPr>
        <p:spPr/>
        <p:txBody>
          <a:bodyPr/>
          <a:lstStyle/>
          <a:p>
            <a:fld id="{186FE683-05A3-4364-986B-7C9455E48CB2}" type="slidenum">
              <a:rPr lang="tr-TR" smtClean="0"/>
              <a:t>42</a:t>
            </a:fld>
            <a:endParaRPr lang="tr-TR" dirty="0"/>
          </a:p>
        </p:txBody>
      </p:sp>
    </p:spTree>
    <p:extLst>
      <p:ext uri="{BB962C8B-B14F-4D97-AF65-F5344CB8AC3E}">
        <p14:creationId xmlns:p14="http://schemas.microsoft.com/office/powerpoint/2010/main" val="388353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8F98B6-8B6D-45AB-B506-E6E455947FDB}"/>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9. PARA BİRİKTİRİN</a:t>
            </a:r>
          </a:p>
        </p:txBody>
      </p:sp>
      <p:sp>
        <p:nvSpPr>
          <p:cNvPr id="3" name="İçerik Yer Tutucusu 2">
            <a:extLst>
              <a:ext uri="{FF2B5EF4-FFF2-40B4-BE49-F238E27FC236}">
                <a16:creationId xmlns:a16="http://schemas.microsoft.com/office/drawing/2014/main" id="{A552D654-5392-4617-B5C0-9703D463BB14}"/>
              </a:ext>
            </a:extLst>
          </p:cNvPr>
          <p:cNvSpPr>
            <a:spLocks noGrp="1"/>
          </p:cNvSpPr>
          <p:nvPr>
            <p:ph idx="1"/>
          </p:nvPr>
        </p:nvSpPr>
        <p:spPr>
          <a:xfrm>
            <a:off x="838200" y="1244008"/>
            <a:ext cx="10515600" cy="5294903"/>
          </a:xfrm>
        </p:spPr>
        <p:txBody>
          <a:bodyPr>
            <a:noAutofit/>
          </a:bodyPr>
          <a:lstStyle/>
          <a:p>
            <a:pPr algn="just"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olmak için para biriktirin dememe veya sizleri ikna etmeme gerek var mı?</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Belli bir gelir seviyesini aşmış insanlar 3 gruba ayrılır.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1. Birikim yapanlar.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2. Biriktirebileceklerini düşünmeyenler.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3. Birikim yapması gerektiğini düşünenler.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Zengin olma tasarruf oranı ile ilgilidir. </a:t>
            </a:r>
            <a:endParaRPr lang="tr-TR" sz="1400" dirty="0">
              <a:latin typeface="Arial (Gövde)"/>
            </a:endParaRPr>
          </a:p>
        </p:txBody>
      </p:sp>
      <p:sp>
        <p:nvSpPr>
          <p:cNvPr id="7" name="Slayt Numarası Yer Tutucusu 6">
            <a:extLst>
              <a:ext uri="{FF2B5EF4-FFF2-40B4-BE49-F238E27FC236}">
                <a16:creationId xmlns:a16="http://schemas.microsoft.com/office/drawing/2014/main" id="{6860856D-1EB1-E21E-1979-7DB024BD18D5}"/>
              </a:ext>
            </a:extLst>
          </p:cNvPr>
          <p:cNvSpPr>
            <a:spLocks noGrp="1"/>
          </p:cNvSpPr>
          <p:nvPr>
            <p:ph type="sldNum" sz="quarter" idx="12"/>
          </p:nvPr>
        </p:nvSpPr>
        <p:spPr/>
        <p:txBody>
          <a:bodyPr/>
          <a:lstStyle/>
          <a:p>
            <a:fld id="{186FE683-05A3-4364-986B-7C9455E48CB2}" type="slidenum">
              <a:rPr lang="tr-TR" smtClean="0"/>
              <a:t>43</a:t>
            </a:fld>
            <a:endParaRPr lang="tr-TR" dirty="0"/>
          </a:p>
        </p:txBody>
      </p:sp>
    </p:spTree>
    <p:extLst>
      <p:ext uri="{BB962C8B-B14F-4D97-AF65-F5344CB8AC3E}">
        <p14:creationId xmlns:p14="http://schemas.microsoft.com/office/powerpoint/2010/main" val="36718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5DB72-98E9-0DD2-536A-F3AE24272DA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1C2E1CA-7CE5-79A3-99AB-44577BD2D804}"/>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Para Biriktirin</a:t>
            </a:r>
          </a:p>
        </p:txBody>
      </p:sp>
      <p:sp>
        <p:nvSpPr>
          <p:cNvPr id="3" name="İçerik Yer Tutucusu 2">
            <a:extLst>
              <a:ext uri="{FF2B5EF4-FFF2-40B4-BE49-F238E27FC236}">
                <a16:creationId xmlns:a16="http://schemas.microsoft.com/office/drawing/2014/main" id="{F6F29780-7C5A-8649-451D-B630BDBCA385}"/>
              </a:ext>
            </a:extLst>
          </p:cNvPr>
          <p:cNvSpPr>
            <a:spLocks noGrp="1"/>
          </p:cNvSpPr>
          <p:nvPr>
            <p:ph idx="1"/>
          </p:nvPr>
        </p:nvSpPr>
        <p:spPr>
          <a:xfrm>
            <a:off x="838200" y="1244008"/>
            <a:ext cx="10515600" cy="5294903"/>
          </a:xfrm>
        </p:spPr>
        <p:txBody>
          <a:bodyPr>
            <a:noAutofit/>
          </a:bodyPr>
          <a:lstStyle/>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Birikim az harcama ile elde edilir.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Daha az harcamak istiyorsanız ve başkalarının hakkınızda ne düşündüklerine daha az önem veriyorsanız, daha az harcarsınız.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Para, finanstan çok kişinin psikolojisine dayanır. </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Ayrıca, birikim yapmak için belli bir nedenin olması gerekmez.</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Sırf tasarruf etmek için tasarruf yapılmalıdır.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Çünkü, tasarruf hayatın en kötü anına karşı kendimizi korumak için yapılmalıdır.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Tasarrufun harcama yapma hedefinden bağımsız olarak, bireye en büyük faydası zamanın kontrolünü elinde tutma olanağı sağlamasıdır.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8E309E18-AE32-9C1C-45DE-681399DAFC04}"/>
              </a:ext>
            </a:extLst>
          </p:cNvPr>
          <p:cNvSpPr>
            <a:spLocks noGrp="1"/>
          </p:cNvSpPr>
          <p:nvPr>
            <p:ph type="sldNum" sz="quarter" idx="12"/>
          </p:nvPr>
        </p:nvSpPr>
        <p:spPr/>
        <p:txBody>
          <a:bodyPr/>
          <a:lstStyle/>
          <a:p>
            <a:fld id="{186FE683-05A3-4364-986B-7C9455E48CB2}" type="slidenum">
              <a:rPr lang="tr-TR" smtClean="0"/>
              <a:t>44</a:t>
            </a:fld>
            <a:endParaRPr lang="tr-TR" dirty="0"/>
          </a:p>
        </p:txBody>
      </p:sp>
    </p:spTree>
    <p:extLst>
      <p:ext uri="{BB962C8B-B14F-4D97-AF65-F5344CB8AC3E}">
        <p14:creationId xmlns:p14="http://schemas.microsoft.com/office/powerpoint/2010/main" val="3780826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A14D-FFC1-76CA-2302-6360769E4F5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570C3F5-31F3-A700-D4E1-26F87B24F64A}"/>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Para Biriktirin</a:t>
            </a:r>
          </a:p>
        </p:txBody>
      </p:sp>
      <p:sp>
        <p:nvSpPr>
          <p:cNvPr id="3" name="İçerik Yer Tutucusu 2">
            <a:extLst>
              <a:ext uri="{FF2B5EF4-FFF2-40B4-BE49-F238E27FC236}">
                <a16:creationId xmlns:a16="http://schemas.microsoft.com/office/drawing/2014/main" id="{847390B7-906A-EF9E-EDDC-806321A60EDB}"/>
              </a:ext>
            </a:extLst>
          </p:cNvPr>
          <p:cNvSpPr>
            <a:spLocks noGrp="1"/>
          </p:cNvSpPr>
          <p:nvPr>
            <p:ph idx="1"/>
          </p:nvPr>
        </p:nvSpPr>
        <p:spPr>
          <a:xfrm>
            <a:off x="838200" y="1244008"/>
            <a:ext cx="10515600" cy="5294903"/>
          </a:xfrm>
        </p:spPr>
        <p:txBody>
          <a:bodyPr>
            <a:noAutofit/>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Herkes paranın satın aldığı elle tutulur, somut şeyleri bilir.</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Elle tutulu olmayanları anlamak zordur.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Bu nedenle, bunlar genellikle fark edilmezler.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Tasarrufların somut şeylerden çok, kişilere somut olmayan faydaları vardır. Somut olmayan faydalar, kişileri çok daha mutlu edebilir.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Çünkü, tasarruflar kişilere seçenekler sunar, esneklik sağlar, bekleme ve atılım yapma fırsatı verir.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Düşünmek için zaman sağlar. Rotamızı kendi şartlarımızla değiştirmemize olanak sağlar.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Esneklik ve kontrol</a:t>
            </a:r>
            <a:r>
              <a:rPr lang="tr-TR" sz="1800" kern="0" dirty="0">
                <a:effectLst/>
                <a:latin typeface="Arial" panose="020B0604020202020204" pitchFamily="34" charset="0"/>
                <a:ea typeface="Times New Roman" panose="02020603050405020304" pitchFamily="18" charset="0"/>
                <a:cs typeface="Arial" panose="020B0604020202020204" pitchFamily="34" charset="0"/>
              </a:rPr>
              <a:t> yeteneği, servetin zamanımız üzerindeki görünmeyen getirilerindendir.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Bankalardaki nakitlerinizin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size kariyer değiştirme, erken emekli olma veya endişelerden kurtulma seçeneği sunma getirileri,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paha biçilmezdir.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84A6BE54-0B71-6C00-2F26-5879BC94E7E0}"/>
              </a:ext>
            </a:extLst>
          </p:cNvPr>
          <p:cNvSpPr>
            <a:spLocks noGrp="1"/>
          </p:cNvSpPr>
          <p:nvPr>
            <p:ph type="sldNum" sz="quarter" idx="12"/>
          </p:nvPr>
        </p:nvSpPr>
        <p:spPr/>
        <p:txBody>
          <a:bodyPr/>
          <a:lstStyle/>
          <a:p>
            <a:fld id="{186FE683-05A3-4364-986B-7C9455E48CB2}" type="slidenum">
              <a:rPr lang="tr-TR" smtClean="0"/>
              <a:t>45</a:t>
            </a:fld>
            <a:endParaRPr lang="tr-TR" dirty="0"/>
          </a:p>
        </p:txBody>
      </p:sp>
    </p:spTree>
    <p:extLst>
      <p:ext uri="{BB962C8B-B14F-4D97-AF65-F5344CB8AC3E}">
        <p14:creationId xmlns:p14="http://schemas.microsoft.com/office/powerpoint/2010/main" val="3438494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9D9C-8613-F07A-1E12-C84386DFB68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C5F9EC8-7908-F296-B7D9-6457D9F61923}"/>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Para Biriktirin</a:t>
            </a:r>
          </a:p>
        </p:txBody>
      </p:sp>
      <p:sp>
        <p:nvSpPr>
          <p:cNvPr id="3" name="İçerik Yer Tutucusu 2">
            <a:extLst>
              <a:ext uri="{FF2B5EF4-FFF2-40B4-BE49-F238E27FC236}">
                <a16:creationId xmlns:a16="http://schemas.microsoft.com/office/drawing/2014/main" id="{A0815D5B-834B-F618-790F-EB0E6A37337F}"/>
              </a:ext>
            </a:extLst>
          </p:cNvPr>
          <p:cNvSpPr>
            <a:spLocks noGrp="1"/>
          </p:cNvSpPr>
          <p:nvPr>
            <p:ph idx="1"/>
          </p:nvPr>
        </p:nvSpPr>
        <p:spPr>
          <a:xfrm>
            <a:off x="838200" y="1244008"/>
            <a:ext cx="10515600" cy="5294903"/>
          </a:xfrm>
        </p:spPr>
        <p:txBody>
          <a:bodyPr>
            <a:noAutofit/>
          </a:bodyPr>
          <a:lstStyle/>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Herkes paranın satın aldığı elle tutulur, somut şeyleri bilir.</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 Elle tutulu olmayanları anlamak zordur.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Bu nedenle, bunlar genellikle fark edilmezler.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effectLst/>
                <a:latin typeface="Arial" panose="020B0604020202020204" pitchFamily="34" charset="0"/>
                <a:ea typeface="Times New Roman" panose="02020603050405020304" pitchFamily="18" charset="0"/>
                <a:cs typeface="Arial" panose="020B0604020202020204" pitchFamily="34" charset="0"/>
              </a:rPr>
              <a:t>Tasarrufların somut şeylerden çok, kişilere somut olmayan faydaları vardır. Somut olmayan faydalar, kişileri çok daha mutlu edebilir.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Çünkü, tasarruflar kişilere seçenekler sunar, esneklik sağlar, bekleme ve atılım yapma fırsatı verir.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Düşünmek için zaman sağlar. Rotamızı kendi şartlarımızla değiştirmemize olanak sağlar.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Esneklik ve kontrol</a:t>
            </a:r>
            <a:r>
              <a:rPr lang="tr-TR" sz="1800" kern="0" dirty="0">
                <a:effectLst/>
                <a:latin typeface="Arial" panose="020B0604020202020204" pitchFamily="34" charset="0"/>
                <a:ea typeface="Times New Roman" panose="02020603050405020304" pitchFamily="18" charset="0"/>
                <a:cs typeface="Arial" panose="020B0604020202020204" pitchFamily="34" charset="0"/>
              </a:rPr>
              <a:t> yeteneği, servetin zamanımız üzerindeki görünmeyen getirilerindendir.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b="1" kern="0" dirty="0">
                <a:effectLst/>
                <a:latin typeface="Arial" panose="020B0604020202020204" pitchFamily="34" charset="0"/>
                <a:ea typeface="Times New Roman" panose="02020603050405020304" pitchFamily="18" charset="0"/>
                <a:cs typeface="Arial" panose="020B0604020202020204" pitchFamily="34" charset="0"/>
              </a:rPr>
              <a:t>Bankalardaki nakitlerinizin</a:t>
            </a:r>
            <a:r>
              <a:rPr lang="tr-TR" sz="1800" kern="0" dirty="0">
                <a:effectLst/>
                <a:latin typeface="Arial" panose="020B0604020202020204" pitchFamily="34" charset="0"/>
                <a:ea typeface="Times New Roman" panose="02020603050405020304" pitchFamily="18" charset="0"/>
                <a:cs typeface="Arial" panose="020B0604020202020204" pitchFamily="34" charset="0"/>
              </a:rPr>
              <a:t>, size kariyer değiştirme, erken emekli olma veya endişelerden kurtulma seçeneği sunma getirileri, </a:t>
            </a:r>
            <a:r>
              <a:rPr lang="tr-TR" sz="1800" b="1" kern="0" dirty="0">
                <a:effectLst/>
                <a:latin typeface="Arial" panose="020B0604020202020204" pitchFamily="34" charset="0"/>
                <a:ea typeface="Times New Roman" panose="02020603050405020304" pitchFamily="18" charset="0"/>
                <a:cs typeface="Arial" panose="020B0604020202020204" pitchFamily="34" charset="0"/>
              </a:rPr>
              <a:t>paha biçilmezdir.</a:t>
            </a:r>
            <a:r>
              <a:rPr lang="tr-TR" sz="1800" kern="0" dirty="0">
                <a:effectLst/>
                <a:latin typeface="Arial" panose="020B0604020202020204" pitchFamily="34" charset="0"/>
                <a:ea typeface="Times New Roman" panose="02020603050405020304" pitchFamily="18" charset="0"/>
                <a:cs typeface="Arial" panose="020B0604020202020204" pitchFamily="34" charset="0"/>
              </a:rPr>
              <a:t> </a:t>
            </a:r>
          </a:p>
          <a:p>
            <a:pPr fontAlgn="base">
              <a:lnSpc>
                <a:spcPct val="150000"/>
              </a:lnSpc>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Zamanınız ve seçenekleriniz üzerinde daha fazla kontrole sahip olmak, dünyanın en pahalı para birimlerinden biri haline gelmektedir.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fontAlgn="base">
              <a:lnSpc>
                <a:spcPct val="150000"/>
              </a:lnSpc>
              <a:buNone/>
            </a:pP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B71CEED7-D635-7BE9-2024-45345530EF51}"/>
              </a:ext>
            </a:extLst>
          </p:cNvPr>
          <p:cNvSpPr>
            <a:spLocks noGrp="1"/>
          </p:cNvSpPr>
          <p:nvPr>
            <p:ph type="sldNum" sz="quarter" idx="12"/>
          </p:nvPr>
        </p:nvSpPr>
        <p:spPr/>
        <p:txBody>
          <a:bodyPr/>
          <a:lstStyle/>
          <a:p>
            <a:fld id="{186FE683-05A3-4364-986B-7C9455E48CB2}" type="slidenum">
              <a:rPr lang="tr-TR" smtClean="0"/>
              <a:t>46</a:t>
            </a:fld>
            <a:endParaRPr lang="tr-TR" dirty="0"/>
          </a:p>
        </p:txBody>
      </p:sp>
    </p:spTree>
    <p:extLst>
      <p:ext uri="{BB962C8B-B14F-4D97-AF65-F5344CB8AC3E}">
        <p14:creationId xmlns:p14="http://schemas.microsoft.com/office/powerpoint/2010/main" val="2948607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3A6C-257F-D149-9F95-A1012D1618E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A5A3C72-C571-6843-E96A-6C4640740E2C}"/>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SONUÇ </a:t>
            </a:r>
          </a:p>
        </p:txBody>
      </p:sp>
      <p:sp>
        <p:nvSpPr>
          <p:cNvPr id="3" name="İçerik Yer Tutucusu 2">
            <a:extLst>
              <a:ext uri="{FF2B5EF4-FFF2-40B4-BE49-F238E27FC236}">
                <a16:creationId xmlns:a16="http://schemas.microsoft.com/office/drawing/2014/main" id="{DF5CB346-584C-7E4D-F288-9A65A3F9B638}"/>
              </a:ext>
            </a:extLst>
          </p:cNvPr>
          <p:cNvSpPr>
            <a:spLocks noGrp="1"/>
          </p:cNvSpPr>
          <p:nvPr>
            <p:ph idx="1"/>
          </p:nvPr>
        </p:nvSpPr>
        <p:spPr>
          <a:xfrm>
            <a:off x="838200" y="1244008"/>
            <a:ext cx="10515600" cy="5294903"/>
          </a:xfrm>
        </p:spPr>
        <p:txBody>
          <a:bodyPr>
            <a:noAutofit/>
          </a:bodyPr>
          <a:lstStyle/>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1. Sağlığınıza iyi bakın. Kendi kendinizin doktoru olun.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2. Çalışın ve eğlenin. Düzenli tasarruf ve düzenli yatırım yapın.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3. Çok okuyun veya dinleyin. Kitaplara yatırım yapın. Otobiyografik roman okumayı tercih edin.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4. Zamanınızı iyi yönetin.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5. Spor yapın ve sosyal olun. Pozitif düşünün. İnsanlara saygı gösterin ve bütün canlıları ve cansız varlıkları sevin.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6. İyi beslenin ve iyi dinlenin.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effectLst/>
                <a:latin typeface="Arial" panose="020B0604020202020204" pitchFamily="34" charset="0"/>
                <a:ea typeface="Times New Roman" panose="02020603050405020304" pitchFamily="18" charset="0"/>
                <a:cs typeface="Arial" panose="020B0604020202020204" pitchFamily="34" charset="0"/>
              </a:rPr>
              <a:t>7. Seyahat edin. Yurt içi ve yurt dışı gezilere zaman ve kaynak ayırın.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latin typeface="Arial" panose="020B0604020202020204" pitchFamily="34" charset="0"/>
                <a:ea typeface="Times New Roman" panose="02020603050405020304" pitchFamily="18" charset="0"/>
                <a:cs typeface="Arial" panose="020B0604020202020204" pitchFamily="34" charset="0"/>
              </a:rPr>
              <a:t>8</a:t>
            </a:r>
            <a:r>
              <a:rPr lang="tr-TR" sz="1400" kern="0" dirty="0">
                <a:effectLst/>
                <a:latin typeface="Arial" panose="020B0604020202020204" pitchFamily="34" charset="0"/>
                <a:ea typeface="Times New Roman" panose="02020603050405020304" pitchFamily="18" charset="0"/>
                <a:cs typeface="Arial" panose="020B0604020202020204" pitchFamily="34" charset="0"/>
              </a:rPr>
              <a:t>. Kendinizi tanımaya çalışın. İyi arkadaşlar seçin.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r>
              <a:rPr lang="tr-TR" sz="1400" kern="0" dirty="0">
                <a:latin typeface="Arial" panose="020B0604020202020204" pitchFamily="34" charset="0"/>
                <a:ea typeface="Times New Roman" panose="02020603050405020304" pitchFamily="18" charset="0"/>
                <a:cs typeface="Arial" panose="020B0604020202020204" pitchFamily="34" charset="0"/>
              </a:rPr>
              <a:t>9</a:t>
            </a:r>
            <a:r>
              <a:rPr lang="tr-TR" sz="1400" kern="0" dirty="0">
                <a:effectLst/>
                <a:latin typeface="Arial" panose="020B0604020202020204" pitchFamily="34" charset="0"/>
                <a:ea typeface="Times New Roman" panose="02020603050405020304" pitchFamily="18" charset="0"/>
                <a:cs typeface="Arial" panose="020B0604020202020204" pitchFamily="34" charset="0"/>
              </a:rPr>
              <a:t>. Stresten kaçının. </a:t>
            </a:r>
          </a:p>
          <a:p>
            <a:pPr marL="0" indent="0" fontAlgn="base">
              <a:lnSpc>
                <a:spcPct val="150000"/>
              </a:lnSpc>
              <a:buNone/>
            </a:pPr>
            <a:r>
              <a:rPr lang="tr-TR" sz="1400" kern="0" dirty="0">
                <a:latin typeface="Arial" panose="020B0604020202020204" pitchFamily="34" charset="0"/>
                <a:ea typeface="Times New Roman" panose="02020603050405020304" pitchFamily="18" charset="0"/>
                <a:cs typeface="Arial" panose="020B0604020202020204" pitchFamily="34" charset="0"/>
              </a:rPr>
              <a:t>10. </a:t>
            </a:r>
            <a:r>
              <a:rPr lang="tr-TR" sz="1400" kern="0" dirty="0">
                <a:effectLst/>
                <a:latin typeface="Arial" panose="020B0604020202020204" pitchFamily="34" charset="0"/>
                <a:ea typeface="Times New Roman" panose="02020603050405020304" pitchFamily="18" charset="0"/>
                <a:cs typeface="Arial" panose="020B0604020202020204" pitchFamily="34" charset="0"/>
              </a:rPr>
              <a:t>Çok az kişinin yapacağı işleri yapmaya çalışın. Yani rekabetten kaçın. Kendi işinizi kurmak isteyip istemediğinizi, risk almayı sevip sevmediğinizi detaylı olarak düşünün.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endParaRPr lang="tr-TR" sz="1400" kern="0" dirty="0">
              <a:effectLst/>
              <a:latin typeface="Arial" panose="020B0604020202020204" pitchFamily="34" charset="0"/>
              <a:ea typeface="Times New Roman" panose="02020603050405020304" pitchFamily="18" charset="0"/>
              <a:cs typeface="Arial" panose="020B0604020202020204" pitchFamily="34" charset="0"/>
            </a:endParaRPr>
          </a:p>
          <a:p>
            <a:pPr marL="0" indent="0" fontAlgn="base">
              <a:lnSpc>
                <a:spcPct val="150000"/>
              </a:lnSpc>
              <a:buNone/>
            </a:pP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C334FD8D-D7C9-AAB5-DE51-B9D5DE82A5B5}"/>
              </a:ext>
            </a:extLst>
          </p:cNvPr>
          <p:cNvSpPr>
            <a:spLocks noGrp="1"/>
          </p:cNvSpPr>
          <p:nvPr>
            <p:ph type="sldNum" sz="quarter" idx="12"/>
          </p:nvPr>
        </p:nvSpPr>
        <p:spPr/>
        <p:txBody>
          <a:bodyPr/>
          <a:lstStyle/>
          <a:p>
            <a:fld id="{186FE683-05A3-4364-986B-7C9455E48CB2}" type="slidenum">
              <a:rPr lang="tr-TR" smtClean="0"/>
              <a:t>47</a:t>
            </a:fld>
            <a:endParaRPr lang="tr-TR" dirty="0"/>
          </a:p>
        </p:txBody>
      </p:sp>
    </p:spTree>
    <p:extLst>
      <p:ext uri="{BB962C8B-B14F-4D97-AF65-F5344CB8AC3E}">
        <p14:creationId xmlns:p14="http://schemas.microsoft.com/office/powerpoint/2010/main" val="1917499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4E1C-C367-34A7-0FAB-37D2C79C616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5CFF54-49F6-304D-2AB5-B22731F9FDD7}"/>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SONUÇ - BİRKAÇ ÖNEMLİ NOT</a:t>
            </a:r>
          </a:p>
        </p:txBody>
      </p:sp>
      <p:sp>
        <p:nvSpPr>
          <p:cNvPr id="3" name="İçerik Yer Tutucusu 2">
            <a:extLst>
              <a:ext uri="{FF2B5EF4-FFF2-40B4-BE49-F238E27FC236}">
                <a16:creationId xmlns:a16="http://schemas.microsoft.com/office/drawing/2014/main" id="{DC514596-2F91-AAE8-90F8-C201FDF94C89}"/>
              </a:ext>
            </a:extLst>
          </p:cNvPr>
          <p:cNvSpPr>
            <a:spLocks noGrp="1"/>
          </p:cNvSpPr>
          <p:nvPr>
            <p:ph idx="1"/>
          </p:nvPr>
        </p:nvSpPr>
        <p:spPr>
          <a:xfrm>
            <a:off x="838200" y="1244008"/>
            <a:ext cx="10515600" cy="5294903"/>
          </a:xfrm>
        </p:spPr>
        <p:txBody>
          <a:bodyPr>
            <a:noAutofit/>
          </a:bodyPr>
          <a:lstStyle/>
          <a:p>
            <a:pPr algn="just" fontAlgn="base">
              <a:lnSpc>
                <a:spcPct val="150000"/>
              </a:lnSpc>
            </a:pPr>
            <a:r>
              <a:rPr lang="tr-TR" sz="1600" b="1" kern="0" dirty="0">
                <a:effectLst/>
                <a:latin typeface="Arial" panose="020B0604020202020204" pitchFamily="34" charset="0"/>
                <a:ea typeface="Times New Roman" panose="02020603050405020304" pitchFamily="18" charset="0"/>
                <a:cs typeface="Arial" panose="020B0604020202020204" pitchFamily="34" charset="0"/>
              </a:rPr>
              <a:t>MAKUL VE RASYONEL</a:t>
            </a:r>
            <a:r>
              <a:rPr lang="tr-TR" sz="16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latin typeface="Arial" panose="020B0604020202020204" pitchFamily="34" charset="0"/>
                <a:ea typeface="Times New Roman" panose="02020603050405020304" pitchFamily="18" charset="0"/>
                <a:cs typeface="Arial" panose="020B0604020202020204" pitchFamily="34" charset="0"/>
              </a:rPr>
              <a:t>F</a:t>
            </a:r>
            <a:r>
              <a:rPr lang="tr-TR" sz="1600" kern="0" dirty="0">
                <a:effectLst/>
                <a:latin typeface="Arial" panose="020B0604020202020204" pitchFamily="34" charset="0"/>
                <a:ea typeface="Times New Roman" panose="02020603050405020304" pitchFamily="18" charset="0"/>
                <a:cs typeface="Arial" panose="020B0604020202020204" pitchFamily="34" charset="0"/>
              </a:rPr>
              <a:t>inansal kararlar alırken rasyonel olmak yerine makul olmaya çalışın.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latin typeface="Arial" panose="020B0604020202020204" pitchFamily="34" charset="0"/>
                <a:ea typeface="Times New Roman" panose="02020603050405020304" pitchFamily="18" charset="0"/>
                <a:cs typeface="Arial" panose="020B0604020202020204" pitchFamily="34" charset="0"/>
              </a:rPr>
              <a:t>B</a:t>
            </a:r>
            <a:r>
              <a:rPr lang="tr-TR" sz="1600" kern="0" dirty="0">
                <a:effectLst/>
                <a:latin typeface="Arial" panose="020B0604020202020204" pitchFamily="34" charset="0"/>
                <a:ea typeface="Times New Roman" panose="02020603050405020304" pitchFamily="18" charset="0"/>
                <a:cs typeface="Arial" panose="020B0604020202020204" pitchFamily="34" charset="0"/>
              </a:rPr>
              <a:t>ilim insanları yatırımı anlatırken maksimum karlılığı hedefler. Oysa rasyonel olmak yerine makul olmaya çalışın.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latin typeface="Arial" panose="020B0604020202020204" pitchFamily="34" charset="0"/>
                <a:ea typeface="Times New Roman" panose="02020603050405020304" pitchFamily="18" charset="0"/>
                <a:cs typeface="Arial" panose="020B0604020202020204" pitchFamily="34" charset="0"/>
              </a:rPr>
              <a:t>Z</a:t>
            </a:r>
            <a:r>
              <a:rPr lang="tr-TR" sz="1600" kern="0" dirty="0">
                <a:effectLst/>
                <a:latin typeface="Arial" panose="020B0604020202020204" pitchFamily="34" charset="0"/>
                <a:ea typeface="Times New Roman" panose="02020603050405020304" pitchFamily="18" charset="0"/>
                <a:cs typeface="Arial" panose="020B0604020202020204" pitchFamily="34" charset="0"/>
              </a:rPr>
              <a:t>aman uzadıkça Borsa'da kazanma ihtimaliniz artar.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600" kern="0" dirty="0">
                <a:latin typeface="Arial" panose="020B0604020202020204" pitchFamily="34" charset="0"/>
                <a:ea typeface="Times New Roman" panose="02020603050405020304" pitchFamily="18" charset="0"/>
                <a:cs typeface="Arial" panose="020B0604020202020204" pitchFamily="34" charset="0"/>
              </a:rPr>
              <a:t>Ç</a:t>
            </a:r>
            <a:r>
              <a:rPr lang="tr-TR" sz="1600" kern="0" dirty="0">
                <a:effectLst/>
                <a:latin typeface="Arial" panose="020B0604020202020204" pitchFamily="34" charset="0"/>
                <a:ea typeface="Times New Roman" panose="02020603050405020304" pitchFamily="18" charset="0"/>
                <a:cs typeface="Arial" panose="020B0604020202020204" pitchFamily="34" charset="0"/>
              </a:rPr>
              <a:t>eşitlendirilmiş hisse senetlerine yatırım yapmak kazanma olasılığınızı arttırır. </a:t>
            </a:r>
            <a:endParaRPr lang="tr-TR" sz="16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1800" b="1" kern="0" dirty="0">
                <a:latin typeface="Times New Roman" panose="02020603050405020304" pitchFamily="18" charset="0"/>
                <a:ea typeface="Times New Roman" panose="02020603050405020304" pitchFamily="18" charset="0"/>
                <a:cs typeface="Times New Roman" panose="02020603050405020304" pitchFamily="18" charset="0"/>
              </a:rPr>
              <a:t>H</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ataya yer bırakın.</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y</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atırımla ilgili olarak kendinize hata payı bırakın. Bu nedenle, hiçbir zaman elinizdeki paranın </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hepsini ileri sürmeyin.</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fontAlgn="base">
              <a:lnSpc>
                <a:spcPct val="150000"/>
              </a:lnSpc>
            </a:pPr>
            <a:r>
              <a:rPr lang="tr-TR" sz="1800" b="1" kern="0" dirty="0">
                <a:latin typeface="Times New Roman" panose="02020603050405020304" pitchFamily="18" charset="0"/>
                <a:ea typeface="Times New Roman" panose="02020603050405020304" pitchFamily="18" charset="0"/>
                <a:cs typeface="Times New Roman" panose="02020603050405020304" pitchFamily="18" charset="0"/>
              </a:rPr>
              <a:t>Y</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eter demeyi bilin</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Kazandıkça yeter demeyi bilmeyen insanlar servetlerini kaybetme olasılığı yüksek insanlardır.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fontAlgn="base">
              <a:lnSpc>
                <a:spcPct val="150000"/>
              </a:lnSpc>
              <a:buNone/>
            </a:pPr>
            <a:endParaRPr lang="tr-TR" sz="1200" kern="0" dirty="0">
              <a:effectLst/>
              <a:latin typeface="Arial" panose="020B0604020202020204" pitchFamily="34" charset="0"/>
              <a:ea typeface="Times New Roman" panose="02020603050405020304" pitchFamily="18" charset="0"/>
              <a:cs typeface="Arial" panose="020B0604020202020204" pitchFamily="34" charset="0"/>
            </a:endParaRPr>
          </a:p>
          <a:p>
            <a:pPr marL="0" indent="0" fontAlgn="base">
              <a:lnSpc>
                <a:spcPct val="150000"/>
              </a:lnSpc>
              <a:buNone/>
            </a:pPr>
            <a:endParaRPr lang="tr-TR" sz="12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4C97ABED-19FC-34E0-09AE-588958D741E8}"/>
              </a:ext>
            </a:extLst>
          </p:cNvPr>
          <p:cNvSpPr>
            <a:spLocks noGrp="1"/>
          </p:cNvSpPr>
          <p:nvPr>
            <p:ph type="sldNum" sz="quarter" idx="12"/>
          </p:nvPr>
        </p:nvSpPr>
        <p:spPr/>
        <p:txBody>
          <a:bodyPr/>
          <a:lstStyle/>
          <a:p>
            <a:fld id="{186FE683-05A3-4364-986B-7C9455E48CB2}" type="slidenum">
              <a:rPr lang="tr-TR" smtClean="0"/>
              <a:t>48</a:t>
            </a:fld>
            <a:endParaRPr lang="tr-TR" dirty="0"/>
          </a:p>
        </p:txBody>
      </p:sp>
    </p:spTree>
    <p:extLst>
      <p:ext uri="{BB962C8B-B14F-4D97-AF65-F5344CB8AC3E}">
        <p14:creationId xmlns:p14="http://schemas.microsoft.com/office/powerpoint/2010/main" val="2677477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99B8B-7727-CB9A-4BB2-44A96B14287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C8BC9D6-A8A4-75F0-5221-F054285D100D}"/>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SONUÇ - BİRKAÇ ÖNEMLİ NOT</a:t>
            </a:r>
          </a:p>
        </p:txBody>
      </p:sp>
      <p:sp>
        <p:nvSpPr>
          <p:cNvPr id="3" name="İçerik Yer Tutucusu 2">
            <a:extLst>
              <a:ext uri="{FF2B5EF4-FFF2-40B4-BE49-F238E27FC236}">
                <a16:creationId xmlns:a16="http://schemas.microsoft.com/office/drawing/2014/main" id="{CEAB5060-8640-0D54-08E4-5C9F64117476}"/>
              </a:ext>
            </a:extLst>
          </p:cNvPr>
          <p:cNvSpPr>
            <a:spLocks noGrp="1"/>
          </p:cNvSpPr>
          <p:nvPr>
            <p:ph idx="1"/>
          </p:nvPr>
        </p:nvSpPr>
        <p:spPr>
          <a:xfrm>
            <a:off x="838200" y="1244008"/>
            <a:ext cx="10515600" cy="5294903"/>
          </a:xfrm>
        </p:spPr>
        <p:txBody>
          <a:bodyPr>
            <a:noAutofit/>
          </a:bodyPr>
          <a:lstStyle/>
          <a:p>
            <a:pPr fontAlgn="base">
              <a:lnSpc>
                <a:spcPct val="150000"/>
              </a:lnSpc>
            </a:pPr>
            <a:r>
              <a:rPr lang="tr-TR" sz="1400" b="1" kern="0" dirty="0">
                <a:effectLst/>
                <a:latin typeface="Arial" panose="020B0604020202020204" pitchFamily="34" charset="0"/>
                <a:ea typeface="Times New Roman" panose="02020603050405020304" pitchFamily="18" charset="0"/>
                <a:cs typeface="Arial" panose="020B0604020202020204" pitchFamily="34" charset="0"/>
              </a:rPr>
              <a:t>EMEKLİLİK İÇİN BİRİKİM YAPIN</a:t>
            </a:r>
            <a:r>
              <a:rPr lang="tr-TR" sz="1400" kern="0" dirty="0">
                <a:effectLst/>
                <a:latin typeface="Arial" panose="020B0604020202020204" pitchFamily="34" charset="0"/>
                <a:ea typeface="Times New Roman" panose="02020603050405020304" pitchFamily="18" charset="0"/>
                <a:cs typeface="Arial" panose="020B0604020202020204" pitchFamily="34" charset="0"/>
              </a:rPr>
              <a:t>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H</a:t>
            </a:r>
            <a:r>
              <a:rPr lang="tr-TR" sz="1400" kern="0" dirty="0">
                <a:effectLst/>
                <a:latin typeface="Arial" panose="020B0604020202020204" pitchFamily="34" charset="0"/>
                <a:ea typeface="Times New Roman" panose="02020603050405020304" pitchFamily="18" charset="0"/>
                <a:cs typeface="Arial" panose="020B0604020202020204" pitchFamily="34" charset="0"/>
              </a:rPr>
              <a:t>isse senetleriniz portföyünüzde önemli bir paya sahipse, emekli olmayı boğa piyasasına denk getirmeye çalışın.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O</a:t>
            </a:r>
            <a:r>
              <a:rPr lang="tr-TR" sz="1400" kern="0" dirty="0">
                <a:effectLst/>
                <a:latin typeface="Arial" panose="020B0604020202020204" pitchFamily="34" charset="0"/>
                <a:ea typeface="Times New Roman" panose="02020603050405020304" pitchFamily="18" charset="0"/>
                <a:cs typeface="Arial" panose="020B0604020202020204" pitchFamily="34" charset="0"/>
              </a:rPr>
              <a:t>lumsuzluğu azaltmak istiyorsanız. hata payınızı en az %30 ayırın.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P</a:t>
            </a:r>
            <a:r>
              <a:rPr lang="tr-TR" sz="1400" kern="0" dirty="0">
                <a:effectLst/>
                <a:latin typeface="Arial" panose="020B0604020202020204" pitchFamily="34" charset="0"/>
                <a:ea typeface="Times New Roman" panose="02020603050405020304" pitchFamily="18" charset="0"/>
                <a:cs typeface="Arial" panose="020B0604020202020204" pitchFamily="34" charset="0"/>
              </a:rPr>
              <a:t>ortföyünüzün tamamına bakın. Başka bir deyişle, tek tek yatırımlara odaklanmayın.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G</a:t>
            </a:r>
            <a:r>
              <a:rPr lang="tr-TR" sz="1400" kern="0" dirty="0">
                <a:effectLst/>
                <a:latin typeface="Arial" panose="020B0604020202020204" pitchFamily="34" charset="0"/>
                <a:ea typeface="Times New Roman" panose="02020603050405020304" pitchFamily="18" charset="0"/>
                <a:cs typeface="Arial" panose="020B0604020202020204" pitchFamily="34" charset="0"/>
              </a:rPr>
              <a:t>österişe önem vermeyin. itibar kazanmak için lüks araba ve pahalı saat gibi yatırımlar yapmayın.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N</a:t>
            </a:r>
            <a:r>
              <a:rPr lang="tr-TR" sz="1400" kern="0" dirty="0">
                <a:effectLst/>
                <a:latin typeface="Arial" panose="020B0604020202020204" pitchFamily="34" charset="0"/>
                <a:ea typeface="Times New Roman" panose="02020603050405020304" pitchFamily="18" charset="0"/>
                <a:cs typeface="Arial" panose="020B0604020202020204" pitchFamily="34" charset="0"/>
              </a:rPr>
              <a:t>azik ve alçak gönüllü olmanız gösterişten daha değerlidir.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U</a:t>
            </a:r>
            <a:r>
              <a:rPr lang="tr-TR" sz="1400" kern="0" dirty="0">
                <a:effectLst/>
                <a:latin typeface="Arial" panose="020B0604020202020204" pitchFamily="34" charset="0"/>
                <a:ea typeface="Times New Roman" panose="02020603050405020304" pitchFamily="18" charset="0"/>
                <a:cs typeface="Arial" panose="020B0604020202020204" pitchFamily="34" charset="0"/>
              </a:rPr>
              <a:t>ç kararlar almaktan kaçının.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İ</a:t>
            </a:r>
            <a:r>
              <a:rPr lang="tr-TR" sz="1400" kern="0" dirty="0">
                <a:effectLst/>
                <a:latin typeface="Arial" panose="020B0604020202020204" pitchFamily="34" charset="0"/>
                <a:ea typeface="Times New Roman" panose="02020603050405020304" pitchFamily="18" charset="0"/>
                <a:cs typeface="Arial" panose="020B0604020202020204" pitchFamily="34" charset="0"/>
              </a:rPr>
              <a:t>nsanlardan etkilenmeyin ama deneyimlerinden faydalanın.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F</a:t>
            </a:r>
            <a:r>
              <a:rPr lang="tr-TR" sz="1400" kern="0" dirty="0">
                <a:effectLst/>
                <a:latin typeface="Arial" panose="020B0604020202020204" pitchFamily="34" charset="0"/>
                <a:ea typeface="Times New Roman" panose="02020603050405020304" pitchFamily="18" charset="0"/>
                <a:cs typeface="Arial" panose="020B0604020202020204" pitchFamily="34" charset="0"/>
              </a:rPr>
              <a:t>arklı fikirlere saygı gösterin. Ama kendi hedefinize yürüyün.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400" kern="0" dirty="0">
                <a:latin typeface="Arial" panose="020B0604020202020204" pitchFamily="34" charset="0"/>
                <a:ea typeface="Times New Roman" panose="02020603050405020304" pitchFamily="18" charset="0"/>
                <a:cs typeface="Arial" panose="020B0604020202020204" pitchFamily="34" charset="0"/>
              </a:rPr>
              <a:t>R</a:t>
            </a:r>
            <a:r>
              <a:rPr lang="tr-TR" sz="1400" kern="0" dirty="0">
                <a:effectLst/>
                <a:latin typeface="Arial" panose="020B0604020202020204" pitchFamily="34" charset="0"/>
                <a:ea typeface="Times New Roman" panose="02020603050405020304" pitchFamily="18" charset="0"/>
                <a:cs typeface="Arial" panose="020B0604020202020204" pitchFamily="34" charset="0"/>
              </a:rPr>
              <a:t>iski sevin, ama yıkıcı risklerden kaçının. </a:t>
            </a:r>
            <a:endParaRPr lang="tr-TR" sz="14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endParaRPr lang="tr-TR" sz="1200" kern="0" dirty="0">
              <a:effectLst/>
              <a:latin typeface="Arial" panose="020B0604020202020204" pitchFamily="34" charset="0"/>
              <a:ea typeface="Times New Roman" panose="02020603050405020304" pitchFamily="18" charset="0"/>
              <a:cs typeface="Arial" panose="020B0604020202020204" pitchFamily="34" charset="0"/>
            </a:endParaRPr>
          </a:p>
          <a:p>
            <a:pPr marL="0" indent="0" fontAlgn="base">
              <a:lnSpc>
                <a:spcPct val="150000"/>
              </a:lnSpc>
              <a:buNone/>
            </a:pPr>
            <a:endParaRPr lang="tr-TR" sz="12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38FD0D58-872A-EF32-9EEC-CFA03DAACA24}"/>
              </a:ext>
            </a:extLst>
          </p:cNvPr>
          <p:cNvSpPr>
            <a:spLocks noGrp="1"/>
          </p:cNvSpPr>
          <p:nvPr>
            <p:ph type="sldNum" sz="quarter" idx="12"/>
          </p:nvPr>
        </p:nvSpPr>
        <p:spPr/>
        <p:txBody>
          <a:bodyPr/>
          <a:lstStyle/>
          <a:p>
            <a:fld id="{186FE683-05A3-4364-986B-7C9455E48CB2}" type="slidenum">
              <a:rPr lang="tr-TR" smtClean="0"/>
              <a:t>49</a:t>
            </a:fld>
            <a:endParaRPr lang="tr-TR" dirty="0"/>
          </a:p>
        </p:txBody>
      </p:sp>
    </p:spTree>
    <p:extLst>
      <p:ext uri="{BB962C8B-B14F-4D97-AF65-F5344CB8AC3E}">
        <p14:creationId xmlns:p14="http://schemas.microsoft.com/office/powerpoint/2010/main" val="277780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7F150-1246-412A-BD52-176E43ABBCD5}"/>
              </a:ext>
            </a:extLst>
          </p:cNvPr>
          <p:cNvSpPr>
            <a:spLocks noGrp="1"/>
          </p:cNvSpPr>
          <p:nvPr>
            <p:ph type="title"/>
          </p:nvPr>
        </p:nvSpPr>
        <p:spPr>
          <a:xfrm>
            <a:off x="838200" y="365126"/>
            <a:ext cx="10515600" cy="728662"/>
          </a:xfrm>
          <a:solidFill>
            <a:schemeClr val="bg1"/>
          </a:solidFill>
          <a:ln w="28575">
            <a:solidFill>
              <a:srgbClr val="FA8900"/>
            </a:solidFill>
          </a:ln>
        </p:spPr>
        <p:txBody>
          <a:bodyPr>
            <a:normAutofit/>
          </a:bodyPr>
          <a:lstStyle/>
          <a:p>
            <a:pPr algn="ctr"/>
            <a:r>
              <a:rPr lang="tr-TR" sz="4000" dirty="0">
                <a:solidFill>
                  <a:srgbClr val="7030A0"/>
                </a:solidFill>
                <a:latin typeface="Arial (Başlıklar)"/>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4A3BAF93-9BEB-47BC-957C-5B4C427631C6}"/>
              </a:ext>
            </a:extLst>
          </p:cNvPr>
          <p:cNvSpPr>
            <a:spLocks noGrp="1"/>
          </p:cNvSpPr>
          <p:nvPr>
            <p:ph idx="1"/>
          </p:nvPr>
        </p:nvSpPr>
        <p:spPr>
          <a:xfrm>
            <a:off x="838200" y="1193006"/>
            <a:ext cx="10515600" cy="5006976"/>
          </a:xfrm>
        </p:spPr>
        <p:txBody>
          <a:bodyPr>
            <a:noAutofit/>
          </a:bodyPr>
          <a:lstStyle/>
          <a:p>
            <a:pPr>
              <a:lnSpc>
                <a:spcPct val="150000"/>
              </a:lnSpc>
            </a:pPr>
            <a:r>
              <a:rPr lang="tr-TR" sz="1600" dirty="0">
                <a:latin typeface="Arial (Gövde)"/>
              </a:rPr>
              <a:t>Para; bize </a:t>
            </a:r>
            <a:r>
              <a:rPr lang="tr-TR" sz="1600" b="1" dirty="0">
                <a:latin typeface="Arial (Gövde)"/>
              </a:rPr>
              <a:t>risk, güven, mutluluk </a:t>
            </a:r>
            <a:r>
              <a:rPr lang="tr-TR" sz="1600" dirty="0">
                <a:latin typeface="Arial (Gövde)"/>
              </a:rPr>
              <a:t>gibi yaşamımızın birçok alanında dersler sunuyor. </a:t>
            </a:r>
          </a:p>
          <a:p>
            <a:pPr>
              <a:lnSpc>
                <a:spcPct val="150000"/>
              </a:lnSpc>
            </a:pPr>
            <a:r>
              <a:rPr lang="tr-TR" sz="1600" dirty="0">
                <a:latin typeface="Arial (Gövde)"/>
              </a:rPr>
              <a:t>Para insan davranışlarını açıklama konusunda bir büyüteç gibidir. </a:t>
            </a:r>
          </a:p>
          <a:p>
            <a:pPr>
              <a:lnSpc>
                <a:spcPct val="150000"/>
              </a:lnSpc>
            </a:pPr>
            <a:r>
              <a:rPr lang="tr-TR" sz="1600" dirty="0">
                <a:latin typeface="Arial (Gövde)"/>
              </a:rPr>
              <a:t>Bununla beraber elimizdeki bu sihirli büyüteçle, finansal krizlerde neler olduğunu ve neler olacağını anlamak, sorunları çözmek için neler yapacağımızı anlamak mümkün olmuyor. </a:t>
            </a:r>
          </a:p>
          <a:p>
            <a:pPr>
              <a:lnSpc>
                <a:spcPct val="150000"/>
              </a:lnSpc>
            </a:pPr>
            <a:r>
              <a:rPr lang="tr-TR" sz="1600" dirty="0">
                <a:latin typeface="Arial (Gövde)"/>
              </a:rPr>
              <a:t>Bu nedenle, bazı yazarlar, finansal krizlerin </a:t>
            </a:r>
            <a:r>
              <a:rPr lang="tr-TR" sz="1600" b="1" dirty="0">
                <a:latin typeface="Arial (Gövde)"/>
              </a:rPr>
              <a:t>yalnız finans merceğiyle değil, psikoloji ve tarih </a:t>
            </a:r>
            <a:r>
              <a:rPr lang="tr-TR" sz="1600" dirty="0">
                <a:latin typeface="Arial (Gövde)"/>
              </a:rPr>
              <a:t>merceği ile daha iyi açıklanabileceğini ileri sürüyorlar. </a:t>
            </a:r>
          </a:p>
          <a:p>
            <a:pPr>
              <a:lnSpc>
                <a:spcPct val="150000"/>
              </a:lnSpc>
            </a:pPr>
            <a:r>
              <a:rPr lang="tr-TR" sz="1600" b="1" dirty="0">
                <a:latin typeface="Arial (Gövde)"/>
              </a:rPr>
              <a:t>Örneğin; </a:t>
            </a:r>
            <a:r>
              <a:rPr lang="tr-TR" sz="1600" dirty="0">
                <a:latin typeface="Arial (Gövde)"/>
              </a:rPr>
              <a:t>insanlar niçin borç batağına batarlar?  </a:t>
            </a:r>
          </a:p>
          <a:p>
            <a:pPr marL="0" indent="0">
              <a:lnSpc>
                <a:spcPct val="150000"/>
              </a:lnSpc>
              <a:buNone/>
            </a:pPr>
            <a:r>
              <a:rPr lang="tr-TR" sz="1600" dirty="0">
                <a:latin typeface="Arial (Gövde)"/>
              </a:rPr>
              <a:t>	- Bu sorunun cevabı, o dönemde faiz oranlarının düşüklüğü olabilir mi? Doğru cevap faiz oranlarının</a:t>
            </a:r>
          </a:p>
          <a:p>
            <a:pPr marL="0" indent="0">
              <a:lnSpc>
                <a:spcPct val="150000"/>
              </a:lnSpc>
              <a:buNone/>
            </a:pPr>
            <a:r>
              <a:rPr lang="tr-TR" sz="1600" dirty="0">
                <a:latin typeface="Arial (Gövde)"/>
              </a:rPr>
              <a:t>	 düşüklüğü olamaz. Doğru cevabı bulmak için; </a:t>
            </a:r>
            <a:r>
              <a:rPr lang="tr-TR" sz="1600" b="1" dirty="0">
                <a:latin typeface="Arial (Gövde)"/>
              </a:rPr>
              <a:t>hırsın, açgözlülüğün, güvensizliğin ve iyimserliğin</a:t>
            </a:r>
          </a:p>
          <a:p>
            <a:pPr marL="0" indent="0">
              <a:lnSpc>
                <a:spcPct val="150000"/>
              </a:lnSpc>
              <a:buNone/>
            </a:pPr>
            <a:r>
              <a:rPr lang="tr-TR" sz="1600" b="1" dirty="0">
                <a:latin typeface="Arial (Gövde)"/>
              </a:rPr>
              <a:t>	 tarihini </a:t>
            </a:r>
            <a:r>
              <a:rPr lang="tr-TR" sz="1600" dirty="0">
                <a:latin typeface="Arial (Gövde)"/>
              </a:rPr>
              <a:t>incelemek gerekir. </a:t>
            </a:r>
          </a:p>
          <a:p>
            <a:pPr>
              <a:lnSpc>
                <a:spcPct val="150000"/>
              </a:lnSpc>
            </a:pPr>
            <a:endParaRPr lang="tr-TR" sz="1600" dirty="0">
              <a:latin typeface="Arial (Gövde)"/>
            </a:endParaRPr>
          </a:p>
        </p:txBody>
      </p:sp>
      <p:sp>
        <p:nvSpPr>
          <p:cNvPr id="7" name="Slayt Numarası Yer Tutucusu 6">
            <a:extLst>
              <a:ext uri="{FF2B5EF4-FFF2-40B4-BE49-F238E27FC236}">
                <a16:creationId xmlns:a16="http://schemas.microsoft.com/office/drawing/2014/main" id="{93573689-4D1F-FE04-DB19-646195D91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FE683-05A3-4364-986B-7C9455E48CB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631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E3563-0C71-7676-5433-419329ED328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5AA1D8C-4C0E-1352-E5CB-6CFB73238017}"/>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SONUÇ - BİRKAÇ ÖNEMLİ NOT</a:t>
            </a:r>
          </a:p>
        </p:txBody>
      </p:sp>
      <p:sp>
        <p:nvSpPr>
          <p:cNvPr id="3" name="İçerik Yer Tutucusu 2">
            <a:extLst>
              <a:ext uri="{FF2B5EF4-FFF2-40B4-BE49-F238E27FC236}">
                <a16:creationId xmlns:a16="http://schemas.microsoft.com/office/drawing/2014/main" id="{C8D73A71-C14B-2560-804D-C3B0154FE902}"/>
              </a:ext>
            </a:extLst>
          </p:cNvPr>
          <p:cNvSpPr>
            <a:spLocks noGrp="1"/>
          </p:cNvSpPr>
          <p:nvPr>
            <p:ph idx="1"/>
          </p:nvPr>
        </p:nvSpPr>
        <p:spPr>
          <a:xfrm>
            <a:off x="838200" y="1244008"/>
            <a:ext cx="10515600" cy="5294903"/>
          </a:xfrm>
        </p:spPr>
        <p:txBody>
          <a:bodyPr>
            <a:noAutofit/>
          </a:bodyPr>
          <a:lstStyle/>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A</a:t>
            </a:r>
            <a:r>
              <a:rPr lang="tr-TR" sz="1800" kern="0" dirty="0">
                <a:effectLst/>
                <a:latin typeface="Arial" panose="020B0604020202020204" pitchFamily="34" charset="0"/>
                <a:ea typeface="Times New Roman" panose="02020603050405020304" pitchFamily="18" charset="0"/>
                <a:cs typeface="Arial" panose="020B0604020202020204" pitchFamily="34" charset="0"/>
              </a:rPr>
              <a:t>ylık nakit bütçenizi yapın.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İ</a:t>
            </a:r>
            <a:r>
              <a:rPr lang="tr-TR" sz="1800" kern="0" dirty="0">
                <a:effectLst/>
                <a:latin typeface="Arial" panose="020B0604020202020204" pitchFamily="34" charset="0"/>
                <a:ea typeface="Times New Roman" panose="02020603050405020304" pitchFamily="18" charset="0"/>
                <a:cs typeface="Arial" panose="020B0604020202020204" pitchFamily="34" charset="0"/>
              </a:rPr>
              <a:t>şleriniz yolunda giderken alçakgönüllü, ters gittiğinde ise merhametli ve affedici olmak için elinizden geleni yapın.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D</a:t>
            </a:r>
            <a:r>
              <a:rPr lang="tr-TR" sz="1800" kern="0" dirty="0">
                <a:effectLst/>
                <a:latin typeface="Arial" panose="020B0604020202020204" pitchFamily="34" charset="0"/>
                <a:ea typeface="Times New Roman" panose="02020603050405020304" pitchFamily="18" charset="0"/>
                <a:cs typeface="Arial" panose="020B0604020202020204" pitchFamily="34" charset="0"/>
              </a:rPr>
              <a:t>aha düşük egonuz olursa, daha büyük servet biriktirebilirsiniz.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N</a:t>
            </a:r>
            <a:r>
              <a:rPr lang="tr-TR" sz="1800" kern="0" dirty="0">
                <a:effectLst/>
                <a:latin typeface="Arial" panose="020B0604020202020204" pitchFamily="34" charset="0"/>
                <a:ea typeface="Times New Roman" panose="02020603050405020304" pitchFamily="18" charset="0"/>
                <a:cs typeface="Arial" panose="020B0604020202020204" pitchFamily="34" charset="0"/>
              </a:rPr>
              <a:t>e kadar kazanırsanız kazanın, bugün paranızla ne kadar eğlenebileceğiniz konusunda kendinize sınır koymazsanız, hiçbir zaman servet sahibi olamazsınız.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Y</a:t>
            </a:r>
            <a:r>
              <a:rPr lang="tr-TR" sz="1800" kern="0" dirty="0">
                <a:effectLst/>
                <a:latin typeface="Arial" panose="020B0604020202020204" pitchFamily="34" charset="0"/>
                <a:ea typeface="Times New Roman" panose="02020603050405020304" pitchFamily="18" charset="0"/>
                <a:cs typeface="Arial" panose="020B0604020202020204" pitchFamily="34" charset="0"/>
              </a:rPr>
              <a:t>atırımcı olarak daha başarılı olmak istiyorsanız, yapacağınız en güçlü şey, zaman ufkunuzu genişletmektir.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B</a:t>
            </a:r>
            <a:r>
              <a:rPr lang="tr-TR" sz="1800" kern="0" dirty="0">
                <a:effectLst/>
                <a:latin typeface="Arial" panose="020B0604020202020204" pitchFamily="34" charset="0"/>
                <a:ea typeface="Times New Roman" panose="02020603050405020304" pitchFamily="18" charset="0"/>
                <a:cs typeface="Arial" panose="020B0604020202020204" pitchFamily="34" charset="0"/>
              </a:rPr>
              <a:t>irçok şeyin yanlış gitmesini sorun etmeyin. Zamanın yarısında yanılabilir, yine de servet sahibi olabilirsiniz.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endParaRPr lang="tr-TR" sz="12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3AA8AD96-78E6-208A-A921-72581FB538C6}"/>
              </a:ext>
            </a:extLst>
          </p:cNvPr>
          <p:cNvSpPr>
            <a:spLocks noGrp="1"/>
          </p:cNvSpPr>
          <p:nvPr>
            <p:ph type="sldNum" sz="quarter" idx="12"/>
          </p:nvPr>
        </p:nvSpPr>
        <p:spPr/>
        <p:txBody>
          <a:bodyPr/>
          <a:lstStyle/>
          <a:p>
            <a:fld id="{186FE683-05A3-4364-986B-7C9455E48CB2}" type="slidenum">
              <a:rPr lang="tr-TR" smtClean="0"/>
              <a:t>50</a:t>
            </a:fld>
            <a:endParaRPr lang="tr-TR" dirty="0"/>
          </a:p>
        </p:txBody>
      </p:sp>
    </p:spTree>
    <p:extLst>
      <p:ext uri="{BB962C8B-B14F-4D97-AF65-F5344CB8AC3E}">
        <p14:creationId xmlns:p14="http://schemas.microsoft.com/office/powerpoint/2010/main" val="4018291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666DE-2F05-C7AE-47BD-9464A6BF1F4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19B3EB0-D053-3F26-E2F6-20EDDD94F75A}"/>
              </a:ext>
            </a:extLst>
          </p:cNvPr>
          <p:cNvSpPr>
            <a:spLocks noGrp="1"/>
          </p:cNvSpPr>
          <p:nvPr>
            <p:ph type="title"/>
          </p:nvPr>
        </p:nvSpPr>
        <p:spPr>
          <a:xfrm>
            <a:off x="838200" y="365126"/>
            <a:ext cx="10515600" cy="663574"/>
          </a:xfrm>
          <a:solidFill>
            <a:schemeClr val="bg1"/>
          </a:solidFill>
          <a:ln w="28575">
            <a:solidFill>
              <a:srgbClr val="FA8900"/>
            </a:solidFill>
          </a:ln>
        </p:spPr>
        <p:txBody>
          <a:bodyPr>
            <a:normAutofit/>
          </a:bodyPr>
          <a:lstStyle/>
          <a:p>
            <a:pPr algn="ctr"/>
            <a:r>
              <a:rPr lang="tr-TR" sz="3200" dirty="0">
                <a:solidFill>
                  <a:srgbClr val="7030A0"/>
                </a:solidFill>
                <a:latin typeface="Arial (Başlıklar)"/>
              </a:rPr>
              <a:t>SONUÇ - BİRKAÇ ÖNEMLİ NOT</a:t>
            </a:r>
          </a:p>
        </p:txBody>
      </p:sp>
      <p:sp>
        <p:nvSpPr>
          <p:cNvPr id="3" name="İçerik Yer Tutucusu 2">
            <a:extLst>
              <a:ext uri="{FF2B5EF4-FFF2-40B4-BE49-F238E27FC236}">
                <a16:creationId xmlns:a16="http://schemas.microsoft.com/office/drawing/2014/main" id="{7AD78CE9-BE85-A9B6-F8F6-D25806E846F3}"/>
              </a:ext>
            </a:extLst>
          </p:cNvPr>
          <p:cNvSpPr>
            <a:spLocks noGrp="1"/>
          </p:cNvSpPr>
          <p:nvPr>
            <p:ph idx="1"/>
          </p:nvPr>
        </p:nvSpPr>
        <p:spPr>
          <a:xfrm>
            <a:off x="838200" y="1244008"/>
            <a:ext cx="10515600" cy="5294903"/>
          </a:xfrm>
        </p:spPr>
        <p:txBody>
          <a:bodyPr>
            <a:noAutofit/>
          </a:bodyPr>
          <a:lstStyle/>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P</a:t>
            </a:r>
            <a:r>
              <a:rPr lang="tr-TR" sz="1800" kern="0" dirty="0">
                <a:effectLst/>
                <a:latin typeface="Arial" panose="020B0604020202020204" pitchFamily="34" charset="0"/>
                <a:ea typeface="Times New Roman" panose="02020603050405020304" pitchFamily="18" charset="0"/>
                <a:cs typeface="Arial" panose="020B0604020202020204" pitchFamily="34" charset="0"/>
              </a:rPr>
              <a:t>arayı zamanınız üzerinde kontrol geliştirmek için kullanın.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Ç</a:t>
            </a:r>
            <a:r>
              <a:rPr lang="tr-TR" sz="1800" kern="0" dirty="0">
                <a:effectLst/>
                <a:latin typeface="Arial" panose="020B0604020202020204" pitchFamily="34" charset="0"/>
                <a:ea typeface="Times New Roman" panose="02020603050405020304" pitchFamily="18" charset="0"/>
                <a:cs typeface="Arial" panose="020B0604020202020204" pitchFamily="34" charset="0"/>
              </a:rPr>
              <a:t>ünkü, zamanınızı kontrol edememek, mutluluğunuzu frenleyen son derece güçlü ve evrensel bir faktördür. İstediğiniz şeyi, istediğiniz zaman, istediğiniz kişiyle, istediğiniz sürece yapabilme yeteneği, finans alanındaki en yüksek kar payıdır.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S</a:t>
            </a:r>
            <a:r>
              <a:rPr lang="tr-TR" sz="1800" kern="0" dirty="0">
                <a:effectLst/>
                <a:latin typeface="Arial" panose="020B0604020202020204" pitchFamily="34" charset="0"/>
                <a:ea typeface="Times New Roman" panose="02020603050405020304" pitchFamily="18" charset="0"/>
                <a:cs typeface="Arial" panose="020B0604020202020204" pitchFamily="34" charset="0"/>
              </a:rPr>
              <a:t>empatik olun ve gösterişe fırsat vermeyin.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fontAlgn="base">
              <a:lnSpc>
                <a:spcPct val="150000"/>
              </a:lnSpc>
            </a:pPr>
            <a:r>
              <a:rPr lang="tr-TR" sz="1800" kern="0" dirty="0">
                <a:latin typeface="Arial" panose="020B0604020202020204" pitchFamily="34" charset="0"/>
                <a:ea typeface="Times New Roman" panose="02020603050405020304" pitchFamily="18" charset="0"/>
                <a:cs typeface="Arial" panose="020B0604020202020204" pitchFamily="34" charset="0"/>
              </a:rPr>
              <a:t>L</a:t>
            </a:r>
            <a:r>
              <a:rPr lang="tr-TR" sz="1800" kern="0" dirty="0">
                <a:effectLst/>
                <a:latin typeface="Arial" panose="020B0604020202020204" pitchFamily="34" charset="0"/>
                <a:ea typeface="Times New Roman" panose="02020603050405020304" pitchFamily="18" charset="0"/>
                <a:cs typeface="Arial" panose="020B0604020202020204" pitchFamily="34" charset="0"/>
              </a:rPr>
              <a:t>üks bir araba veya güzel bir saat istediğinizi düşünebilirsiniz. Ama, muhtemelen asıl istediğiniz saygı ve hayranlıktır. Üstelik bu tür şeyleri beygir gücü ve metalden ziyade, nezaket ve alçak gönüllülükle daha kolay kazanabilirsiniz. </a:t>
            </a:r>
            <a:endParaRPr lang="tr-TR" sz="1800" kern="100" dirty="0">
              <a:effectLst/>
              <a:latin typeface="Arial" panose="020B0604020202020204" pitchFamily="34" charset="0"/>
              <a:ea typeface="Aptos" panose="020B0004020202020204" pitchFamily="34" charset="0"/>
              <a:cs typeface="Arial" panose="020B0604020202020204" pitchFamily="34" charset="0"/>
            </a:endParaRPr>
          </a:p>
          <a:p>
            <a:pPr marL="0" indent="0" fontAlgn="base">
              <a:lnSpc>
                <a:spcPct val="150000"/>
              </a:lnSpc>
              <a:buNone/>
            </a:pPr>
            <a:endParaRPr lang="tr-TR" sz="12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pPr>
            <a:endParaRPr lang="tr-TR" sz="1400" dirty="0">
              <a:latin typeface="Arial (Gövde)"/>
            </a:endParaRPr>
          </a:p>
        </p:txBody>
      </p:sp>
      <p:sp>
        <p:nvSpPr>
          <p:cNvPr id="7" name="Slayt Numarası Yer Tutucusu 6">
            <a:extLst>
              <a:ext uri="{FF2B5EF4-FFF2-40B4-BE49-F238E27FC236}">
                <a16:creationId xmlns:a16="http://schemas.microsoft.com/office/drawing/2014/main" id="{2FD93C46-6C70-0C49-2680-DCD860023CE9}"/>
              </a:ext>
            </a:extLst>
          </p:cNvPr>
          <p:cNvSpPr>
            <a:spLocks noGrp="1"/>
          </p:cNvSpPr>
          <p:nvPr>
            <p:ph type="sldNum" sz="quarter" idx="12"/>
          </p:nvPr>
        </p:nvSpPr>
        <p:spPr/>
        <p:txBody>
          <a:bodyPr/>
          <a:lstStyle/>
          <a:p>
            <a:fld id="{186FE683-05A3-4364-986B-7C9455E48CB2}" type="slidenum">
              <a:rPr lang="tr-TR" smtClean="0"/>
              <a:t>51</a:t>
            </a:fld>
            <a:endParaRPr lang="tr-TR" dirty="0"/>
          </a:p>
        </p:txBody>
      </p:sp>
    </p:spTree>
    <p:extLst>
      <p:ext uri="{BB962C8B-B14F-4D97-AF65-F5344CB8AC3E}">
        <p14:creationId xmlns:p14="http://schemas.microsoft.com/office/powerpoint/2010/main" val="2489374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91FD80C-4FF0-9A08-0443-F5892A3420D8}"/>
              </a:ext>
            </a:extLst>
          </p:cNvPr>
          <p:cNvSpPr>
            <a:spLocks noGrp="1"/>
          </p:cNvSpPr>
          <p:nvPr>
            <p:ph type="body" idx="4294967295"/>
          </p:nvPr>
        </p:nvSpPr>
        <p:spPr>
          <a:xfrm>
            <a:off x="1524000" y="1600201"/>
            <a:ext cx="8229600" cy="4525963"/>
          </a:xfrm>
        </p:spPr>
        <p:txBody>
          <a:bodyPr/>
          <a:lstStyle/>
          <a:p>
            <a:pPr eaLnBrk="1" hangingPunct="1">
              <a:buFontTx/>
              <a:buNone/>
            </a:pPr>
            <a:endParaRPr lang="tr-TR" altLang="tr-TR"/>
          </a:p>
          <a:p>
            <a:pPr eaLnBrk="1" hangingPunct="1">
              <a:buFontTx/>
              <a:buNone/>
            </a:pPr>
            <a:r>
              <a:rPr lang="tr-TR" altLang="tr-TR"/>
              <a:t>  		</a:t>
            </a:r>
          </a:p>
          <a:p>
            <a:pPr lvl="2" algn="ctr" eaLnBrk="1" hangingPunct="1">
              <a:buFontTx/>
              <a:buNone/>
            </a:pPr>
            <a:r>
              <a:rPr lang="tr-TR" altLang="tr-TR" sz="4800"/>
              <a:t>   </a:t>
            </a:r>
            <a:r>
              <a:rPr lang="tr-TR" altLang="tr-TR" sz="6000">
                <a:solidFill>
                  <a:srgbClr val="660066"/>
                </a:solidFill>
                <a:latin typeface="Monotype Corsiva" panose="03010101010201010101" pitchFamily="66" charset="0"/>
              </a:rPr>
              <a:t>TEŞEKKÜRLER…</a:t>
            </a:r>
          </a:p>
        </p:txBody>
      </p:sp>
      <p:sp>
        <p:nvSpPr>
          <p:cNvPr id="3" name="Rectangle 2">
            <a:extLst>
              <a:ext uri="{FF2B5EF4-FFF2-40B4-BE49-F238E27FC236}">
                <a16:creationId xmlns:a16="http://schemas.microsoft.com/office/drawing/2014/main" id="{8DFCE9E6-BA5B-4E94-9D69-F87D63637AD2}"/>
              </a:ext>
            </a:extLst>
          </p:cNvPr>
          <p:cNvSpPr txBox="1">
            <a:spLocks noChangeArrowheads="1"/>
          </p:cNvSpPr>
          <p:nvPr/>
        </p:nvSpPr>
        <p:spPr>
          <a:xfrm>
            <a:off x="1676400" y="214314"/>
            <a:ext cx="8839200" cy="6415087"/>
          </a:xfrm>
          <a:prstGeom prst="rect">
            <a:avLst/>
          </a:prstGeom>
          <a:solidFill>
            <a:schemeClr val="tx2">
              <a:lumMod val="75000"/>
            </a:schemeClr>
          </a:solidFill>
        </p:spPr>
        <p:txBody>
          <a:bodyPr/>
          <a:lstStyle/>
          <a:p>
            <a:pPr marL="342900" indent="-342900" algn="ctr">
              <a:lnSpc>
                <a:spcPct val="110000"/>
              </a:lnSpc>
              <a:spcBef>
                <a:spcPct val="20000"/>
              </a:spcBef>
              <a:defRPr/>
            </a:pPr>
            <a:endParaRPr lang="tr-TR" sz="2600" kern="0" dirty="0">
              <a:solidFill>
                <a:prstClr val="black"/>
              </a:solidFill>
              <a:latin typeface="Calibri"/>
            </a:endParaRPr>
          </a:p>
          <a:p>
            <a:pPr marL="342900" indent="-342900" algn="ctr">
              <a:lnSpc>
                <a:spcPct val="110000"/>
              </a:lnSpc>
              <a:spcBef>
                <a:spcPct val="20000"/>
              </a:spcBef>
              <a:defRPr/>
            </a:pPr>
            <a:r>
              <a:rPr lang="tr-TR" sz="2600" b="1" kern="0" dirty="0">
                <a:solidFill>
                  <a:prstClr val="white"/>
                </a:solidFill>
                <a:latin typeface="Arial Nova" panose="020B0504020202020204" pitchFamily="34" charset="0"/>
              </a:rPr>
              <a:t>İlginizden  dolayı  teşekkür eder, </a:t>
            </a:r>
          </a:p>
          <a:p>
            <a:pPr marL="342900" indent="-342900" algn="ctr">
              <a:lnSpc>
                <a:spcPct val="110000"/>
              </a:lnSpc>
              <a:spcBef>
                <a:spcPct val="20000"/>
              </a:spcBef>
              <a:defRPr/>
            </a:pPr>
            <a:r>
              <a:rPr lang="tr-TR" sz="2600" b="1" kern="0" dirty="0">
                <a:solidFill>
                  <a:prstClr val="white"/>
                </a:solidFill>
                <a:latin typeface="Arial Nova" panose="020B0504020202020204" pitchFamily="34" charset="0"/>
              </a:rPr>
              <a:t>başarılar dilerim</a:t>
            </a:r>
          </a:p>
          <a:p>
            <a:pPr marL="342900" indent="-342900" algn="ctr">
              <a:lnSpc>
                <a:spcPct val="120000"/>
              </a:lnSpc>
              <a:spcBef>
                <a:spcPct val="20000"/>
              </a:spcBef>
              <a:defRPr/>
            </a:pPr>
            <a:endParaRPr lang="tr-TR" sz="2600" b="1" kern="0" dirty="0">
              <a:solidFill>
                <a:srgbClr val="7030A0"/>
              </a:solidFill>
              <a:latin typeface="Arial Nova" panose="020B0504020202020204" pitchFamily="34" charset="0"/>
            </a:endParaRPr>
          </a:p>
          <a:p>
            <a:pPr marL="342900" indent="-342900" algn="ctr">
              <a:lnSpc>
                <a:spcPct val="120000"/>
              </a:lnSpc>
              <a:spcBef>
                <a:spcPct val="20000"/>
              </a:spcBef>
              <a:defRPr/>
            </a:pPr>
            <a:r>
              <a:rPr lang="tr-TR" sz="2600" b="1" kern="0" dirty="0">
                <a:solidFill>
                  <a:prstClr val="white"/>
                </a:solidFill>
                <a:latin typeface="Arial Nova" panose="020B0504020202020204" pitchFamily="34" charset="0"/>
              </a:rPr>
              <a:t>Prof. Dr. Ali CEYLAN</a:t>
            </a:r>
          </a:p>
          <a:p>
            <a:pPr marL="342900" indent="-342900" algn="ctr">
              <a:lnSpc>
                <a:spcPct val="120000"/>
              </a:lnSpc>
              <a:spcBef>
                <a:spcPct val="20000"/>
              </a:spcBef>
              <a:defRPr/>
            </a:pPr>
            <a:r>
              <a:rPr lang="tr-TR" sz="1400" b="1" kern="0" dirty="0">
                <a:solidFill>
                  <a:srgbClr val="0000FF"/>
                </a:solidFill>
                <a:latin typeface="Arial Nova" panose="020B0504020202020204" pitchFamily="34" charset="0"/>
              </a:rPr>
              <a:t> </a:t>
            </a:r>
            <a:r>
              <a:rPr lang="tr-TR" sz="1400" b="1" kern="0" dirty="0">
                <a:solidFill>
                  <a:prstClr val="white"/>
                </a:solidFill>
                <a:latin typeface="Arial Nova" panose="020B0504020202020204" pitchFamily="34" charset="0"/>
              </a:rPr>
              <a:t>Bursa Uludağ Üniversitesi </a:t>
            </a:r>
          </a:p>
          <a:p>
            <a:pPr marL="342900" indent="-342900" algn="ctr">
              <a:lnSpc>
                <a:spcPct val="110000"/>
              </a:lnSpc>
              <a:spcBef>
                <a:spcPct val="20000"/>
              </a:spcBef>
              <a:defRPr/>
            </a:pPr>
            <a:r>
              <a:rPr lang="tr-TR" sz="1400" b="1" kern="0" dirty="0">
                <a:solidFill>
                  <a:prstClr val="white"/>
                </a:solidFill>
                <a:latin typeface="Arial Nova" panose="020B0504020202020204" pitchFamily="34" charset="0"/>
              </a:rPr>
              <a:t>Emekli Öğretim Üyesi</a:t>
            </a:r>
          </a:p>
          <a:p>
            <a:pPr algn="ctr" fontAlgn="base">
              <a:lnSpc>
                <a:spcPct val="150000"/>
              </a:lnSpc>
            </a:pPr>
            <a:r>
              <a:rPr lang="tr-TR" sz="1800" kern="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ali@ceylanproses.com</a:t>
            </a:r>
            <a:r>
              <a:rPr lang="tr-TR"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ctr" fontAlgn="base">
              <a:lnSpc>
                <a:spcPct val="150000"/>
              </a:lnSpc>
            </a:pPr>
            <a:r>
              <a:rPr lang="tr-TR"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a.ceylan1@icloud.co</a:t>
            </a:r>
            <a:r>
              <a:rPr lang="tr-TR"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tr-TR"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342900" indent="-342900" algn="ctr">
              <a:lnSpc>
                <a:spcPct val="110000"/>
              </a:lnSpc>
              <a:spcBef>
                <a:spcPct val="20000"/>
              </a:spcBef>
              <a:defRPr/>
            </a:pPr>
            <a:endParaRPr lang="tr-TR" sz="1400" b="1" kern="0" dirty="0">
              <a:solidFill>
                <a:prstClr val="white"/>
              </a:solidFill>
              <a:latin typeface="Arial Nova" panose="020B05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7F150-1246-412A-BD52-176E43ABBCD5}"/>
              </a:ext>
            </a:extLst>
          </p:cNvPr>
          <p:cNvSpPr>
            <a:spLocks noGrp="1"/>
          </p:cNvSpPr>
          <p:nvPr>
            <p:ph type="title"/>
          </p:nvPr>
        </p:nvSpPr>
        <p:spPr>
          <a:xfrm>
            <a:off x="838200" y="365126"/>
            <a:ext cx="10515600" cy="728662"/>
          </a:xfrm>
          <a:solidFill>
            <a:schemeClr val="bg1"/>
          </a:solidFill>
          <a:ln w="28575">
            <a:solidFill>
              <a:srgbClr val="FA8900"/>
            </a:solidFill>
          </a:ln>
        </p:spPr>
        <p:txBody>
          <a:bodyPr>
            <a:normAutofit/>
          </a:bodyPr>
          <a:lstStyle/>
          <a:p>
            <a:pPr algn="ctr"/>
            <a:r>
              <a:rPr lang="tr-TR" sz="4000" dirty="0">
                <a:solidFill>
                  <a:srgbClr val="7030A0"/>
                </a:solidFill>
                <a:latin typeface="Arial (Başlıklar)"/>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4A3BAF93-9BEB-47BC-957C-5B4C427631C6}"/>
              </a:ext>
            </a:extLst>
          </p:cNvPr>
          <p:cNvSpPr>
            <a:spLocks noGrp="1"/>
          </p:cNvSpPr>
          <p:nvPr>
            <p:ph idx="1"/>
          </p:nvPr>
        </p:nvSpPr>
        <p:spPr>
          <a:xfrm>
            <a:off x="838200" y="1246169"/>
            <a:ext cx="10515600" cy="5006976"/>
          </a:xfrm>
        </p:spPr>
        <p:txBody>
          <a:bodyPr>
            <a:noAutofit/>
          </a:bodyPr>
          <a:lstStyle/>
          <a:p>
            <a:pPr>
              <a:lnSpc>
                <a:spcPct val="150000"/>
              </a:lnSpc>
            </a:pPr>
            <a:r>
              <a:rPr lang="tr-TR" sz="1600" b="1" dirty="0">
                <a:latin typeface="Arial (Gövde)"/>
              </a:rPr>
              <a:t>Ayı Piyasası</a:t>
            </a:r>
            <a:r>
              <a:rPr lang="tr-TR" sz="1600" dirty="0">
                <a:latin typeface="Arial (Gövde)"/>
              </a:rPr>
              <a:t>’nın en alt seviyesinde borsalarda niçin satışlar yapılır? </a:t>
            </a:r>
          </a:p>
          <a:p>
            <a:pPr>
              <a:lnSpc>
                <a:spcPct val="150000"/>
              </a:lnSpc>
            </a:pPr>
            <a:r>
              <a:rPr lang="tr-TR" sz="1600" dirty="0">
                <a:latin typeface="Arial (Gövde)"/>
              </a:rPr>
              <a:t>Ayı piyasasında hisse senedi satışlarının gelecekte elde edeceğimiz beklenen getirilerin matematiği ile ilgisi yoktur. Bunun için bir çalışma yapmağa da gerek yoktur. </a:t>
            </a:r>
            <a:r>
              <a:rPr lang="tr-TR" sz="1600" b="1" dirty="0">
                <a:latin typeface="Arial (Gövde)"/>
              </a:rPr>
              <a:t>Çünkü, ailemize bakıp, yatırımlarımızın onların geleceklerini tehlikeye attığını sorgulamaya başladığımızda, yaşayacağımız üzüntüyü düşünmek kararımızı değiştirebilir. </a:t>
            </a:r>
          </a:p>
          <a:p>
            <a:pPr>
              <a:lnSpc>
                <a:spcPct val="150000"/>
              </a:lnSpc>
            </a:pPr>
            <a:r>
              <a:rPr lang="tr-TR" sz="1600" dirty="0">
                <a:latin typeface="Arial (Gövde)"/>
              </a:rPr>
              <a:t>Bu nedenlerle, para konusuna teknik açıdan yaklaşmamak gerekir. Yatırım kararlarında tutum ve zihniyete yön veren psikolojimizle de bakmak gerekebilir. Çünkü, işletmeler yerine, insanı koyduğumuzda, bir işletmeden farklı olarak, finansal başarımızın veya başarısızlığımızın arkasında, davranışlarımızı biçimlendiren psikolojimiz vardır. </a:t>
            </a:r>
          </a:p>
          <a:p>
            <a:pPr>
              <a:lnSpc>
                <a:spcPct val="150000"/>
              </a:lnSpc>
            </a:pPr>
            <a:r>
              <a:rPr lang="tr-TR" sz="1600" b="1" dirty="0">
                <a:latin typeface="Arial (Gövde)"/>
              </a:rPr>
              <a:t>Her birey, para konusunda verdiği kararları, sahip olduğu bilgi ve dünyanın işleyişi ile ilgili olarak oluşturduğu modelin içine yerleştirerek alır. </a:t>
            </a:r>
          </a:p>
          <a:p>
            <a:pPr>
              <a:lnSpc>
                <a:spcPct val="150000"/>
              </a:lnSpc>
            </a:pPr>
            <a:endParaRPr lang="tr-TR" sz="1600" dirty="0">
              <a:latin typeface="Arial (Gövde)"/>
            </a:endParaRPr>
          </a:p>
        </p:txBody>
      </p:sp>
      <p:sp>
        <p:nvSpPr>
          <p:cNvPr id="7" name="Slayt Numarası Yer Tutucusu 6">
            <a:extLst>
              <a:ext uri="{FF2B5EF4-FFF2-40B4-BE49-F238E27FC236}">
                <a16:creationId xmlns:a16="http://schemas.microsoft.com/office/drawing/2014/main" id="{93573689-4D1F-FE04-DB19-646195D91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FE683-05A3-4364-986B-7C9455E48CB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87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E467AE-96BE-4403-99D1-99D576AB1076}"/>
              </a:ext>
            </a:extLst>
          </p:cNvPr>
          <p:cNvSpPr>
            <a:spLocks noGrp="1"/>
          </p:cNvSpPr>
          <p:nvPr>
            <p:ph type="title"/>
          </p:nvPr>
        </p:nvSpPr>
        <p:spPr>
          <a:xfrm>
            <a:off x="838200" y="365126"/>
            <a:ext cx="10515600" cy="882649"/>
          </a:xfrm>
          <a:ln w="28575">
            <a:solidFill>
              <a:srgbClr val="FA8900"/>
            </a:solidFill>
          </a:ln>
        </p:spPr>
        <p:txBody>
          <a:bodyPr>
            <a:normAutofit/>
          </a:bodyPr>
          <a:lstStyle/>
          <a:p>
            <a:pPr algn="ctr"/>
            <a:r>
              <a:rPr lang="tr-TR" sz="4000" dirty="0">
                <a:solidFill>
                  <a:srgbClr val="7030A0"/>
                </a:solidFill>
                <a:latin typeface="Arial (Başlıklar)"/>
              </a:rPr>
              <a:t>Zenginlik Nedir?</a:t>
            </a:r>
          </a:p>
        </p:txBody>
      </p:sp>
      <p:sp>
        <p:nvSpPr>
          <p:cNvPr id="3" name="İçerik Yer Tutucusu 2">
            <a:extLst>
              <a:ext uri="{FF2B5EF4-FFF2-40B4-BE49-F238E27FC236}">
                <a16:creationId xmlns:a16="http://schemas.microsoft.com/office/drawing/2014/main" id="{C18A5B85-04A8-4904-A358-FCF770498A14}"/>
              </a:ext>
            </a:extLst>
          </p:cNvPr>
          <p:cNvSpPr>
            <a:spLocks noGrp="1"/>
          </p:cNvSpPr>
          <p:nvPr>
            <p:ph idx="1"/>
          </p:nvPr>
        </p:nvSpPr>
        <p:spPr>
          <a:xfrm>
            <a:off x="838200" y="1444625"/>
            <a:ext cx="11153775" cy="4351338"/>
          </a:xfrm>
        </p:spPr>
        <p:txBody>
          <a:bodyPr/>
          <a:lstStyle/>
          <a:p>
            <a:pPr algn="just" fontAlgn="base">
              <a:lnSpc>
                <a:spcPct val="150000"/>
              </a:lnSpc>
            </a:pPr>
            <a:r>
              <a:rPr lang="tr-TR" sz="2400" kern="0" dirty="0">
                <a:effectLst/>
                <a:latin typeface="Arial" panose="020B0604020202020204" pitchFamily="34" charset="0"/>
                <a:ea typeface="Times New Roman" panose="02020603050405020304" pitchFamily="18" charset="0"/>
                <a:cs typeface="Arial" panose="020B0604020202020204" pitchFamily="34" charset="0"/>
              </a:rPr>
              <a:t>Çok parası olan kişilere zengin denir. </a:t>
            </a:r>
            <a:endParaRPr lang="tr-TR" sz="2400" kern="100" dirty="0">
              <a:effectLst/>
              <a:latin typeface="Arial" panose="020B0604020202020204" pitchFamily="34" charset="0"/>
              <a:ea typeface="Aptos" panose="020B0004020202020204" pitchFamily="34" charset="0"/>
              <a:cs typeface="Arial" panose="020B0604020202020204" pitchFamily="34" charset="0"/>
            </a:endParaRPr>
          </a:p>
          <a:p>
            <a:pPr algn="just" fontAlgn="base">
              <a:lnSpc>
                <a:spcPct val="150000"/>
              </a:lnSpc>
            </a:pPr>
            <a:r>
              <a:rPr lang="tr-TR" sz="2400" kern="0" dirty="0">
                <a:effectLst/>
                <a:latin typeface="Arial" panose="020B0604020202020204" pitchFamily="34" charset="0"/>
                <a:ea typeface="Times New Roman" panose="02020603050405020304" pitchFamily="18" charset="0"/>
                <a:cs typeface="Arial" panose="020B0604020202020204" pitchFamily="34" charset="0"/>
              </a:rPr>
              <a:t>Zenginlik ihtiyaçlarla ilgilidir ve kişiden kişiye değişir. </a:t>
            </a:r>
            <a:endParaRPr lang="tr-TR" sz="2400" kern="1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endParaRPr lang="tr-TR" dirty="0">
              <a:latin typeface="Arial (Gövde)"/>
            </a:endParaRPr>
          </a:p>
        </p:txBody>
      </p:sp>
      <p:sp>
        <p:nvSpPr>
          <p:cNvPr id="7" name="Slayt Numarası Yer Tutucusu 6">
            <a:extLst>
              <a:ext uri="{FF2B5EF4-FFF2-40B4-BE49-F238E27FC236}">
                <a16:creationId xmlns:a16="http://schemas.microsoft.com/office/drawing/2014/main" id="{0B64F954-4E2B-A647-CE96-CBC7341463CC}"/>
              </a:ext>
            </a:extLst>
          </p:cNvPr>
          <p:cNvSpPr>
            <a:spLocks noGrp="1"/>
          </p:cNvSpPr>
          <p:nvPr>
            <p:ph type="sldNum" sz="quarter" idx="12"/>
          </p:nvPr>
        </p:nvSpPr>
        <p:spPr/>
        <p:txBody>
          <a:bodyPr/>
          <a:lstStyle/>
          <a:p>
            <a:fld id="{186FE683-05A3-4364-986B-7C9455E48CB2}" type="slidenum">
              <a:rPr lang="tr-TR" smtClean="0"/>
              <a:t>7</a:t>
            </a:fld>
            <a:endParaRPr lang="tr-TR" dirty="0"/>
          </a:p>
        </p:txBody>
      </p:sp>
    </p:spTree>
    <p:extLst>
      <p:ext uri="{BB962C8B-B14F-4D97-AF65-F5344CB8AC3E}">
        <p14:creationId xmlns:p14="http://schemas.microsoft.com/office/powerpoint/2010/main" val="132869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93B04-4397-D588-7D0A-4CAFED46E0F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CA6881B-19B1-8A19-A11F-84FA1806253A}"/>
              </a:ext>
            </a:extLst>
          </p:cNvPr>
          <p:cNvSpPr>
            <a:spLocks noGrp="1"/>
          </p:cNvSpPr>
          <p:nvPr>
            <p:ph type="title"/>
          </p:nvPr>
        </p:nvSpPr>
        <p:spPr>
          <a:xfrm>
            <a:off x="838200" y="365126"/>
            <a:ext cx="10515600" cy="882649"/>
          </a:xfrm>
          <a:ln w="28575">
            <a:solidFill>
              <a:srgbClr val="FA8900"/>
            </a:solidFill>
          </a:ln>
        </p:spPr>
        <p:txBody>
          <a:bodyPr>
            <a:normAutofit fontScale="90000"/>
          </a:bodyPr>
          <a:lstStyle/>
          <a:p>
            <a:pPr algn="ctr"/>
            <a:r>
              <a:rPr lang="tr-TR" sz="4000" dirty="0">
                <a:solidFill>
                  <a:srgbClr val="7030A0"/>
                </a:solidFill>
                <a:latin typeface="Arial (Başlıklar)"/>
              </a:rPr>
              <a:t>Çok Zengin Olsaydınız Ne Yapmak İsterdiniz?</a:t>
            </a:r>
          </a:p>
        </p:txBody>
      </p:sp>
      <p:sp>
        <p:nvSpPr>
          <p:cNvPr id="3" name="İçerik Yer Tutucusu 2">
            <a:extLst>
              <a:ext uri="{FF2B5EF4-FFF2-40B4-BE49-F238E27FC236}">
                <a16:creationId xmlns:a16="http://schemas.microsoft.com/office/drawing/2014/main" id="{C3559A8F-7D7F-54D6-635F-F6444C956642}"/>
              </a:ext>
            </a:extLst>
          </p:cNvPr>
          <p:cNvSpPr>
            <a:spLocks noGrp="1"/>
          </p:cNvSpPr>
          <p:nvPr>
            <p:ph idx="1"/>
          </p:nvPr>
        </p:nvSpPr>
        <p:spPr>
          <a:xfrm>
            <a:off x="838200" y="1444625"/>
            <a:ext cx="11153775" cy="4351338"/>
          </a:xfrm>
        </p:spPr>
        <p:txBody>
          <a:bodyPr>
            <a:normAutofit fontScale="85000" lnSpcReduction="20000"/>
          </a:bodyPr>
          <a:lstStyle/>
          <a:p>
            <a:pPr marL="0" indent="0" fontAlgn="base">
              <a:lnSpc>
                <a:spcPct val="150000"/>
              </a:lnSpc>
              <a:buNone/>
            </a:pPr>
            <a:r>
              <a:rPr lang="tr-TR" sz="2400" b="1" dirty="0">
                <a:solidFill>
                  <a:srgbClr val="FF0000"/>
                </a:solidFill>
                <a:latin typeface="Arial" panose="020B0604020202020204" pitchFamily="34" charset="0"/>
                <a:cs typeface="Arial" panose="020B0604020202020204" pitchFamily="34" charset="0"/>
              </a:rPr>
              <a:t>Küçük bir öykü</a:t>
            </a:r>
          </a:p>
          <a:p>
            <a:pPr marL="0" indent="0" fontAlgn="base">
              <a:lnSpc>
                <a:spcPct val="150000"/>
              </a:lnSpc>
              <a:buNone/>
            </a:pPr>
            <a:r>
              <a:rPr lang="tr-TR" sz="2400" dirty="0">
                <a:latin typeface="Arial" panose="020B0604020202020204" pitchFamily="34" charset="0"/>
                <a:cs typeface="Arial" panose="020B0604020202020204" pitchFamily="34" charset="0"/>
              </a:rPr>
              <a:t>ABD’de bir genç </a:t>
            </a:r>
            <a:r>
              <a:rPr lang="tr-TR" sz="2400" b="1" dirty="0" err="1">
                <a:latin typeface="Arial" panose="020B0604020202020204" pitchFamily="34" charset="0"/>
                <a:cs typeface="Arial" panose="020B0604020202020204" pitchFamily="34" charset="0"/>
              </a:rPr>
              <a:t>Wi</a:t>
            </a:r>
            <a:r>
              <a:rPr lang="tr-TR" sz="2400" b="1" dirty="0">
                <a:latin typeface="Arial" panose="020B0604020202020204" pitchFamily="34" charset="0"/>
                <a:cs typeface="Arial" panose="020B0604020202020204" pitchFamily="34" charset="0"/>
              </a:rPr>
              <a:t>-Fi yönlendiricileri konusunda patent almış</a:t>
            </a:r>
            <a:r>
              <a:rPr lang="tr-TR" sz="2400" dirty="0">
                <a:latin typeface="Arial" panose="020B0604020202020204" pitchFamily="34" charset="0"/>
                <a:cs typeface="Arial" panose="020B0604020202020204" pitchFamily="34" charset="0"/>
              </a:rPr>
              <a:t> ve kısa zamanda çok zengin olmuş. Her zengin gibi, zenginliğini çevresine göstermek için yoğun çaba harcamış. </a:t>
            </a:r>
          </a:p>
          <a:p>
            <a:pPr marL="0" indent="0" fontAlgn="base">
              <a:lnSpc>
                <a:spcPct val="150000"/>
              </a:lnSpc>
              <a:buNone/>
            </a:pPr>
            <a:r>
              <a:rPr lang="tr-TR" sz="2400" dirty="0">
                <a:latin typeface="Arial" panose="020B0604020202020204" pitchFamily="34" charset="0"/>
                <a:cs typeface="Arial" panose="020B0604020202020204" pitchFamily="34" charset="0"/>
              </a:rPr>
              <a:t>Bir gün iş arkadaşlarından birisine bir tomar para vererek, en yakın kuyumcudan altın sikkeler satın almasını rica etmiş. Birlikte deniz kenarına gitmişler ve altın sikkelerle deniz üzerinde kaydırak oynayarak altın sikkeleri yarıştırmaya başlamışlar. </a:t>
            </a:r>
          </a:p>
          <a:p>
            <a:pPr fontAlgn="base">
              <a:lnSpc>
                <a:spcPct val="150000"/>
              </a:lnSpc>
            </a:pPr>
            <a:r>
              <a:rPr lang="tr-TR" sz="2400" dirty="0">
                <a:latin typeface="Arial" panose="020B0604020202020204" pitchFamily="34" charset="0"/>
                <a:cs typeface="Arial" panose="020B0604020202020204" pitchFamily="34" charset="0"/>
              </a:rPr>
              <a:t>Bu zengin kişinin sonu ne olmuş dersiniz? Kısa sürede sıfırı tüketmiş. </a:t>
            </a:r>
          </a:p>
          <a:p>
            <a:pPr>
              <a:lnSpc>
                <a:spcPct val="150000"/>
              </a:lnSpc>
            </a:pPr>
            <a:r>
              <a:rPr lang="tr-TR" sz="2400" b="1" dirty="0">
                <a:latin typeface="Arial" panose="020B0604020202020204" pitchFamily="34" charset="0"/>
                <a:cs typeface="Arial" panose="020B0604020202020204" pitchFamily="34" charset="0"/>
              </a:rPr>
              <a:t>Bu gerçek olayın özü</a:t>
            </a:r>
            <a:r>
              <a:rPr lang="tr-TR" sz="2400" dirty="0">
                <a:latin typeface="Arial" panose="020B0604020202020204" pitchFamily="34" charset="0"/>
                <a:cs typeface="Arial" panose="020B0604020202020204" pitchFamily="34" charset="0"/>
              </a:rPr>
              <a:t>; paranızı iyi kullanmanızın, ne kadar zeki ve eğitimli olduğunuzla pek ilgisi olmadığını, bunun yerine zenginliğin nasıl davrandığımızla ilgili olduğunu anlatmaktır. </a:t>
            </a:r>
            <a:endParaRPr lang="tr-TR" altLang="tr-TR" sz="2400" dirty="0">
              <a:latin typeface="Arial" panose="020B0604020202020204" pitchFamily="34" charset="0"/>
              <a:cs typeface="Arial" panose="020B0604020202020204" pitchFamily="34" charset="0"/>
            </a:endParaRPr>
          </a:p>
          <a:p>
            <a:pPr marL="0" indent="0">
              <a:lnSpc>
                <a:spcPct val="150000"/>
              </a:lnSpc>
              <a:buNone/>
            </a:pPr>
            <a:endParaRPr lang="tr-TR" dirty="0">
              <a:latin typeface="Arial (Gövde)"/>
            </a:endParaRPr>
          </a:p>
        </p:txBody>
      </p:sp>
      <p:sp>
        <p:nvSpPr>
          <p:cNvPr id="7" name="Slayt Numarası Yer Tutucusu 6">
            <a:extLst>
              <a:ext uri="{FF2B5EF4-FFF2-40B4-BE49-F238E27FC236}">
                <a16:creationId xmlns:a16="http://schemas.microsoft.com/office/drawing/2014/main" id="{CB4ECFA7-C164-43A3-B673-528F96AE296C}"/>
              </a:ext>
            </a:extLst>
          </p:cNvPr>
          <p:cNvSpPr>
            <a:spLocks noGrp="1"/>
          </p:cNvSpPr>
          <p:nvPr>
            <p:ph type="sldNum" sz="quarter" idx="12"/>
          </p:nvPr>
        </p:nvSpPr>
        <p:spPr/>
        <p:txBody>
          <a:bodyPr/>
          <a:lstStyle/>
          <a:p>
            <a:fld id="{186FE683-05A3-4364-986B-7C9455E48CB2}" type="slidenum">
              <a:rPr lang="tr-TR" smtClean="0"/>
              <a:t>8</a:t>
            </a:fld>
            <a:endParaRPr lang="tr-TR" dirty="0"/>
          </a:p>
        </p:txBody>
      </p:sp>
    </p:spTree>
    <p:extLst>
      <p:ext uri="{BB962C8B-B14F-4D97-AF65-F5344CB8AC3E}">
        <p14:creationId xmlns:p14="http://schemas.microsoft.com/office/powerpoint/2010/main" val="33642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8B2A-C751-64BA-82B9-EA57B067868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17A7DB-CA92-8EE8-B404-88EF3FF69098}"/>
              </a:ext>
            </a:extLst>
          </p:cNvPr>
          <p:cNvSpPr>
            <a:spLocks noGrp="1"/>
          </p:cNvSpPr>
          <p:nvPr>
            <p:ph type="title"/>
          </p:nvPr>
        </p:nvSpPr>
        <p:spPr>
          <a:xfrm>
            <a:off x="838200" y="365126"/>
            <a:ext cx="10515600" cy="882649"/>
          </a:xfrm>
          <a:ln w="28575">
            <a:solidFill>
              <a:srgbClr val="FA8900"/>
            </a:solidFill>
          </a:ln>
        </p:spPr>
        <p:txBody>
          <a:bodyPr>
            <a:normAutofit fontScale="90000"/>
          </a:bodyPr>
          <a:lstStyle/>
          <a:p>
            <a:pPr algn="ctr"/>
            <a:r>
              <a:rPr lang="tr-TR" sz="4000" dirty="0">
                <a:solidFill>
                  <a:srgbClr val="7030A0"/>
                </a:solidFill>
                <a:latin typeface="Arial (Başlıklar)"/>
              </a:rPr>
              <a:t>Çok Zengin Olsaydınız Ne Yapmak İsterdiniz?</a:t>
            </a:r>
          </a:p>
        </p:txBody>
      </p:sp>
      <p:sp>
        <p:nvSpPr>
          <p:cNvPr id="3" name="İçerik Yer Tutucusu 2">
            <a:extLst>
              <a:ext uri="{FF2B5EF4-FFF2-40B4-BE49-F238E27FC236}">
                <a16:creationId xmlns:a16="http://schemas.microsoft.com/office/drawing/2014/main" id="{3E3CC427-497A-1B29-DAF5-4F11CCAD565C}"/>
              </a:ext>
            </a:extLst>
          </p:cNvPr>
          <p:cNvSpPr>
            <a:spLocks noGrp="1"/>
          </p:cNvSpPr>
          <p:nvPr>
            <p:ph idx="1"/>
          </p:nvPr>
        </p:nvSpPr>
        <p:spPr>
          <a:xfrm>
            <a:off x="838200" y="1444625"/>
            <a:ext cx="11153775" cy="4351338"/>
          </a:xfrm>
        </p:spPr>
        <p:txBody>
          <a:bodyPr>
            <a:normAutofit/>
          </a:bodyPr>
          <a:lstStyle/>
          <a:p>
            <a:pPr fontAlgn="base">
              <a:lnSpc>
                <a:spcPct val="150000"/>
              </a:lnSpc>
            </a:pPr>
            <a:r>
              <a:rPr lang="tr-TR" sz="2400" dirty="0">
                <a:latin typeface="Arial" panose="020B0604020202020204" pitchFamily="34" charset="0"/>
                <a:cs typeface="Arial" panose="020B0604020202020204" pitchFamily="34" charset="0"/>
              </a:rPr>
              <a:t>Zeki insanların bile davranışlarını değiştirmek çok zor olduğundan varlıklı kalmak zor bir iştir.  Bu nedenle, duygularının kontrolünü kaybeden bir dahi bile, finansal açıdan tam bir felakete yol açabilir. </a:t>
            </a:r>
          </a:p>
          <a:p>
            <a:pPr fontAlgn="base">
              <a:lnSpc>
                <a:spcPct val="150000"/>
              </a:lnSpc>
            </a:pPr>
            <a:r>
              <a:rPr lang="tr-TR" sz="2400" dirty="0">
                <a:latin typeface="Arial" panose="020B0604020202020204" pitchFamily="34" charset="0"/>
                <a:cs typeface="Arial" panose="020B0604020202020204" pitchFamily="34" charset="0"/>
              </a:rPr>
              <a:t>Yukarıdaki örneğin tam tersini de yaşamak mümkündür. Hiçbir finansal eğitimi olmayan insanlar, zekalarının formal ölçütleriyle, hiç ilgisi olmayan bir avuç davranışsal beceriye sahip olmaları halinde varlıklı veya zengin olabilirler. </a:t>
            </a:r>
          </a:p>
          <a:p>
            <a:pPr marL="0" indent="0">
              <a:lnSpc>
                <a:spcPct val="150000"/>
              </a:lnSpc>
              <a:buNone/>
            </a:pPr>
            <a:endParaRPr lang="tr-TR" dirty="0">
              <a:latin typeface="Arial (Gövde)"/>
            </a:endParaRPr>
          </a:p>
        </p:txBody>
      </p:sp>
      <p:sp>
        <p:nvSpPr>
          <p:cNvPr id="7" name="Slayt Numarası Yer Tutucusu 6">
            <a:extLst>
              <a:ext uri="{FF2B5EF4-FFF2-40B4-BE49-F238E27FC236}">
                <a16:creationId xmlns:a16="http://schemas.microsoft.com/office/drawing/2014/main" id="{9B9D430B-9684-24A4-9109-4C969406A3D7}"/>
              </a:ext>
            </a:extLst>
          </p:cNvPr>
          <p:cNvSpPr>
            <a:spLocks noGrp="1"/>
          </p:cNvSpPr>
          <p:nvPr>
            <p:ph type="sldNum" sz="quarter" idx="12"/>
          </p:nvPr>
        </p:nvSpPr>
        <p:spPr/>
        <p:txBody>
          <a:bodyPr/>
          <a:lstStyle/>
          <a:p>
            <a:fld id="{186FE683-05A3-4364-986B-7C9455E48CB2}" type="slidenum">
              <a:rPr lang="tr-TR" smtClean="0"/>
              <a:t>9</a:t>
            </a:fld>
            <a:endParaRPr lang="tr-TR" dirty="0"/>
          </a:p>
        </p:txBody>
      </p:sp>
    </p:spTree>
    <p:extLst>
      <p:ext uri="{BB962C8B-B14F-4D97-AF65-F5344CB8AC3E}">
        <p14:creationId xmlns:p14="http://schemas.microsoft.com/office/powerpoint/2010/main" val="9915544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TotalTime>
  <Words>5396</Words>
  <Application>Microsoft Office PowerPoint</Application>
  <PresentationFormat>Geniş ekran</PresentationFormat>
  <Paragraphs>397</Paragraphs>
  <Slides>52</Slides>
  <Notes>3</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52</vt:i4>
      </vt:variant>
    </vt:vector>
  </HeadingPairs>
  <TitlesOfParts>
    <vt:vector size="65" baseType="lpstr">
      <vt:lpstr>Aptos</vt:lpstr>
      <vt:lpstr>Aptos Display</vt:lpstr>
      <vt:lpstr>Arial</vt:lpstr>
      <vt:lpstr>Arial (Başlıklar)</vt:lpstr>
      <vt:lpstr>Arial (Gövde)</vt:lpstr>
      <vt:lpstr>Arial Nova</vt:lpstr>
      <vt:lpstr>Calibri</vt:lpstr>
      <vt:lpstr>LiberationSans_38_2</vt:lpstr>
      <vt:lpstr>Monotype Corsiva</vt:lpstr>
      <vt:lpstr>Nanum Pen Script</vt:lpstr>
      <vt:lpstr>Times New Roman</vt:lpstr>
      <vt:lpstr>Wingdings</vt:lpstr>
      <vt:lpstr>Office Teması</vt:lpstr>
      <vt:lpstr>“PARANIN PSİKOLOJİSİ ÜZERİNE KONUŞMALAR”  ZENGİNLİK NEDİR?  NASIL ZENGİN OLUNUR? </vt:lpstr>
      <vt:lpstr>İçerik</vt:lpstr>
      <vt:lpstr>PowerPoint Sunusu</vt:lpstr>
      <vt:lpstr>GİRİŞ</vt:lpstr>
      <vt:lpstr>Giriş</vt:lpstr>
      <vt:lpstr>Giriş</vt:lpstr>
      <vt:lpstr>Zenginlik Nedir?</vt:lpstr>
      <vt:lpstr>Çok Zengin Olsaydınız Ne Yapmak İsterdiniz?</vt:lpstr>
      <vt:lpstr>Çok Zengin Olsaydınız Ne Yapmak İsterdiniz?</vt:lpstr>
      <vt:lpstr>İki Gerçek Öykü</vt:lpstr>
      <vt:lpstr>İki Gerçek Öykü</vt:lpstr>
      <vt:lpstr>Örnekteki İki Kişi Arasındaki Önemli Farklar</vt:lpstr>
      <vt:lpstr>Paranın Psikolojisi</vt:lpstr>
      <vt:lpstr> Paranın Psikolojisi </vt:lpstr>
      <vt:lpstr> Paranın Psikolojisi </vt:lpstr>
      <vt:lpstr>Zengin Olmak İçin Aşağıdaki Özellikleri Taşımak Gerekir</vt:lpstr>
      <vt:lpstr>Zenginlik Ne Demek?</vt:lpstr>
      <vt:lpstr>Zengin Olmanın Belli Başlı Yolları</vt:lpstr>
      <vt:lpstr>1. HİÇ KİMSE ÇILGIN DEĞİLDİR. ZENGİN OLMANIN BİN BİR YOLU </vt:lpstr>
      <vt:lpstr>Hiç Kimse Çılgın Değildir</vt:lpstr>
      <vt:lpstr>Hiç Kimse Çılgın Değildir</vt:lpstr>
      <vt:lpstr>2. ŞANS VE RİSK</vt:lpstr>
      <vt:lpstr>Şans ve Risk</vt:lpstr>
      <vt:lpstr>3. ASLA YETMEZ</vt:lpstr>
      <vt:lpstr>Asla Yetmez</vt:lpstr>
      <vt:lpstr>Asla Yetmez</vt:lpstr>
      <vt:lpstr>4. BİLEŞİKLENDİRMENİN GÜCÜ</vt:lpstr>
      <vt:lpstr>5. VARLIKLI OLMAK MI? VARLIKLI KALMAK MI?</vt:lpstr>
      <vt:lpstr>Varlıklı olmak mı? Varlıklı Kalmak mı?</vt:lpstr>
      <vt:lpstr>6. YAZI GELDİ, SİZ KAZANDINIZ</vt:lpstr>
      <vt:lpstr>Yazı Geldi, Siz Kazandınız</vt:lpstr>
      <vt:lpstr>Yazı Geldi, Siz Kazandınız</vt:lpstr>
      <vt:lpstr>7. ÖZGÜRLÜK</vt:lpstr>
      <vt:lpstr>Özgürlük</vt:lpstr>
      <vt:lpstr>Özgürlük</vt:lpstr>
      <vt:lpstr>Özgürlük</vt:lpstr>
      <vt:lpstr>8. ARABA PARADOKSUNDAKİ ADAM </vt:lpstr>
      <vt:lpstr>Araba Paradoksundaki Adam </vt:lpstr>
      <vt:lpstr>Araba Paradoksundaki Adam </vt:lpstr>
      <vt:lpstr>Araba Paradoksundaki Adam </vt:lpstr>
      <vt:lpstr>Araba Paradoksundaki Adam </vt:lpstr>
      <vt:lpstr>Araba Paradoksundaki Adam </vt:lpstr>
      <vt:lpstr>9. PARA BİRİKTİRİN</vt:lpstr>
      <vt:lpstr>Para Biriktirin</vt:lpstr>
      <vt:lpstr>Para Biriktirin</vt:lpstr>
      <vt:lpstr>Para Biriktirin</vt:lpstr>
      <vt:lpstr>SONUÇ </vt:lpstr>
      <vt:lpstr>SONUÇ - BİRKAÇ ÖNEMLİ NOT</vt:lpstr>
      <vt:lpstr>SONUÇ - BİRKAÇ ÖNEMLİ NOT</vt:lpstr>
      <vt:lpstr>SONUÇ - BİRKAÇ ÖNEMLİ NOT</vt:lpstr>
      <vt:lpstr>SONUÇ - BİRKAÇ ÖNEMLİ NOT</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Ali Ceylan</cp:lastModifiedBy>
  <cp:revision>14</cp:revision>
  <dcterms:created xsi:type="dcterms:W3CDTF">2025-03-02T20:11:19Z</dcterms:created>
  <dcterms:modified xsi:type="dcterms:W3CDTF">2025-03-11T07:19:30Z</dcterms:modified>
</cp:coreProperties>
</file>