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481" r:id="rId3"/>
    <p:sldId id="1272" r:id="rId4"/>
    <p:sldId id="1247" r:id="rId5"/>
    <p:sldId id="1274" r:id="rId6"/>
    <p:sldId id="1275" r:id="rId7"/>
    <p:sldId id="1276" r:id="rId8"/>
    <p:sldId id="1279" r:id="rId9"/>
    <p:sldId id="1277" r:id="rId10"/>
    <p:sldId id="1278" r:id="rId11"/>
    <p:sldId id="1206" r:id="rId12"/>
    <p:sldId id="1251" r:id="rId13"/>
    <p:sldId id="1254" r:id="rId14"/>
    <p:sldId id="1252" r:id="rId15"/>
    <p:sldId id="1281" r:id="rId16"/>
    <p:sldId id="1282" r:id="rId17"/>
    <p:sldId id="1255" r:id="rId18"/>
    <p:sldId id="1256" r:id="rId19"/>
    <p:sldId id="1248" r:id="rId20"/>
    <p:sldId id="324" r:id="rId21"/>
    <p:sldId id="1257" r:id="rId22"/>
    <p:sldId id="1259" r:id="rId23"/>
    <p:sldId id="1261" r:id="rId24"/>
    <p:sldId id="1263" r:id="rId25"/>
    <p:sldId id="1262" r:id="rId26"/>
    <p:sldId id="1264" r:id="rId27"/>
    <p:sldId id="1265" r:id="rId28"/>
    <p:sldId id="1266" r:id="rId29"/>
    <p:sldId id="260" r:id="rId30"/>
    <p:sldId id="258" r:id="rId31"/>
    <p:sldId id="259" r:id="rId32"/>
    <p:sldId id="1267" r:id="rId33"/>
    <p:sldId id="1239" r:id="rId34"/>
    <p:sldId id="1240" r:id="rId35"/>
    <p:sldId id="1286" r:id="rId36"/>
    <p:sldId id="1249" r:id="rId37"/>
    <p:sldId id="1268" r:id="rId38"/>
    <p:sldId id="1269" r:id="rId39"/>
    <p:sldId id="1270" r:id="rId40"/>
    <p:sldId id="1271" r:id="rId41"/>
    <p:sldId id="1244" r:id="rId42"/>
    <p:sldId id="1284" r:id="rId43"/>
    <p:sldId id="1285" r:id="rId44"/>
    <p:sldId id="1287" r:id="rId45"/>
    <p:sldId id="1290" r:id="rId46"/>
    <p:sldId id="1288" r:id="rId47"/>
    <p:sldId id="1245" r:id="rId48"/>
    <p:sldId id="1289" r:id="rId49"/>
    <p:sldId id="1291" r:id="rId50"/>
    <p:sldId id="1292" r:id="rId51"/>
    <p:sldId id="1293" r:id="rId52"/>
    <p:sldId id="1294" r:id="rId53"/>
    <p:sldId id="1295" r:id="rId54"/>
    <p:sldId id="1227"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4" d="100"/>
          <a:sy n="94" d="100"/>
        </p:scale>
        <p:origin x="19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1" y="6377939"/>
            <a:ext cx="3901439"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39"/>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4" name="Holder 4"/>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350425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081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object 3"/>
          <p:cNvSpPr/>
          <p:nvPr userDrawn="1"/>
        </p:nvSpPr>
        <p:spPr>
          <a:xfrm>
            <a:off x="0" y="0"/>
            <a:ext cx="12192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pPr defTabSz="457209"/>
            <a:endParaRPr sz="1444">
              <a:solidFill>
                <a:srgbClr val="000000"/>
              </a:solidFill>
            </a:endParaRPr>
          </a:p>
        </p:txBody>
      </p:sp>
      <p:sp>
        <p:nvSpPr>
          <p:cNvPr id="2" name="Title 1"/>
          <p:cNvSpPr>
            <a:spLocks noGrp="1"/>
          </p:cNvSpPr>
          <p:nvPr>
            <p:ph type="title"/>
          </p:nvPr>
        </p:nvSpPr>
        <p:spPr>
          <a:xfrm>
            <a:off x="2699713" y="1337704"/>
            <a:ext cx="8257309" cy="3703320"/>
          </a:xfrm>
        </p:spPr>
        <p:txBody>
          <a:bodyPr anchor="t" anchorCtr="0"/>
          <a:lstStyle>
            <a:lvl1pPr>
              <a:lnSpc>
                <a:spcPct val="70000"/>
              </a:lnSpc>
              <a:defRPr sz="8824">
                <a:solidFill>
                  <a:srgbClr val="FFFFFF"/>
                </a:solidFill>
              </a:defRPr>
            </a:lvl1pPr>
          </a:lstStyle>
          <a:p>
            <a:r>
              <a:rPr lang="en-US"/>
              <a:t>Click to edit Master title style</a:t>
            </a:r>
            <a:endParaRPr lang="en-US" dirty="0"/>
          </a:p>
        </p:txBody>
      </p:sp>
      <p:sp>
        <p:nvSpPr>
          <p:cNvPr id="3" name="object 3"/>
          <p:cNvSpPr/>
          <p:nvPr userDrawn="1"/>
        </p:nvSpPr>
        <p:spPr>
          <a:xfrm>
            <a:off x="3" y="0"/>
            <a:ext cx="2216727"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457209"/>
            <a:endParaRPr sz="1444">
              <a:solidFill>
                <a:srgbClr val="000000"/>
              </a:solidFill>
            </a:endParaRPr>
          </a:p>
        </p:txBody>
      </p:sp>
      <p:pic>
        <p:nvPicPr>
          <p:cNvPr id="5" name="Picture 4" descr="KPMG_NoCP_white_US_283_6780.eps"/>
          <p:cNvPicPr>
            <a:picLocks noChangeAspect="1"/>
          </p:cNvPicPr>
          <p:nvPr userDrawn="1"/>
        </p:nvPicPr>
        <p:blipFill rotWithShape="1">
          <a:blip r:embed="rId2" cstate="email">
            <a:extLst>
              <a:ext uri="{28A0092B-C50C-407E-A947-70E740481C1C}">
                <a14:useLocalDpi xmlns:a14="http://schemas.microsoft.com/office/drawing/2010/main"/>
              </a:ext>
            </a:extLst>
          </a:blip>
          <a:srcRect l="7816" t="22176" r="7816" b="22176"/>
          <a:stretch/>
        </p:blipFill>
        <p:spPr>
          <a:xfrm>
            <a:off x="2850417" y="612641"/>
            <a:ext cx="1305947" cy="463126"/>
          </a:xfrm>
          <a:prstGeom prst="rect">
            <a:avLst/>
          </a:prstGeom>
        </p:spPr>
      </p:pic>
      <p:sp>
        <p:nvSpPr>
          <p:cNvPr id="6" name="Text Placeholder 6"/>
          <p:cNvSpPr>
            <a:spLocks noGrp="1"/>
          </p:cNvSpPr>
          <p:nvPr>
            <p:ph type="body" sz="quarter" idx="11"/>
          </p:nvPr>
        </p:nvSpPr>
        <p:spPr>
          <a:xfrm>
            <a:off x="2699715" y="4773718"/>
            <a:ext cx="8220365" cy="672353"/>
          </a:xfrm>
          <a:prstGeom prst="rect">
            <a:avLst/>
          </a:prstGeom>
        </p:spPr>
        <p:txBody>
          <a:bodyPr vert="horz"/>
          <a:lstStyle>
            <a:lvl1pPr>
              <a:spcBef>
                <a:spcPts val="225"/>
              </a:spcBef>
              <a:spcAft>
                <a:spcPts val="0"/>
              </a:spcAft>
              <a:defRPr sz="883">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78675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p:cNvSpPr>
          <p:nvPr userDrawn="1"/>
        </p:nvSpPr>
        <p:spPr>
          <a:xfrm>
            <a:off x="998476" y="1485244"/>
            <a:ext cx="6277559" cy="436062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64699"/>
            <a:ext cx="5719338" cy="2880000"/>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KPMG Blue | </a:t>
            </a:r>
            <a:br>
              <a:rPr lang="en-GB"/>
            </a:br>
            <a:r>
              <a:rPr lang="en-GB"/>
              <a:t>Title slide text only</a:t>
            </a:r>
            <a:endParaRPr lang="en-US"/>
          </a:p>
        </p:txBody>
      </p:sp>
      <p:sp>
        <p:nvSpPr>
          <p:cNvPr id="7" name="Freeform 19">
            <a:extLst>
              <a:ext uri="{FF2B5EF4-FFF2-40B4-BE49-F238E27FC236}">
                <a16:creationId xmlns:a16="http://schemas.microsoft.com/office/drawing/2014/main" id="{A5A5FA9B-A901-4A1F-9358-436BDE66E0B5}"/>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3"/>
          <p:cNvSpPr>
            <a:spLocks noGrp="1"/>
          </p:cNvSpPr>
          <p:nvPr>
            <p:ph type="body" sz="quarter" idx="11"/>
          </p:nvPr>
        </p:nvSpPr>
        <p:spPr>
          <a:xfrm>
            <a:off x="1274841" y="4752153"/>
            <a:ext cx="5719338"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971131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7" name="Freeform 19">
            <a:extLst>
              <a:ext uri="{FF2B5EF4-FFF2-40B4-BE49-F238E27FC236}">
                <a16:creationId xmlns:a16="http://schemas.microsoft.com/office/drawing/2014/main" id="{A5A5FA9B-A901-4A1F-9358-436BDE66E0B5}"/>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a:extLst>
              <a:ext uri="{FF2B5EF4-FFF2-40B4-BE49-F238E27FC236}">
                <a16:creationId xmlns:a16="http://schemas.microsoft.com/office/drawing/2014/main" id="{6A6246C3-5BC1-4146-9E95-B8B3F1B77C22}"/>
              </a:ext>
            </a:extLst>
          </p:cNvPr>
          <p:cNvSpPr>
            <a:spLocks/>
          </p:cNvSpPr>
          <p:nvPr userDrawn="1"/>
        </p:nvSpPr>
        <p:spPr>
          <a:xfrm>
            <a:off x="7435789" y="383795"/>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22968"/>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ctrTitle" hasCustomPrompt="1"/>
          </p:nvPr>
        </p:nvSpPr>
        <p:spPr>
          <a:xfrm>
            <a:off x="7702252" y="649292"/>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Tree>
    <p:extLst>
      <p:ext uri="{BB962C8B-B14F-4D97-AF65-F5344CB8AC3E}">
        <p14:creationId xmlns:p14="http://schemas.microsoft.com/office/powerpoint/2010/main" val="120015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179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1" name="TextBox 10"/>
          <p:cNvSpPr txBox="1"/>
          <p:nvPr userDrawn="1">
            <p:custDataLst>
              <p:tags r:id="rId1"/>
            </p:custDataLst>
          </p:nvPr>
        </p:nvSpPr>
        <p:spPr>
          <a:xfrm>
            <a:off x="989263" y="5750095"/>
            <a:ext cx="2141612"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accent2"/>
                </a:solidFill>
                <a:latin typeface="+mn-lt"/>
                <a:ea typeface="+mn-ea"/>
                <a:cs typeface="+mn-cs"/>
              </a:rPr>
              <a:t>Document Classification: KPMG Public</a:t>
            </a:r>
          </a:p>
        </p:txBody>
      </p:sp>
      <p:sp>
        <p:nvSpPr>
          <p:cNvPr id="41" name="Freeform 19">
            <a:extLst>
              <a:ext uri="{FF2B5EF4-FFF2-40B4-BE49-F238E27FC236}">
                <a16:creationId xmlns:a16="http://schemas.microsoft.com/office/drawing/2014/main" id="{C5124DCF-42F4-4BBE-BCAC-C24058AAE43A}"/>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en-US"/>
              <a:t>Click to edit Master text styles</a:t>
            </a:r>
          </a:p>
          <a:p>
            <a:pPr lvl="1"/>
            <a:r>
              <a:rPr lang="en-US"/>
              <a:t>Second level</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351965"/>
            <a:ext cx="2411738" cy="119064"/>
          </a:xfrm>
        </p:spPr>
        <p:txBody>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18" name="Group 17">
            <a:extLst>
              <a:ext uri="{FF2B5EF4-FFF2-40B4-BE49-F238E27FC236}">
                <a16:creationId xmlns:a16="http://schemas.microsoft.com/office/drawing/2014/main" id="{3AD33E6D-5377-46E3-B1FF-E91C54D03F04}"/>
              </a:ext>
            </a:extLst>
          </p:cNvPr>
          <p:cNvGrpSpPr/>
          <p:nvPr userDrawn="1"/>
        </p:nvGrpSpPr>
        <p:grpSpPr>
          <a:xfrm>
            <a:off x="998476" y="2881529"/>
            <a:ext cx="2023200" cy="367957"/>
            <a:chOff x="998476" y="2881529"/>
            <a:chExt cx="2023200" cy="367957"/>
          </a:xfrm>
        </p:grpSpPr>
        <p:sp>
          <p:nvSpPr>
            <p:cNvPr id="19" name="Rectangle 18">
              <a:extLst>
                <a:ext uri="{FF2B5EF4-FFF2-40B4-BE49-F238E27FC236}">
                  <a16:creationId xmlns:a16="http://schemas.microsoft.com/office/drawing/2014/main" id="{7F4461B7-55B7-4469-ADF0-D4A2CB8F571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0" name="Rectangle 19">
              <a:extLst>
                <a:ext uri="{FF2B5EF4-FFF2-40B4-BE49-F238E27FC236}">
                  <a16:creationId xmlns:a16="http://schemas.microsoft.com/office/drawing/2014/main" id="{36F734C6-FA66-47AA-9466-88AC05333E29}"/>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1" name="Rectangle 20">
              <a:extLst>
                <a:ext uri="{FF2B5EF4-FFF2-40B4-BE49-F238E27FC236}">
                  <a16:creationId xmlns:a16="http://schemas.microsoft.com/office/drawing/2014/main" id="{8B928039-DB0D-4F9F-A695-D6F65A328FCD}"/>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2" name="Rectangle 21">
              <a:extLst>
                <a:ext uri="{FF2B5EF4-FFF2-40B4-BE49-F238E27FC236}">
                  <a16:creationId xmlns:a16="http://schemas.microsoft.com/office/drawing/2014/main" id="{DE314CEC-778A-45F5-AF53-25973CFF2C6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pic>
          <p:nvPicPr>
            <p:cNvPr id="23" name="Picture 22">
              <a:extLst>
                <a:ext uri="{FF2B5EF4-FFF2-40B4-BE49-F238E27FC236}">
                  <a16:creationId xmlns:a16="http://schemas.microsoft.com/office/drawing/2014/main" id="{7A5A09B0-ADE2-48D6-9500-156D9353A9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4" name="Picture 23" descr="Icon&#10;&#10;Description automatically generated">
              <a:extLst>
                <a:ext uri="{FF2B5EF4-FFF2-40B4-BE49-F238E27FC236}">
                  <a16:creationId xmlns:a16="http://schemas.microsoft.com/office/drawing/2014/main" id="{7D51E6DF-03C0-4528-A826-C16F599ABAA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5" name="Picture 24" descr="Logo&#10;&#10;Description automatically generated">
              <a:extLst>
                <a:ext uri="{FF2B5EF4-FFF2-40B4-BE49-F238E27FC236}">
                  <a16:creationId xmlns:a16="http://schemas.microsoft.com/office/drawing/2014/main" id="{B7A09755-6B8F-4E6B-95E4-A3F59CF5D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6" name="Picture 25" descr="Logo&#10;&#10;Description automatically generated">
              <a:extLst>
                <a:ext uri="{FF2B5EF4-FFF2-40B4-BE49-F238E27FC236}">
                  <a16:creationId xmlns:a16="http://schemas.microsoft.com/office/drawing/2014/main" id="{FF482287-E023-4BA0-BEEC-A27AF495C2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75EF34B-0D63-4B5C-BF0F-AA0D0D345D1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spTree>
    <p:extLst>
      <p:ext uri="{BB962C8B-B14F-4D97-AF65-F5344CB8AC3E}">
        <p14:creationId xmlns:p14="http://schemas.microsoft.com/office/powerpoint/2010/main" val="391038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0"/>
          </p:nvPr>
        </p:nvSpPr>
        <p:spPr>
          <a:xfrm>
            <a:off x="1003200" y="1209601"/>
            <a:ext cx="101856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619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819720"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037655"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55590"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601784" y="1426659"/>
            <a:ext cx="211669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819719" y="1426659"/>
            <a:ext cx="211669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037654" y="1426659"/>
            <a:ext cx="211669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55589" y="1426659"/>
            <a:ext cx="211669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473524" y="1426659"/>
            <a:ext cx="211669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473524" y="2031459"/>
            <a:ext cx="186757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601785" y="451575"/>
            <a:ext cx="10988431" cy="723600"/>
          </a:xfrm>
        </p:spPr>
        <p:txBody>
          <a:body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601785" y="203863"/>
            <a:ext cx="10988431"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646477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3201" y="432000"/>
            <a:ext cx="10185600" cy="518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29" name="Shape 8"/>
          <p:cNvSpPr txBox="1">
            <a:spLocks/>
          </p:cNvSpPr>
          <p:nvPr userDrawn="1"/>
        </p:nvSpPr>
        <p:spPr>
          <a:xfrm>
            <a:off x="9587480" y="6320119"/>
            <a:ext cx="160161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99" smtClean="0">
                <a:solidFill>
                  <a:srgbClr val="00338D"/>
                </a:solidFill>
                <a:cs typeface="Arial" panose="020B0604020202020204" pitchFamily="34" charset="0"/>
              </a:rPr>
              <a:pPr algn="r"/>
              <a:t>‹#›</a:t>
            </a:fld>
            <a:endParaRPr lang="en-US" sz="999">
              <a:solidFill>
                <a:srgbClr val="00338D"/>
              </a:solidFill>
              <a:cs typeface="Arial" panose="020B0604020202020204" pitchFamily="34" charset="0"/>
            </a:endParaRPr>
          </a:p>
        </p:txBody>
      </p:sp>
      <p:sp>
        <p:nvSpPr>
          <p:cNvPr id="5" name="Rectangle 4"/>
          <p:cNvSpPr/>
          <p:nvPr userDrawn="1"/>
        </p:nvSpPr>
        <p:spPr>
          <a:xfrm>
            <a:off x="1904980" y="6320029"/>
            <a:ext cx="7650185" cy="176074"/>
          </a:xfrm>
          <a:prstGeom prst="rect">
            <a:avLst/>
          </a:prstGeom>
        </p:spPr>
        <p:txBody>
          <a:bodyPr wrap="square">
            <a:spAutoFit/>
          </a:bodyPr>
          <a:lstStyle/>
          <a:p>
            <a:pPr>
              <a:spcBef>
                <a:spcPts val="34"/>
              </a:spcBef>
            </a:pPr>
            <a:r>
              <a:rPr lang="tr-TR" sz="544" kern="1200">
                <a:solidFill>
                  <a:schemeClr val="bg1">
                    <a:lumMod val="65000"/>
                  </a:schemeClr>
                </a:solidFill>
                <a:latin typeface="+mn-lt"/>
                <a:ea typeface="+mn-ea"/>
                <a:cs typeface="+mn-cs"/>
              </a:rPr>
              <a:t>© 2018 KPMG Yeminli Mali Müşavirlik A.Ş., bir İsviçre kuruluşu olan KPMG International Cooperative’e bağlı bağımsız üye firmalardan oluşan KPMG ağının üyesi bir Türk şirketidir. Tüm hakları saklıdır.</a:t>
            </a:r>
          </a:p>
        </p:txBody>
      </p:sp>
      <p:sp>
        <p:nvSpPr>
          <p:cNvPr id="6" name="Freeform 19"/>
          <p:cNvSpPr>
            <a:spLocks noEditPoints="1"/>
          </p:cNvSpPr>
          <p:nvPr userDrawn="1"/>
        </p:nvSpPr>
        <p:spPr bwMode="auto">
          <a:xfrm>
            <a:off x="1003201" y="6320030"/>
            <a:ext cx="484333" cy="156695"/>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82918" tIns="41459" rIns="82918" bIns="41459" numCol="1" anchor="t" anchorCtr="0" compatLnSpc="1">
            <a:prstTxWarp prst="textNoShape">
              <a:avLst/>
            </a:prstTxWarp>
          </a:bodyPr>
          <a:lstStyle/>
          <a:p>
            <a:endParaRPr lang="en-GB" sz="1632"/>
          </a:p>
        </p:txBody>
      </p:sp>
    </p:spTree>
    <p:extLst>
      <p:ext uri="{BB962C8B-B14F-4D97-AF65-F5344CB8AC3E}">
        <p14:creationId xmlns:p14="http://schemas.microsoft.com/office/powerpoint/2010/main" val="714566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094" rtl="0" eaLnBrk="1" latinLnBrk="0" hangingPunct="1">
        <a:lnSpc>
          <a:spcPct val="70000"/>
        </a:lnSpc>
        <a:spcBef>
          <a:spcPct val="0"/>
        </a:spcBef>
        <a:buNone/>
        <a:defRPr sz="5398" kern="1200">
          <a:solidFill>
            <a:schemeClr val="tx2"/>
          </a:solidFill>
          <a:latin typeface="+mj-lt"/>
          <a:ea typeface="+mj-ea"/>
          <a:cs typeface="+mj-cs"/>
        </a:defRPr>
      </a:lvl1pPr>
    </p:titleStyle>
    <p:bodyStyle>
      <a:lvl1pPr marL="0" indent="0" algn="l" defTabSz="914094" rtl="0" eaLnBrk="1" latinLnBrk="0" hangingPunct="1">
        <a:lnSpc>
          <a:spcPct val="100000"/>
        </a:lnSpc>
        <a:spcBef>
          <a:spcPts val="0"/>
        </a:spcBef>
        <a:spcAft>
          <a:spcPts val="599"/>
        </a:spcAft>
        <a:buFontTx/>
        <a:buNone/>
        <a:defRPr sz="1499" b="1" kern="1200">
          <a:solidFill>
            <a:schemeClr val="tx2"/>
          </a:solidFill>
          <a:latin typeface="+mn-lt"/>
          <a:ea typeface="+mn-ea"/>
          <a:cs typeface="+mn-cs"/>
        </a:defRPr>
      </a:lvl1pPr>
      <a:lvl2pPr marL="0" indent="0" algn="l" defTabSz="914094" rtl="0" eaLnBrk="1" latinLnBrk="0" hangingPunct="1">
        <a:lnSpc>
          <a:spcPct val="100000"/>
        </a:lnSpc>
        <a:spcBef>
          <a:spcPts val="0"/>
        </a:spcBef>
        <a:spcAft>
          <a:spcPts val="599"/>
        </a:spcAft>
        <a:buFontTx/>
        <a:buNone/>
        <a:defRPr sz="1499" kern="1200">
          <a:solidFill>
            <a:schemeClr val="tx2"/>
          </a:solidFill>
          <a:latin typeface="+mn-lt"/>
          <a:ea typeface="+mn-ea"/>
          <a:cs typeface="+mn-cs"/>
        </a:defRPr>
      </a:lvl2pPr>
      <a:lvl3pPr marL="284304" indent="-284304"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a:solidFill>
            <a:schemeClr val="tx2"/>
          </a:solidFill>
          <a:latin typeface="+mn-lt"/>
          <a:ea typeface="+mn-ea"/>
          <a:cs typeface="+mn-cs"/>
        </a:defRPr>
      </a:lvl3pPr>
      <a:lvl4pPr marL="575807" indent="-230323"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a:solidFill>
            <a:schemeClr val="tx2"/>
          </a:solidFill>
          <a:latin typeface="+mn-lt"/>
          <a:ea typeface="+mn-ea"/>
          <a:cs typeface="+mn-cs"/>
        </a:defRPr>
      </a:lvl4pPr>
      <a:lvl5pPr marL="824124" indent="-284304"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baseline="0">
          <a:solidFill>
            <a:schemeClr val="tx2"/>
          </a:solidFill>
          <a:latin typeface="+mn-lt"/>
          <a:ea typeface="+mn-ea"/>
          <a:cs typeface="+mn-cs"/>
        </a:defRPr>
      </a:lvl5pPr>
      <a:lvl6pPr marL="1097632" indent="-230323"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a:solidFill>
            <a:schemeClr val="tx2"/>
          </a:solidFill>
          <a:latin typeface="+mn-lt"/>
          <a:ea typeface="+mn-ea"/>
          <a:cs typeface="+mn-cs"/>
        </a:defRPr>
      </a:lvl6pPr>
      <a:lvl7pPr marL="1371141" indent="-284304"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a:solidFill>
            <a:schemeClr val="tx2"/>
          </a:solidFill>
          <a:latin typeface="+mn-lt"/>
          <a:ea typeface="+mn-ea"/>
          <a:cs typeface="+mn-cs"/>
        </a:defRPr>
      </a:lvl7pPr>
      <a:lvl8pPr marL="1644650" indent="-228524"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a:solidFill>
            <a:schemeClr val="tx2"/>
          </a:solidFill>
          <a:latin typeface="+mn-lt"/>
          <a:ea typeface="+mn-ea"/>
          <a:cs typeface="+mn-cs"/>
        </a:defRPr>
      </a:lvl8pPr>
      <a:lvl9pPr marL="3884900" indent="-228524" algn="l" defTabSz="91409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94" rtl="0" eaLnBrk="1" latinLnBrk="0" hangingPunct="1">
        <a:defRPr sz="1799" kern="1200">
          <a:solidFill>
            <a:schemeClr val="tx1"/>
          </a:solidFill>
          <a:latin typeface="+mn-lt"/>
          <a:ea typeface="+mn-ea"/>
          <a:cs typeface="+mn-cs"/>
        </a:defRPr>
      </a:lvl1pPr>
      <a:lvl2pPr marL="457047" algn="l" defTabSz="914094" rtl="0" eaLnBrk="1" latinLnBrk="0" hangingPunct="1">
        <a:defRPr sz="1799" kern="1200">
          <a:solidFill>
            <a:schemeClr val="tx1"/>
          </a:solidFill>
          <a:latin typeface="+mn-lt"/>
          <a:ea typeface="+mn-ea"/>
          <a:cs typeface="+mn-cs"/>
        </a:defRPr>
      </a:lvl2pPr>
      <a:lvl3pPr marL="914094" algn="l" defTabSz="914094" rtl="0" eaLnBrk="1" latinLnBrk="0" hangingPunct="1">
        <a:defRPr sz="1799" kern="1200">
          <a:solidFill>
            <a:schemeClr val="tx1"/>
          </a:solidFill>
          <a:latin typeface="+mn-lt"/>
          <a:ea typeface="+mn-ea"/>
          <a:cs typeface="+mn-cs"/>
        </a:defRPr>
      </a:lvl3pPr>
      <a:lvl4pPr marL="1371141" algn="l" defTabSz="914094" rtl="0" eaLnBrk="1" latinLnBrk="0" hangingPunct="1">
        <a:defRPr sz="1799" kern="1200">
          <a:solidFill>
            <a:schemeClr val="tx1"/>
          </a:solidFill>
          <a:latin typeface="+mn-lt"/>
          <a:ea typeface="+mn-ea"/>
          <a:cs typeface="+mn-cs"/>
        </a:defRPr>
      </a:lvl4pPr>
      <a:lvl5pPr marL="1828189" algn="l" defTabSz="914094" rtl="0" eaLnBrk="1" latinLnBrk="0" hangingPunct="1">
        <a:defRPr sz="1799" kern="1200">
          <a:solidFill>
            <a:schemeClr val="tx1"/>
          </a:solidFill>
          <a:latin typeface="+mn-lt"/>
          <a:ea typeface="+mn-ea"/>
          <a:cs typeface="+mn-cs"/>
        </a:defRPr>
      </a:lvl5pPr>
      <a:lvl6pPr marL="2285236" algn="l" defTabSz="914094" rtl="0" eaLnBrk="1" latinLnBrk="0" hangingPunct="1">
        <a:defRPr sz="1799" kern="1200">
          <a:solidFill>
            <a:schemeClr val="tx1"/>
          </a:solidFill>
          <a:latin typeface="+mn-lt"/>
          <a:ea typeface="+mn-ea"/>
          <a:cs typeface="+mn-cs"/>
        </a:defRPr>
      </a:lvl6pPr>
      <a:lvl7pPr marL="2742282" algn="l" defTabSz="914094" rtl="0" eaLnBrk="1" latinLnBrk="0" hangingPunct="1">
        <a:defRPr sz="1799" kern="1200">
          <a:solidFill>
            <a:schemeClr val="tx1"/>
          </a:solidFill>
          <a:latin typeface="+mn-lt"/>
          <a:ea typeface="+mn-ea"/>
          <a:cs typeface="+mn-cs"/>
        </a:defRPr>
      </a:lvl7pPr>
      <a:lvl8pPr marL="3199330" algn="l" defTabSz="914094" rtl="0" eaLnBrk="1" latinLnBrk="0" hangingPunct="1">
        <a:defRPr sz="1799" kern="1200">
          <a:solidFill>
            <a:schemeClr val="tx1"/>
          </a:solidFill>
          <a:latin typeface="+mn-lt"/>
          <a:ea typeface="+mn-ea"/>
          <a:cs typeface="+mn-cs"/>
        </a:defRPr>
      </a:lvl8pPr>
      <a:lvl9pPr marL="3656376" algn="l" defTabSz="91409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470">
          <p15:clr>
            <a:srgbClr val="F26B43"/>
          </p15:clr>
        </p15:guide>
        <p15:guide id="3" pos="5291">
          <p15:clr>
            <a:srgbClr val="F26B43"/>
          </p15:clr>
        </p15:guide>
        <p15:guide id="4" orient="horz" pos="763">
          <p15:clr>
            <a:srgbClr val="F26B43"/>
          </p15:clr>
        </p15:guide>
        <p15:guide id="5" orient="horz" pos="608">
          <p15:clr>
            <a:srgbClr val="F26B43"/>
          </p15:clr>
        </p15:guide>
        <p15:guide id="6" orient="horz" pos="2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1003201" y="1330126"/>
            <a:ext cx="10194470" cy="454679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a:solidFill>
                <a:schemeClr val="accent2"/>
              </a:solidFill>
              <a:latin typeface="+mn-lt"/>
              <a:ea typeface="Arial"/>
              <a:cs typeface="Arial" panose="020B0604020202020204" pitchFamily="34" charset="0"/>
            </a:endParaRPr>
          </a:p>
        </p:txBody>
      </p:sp>
      <p:sp>
        <p:nvSpPr>
          <p:cNvPr id="25" name="TextBox 24">
            <a:extLst>
              <a:ext uri="{C183D7F6-B498-43B3-948B-1728B52AA6E4}">
                <adec:decorative xmlns:adec="http://schemas.microsoft.com/office/drawing/2017/decorative" val="1"/>
              </a:ext>
            </a:extLst>
          </p:cNvPr>
          <p:cNvSpPr txBox="1"/>
          <p:nvPr userDrawn="1">
            <p:custDataLst>
              <p:tags r:id="rId8"/>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lumMod val="65000"/>
                  </a:schemeClr>
                </a:solidFill>
                <a:latin typeface="+mn-lt"/>
                <a:ea typeface="+mn-ea"/>
                <a:cs typeface="+mn-cs"/>
              </a:rPr>
              <a:t>Document Classification: KPMG Public</a:t>
            </a:r>
          </a:p>
        </p:txBody>
      </p:sp>
      <p:sp>
        <p:nvSpPr>
          <p:cNvPr id="26" name="Freeform 19">
            <a:extLs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817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guide id="7" orient="horz" pos="37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atucuran@kpmg.com"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7686" y="1690007"/>
            <a:ext cx="6049735" cy="3608614"/>
          </a:xfrm>
        </p:spPr>
        <p:txBody>
          <a:bodyPr/>
          <a:lstStyle/>
          <a:p>
            <a:pPr algn="ctr"/>
            <a:br>
              <a:rPr lang="tr-TR" sz="4800" b="1" dirty="0"/>
            </a:br>
            <a:r>
              <a:rPr lang="tr-TR" sz="3200" b="1" dirty="0"/>
              <a:t>TEŞVİK BELGELİ YATIRIMLARDA İNDİRİMLİ KURUMLAR VERGİSİ</a:t>
            </a:r>
            <a:br>
              <a:rPr lang="tr-TR" dirty="0"/>
            </a:br>
            <a:br>
              <a:rPr lang="tr-TR" dirty="0"/>
            </a:br>
            <a:r>
              <a:rPr lang="tr-TR" sz="4400" b="1" dirty="0"/>
              <a:t>Şaban ATUÇURAN</a:t>
            </a:r>
            <a:br>
              <a:rPr lang="tr-TR" sz="4400" dirty="0"/>
            </a:br>
            <a:r>
              <a:rPr lang="tr-TR" sz="2400" b="1" dirty="0"/>
              <a:t>Yeminli Mali Müşavir</a:t>
            </a:r>
            <a:br>
              <a:rPr lang="tr-TR" sz="2400" b="1" dirty="0"/>
            </a:br>
            <a:r>
              <a:rPr lang="tr-TR" sz="2400" b="1" dirty="0">
                <a:hlinkClick r:id="rId2"/>
              </a:rPr>
              <a:t>satucuran@kpmg.com</a:t>
            </a:r>
            <a:br>
              <a:rPr lang="tr-TR" sz="2400" b="1" dirty="0"/>
            </a:br>
            <a:r>
              <a:rPr lang="tr-TR" sz="2400" b="1" dirty="0"/>
              <a:t>Linkedin:saban.atucuran</a:t>
            </a:r>
            <a:br>
              <a:rPr lang="tr-TR" dirty="0"/>
            </a:br>
            <a:endParaRPr lang="en-GB" dirty="0"/>
          </a:p>
        </p:txBody>
      </p:sp>
      <p:sp>
        <p:nvSpPr>
          <p:cNvPr id="34" name="Text Placeholder 33">
            <a:extLst>
              <a:ext uri="{FF2B5EF4-FFF2-40B4-BE49-F238E27FC236}">
                <a16:creationId xmlns:a16="http://schemas.microsoft.com/office/drawing/2014/main" id="{95ED86AF-12BB-4E51-AB66-EA52959D6290}"/>
              </a:ext>
            </a:extLst>
          </p:cNvPr>
          <p:cNvSpPr>
            <a:spLocks noGrp="1"/>
          </p:cNvSpPr>
          <p:nvPr>
            <p:ph type="body" sz="quarter" idx="4294967295"/>
          </p:nvPr>
        </p:nvSpPr>
        <p:spPr>
          <a:xfrm>
            <a:off x="0" y="6270625"/>
            <a:ext cx="1476375" cy="168275"/>
          </a:xfrm>
        </p:spPr>
        <p:txBody>
          <a:bodyPr/>
          <a:lstStyle/>
          <a:p>
            <a:r>
              <a:rPr lang="en-GB"/>
              <a:t>KPMG UK</a:t>
            </a:r>
          </a:p>
        </p:txBody>
      </p:sp>
      <p:sp>
        <p:nvSpPr>
          <p:cNvPr id="35" name="Text Placeholder 34">
            <a:extLst>
              <a:ext uri="{FF2B5EF4-FFF2-40B4-BE49-F238E27FC236}">
                <a16:creationId xmlns:a16="http://schemas.microsoft.com/office/drawing/2014/main" id="{2C0064E3-8DE2-4973-8F86-CA842AC3685E}"/>
              </a:ext>
            </a:extLst>
          </p:cNvPr>
          <p:cNvSpPr>
            <a:spLocks noGrp="1"/>
          </p:cNvSpPr>
          <p:nvPr>
            <p:ph type="body" sz="quarter" idx="4294967295"/>
          </p:nvPr>
        </p:nvSpPr>
        <p:spPr>
          <a:xfrm>
            <a:off x="0" y="6270625"/>
            <a:ext cx="3168650" cy="168275"/>
          </a:xfrm>
        </p:spPr>
        <p:txBody>
          <a:bodyPr/>
          <a:lstStyle/>
          <a:p>
            <a:r>
              <a:rPr lang="en-GB"/>
              <a:t>KPMG Framework Slides v1</a:t>
            </a:r>
          </a:p>
        </p:txBody>
      </p:sp>
      <p:sp>
        <p:nvSpPr>
          <p:cNvPr id="36" name="Text Placeholder 35">
            <a:extLst>
              <a:ext uri="{FF2B5EF4-FFF2-40B4-BE49-F238E27FC236}">
                <a16:creationId xmlns:a16="http://schemas.microsoft.com/office/drawing/2014/main" id="{9BCE394F-14E9-4619-ADD8-23C862EEF91E}"/>
              </a:ext>
            </a:extLst>
          </p:cNvPr>
          <p:cNvSpPr>
            <a:spLocks noGrp="1"/>
          </p:cNvSpPr>
          <p:nvPr>
            <p:ph type="body" sz="quarter" idx="4294967295"/>
          </p:nvPr>
        </p:nvSpPr>
        <p:spPr>
          <a:xfrm>
            <a:off x="10572750" y="6270625"/>
            <a:ext cx="1619250" cy="168275"/>
          </a:xfrm>
        </p:spPr>
        <p:txBody>
          <a:bodyPr/>
          <a:lstStyle/>
          <a:p>
            <a:r>
              <a:rPr lang="en-GB"/>
              <a:t>February 2022</a:t>
            </a:r>
          </a:p>
        </p:txBody>
      </p:sp>
      <p:sp>
        <p:nvSpPr>
          <p:cNvPr id="2" name="TextBox 1">
            <a:extLst>
              <a:ext uri="{FF2B5EF4-FFF2-40B4-BE49-F238E27FC236}">
                <a16:creationId xmlns:a16="http://schemas.microsoft.com/office/drawing/2014/main" id="{85CF8329-8074-869B-B1AF-3D633C99E5E2}"/>
              </a:ext>
            </a:extLst>
          </p:cNvPr>
          <p:cNvSpPr txBox="1"/>
          <p:nvPr/>
        </p:nvSpPr>
        <p:spPr>
          <a:xfrm>
            <a:off x="738187" y="236763"/>
            <a:ext cx="1289957" cy="587829"/>
          </a:xfrm>
          <a:prstGeom prst="rect">
            <a:avLst/>
          </a:prstGeom>
          <a:solidFill>
            <a:schemeClr val="accent2"/>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pic>
        <p:nvPicPr>
          <p:cNvPr id="5" name="Picture 4">
            <a:extLst>
              <a:ext uri="{FF2B5EF4-FFF2-40B4-BE49-F238E27FC236}">
                <a16:creationId xmlns:a16="http://schemas.microsoft.com/office/drawing/2014/main" id="{196978FD-E1E9-542C-E159-754C447388F2}"/>
              </a:ext>
            </a:extLst>
          </p:cNvPr>
          <p:cNvPicPr>
            <a:picLocks noChangeAspect="1"/>
          </p:cNvPicPr>
          <p:nvPr/>
        </p:nvPicPr>
        <p:blipFill>
          <a:blip r:embed="rId3"/>
          <a:stretch>
            <a:fillRect/>
          </a:stretch>
        </p:blipFill>
        <p:spPr>
          <a:xfrm>
            <a:off x="7483191" y="1004147"/>
            <a:ext cx="4442845" cy="1853353"/>
          </a:xfrm>
          <a:prstGeom prst="rect">
            <a:avLst/>
          </a:prstGeom>
        </p:spPr>
      </p:pic>
    </p:spTree>
    <p:extLst>
      <p:ext uri="{BB962C8B-B14F-4D97-AF65-F5344CB8AC3E}">
        <p14:creationId xmlns:p14="http://schemas.microsoft.com/office/powerpoint/2010/main" val="232827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1607" y="1603221"/>
            <a:ext cx="11028784" cy="4201150"/>
          </a:xfrm>
          <a:prstGeom prst="rect">
            <a:avLst/>
          </a:prstGeom>
          <a:noFill/>
        </p:spPr>
        <p:txBody>
          <a:bodyPr wrap="square" rtlCol="0">
            <a:spAutoFit/>
          </a:bodyPr>
          <a:lstStyle/>
          <a:p>
            <a:pPr algn="just">
              <a:spcAft>
                <a:spcPts val="600"/>
              </a:spcAft>
            </a:pPr>
            <a:r>
              <a:rPr lang="tr-TR" sz="1800" b="1" i="0" u="sng" dirty="0">
                <a:solidFill>
                  <a:srgbClr val="000000"/>
                </a:solidFill>
                <a:effectLst/>
                <a:latin typeface="Calibri" panose="020F0502020204030204" pitchFamily="34" charset="0"/>
              </a:rPr>
              <a:t>Yatırım Dönemi için </a:t>
            </a:r>
          </a:p>
          <a:p>
            <a:pPr marL="285750" indent="-285750" algn="just">
              <a:spcAft>
                <a:spcPts val="600"/>
              </a:spcAft>
              <a:buFont typeface="Arial" panose="020B0604020202020204" pitchFamily="34" charset="0"/>
              <a:buChar char="•"/>
            </a:pPr>
            <a:r>
              <a:rPr lang="tr-TR" sz="1800" b="0" i="0" dirty="0">
                <a:solidFill>
                  <a:srgbClr val="000000"/>
                </a:solidFill>
                <a:effectLst/>
                <a:latin typeface="Calibri" panose="020F0502020204030204" pitchFamily="34" charset="0"/>
              </a:rPr>
              <a:t>Yatırıma fiilen başlanılan tarihten itibaren KVK’nın 32/A maddesine göre hesaplanacak yatırıma katkı tutarına mahsuben, toplam yatırıma katkı tutarının %80'ini aşmamak ve gerçekleştirilen yatırım harcaması tutarını geçmemek üzere; </a:t>
            </a:r>
            <a:r>
              <a:rPr lang="tr-TR" sz="1800" b="1" i="0" dirty="0">
                <a:solidFill>
                  <a:srgbClr val="FF0000"/>
                </a:solidFill>
                <a:effectLst/>
                <a:latin typeface="Calibri" panose="020F0502020204030204" pitchFamily="34" charset="0"/>
              </a:rPr>
              <a:t>yatırım döneminde kurumun diğer faaliyetlerinden elde edilen kazançlarına </a:t>
            </a:r>
            <a:r>
              <a:rPr lang="tr-TR" sz="1800" b="0" i="0" dirty="0">
                <a:solidFill>
                  <a:srgbClr val="000000"/>
                </a:solidFill>
                <a:effectLst/>
                <a:latin typeface="Calibri" panose="020F0502020204030204" pitchFamily="34" charset="0"/>
              </a:rPr>
              <a:t>indirimli vergi oranı uygulanabilmektedir.</a:t>
            </a:r>
          </a:p>
          <a:p>
            <a:pPr marL="285750" indent="-285750" algn="just">
              <a:spcAft>
                <a:spcPts val="600"/>
              </a:spcAft>
              <a:buFont typeface="Arial" panose="020B0604020202020204" pitchFamily="34" charset="0"/>
              <a:buChar char="•"/>
            </a:pPr>
            <a:endParaRPr lang="tr-TR" b="1" u="sng" dirty="0">
              <a:solidFill>
                <a:srgbClr val="000000"/>
              </a:solidFill>
              <a:latin typeface="Calibri" panose="020F0502020204030204" pitchFamily="34" charset="0"/>
            </a:endParaRPr>
          </a:p>
          <a:p>
            <a:pPr algn="just">
              <a:spcAft>
                <a:spcPts val="600"/>
              </a:spcAft>
            </a:pPr>
            <a:r>
              <a:rPr lang="tr-TR" sz="1800" b="1" i="0" u="sng" dirty="0">
                <a:solidFill>
                  <a:srgbClr val="000000"/>
                </a:solidFill>
                <a:effectLst/>
                <a:latin typeface="Calibri" panose="020F0502020204030204" pitchFamily="34" charset="0"/>
              </a:rPr>
              <a:t>İşletme Dönemi için</a:t>
            </a:r>
          </a:p>
          <a:p>
            <a:pPr marL="285750" indent="-285750" algn="just">
              <a:spcAft>
                <a:spcPts val="600"/>
              </a:spcAft>
              <a:buFont typeface="Arial" panose="020B0604020202020204" pitchFamily="34" charset="0"/>
              <a:buChar char="•"/>
            </a:pPr>
            <a:r>
              <a:rPr lang="tr-TR" sz="1800" b="0" i="0" dirty="0">
                <a:solidFill>
                  <a:srgbClr val="000000"/>
                </a:solidFill>
                <a:effectLst/>
                <a:latin typeface="Calibri" panose="020F0502020204030204" pitchFamily="34" charset="0"/>
              </a:rPr>
              <a:t>Kurumlar vergisi mükelleflerinin, Bakanlıkça yatırım teşvik belgesine bağlanan yatırımlarından, </a:t>
            </a:r>
            <a:r>
              <a:rPr lang="tr-TR" sz="1800" b="1" i="0" dirty="0">
                <a:solidFill>
                  <a:srgbClr val="FF0000"/>
                </a:solidFill>
                <a:effectLst/>
                <a:latin typeface="Calibri" panose="020F0502020204030204" pitchFamily="34" charset="0"/>
              </a:rPr>
              <a:t>yatırımın kısmen veya tamamen işletilmesine başlanılan hesap döneminden itibaren elde ettikleri kazançları </a:t>
            </a:r>
            <a:r>
              <a:rPr lang="tr-TR" sz="1800" b="0" i="0" dirty="0">
                <a:solidFill>
                  <a:srgbClr val="000000"/>
                </a:solidFill>
                <a:effectLst/>
                <a:latin typeface="Calibri" panose="020F0502020204030204" pitchFamily="34" charset="0"/>
              </a:rPr>
              <a:t>dolayısıyla indirimli kurumlar vergisi uygulamasından faydalanmaları mümkündür.</a:t>
            </a:r>
          </a:p>
          <a:p>
            <a:pPr algn="just">
              <a:spcAft>
                <a:spcPts val="600"/>
              </a:spcAft>
            </a:pPr>
            <a:endParaRPr lang="tr-TR" sz="1800" b="0" i="0" dirty="0">
              <a:solidFill>
                <a:srgbClr val="000000"/>
              </a:solidFill>
              <a:effectLst/>
              <a:latin typeface="Calibri" panose="020F0502020204030204" pitchFamily="34" charset="0"/>
            </a:endParaRPr>
          </a:p>
          <a:p>
            <a:pPr marL="285750" indent="-285750" algn="just">
              <a:spcAft>
                <a:spcPts val="600"/>
              </a:spcAft>
              <a:buFont typeface="Arial" panose="020B0604020202020204" pitchFamily="34" charset="0"/>
              <a:buChar char="•"/>
            </a:pPr>
            <a:r>
              <a:rPr lang="tr-TR" sz="1800" b="0" i="0" dirty="0">
                <a:solidFill>
                  <a:srgbClr val="000000"/>
                </a:solidFill>
                <a:effectLst/>
                <a:latin typeface="Calibri" panose="020F0502020204030204" pitchFamily="34" charset="0"/>
              </a:rPr>
              <a:t>İndirimli vergi oranı uygulamasından </a:t>
            </a:r>
            <a:r>
              <a:rPr lang="tr-TR" sz="1800" b="1" i="0" dirty="0">
                <a:solidFill>
                  <a:srgbClr val="000000"/>
                </a:solidFill>
                <a:effectLst/>
                <a:latin typeface="Calibri" panose="020F0502020204030204" pitchFamily="34" charset="0"/>
              </a:rPr>
              <a:t>gelir vergisi mükellefleri </a:t>
            </a:r>
            <a:r>
              <a:rPr lang="tr-TR" sz="1800" b="0" i="0" dirty="0">
                <a:solidFill>
                  <a:srgbClr val="000000"/>
                </a:solidFill>
                <a:effectLst/>
                <a:latin typeface="Calibri" panose="020F0502020204030204" pitchFamily="34" charset="0"/>
              </a:rPr>
              <a:t>de yararlanabilmektedir. </a:t>
            </a:r>
          </a:p>
          <a:p>
            <a:pPr algn="just">
              <a:spcAft>
                <a:spcPts val="1500"/>
              </a:spcAft>
            </a:pPr>
            <a:endParaRPr lang="tr-TR" sz="1600" dirty="0">
              <a:effectLst/>
            </a:endParaRPr>
          </a:p>
        </p:txBody>
      </p:sp>
      <p:sp>
        <p:nvSpPr>
          <p:cNvPr id="4" name="TextBox 8">
            <a:extLst>
              <a:ext uri="{FF2B5EF4-FFF2-40B4-BE49-F238E27FC236}">
                <a16:creationId xmlns:a16="http://schemas.microsoft.com/office/drawing/2014/main" id="{09F43BD2-1234-463F-BF31-7EE85B65D89E}"/>
              </a:ext>
            </a:extLst>
          </p:cNvPr>
          <p:cNvSpPr txBox="1"/>
          <p:nvPr/>
        </p:nvSpPr>
        <p:spPr>
          <a:xfrm>
            <a:off x="831769" y="875059"/>
            <a:ext cx="9077341" cy="584775"/>
          </a:xfrm>
          <a:prstGeom prst="rect">
            <a:avLst/>
          </a:prstGeom>
          <a:noFill/>
        </p:spPr>
        <p:txBody>
          <a:bodyPr wrap="square" rtlCol="0">
            <a:spAutoFit/>
          </a:bodyPr>
          <a:lstStyle>
            <a:defPPr>
              <a:defRPr lang="en-US"/>
            </a:defPPr>
            <a:lvl1pPr marL="0" algn="l" defTabSz="995782" rtl="0" eaLnBrk="1" latinLnBrk="0" hangingPunct="1">
              <a:defRPr sz="1960" kern="1200">
                <a:solidFill>
                  <a:schemeClr val="tx1"/>
                </a:solidFill>
                <a:latin typeface="+mn-lt"/>
                <a:ea typeface="+mn-ea"/>
                <a:cs typeface="+mn-cs"/>
              </a:defRPr>
            </a:lvl1pPr>
            <a:lvl2pPr marL="497891" algn="l" defTabSz="995782" rtl="0" eaLnBrk="1" latinLnBrk="0" hangingPunct="1">
              <a:defRPr sz="1960" kern="1200">
                <a:solidFill>
                  <a:schemeClr val="tx1"/>
                </a:solidFill>
                <a:latin typeface="+mn-lt"/>
                <a:ea typeface="+mn-ea"/>
                <a:cs typeface="+mn-cs"/>
              </a:defRPr>
            </a:lvl2pPr>
            <a:lvl3pPr marL="995782" algn="l" defTabSz="995782" rtl="0" eaLnBrk="1" latinLnBrk="0" hangingPunct="1">
              <a:defRPr sz="1960" kern="1200">
                <a:solidFill>
                  <a:schemeClr val="tx1"/>
                </a:solidFill>
                <a:latin typeface="+mn-lt"/>
                <a:ea typeface="+mn-ea"/>
                <a:cs typeface="+mn-cs"/>
              </a:defRPr>
            </a:lvl3pPr>
            <a:lvl4pPr marL="1493672" algn="l" defTabSz="995782" rtl="0" eaLnBrk="1" latinLnBrk="0" hangingPunct="1">
              <a:defRPr sz="1960" kern="1200">
                <a:solidFill>
                  <a:schemeClr val="tx1"/>
                </a:solidFill>
                <a:latin typeface="+mn-lt"/>
                <a:ea typeface="+mn-ea"/>
                <a:cs typeface="+mn-cs"/>
              </a:defRPr>
            </a:lvl4pPr>
            <a:lvl5pPr marL="1991563" algn="l" defTabSz="995782" rtl="0" eaLnBrk="1" latinLnBrk="0" hangingPunct="1">
              <a:defRPr sz="1960" kern="1200">
                <a:solidFill>
                  <a:schemeClr val="tx1"/>
                </a:solidFill>
                <a:latin typeface="+mn-lt"/>
                <a:ea typeface="+mn-ea"/>
                <a:cs typeface="+mn-cs"/>
              </a:defRPr>
            </a:lvl5pPr>
            <a:lvl6pPr marL="2489454" algn="l" defTabSz="995782" rtl="0" eaLnBrk="1" latinLnBrk="0" hangingPunct="1">
              <a:defRPr sz="1960" kern="1200">
                <a:solidFill>
                  <a:schemeClr val="tx1"/>
                </a:solidFill>
                <a:latin typeface="+mn-lt"/>
                <a:ea typeface="+mn-ea"/>
                <a:cs typeface="+mn-cs"/>
              </a:defRPr>
            </a:lvl6pPr>
            <a:lvl7pPr marL="2987345" algn="l" defTabSz="995782" rtl="0" eaLnBrk="1" latinLnBrk="0" hangingPunct="1">
              <a:defRPr sz="1960" kern="1200">
                <a:solidFill>
                  <a:schemeClr val="tx1"/>
                </a:solidFill>
                <a:latin typeface="+mn-lt"/>
                <a:ea typeface="+mn-ea"/>
                <a:cs typeface="+mn-cs"/>
              </a:defRPr>
            </a:lvl7pPr>
            <a:lvl8pPr marL="3485236" algn="l" defTabSz="995782" rtl="0" eaLnBrk="1" latinLnBrk="0" hangingPunct="1">
              <a:defRPr sz="1960" kern="1200">
                <a:solidFill>
                  <a:schemeClr val="tx1"/>
                </a:solidFill>
                <a:latin typeface="+mn-lt"/>
                <a:ea typeface="+mn-ea"/>
                <a:cs typeface="+mn-cs"/>
              </a:defRPr>
            </a:lvl8pPr>
            <a:lvl9pPr marL="3983126" algn="l" defTabSz="995782" rtl="0" eaLnBrk="1" latinLnBrk="0" hangingPunct="1">
              <a:defRPr sz="1960" kern="1200">
                <a:solidFill>
                  <a:schemeClr val="tx1"/>
                </a:solidFill>
                <a:latin typeface="+mn-lt"/>
                <a:ea typeface="+mn-ea"/>
                <a:cs typeface="+mn-cs"/>
              </a:defRPr>
            </a:lvl9pPr>
          </a:lstStyle>
          <a:p>
            <a:pPr algn="just" defTabSz="902975"/>
            <a:r>
              <a:rPr lang="tr-TR" sz="3200" b="1" dirty="0">
                <a:solidFill>
                  <a:srgbClr val="00338D"/>
                </a:solidFill>
                <a:latin typeface="Univers for KPMG" panose="020B0603020202020204" pitchFamily="34" charset="0"/>
                <a:cs typeface="Arial" panose="020B0604020202020204" pitchFamily="34" charset="0"/>
              </a:rPr>
              <a:t>İndirimli Kurumlar Vergisi Uygulaması: 32/A</a:t>
            </a:r>
          </a:p>
        </p:txBody>
      </p:sp>
      <p:sp>
        <p:nvSpPr>
          <p:cNvPr id="6" name="Rectangle 3">
            <a:extLst>
              <a:ext uri="{FF2B5EF4-FFF2-40B4-BE49-F238E27FC236}">
                <a16:creationId xmlns:a16="http://schemas.microsoft.com/office/drawing/2014/main" id="{639E0D90-C401-468A-A487-38337CF42256}"/>
              </a:ext>
            </a:extLst>
          </p:cNvPr>
          <p:cNvSpPr>
            <a:spLocks noChangeArrowheads="1"/>
          </p:cNvSpPr>
          <p:nvPr/>
        </p:nvSpPr>
        <p:spPr bwMode="auto">
          <a:xfrm>
            <a:off x="5822527" y="101642"/>
            <a:ext cx="5469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05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5856CD47-CD59-8D31-B5E1-6A1635DB0ECB}"/>
              </a:ext>
            </a:extLst>
          </p:cNvPr>
          <p:cNvSpPr txBox="1"/>
          <p:nvPr/>
        </p:nvSpPr>
        <p:spPr>
          <a:xfrm>
            <a:off x="659615" y="622468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29854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1" y="432000"/>
            <a:ext cx="10185600" cy="659684"/>
          </a:xfrm>
        </p:spPr>
        <p:txBody>
          <a:bodyPr/>
          <a:lstStyle/>
          <a:p>
            <a:pPr marL="0" marR="0" lvl="0" indent="0" defTabSz="902975" rtl="0" eaLnBrk="1" fontAlgn="auto" latinLnBrk="0" hangingPunct="1">
              <a:lnSpc>
                <a:spcPct val="100000"/>
              </a:lnSpc>
              <a:spcBef>
                <a:spcPts val="0"/>
              </a:spcBef>
              <a:spcAft>
                <a:spcPts val="0"/>
              </a:spcAft>
              <a:tabLst/>
              <a:defRPr/>
            </a:pPr>
            <a:r>
              <a:rPr lang="tr-TR" sz="3200" b="1" i="0" dirty="0">
                <a:solidFill>
                  <a:srgbClr val="000000"/>
                </a:solidFill>
                <a:effectLst/>
                <a:latin typeface="+mn-lt"/>
              </a:rPr>
              <a:t> </a:t>
            </a:r>
            <a:r>
              <a:rPr lang="tr-TR" sz="3200" b="1" dirty="0">
                <a:solidFill>
                  <a:srgbClr val="00338D"/>
                </a:solidFill>
                <a:latin typeface="+mn-lt"/>
                <a:ea typeface="+mn-ea"/>
                <a:cs typeface="Arial" panose="020B0604020202020204" pitchFamily="34" charset="0"/>
              </a:rPr>
              <a:t>İndirimli Kurumlar Vergisi Uygulaması: Kapsamdışı </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03200" y="1091683"/>
            <a:ext cx="9694392" cy="4898570"/>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0" marR="0" lvl="0" indent="0" algn="just" defTabSz="902975" rtl="0" eaLnBrk="1" fontAlgn="auto" latinLnBrk="0" hangingPunct="1">
              <a:lnSpc>
                <a:spcPct val="100000"/>
              </a:lnSpc>
              <a:spcBef>
                <a:spcPts val="600"/>
              </a:spcBef>
              <a:spcAft>
                <a:spcPts val="60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285750" indent="-285750" algn="just">
              <a:spcBef>
                <a:spcPts val="800"/>
              </a:spcBef>
              <a:spcAft>
                <a:spcPts val="800"/>
              </a:spcAft>
              <a:buFont typeface="Arial" panose="020B0604020202020204" pitchFamily="34" charset="0"/>
              <a:buChar char="•"/>
            </a:pPr>
            <a:r>
              <a:rPr lang="tr-TR" sz="1800" b="0" i="0" dirty="0">
                <a:solidFill>
                  <a:srgbClr val="000000"/>
                </a:solidFill>
                <a:effectLst/>
                <a:latin typeface="Calibri" panose="020F0502020204030204" pitchFamily="34" charset="0"/>
              </a:rPr>
              <a:t>Finans ve sigortacılık sektörlerinde faaliyet gösteren kurumlar,</a:t>
            </a:r>
          </a:p>
          <a:p>
            <a:pPr marL="285750" indent="-285750" algn="just">
              <a:spcBef>
                <a:spcPts val="800"/>
              </a:spcBef>
              <a:spcAft>
                <a:spcPts val="800"/>
              </a:spcAft>
              <a:buFont typeface="Arial" panose="020B0604020202020204" pitchFamily="34" charset="0"/>
              <a:buChar char="•"/>
            </a:pPr>
            <a:r>
              <a:rPr lang="tr-TR" sz="1800" dirty="0">
                <a:solidFill>
                  <a:srgbClr val="000000"/>
                </a:solidFill>
                <a:latin typeface="Calibri" panose="020F0502020204030204" pitchFamily="34" charset="0"/>
              </a:rPr>
              <a:t>İ</a:t>
            </a:r>
            <a:r>
              <a:rPr lang="tr-TR" sz="1800" b="0" i="0" dirty="0">
                <a:solidFill>
                  <a:srgbClr val="000000"/>
                </a:solidFill>
                <a:effectLst/>
                <a:latin typeface="Calibri" panose="020F0502020204030204" pitchFamily="34" charset="0"/>
              </a:rPr>
              <a:t>ş ortaklıkları,</a:t>
            </a:r>
          </a:p>
          <a:p>
            <a:pPr marL="285750" indent="-285750" algn="just">
              <a:spcBef>
                <a:spcPts val="800"/>
              </a:spcBef>
              <a:spcAft>
                <a:spcPts val="800"/>
              </a:spcAft>
              <a:buFont typeface="Arial" panose="020B0604020202020204" pitchFamily="34" charset="0"/>
              <a:buChar char="•"/>
            </a:pPr>
            <a:r>
              <a:rPr lang="tr-TR" sz="1800" b="0" i="0" dirty="0">
                <a:solidFill>
                  <a:srgbClr val="000000"/>
                </a:solidFill>
                <a:effectLst/>
                <a:latin typeface="Calibri" panose="020F0502020204030204" pitchFamily="34" charset="0"/>
              </a:rPr>
              <a:t>Taahhüt işleri,</a:t>
            </a:r>
          </a:p>
          <a:p>
            <a:pPr marL="285750" indent="-285750" algn="just">
              <a:spcBef>
                <a:spcPts val="800"/>
              </a:spcBef>
              <a:spcAft>
                <a:spcPts val="800"/>
              </a:spcAft>
              <a:buFont typeface="Arial" panose="020B0604020202020204" pitchFamily="34" charset="0"/>
              <a:buChar char="•"/>
            </a:pPr>
            <a:r>
              <a:rPr lang="tr-TR" sz="1800" b="0" i="0" dirty="0">
                <a:solidFill>
                  <a:srgbClr val="000000"/>
                </a:solidFill>
                <a:effectLst/>
                <a:latin typeface="Calibri" panose="020F0502020204030204" pitchFamily="34" charset="0"/>
              </a:rPr>
              <a:t>16/7/1997 tarihli ve 4283 sayılı Yap-İşlet Modeli ile Elektrik Enerjisi Üretim Tesislerinin Kurulması ve İşletilmesi kapsamında yapılan yatırımlar,</a:t>
            </a:r>
          </a:p>
          <a:p>
            <a:pPr marL="285750" indent="-285750" algn="just">
              <a:spcBef>
                <a:spcPts val="800"/>
              </a:spcBef>
              <a:spcAft>
                <a:spcPts val="800"/>
              </a:spcAft>
              <a:buFont typeface="Arial" panose="020B0604020202020204" pitchFamily="34" charset="0"/>
              <a:buChar char="•"/>
            </a:pPr>
            <a:r>
              <a:rPr lang="tr-TR" sz="1800" dirty="0">
                <a:solidFill>
                  <a:srgbClr val="000000"/>
                </a:solidFill>
                <a:latin typeface="Calibri" panose="020F0502020204030204" pitchFamily="34" charset="0"/>
              </a:rPr>
              <a:t>E</a:t>
            </a:r>
            <a:r>
              <a:rPr lang="tr-TR" sz="1800" b="0" i="0" dirty="0">
                <a:solidFill>
                  <a:srgbClr val="000000"/>
                </a:solidFill>
                <a:effectLst/>
                <a:latin typeface="Calibri" panose="020F0502020204030204" pitchFamily="34" charset="0"/>
              </a:rPr>
              <a:t>nerji </a:t>
            </a:r>
            <a:r>
              <a:rPr lang="tr-TR" sz="1800" dirty="0">
                <a:solidFill>
                  <a:srgbClr val="000000"/>
                </a:solidFill>
                <a:latin typeface="Calibri" panose="020F0502020204030204" pitchFamily="34" charset="0"/>
                <a:ea typeface="+mn-ea"/>
                <a:cs typeface="+mn-cs"/>
              </a:rPr>
              <a:t>Satışının Düzenlenmesi Hakkında Kanun kapsamındaki yatırımlar,</a:t>
            </a:r>
          </a:p>
          <a:p>
            <a:pPr marL="285750" indent="-285750" algn="just">
              <a:spcBef>
                <a:spcPts val="800"/>
              </a:spcBef>
              <a:spcAft>
                <a:spcPts val="800"/>
              </a:spcAft>
              <a:buFont typeface="Arial" panose="020B0604020202020204" pitchFamily="34" charset="0"/>
              <a:buChar char="•"/>
            </a:pPr>
            <a:r>
              <a:rPr lang="tr-TR" sz="1800" dirty="0">
                <a:solidFill>
                  <a:srgbClr val="000000"/>
                </a:solidFill>
                <a:latin typeface="Calibri" panose="020F0502020204030204" pitchFamily="34" charset="0"/>
                <a:ea typeface="+mn-ea"/>
                <a:cs typeface="+mn-cs"/>
              </a:rPr>
              <a:t>8/6/1994 tarihli ve 3996 sayılı Bazı Yatırım ve Hizmetlerin Yap-İşlet-Devret Modeli Çerçevesinde Yaptırılması Hakkında Kanun kapsamında yapılan yatırımlar,</a:t>
            </a:r>
          </a:p>
          <a:p>
            <a:pPr marL="285750" indent="-285750" algn="just">
              <a:spcBef>
                <a:spcPts val="800"/>
              </a:spcBef>
              <a:spcAft>
                <a:spcPts val="800"/>
              </a:spcAft>
              <a:buFont typeface="Arial" panose="020B0604020202020204" pitchFamily="34" charset="0"/>
              <a:buChar char="•"/>
            </a:pPr>
            <a:r>
              <a:rPr lang="tr-TR" sz="1800" dirty="0" err="1">
                <a:solidFill>
                  <a:srgbClr val="000000"/>
                </a:solidFill>
                <a:latin typeface="Calibri" panose="020F0502020204030204" pitchFamily="34" charset="0"/>
                <a:ea typeface="+mn-ea"/>
                <a:cs typeface="+mn-cs"/>
              </a:rPr>
              <a:t>Rödovans</a:t>
            </a:r>
            <a:r>
              <a:rPr lang="tr-TR" sz="1800" dirty="0">
                <a:solidFill>
                  <a:srgbClr val="000000"/>
                </a:solidFill>
                <a:latin typeface="Calibri" panose="020F0502020204030204" pitchFamily="34" charset="0"/>
                <a:ea typeface="+mn-ea"/>
                <a:cs typeface="+mn-cs"/>
              </a:rPr>
              <a:t> sözleşmelerine bağlı olarak yapılan yatırımlar</a:t>
            </a:r>
          </a:p>
          <a:p>
            <a:pPr marL="0" marR="0" lvl="0" indent="0" algn="just" defTabSz="902975" rtl="0" eaLnBrk="1" fontAlgn="auto" latinLnBrk="0" hangingPunct="1">
              <a:lnSpc>
                <a:spcPct val="100000"/>
              </a:lnSpc>
              <a:spcBef>
                <a:spcPts val="800"/>
              </a:spcBef>
              <a:spcAft>
                <a:spcPts val="80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600"/>
              </a:spcBef>
              <a:spcAft>
                <a:spcPts val="60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indirimli kurumlar vergisi uygulamasından faydalanamaz. </a:t>
            </a:r>
          </a:p>
          <a:p>
            <a:pPr algn="just" defTabSz="902975">
              <a:lnSpc>
                <a:spcPct val="100000"/>
              </a:lnSpc>
              <a:spcBef>
                <a:spcPts val="0"/>
              </a:spcBef>
              <a:defRPr/>
            </a:pP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br>
            <a:endParaRPr kumimoji="0" lang="tr-TR" sz="5398" b="0" i="0" u="none" strike="noStrike" kern="1200" cap="none" spc="0" normalizeH="0" baseline="0" noProof="0" dirty="0">
              <a:ln>
                <a:noFill/>
              </a:ln>
              <a:solidFill>
                <a:srgbClr val="00338D"/>
              </a:solidFill>
              <a:effectLst/>
              <a:uLnTx/>
              <a:uFillTx/>
              <a:latin typeface="KPMG Extralight"/>
              <a:ea typeface="+mj-ea"/>
              <a:cs typeface="+mj-cs"/>
            </a:endParaRPr>
          </a:p>
        </p:txBody>
      </p:sp>
      <p:sp>
        <p:nvSpPr>
          <p:cNvPr id="4" name="TextBox 3">
            <a:extLst>
              <a:ext uri="{FF2B5EF4-FFF2-40B4-BE49-F238E27FC236}">
                <a16:creationId xmlns:a16="http://schemas.microsoft.com/office/drawing/2014/main" id="{3D73CF34-A94B-49F4-7318-9C31C32DB304}"/>
              </a:ext>
            </a:extLst>
          </p:cNvPr>
          <p:cNvSpPr txBox="1"/>
          <p:nvPr/>
        </p:nvSpPr>
        <p:spPr>
          <a:xfrm>
            <a:off x="659615" y="6200219"/>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21236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1608" y="1374621"/>
            <a:ext cx="11028784" cy="473975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tr-TR" sz="1800" b="1" i="1" dirty="0">
                <a:latin typeface="Calibri" panose="020F0502020204030204" pitchFamily="34" charset="0"/>
                <a:cs typeface="Calibri" panose="020F0502020204030204" pitchFamily="34" charset="0"/>
              </a:rPr>
              <a:t>Yatırıma Katkı Tutarı</a:t>
            </a:r>
            <a:r>
              <a:rPr lang="tr-TR" sz="1800" i="1" dirty="0">
                <a:latin typeface="Calibri" panose="020F0502020204030204" pitchFamily="34" charset="0"/>
                <a:cs typeface="Calibri" panose="020F0502020204030204" pitchFamily="34" charset="0"/>
              </a:rPr>
              <a:t>;</a:t>
            </a:r>
            <a:br>
              <a:rPr lang="tr-TR" sz="1800" i="1" dirty="0">
                <a:latin typeface="Calibri" panose="020F0502020204030204" pitchFamily="34" charset="0"/>
                <a:cs typeface="Calibri" panose="020F0502020204030204" pitchFamily="34" charset="0"/>
              </a:rPr>
            </a:br>
            <a:r>
              <a:rPr lang="tr-TR" sz="1800" i="1" dirty="0">
                <a:latin typeface="Calibri" panose="020F0502020204030204" pitchFamily="34" charset="0"/>
                <a:cs typeface="Calibri" panose="020F0502020204030204" pitchFamily="34" charset="0"/>
              </a:rPr>
              <a:t>İndirimli kurumlar vergisi uygulanmak suretiyle tahsilinden vazgeçilen vergi yoluyla yatırımların devletçe karşılanacak tutarıdır.</a:t>
            </a:r>
          </a:p>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tr-TR" sz="1800" b="1" i="1" dirty="0">
                <a:latin typeface="Calibri" panose="020F0502020204030204" pitchFamily="34" charset="0"/>
                <a:cs typeface="Calibri" panose="020F0502020204030204" pitchFamily="34" charset="0"/>
              </a:rPr>
              <a:t>Yatırıma Katkı Oranı</a:t>
            </a:r>
            <a:r>
              <a:rPr lang="tr-TR" sz="1800" i="1" dirty="0">
                <a:latin typeface="Calibri" panose="020F0502020204030204" pitchFamily="34" charset="0"/>
                <a:cs typeface="Calibri" panose="020F0502020204030204" pitchFamily="34" charset="0"/>
              </a:rPr>
              <a:t>;</a:t>
            </a:r>
            <a:br>
              <a:rPr lang="tr-TR" sz="1800" i="1" dirty="0">
                <a:latin typeface="Calibri" panose="020F0502020204030204" pitchFamily="34" charset="0"/>
                <a:cs typeface="Calibri" panose="020F0502020204030204" pitchFamily="34" charset="0"/>
              </a:rPr>
            </a:br>
            <a:r>
              <a:rPr lang="tr-TR" sz="1800" i="1" dirty="0">
                <a:latin typeface="Calibri" panose="020F0502020204030204" pitchFamily="34" charset="0"/>
                <a:cs typeface="Calibri" panose="020F0502020204030204" pitchFamily="34" charset="0"/>
              </a:rPr>
              <a:t>Yatırıma katkı tutarının yapılan toplam yatırıma bölünmesi suretiyle bulunacak orandır.</a:t>
            </a:r>
          </a:p>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tr-TR" sz="1800" b="1" i="1" dirty="0">
                <a:latin typeface="Calibri" panose="020F0502020204030204" pitchFamily="34" charset="0"/>
                <a:cs typeface="Calibri" panose="020F0502020204030204" pitchFamily="34" charset="0"/>
              </a:rPr>
              <a:t>Vergi İndirim Oranı</a:t>
            </a:r>
            <a:r>
              <a:rPr lang="tr-TR" sz="1800" i="1" dirty="0">
                <a:latin typeface="Calibri" panose="020F0502020204030204" pitchFamily="34" charset="0"/>
                <a:cs typeface="Calibri" panose="020F0502020204030204" pitchFamily="34" charset="0"/>
              </a:rPr>
              <a:t>;</a:t>
            </a:r>
            <a:endParaRPr lang="tr-TR" i="1" dirty="0">
              <a:latin typeface="Calibri" panose="020F0502020204030204" pitchFamily="34" charset="0"/>
              <a:cs typeface="Calibri" panose="020F0502020204030204" pitchFamily="34" charset="0"/>
            </a:endParaRPr>
          </a:p>
          <a:p>
            <a:pPr marR="0" lvl="0" indent="269875" defTabSz="914400" rtl="0" eaLnBrk="1" fontAlgn="auto" latinLnBrk="0" hangingPunct="1">
              <a:lnSpc>
                <a:spcPct val="100000"/>
              </a:lnSpc>
              <a:spcBef>
                <a:spcPts val="0"/>
              </a:spcBef>
              <a:spcAft>
                <a:spcPts val="600"/>
              </a:spcAft>
              <a:buClrTx/>
              <a:buSzTx/>
              <a:tabLst/>
              <a:defRPr/>
            </a:pPr>
            <a:r>
              <a:rPr lang="tr-TR" sz="1800" i="1" dirty="0">
                <a:latin typeface="Calibri" panose="020F0502020204030204" pitchFamily="34" charset="0"/>
                <a:cs typeface="Calibri" panose="020F0502020204030204" pitchFamily="34" charset="0"/>
              </a:rPr>
              <a:t>Devletçe yatırım kazançlarına uygulanacak kurumlar vergisinde sağlanan indirimin oranı.</a:t>
            </a:r>
          </a:p>
          <a:p>
            <a:pPr indent="269875">
              <a:spcAft>
                <a:spcPts val="600"/>
              </a:spcAft>
              <a:defRPr/>
            </a:pPr>
            <a:r>
              <a:rPr lang="tr-TR" i="1" dirty="0">
                <a:latin typeface="Calibri" panose="020F0502020204030204" pitchFamily="34" charset="0"/>
                <a:cs typeface="Calibri" panose="020F0502020204030204" pitchFamily="34" charset="0"/>
              </a:rPr>
              <a:t>			</a:t>
            </a:r>
          </a:p>
          <a:p>
            <a:pPr indent="269875">
              <a:spcAft>
                <a:spcPts val="600"/>
              </a:spcAft>
              <a:defRPr/>
            </a:pPr>
            <a:endParaRPr lang="tr-TR" i="1" dirty="0">
              <a:latin typeface="Calibri" panose="020F0502020204030204" pitchFamily="34" charset="0"/>
              <a:cs typeface="Calibri" panose="020F0502020204030204" pitchFamily="34" charset="0"/>
            </a:endParaRPr>
          </a:p>
          <a:p>
            <a:pPr indent="269875">
              <a:spcAft>
                <a:spcPts val="600"/>
              </a:spcAft>
              <a:defRPr/>
            </a:pPr>
            <a:endParaRPr lang="tr-TR" i="1" dirty="0">
              <a:latin typeface="Calibri" panose="020F0502020204030204" pitchFamily="34" charset="0"/>
              <a:cs typeface="Calibri" panose="020F0502020204030204" pitchFamily="34" charset="0"/>
            </a:endParaRPr>
          </a:p>
          <a:p>
            <a:pPr indent="269875">
              <a:spcAft>
                <a:spcPts val="600"/>
              </a:spcAft>
              <a:defRPr/>
            </a:pPr>
            <a:endParaRPr lang="tr-TR" i="1" dirty="0">
              <a:latin typeface="Calibri" panose="020F0502020204030204" pitchFamily="34" charset="0"/>
              <a:cs typeface="Calibri" panose="020F0502020204030204" pitchFamily="34" charset="0"/>
            </a:endParaRPr>
          </a:p>
          <a:p>
            <a:pPr indent="269875">
              <a:spcAft>
                <a:spcPts val="600"/>
              </a:spcAft>
              <a:defRPr/>
            </a:pPr>
            <a:endParaRPr lang="tr-TR" i="1" dirty="0">
              <a:latin typeface="Calibri" panose="020F0502020204030204" pitchFamily="34" charset="0"/>
              <a:cs typeface="Calibri" panose="020F0502020204030204" pitchFamily="34" charset="0"/>
            </a:endParaRPr>
          </a:p>
          <a:p>
            <a:pPr indent="269875">
              <a:spcAft>
                <a:spcPts val="600"/>
              </a:spcAft>
              <a:defRPr/>
            </a:pPr>
            <a:endParaRPr lang="tr-TR" i="1" dirty="0">
              <a:latin typeface="Calibri" panose="020F0502020204030204" pitchFamily="34" charset="0"/>
              <a:cs typeface="Calibri" panose="020F0502020204030204" pitchFamily="34" charset="0"/>
            </a:endParaRPr>
          </a:p>
          <a:p>
            <a:pPr indent="269875">
              <a:spcAft>
                <a:spcPts val="600"/>
              </a:spcAft>
              <a:defRPr/>
            </a:pPr>
            <a:r>
              <a:rPr lang="tr-TR" sz="1800" b="1" i="1" dirty="0">
                <a:latin typeface="Calibri" panose="020F0502020204030204" pitchFamily="34" charset="0"/>
                <a:cs typeface="Calibri" panose="020F0502020204030204" pitchFamily="34" charset="0"/>
              </a:rPr>
              <a:t>			</a:t>
            </a:r>
            <a:endParaRPr lang="tr-TR" sz="1800" i="1" dirty="0">
              <a:latin typeface="Calibri" panose="020F0502020204030204" pitchFamily="34" charset="0"/>
              <a:cs typeface="Calibri" panose="020F0502020204030204" pitchFamily="34" charset="0"/>
            </a:endParaRPr>
          </a:p>
        </p:txBody>
      </p:sp>
      <p:sp>
        <p:nvSpPr>
          <p:cNvPr id="4" name="TextBox 8">
            <a:extLst>
              <a:ext uri="{FF2B5EF4-FFF2-40B4-BE49-F238E27FC236}">
                <a16:creationId xmlns:a16="http://schemas.microsoft.com/office/drawing/2014/main" id="{09F43BD2-1234-463F-BF31-7EE85B65D89E}"/>
              </a:ext>
            </a:extLst>
          </p:cNvPr>
          <p:cNvSpPr txBox="1"/>
          <p:nvPr/>
        </p:nvSpPr>
        <p:spPr>
          <a:xfrm>
            <a:off x="719802" y="548488"/>
            <a:ext cx="11158067" cy="461665"/>
          </a:xfrm>
          <a:prstGeom prst="rect">
            <a:avLst/>
          </a:prstGeom>
          <a:noFill/>
        </p:spPr>
        <p:txBody>
          <a:bodyPr wrap="square" rtlCol="0">
            <a:spAutoFit/>
          </a:bodyPr>
          <a:lstStyle>
            <a:defPPr>
              <a:defRPr lang="en-US"/>
            </a:defPPr>
            <a:lvl1pPr marL="0" algn="l" defTabSz="995782" rtl="0" eaLnBrk="1" latinLnBrk="0" hangingPunct="1">
              <a:defRPr sz="1960" kern="1200">
                <a:solidFill>
                  <a:schemeClr val="tx1"/>
                </a:solidFill>
                <a:latin typeface="+mn-lt"/>
                <a:ea typeface="+mn-ea"/>
                <a:cs typeface="+mn-cs"/>
              </a:defRPr>
            </a:lvl1pPr>
            <a:lvl2pPr marL="497891" algn="l" defTabSz="995782" rtl="0" eaLnBrk="1" latinLnBrk="0" hangingPunct="1">
              <a:defRPr sz="1960" kern="1200">
                <a:solidFill>
                  <a:schemeClr val="tx1"/>
                </a:solidFill>
                <a:latin typeface="+mn-lt"/>
                <a:ea typeface="+mn-ea"/>
                <a:cs typeface="+mn-cs"/>
              </a:defRPr>
            </a:lvl2pPr>
            <a:lvl3pPr marL="995782" algn="l" defTabSz="995782" rtl="0" eaLnBrk="1" latinLnBrk="0" hangingPunct="1">
              <a:defRPr sz="1960" kern="1200">
                <a:solidFill>
                  <a:schemeClr val="tx1"/>
                </a:solidFill>
                <a:latin typeface="+mn-lt"/>
                <a:ea typeface="+mn-ea"/>
                <a:cs typeface="+mn-cs"/>
              </a:defRPr>
            </a:lvl3pPr>
            <a:lvl4pPr marL="1493672" algn="l" defTabSz="995782" rtl="0" eaLnBrk="1" latinLnBrk="0" hangingPunct="1">
              <a:defRPr sz="1960" kern="1200">
                <a:solidFill>
                  <a:schemeClr val="tx1"/>
                </a:solidFill>
                <a:latin typeface="+mn-lt"/>
                <a:ea typeface="+mn-ea"/>
                <a:cs typeface="+mn-cs"/>
              </a:defRPr>
            </a:lvl4pPr>
            <a:lvl5pPr marL="1991563" algn="l" defTabSz="995782" rtl="0" eaLnBrk="1" latinLnBrk="0" hangingPunct="1">
              <a:defRPr sz="1960" kern="1200">
                <a:solidFill>
                  <a:schemeClr val="tx1"/>
                </a:solidFill>
                <a:latin typeface="+mn-lt"/>
                <a:ea typeface="+mn-ea"/>
                <a:cs typeface="+mn-cs"/>
              </a:defRPr>
            </a:lvl5pPr>
            <a:lvl6pPr marL="2489454" algn="l" defTabSz="995782" rtl="0" eaLnBrk="1" latinLnBrk="0" hangingPunct="1">
              <a:defRPr sz="1960" kern="1200">
                <a:solidFill>
                  <a:schemeClr val="tx1"/>
                </a:solidFill>
                <a:latin typeface="+mn-lt"/>
                <a:ea typeface="+mn-ea"/>
                <a:cs typeface="+mn-cs"/>
              </a:defRPr>
            </a:lvl6pPr>
            <a:lvl7pPr marL="2987345" algn="l" defTabSz="995782" rtl="0" eaLnBrk="1" latinLnBrk="0" hangingPunct="1">
              <a:defRPr sz="1960" kern="1200">
                <a:solidFill>
                  <a:schemeClr val="tx1"/>
                </a:solidFill>
                <a:latin typeface="+mn-lt"/>
                <a:ea typeface="+mn-ea"/>
                <a:cs typeface="+mn-cs"/>
              </a:defRPr>
            </a:lvl7pPr>
            <a:lvl8pPr marL="3485236" algn="l" defTabSz="995782" rtl="0" eaLnBrk="1" latinLnBrk="0" hangingPunct="1">
              <a:defRPr sz="1960" kern="1200">
                <a:solidFill>
                  <a:schemeClr val="tx1"/>
                </a:solidFill>
                <a:latin typeface="+mn-lt"/>
                <a:ea typeface="+mn-ea"/>
                <a:cs typeface="+mn-cs"/>
              </a:defRPr>
            </a:lvl8pPr>
            <a:lvl9pPr marL="3983126" algn="l" defTabSz="995782" rtl="0" eaLnBrk="1" latinLnBrk="0" hangingPunct="1">
              <a:defRPr sz="1960" kern="1200">
                <a:solidFill>
                  <a:schemeClr val="tx1"/>
                </a:solidFill>
                <a:latin typeface="+mn-lt"/>
                <a:ea typeface="+mn-ea"/>
                <a:cs typeface="+mn-cs"/>
              </a:defRPr>
            </a:lvl9pPr>
          </a:lstStyle>
          <a:p>
            <a:pPr marL="0" marR="0" lvl="0" indent="0" algn="just" defTabSz="902975" rtl="0" eaLnBrk="1" fontAlgn="auto" latinLnBrk="0" hangingPunct="1">
              <a:lnSpc>
                <a:spcPct val="100000"/>
              </a:lnSpc>
              <a:spcBef>
                <a:spcPts val="0"/>
              </a:spcBef>
              <a:spcAft>
                <a:spcPts val="0"/>
              </a:spcAft>
              <a:buClrTx/>
              <a:buSzTx/>
              <a:buFontTx/>
              <a:buNone/>
              <a:tabLst/>
              <a:defRPr/>
            </a:pPr>
            <a:r>
              <a:rPr lang="tr-TR" sz="2400" b="1" dirty="0">
                <a:solidFill>
                  <a:srgbClr val="00338D"/>
                </a:solidFill>
                <a:cs typeface="Arial" panose="020B0604020202020204" pitchFamily="34" charset="0"/>
              </a:rPr>
              <a:t>İndirimli kurumlar vergisi uygulaması «Kavramlar»</a:t>
            </a:r>
            <a:endParaRPr kumimoji="0" lang="tr-TR" sz="24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endParaRPr>
          </a:p>
        </p:txBody>
      </p:sp>
      <p:sp>
        <p:nvSpPr>
          <p:cNvPr id="6" name="Rectangle 3">
            <a:extLst>
              <a:ext uri="{FF2B5EF4-FFF2-40B4-BE49-F238E27FC236}">
                <a16:creationId xmlns:a16="http://schemas.microsoft.com/office/drawing/2014/main" id="{639E0D90-C401-468A-A487-38337CF42256}"/>
              </a:ext>
            </a:extLst>
          </p:cNvPr>
          <p:cNvSpPr>
            <a:spLocks noChangeArrowheads="1"/>
          </p:cNvSpPr>
          <p:nvPr/>
        </p:nvSpPr>
        <p:spPr bwMode="auto">
          <a:xfrm>
            <a:off x="5822527" y="101642"/>
            <a:ext cx="5469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just" defTabSz="914400" rtl="0" eaLnBrk="0" fontAlgn="base" latinLnBrk="0" hangingPunct="0">
              <a:lnSpc>
                <a:spcPct val="100000"/>
              </a:lnSpc>
              <a:spcBef>
                <a:spcPct val="0"/>
              </a:spcBef>
              <a:spcAft>
                <a:spcPct val="0"/>
              </a:spcAft>
              <a:buClrTx/>
              <a:buSzTx/>
              <a:buFontTx/>
              <a:buNone/>
              <a:tabLst/>
              <a:defRPr/>
            </a:pPr>
            <a:endParaRPr kumimoji="0" lang="tr-TR" altLang="tr-TR"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1EEE21AE-1AAC-6FB4-3148-00A3ED40D52C}"/>
              </a:ext>
            </a:extLst>
          </p:cNvPr>
          <p:cNvGraphicFramePr>
            <a:graphicFrameLocks noGrp="1"/>
          </p:cNvGraphicFramePr>
          <p:nvPr>
            <p:extLst>
              <p:ext uri="{D42A27DB-BD31-4B8C-83A1-F6EECF244321}">
                <p14:modId xmlns:p14="http://schemas.microsoft.com/office/powerpoint/2010/main" val="1224099319"/>
              </p:ext>
            </p:extLst>
          </p:nvPr>
        </p:nvGraphicFramePr>
        <p:xfrm>
          <a:off x="1796142" y="3835831"/>
          <a:ext cx="5959929" cy="2058783"/>
        </p:xfrm>
        <a:graphic>
          <a:graphicData uri="http://schemas.openxmlformats.org/drawingml/2006/table">
            <a:tbl>
              <a:tblPr/>
              <a:tblGrid>
                <a:gridCol w="1592037">
                  <a:extLst>
                    <a:ext uri="{9D8B030D-6E8A-4147-A177-3AD203B41FA5}">
                      <a16:colId xmlns:a16="http://schemas.microsoft.com/office/drawing/2014/main" val="3639739168"/>
                    </a:ext>
                  </a:extLst>
                </a:gridCol>
                <a:gridCol w="1926771">
                  <a:extLst>
                    <a:ext uri="{9D8B030D-6E8A-4147-A177-3AD203B41FA5}">
                      <a16:colId xmlns:a16="http://schemas.microsoft.com/office/drawing/2014/main" val="3906545674"/>
                    </a:ext>
                  </a:extLst>
                </a:gridCol>
                <a:gridCol w="2441121">
                  <a:extLst>
                    <a:ext uri="{9D8B030D-6E8A-4147-A177-3AD203B41FA5}">
                      <a16:colId xmlns:a16="http://schemas.microsoft.com/office/drawing/2014/main" val="895965554"/>
                    </a:ext>
                  </a:extLst>
                </a:gridCol>
              </a:tblGrid>
              <a:tr h="287272">
                <a:tc>
                  <a:txBody>
                    <a:bodyPr/>
                    <a:lstStyle/>
                    <a:p>
                      <a:pPr algn="ctr" fontAlgn="b"/>
                      <a:r>
                        <a:rPr lang="tr-TR" sz="1100" b="1" i="0" u="none" strike="noStrike">
                          <a:solidFill>
                            <a:srgbClr val="000000"/>
                          </a:solidFill>
                          <a:effectLst/>
                          <a:latin typeface="Calibri" panose="020F0502020204030204" pitchFamily="34" charset="0"/>
                        </a:rPr>
                        <a:t>Bölge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Calibri" panose="020F0502020204030204" pitchFamily="34" charset="0"/>
                        </a:rPr>
                        <a:t>Yatırıma Katkı Oranı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Calibri" panose="020F0502020204030204" pitchFamily="34" charset="0"/>
                        </a:rPr>
                        <a:t>Vergi İndirim Oranı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55718368"/>
                  </a:ext>
                </a:extLst>
              </a:tr>
              <a:tr h="335151">
                <a:tc>
                  <a:txBody>
                    <a:bodyPr/>
                    <a:lstStyle/>
                    <a:p>
                      <a:pPr algn="ctr" fontAlgn="b"/>
                      <a:r>
                        <a:rPr lang="tr-TR" sz="1100" b="1"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953800"/>
                  </a:ext>
                </a:extLst>
              </a:tr>
              <a:tr h="287272">
                <a:tc>
                  <a:txBody>
                    <a:bodyPr/>
                    <a:lstStyle/>
                    <a:p>
                      <a:pPr algn="ctr" fontAlgn="b"/>
                      <a:r>
                        <a:rPr lang="tr-TR" sz="1100" b="1"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100" b="1"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100" b="1" i="0" u="none" strike="noStrike">
                          <a:solidFill>
                            <a:srgbClr val="00000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53521172"/>
                  </a:ext>
                </a:extLst>
              </a:tr>
              <a:tr h="287272">
                <a:tc>
                  <a:txBody>
                    <a:bodyPr/>
                    <a:lstStyle/>
                    <a:p>
                      <a:pPr algn="ctr" fontAlgn="b"/>
                      <a:r>
                        <a:rPr lang="tr-TR" sz="1100" b="1"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314378"/>
                  </a:ext>
                </a:extLst>
              </a:tr>
              <a:tr h="287272">
                <a:tc>
                  <a:txBody>
                    <a:bodyPr/>
                    <a:lstStyle/>
                    <a:p>
                      <a:pPr algn="ctr" fontAlgn="b"/>
                      <a:r>
                        <a:rPr lang="tr-TR" sz="1100" b="1"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100" b="1"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100" b="1"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58947485"/>
                  </a:ext>
                </a:extLst>
              </a:tr>
              <a:tr h="287272">
                <a:tc>
                  <a:txBody>
                    <a:bodyPr/>
                    <a:lstStyle/>
                    <a:p>
                      <a:pPr algn="ctr" fontAlgn="b"/>
                      <a:r>
                        <a:rPr lang="tr-TR" sz="1100" b="1"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779917"/>
                  </a:ext>
                </a:extLst>
              </a:tr>
              <a:tr h="287272">
                <a:tc>
                  <a:txBody>
                    <a:bodyPr/>
                    <a:lstStyle/>
                    <a:p>
                      <a:pPr algn="ctr" fontAlgn="b"/>
                      <a:r>
                        <a:rPr lang="tr-TR" sz="1100" b="1"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100" b="1"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100" b="1" i="0" u="none" strike="noStrike" dirty="0">
                          <a:solidFill>
                            <a:srgbClr val="000000"/>
                          </a:solidFill>
                          <a:effectLst/>
                          <a:latin typeface="Calibri" panose="020F0502020204030204" pitchFamily="34" charset="0"/>
                        </a:rPr>
                        <a:t>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3275783"/>
                  </a:ext>
                </a:extLst>
              </a:tr>
            </a:tbl>
          </a:graphicData>
        </a:graphic>
      </p:graphicFrame>
      <p:sp>
        <p:nvSpPr>
          <p:cNvPr id="2" name="TextBox 1">
            <a:extLst>
              <a:ext uri="{FF2B5EF4-FFF2-40B4-BE49-F238E27FC236}">
                <a16:creationId xmlns:a16="http://schemas.microsoft.com/office/drawing/2014/main" id="{1412C473-301C-8F02-16E9-8E9E6C6E3BBF}"/>
              </a:ext>
            </a:extLst>
          </p:cNvPr>
          <p:cNvSpPr txBox="1"/>
          <p:nvPr/>
        </p:nvSpPr>
        <p:spPr>
          <a:xfrm>
            <a:off x="651451" y="6179589"/>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8126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p:txBody>
          <a:bodyPr/>
          <a:lstStyle/>
          <a:p>
            <a:pPr marL="0" marR="0" lvl="0" indent="0" defTabSz="902975" rtl="0" eaLnBrk="1" fontAlgn="auto" latinLnBrk="0" hangingPunct="1">
              <a:lnSpc>
                <a:spcPct val="100000"/>
              </a:lnSpc>
              <a:spcBef>
                <a:spcPts val="0"/>
              </a:spcBef>
              <a:spcAft>
                <a:spcPts val="0"/>
              </a:spcAft>
              <a:tabLst/>
              <a:defRPr/>
            </a:pPr>
            <a:r>
              <a:rPr lang="tr-TR" sz="3200" b="1" i="0" dirty="0">
                <a:effectLst/>
                <a:latin typeface="Calibri" panose="020F0502020204030204" pitchFamily="34" charset="0"/>
              </a:rPr>
              <a:t> İndirimli kurumlar vergisi uygulaması:</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03200" y="1356755"/>
            <a:ext cx="10454792" cy="4782787"/>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0" marR="0" lvl="0" indent="0" algn="just" defTabSz="902975" rtl="0" eaLnBrk="1" fontAlgn="auto" latinLnBrk="0" hangingPunct="1">
              <a:lnSpc>
                <a:spcPct val="100000"/>
              </a:lnSpc>
              <a:spcBef>
                <a:spcPts val="0"/>
              </a:spcBef>
              <a:spcAft>
                <a:spcPts val="0"/>
              </a:spcAft>
              <a:buClrTx/>
              <a:buSzTx/>
              <a:buFontTx/>
              <a:buNone/>
              <a:tabLst/>
              <a:defRPr/>
            </a:pPr>
            <a:endParaRPr lang="tr-TR" sz="1800" dirty="0">
              <a:solidFill>
                <a:srgbClr val="000000"/>
              </a:solidFill>
              <a:latin typeface="Calibri" panose="020F0502020204030204" pitchFamily="34" charset="0"/>
              <a:ea typeface="+mn-ea"/>
              <a:cs typeface="+mn-cs"/>
            </a:endParaRPr>
          </a:p>
          <a:p>
            <a:pPr algn="just">
              <a:spcAft>
                <a:spcPts val="600"/>
              </a:spcAft>
            </a:pPr>
            <a:endParaRPr lang="tr-TR" sz="1800" dirty="0">
              <a:solidFill>
                <a:srgbClr val="000000"/>
              </a:solidFill>
              <a:latin typeface="Calibri" panose="020F0502020204030204" pitchFamily="34" charset="0"/>
              <a:ea typeface="+mn-ea"/>
              <a:cs typeface="+mn-cs"/>
            </a:endParaRPr>
          </a:p>
          <a:p>
            <a:pPr marL="269875" indent="-269875" algn="just">
              <a:spcAft>
                <a:spcPts val="600"/>
              </a:spcAft>
            </a:pPr>
            <a:r>
              <a:rPr lang="tr-TR" sz="1800" b="1" dirty="0">
                <a:latin typeface="Calibri" panose="020F0502020204030204" pitchFamily="34" charset="0"/>
                <a:ea typeface="+mn-ea"/>
                <a:cs typeface="+mn-cs"/>
              </a:rPr>
              <a:t>     Örnek 1: </a:t>
            </a:r>
            <a:r>
              <a:rPr lang="tr-TR" sz="1800" dirty="0">
                <a:solidFill>
                  <a:srgbClr val="000000"/>
                </a:solidFill>
                <a:latin typeface="Calibri" panose="020F0502020204030204" pitchFamily="34" charset="0"/>
                <a:ea typeface="+mn-ea"/>
                <a:cs typeface="+mn-cs"/>
              </a:rPr>
              <a:t>(A) A.Ş.’</a:t>
            </a:r>
            <a:r>
              <a:rPr lang="tr-TR" sz="1800" dirty="0" err="1">
                <a:solidFill>
                  <a:srgbClr val="000000"/>
                </a:solidFill>
                <a:latin typeface="Calibri" panose="020F0502020204030204" pitchFamily="34" charset="0"/>
                <a:ea typeface="+mn-ea"/>
                <a:cs typeface="+mn-cs"/>
              </a:rPr>
              <a:t>nin</a:t>
            </a:r>
            <a:r>
              <a:rPr lang="tr-TR" sz="1800" dirty="0">
                <a:solidFill>
                  <a:srgbClr val="000000"/>
                </a:solidFill>
                <a:latin typeface="Calibri" panose="020F0502020204030204" pitchFamily="34" charset="0"/>
                <a:ea typeface="+mn-ea"/>
                <a:cs typeface="+mn-cs"/>
              </a:rPr>
              <a:t> yatırım teşvik belgesi kapsamındaki yatırımının toplam tutarı 5.000.000 TL ve yatırıma katkı oranı %25’tir. Bu durumda toplam yatırıma katkı tutarı aşağıdaki şekilde hesaplanacaktır.</a:t>
            </a:r>
          </a:p>
          <a:p>
            <a:pPr indent="342900" algn="just">
              <a:spcAft>
                <a:spcPts val="600"/>
              </a:spcAft>
            </a:pPr>
            <a:r>
              <a:rPr lang="tr-TR" sz="1800" dirty="0">
                <a:solidFill>
                  <a:srgbClr val="000000"/>
                </a:solidFill>
                <a:latin typeface="Calibri" panose="020F0502020204030204" pitchFamily="34" charset="0"/>
                <a:ea typeface="+mn-ea"/>
                <a:cs typeface="+mn-cs"/>
              </a:rPr>
              <a:t> </a:t>
            </a:r>
          </a:p>
          <a:p>
            <a:pPr indent="342900" algn="just">
              <a:spcAft>
                <a:spcPts val="600"/>
              </a:spcAft>
            </a:pPr>
            <a:r>
              <a:rPr lang="tr-TR" sz="1800" dirty="0">
                <a:solidFill>
                  <a:srgbClr val="000000"/>
                </a:solidFill>
                <a:latin typeface="Calibri" panose="020F0502020204030204" pitchFamily="34" charset="0"/>
                <a:ea typeface="+mn-ea"/>
                <a:cs typeface="+mn-cs"/>
              </a:rPr>
              <a:t>Toplam yatırıma katkı tutarı     =          Toplam (Vergi indirimine esas) yatırım harcaması x Yatırıma katkı oranı</a:t>
            </a:r>
          </a:p>
          <a:p>
            <a:pPr indent="342900" algn="just">
              <a:spcAft>
                <a:spcPts val="600"/>
              </a:spcAft>
            </a:pPr>
            <a:r>
              <a:rPr lang="tr-TR" sz="1800" dirty="0">
                <a:solidFill>
                  <a:srgbClr val="000000"/>
                </a:solidFill>
                <a:latin typeface="Calibri" panose="020F0502020204030204" pitchFamily="34" charset="0"/>
                <a:ea typeface="+mn-ea"/>
                <a:cs typeface="+mn-cs"/>
              </a:rPr>
              <a:t>                                                      =          5.000.000 TL x %25</a:t>
            </a:r>
          </a:p>
          <a:p>
            <a:pPr indent="342900" algn="just">
              <a:spcAft>
                <a:spcPts val="600"/>
              </a:spcAft>
            </a:pPr>
            <a:r>
              <a:rPr lang="tr-TR" sz="1800" dirty="0">
                <a:solidFill>
                  <a:srgbClr val="000000"/>
                </a:solidFill>
                <a:latin typeface="Calibri" panose="020F0502020204030204" pitchFamily="34" charset="0"/>
                <a:ea typeface="+mn-ea"/>
                <a:cs typeface="+mn-cs"/>
              </a:rPr>
              <a:t>                                                      =          1.250.000 TL</a:t>
            </a:r>
          </a:p>
          <a:p>
            <a:pPr marL="0" marR="0" lvl="0" indent="0" algn="just" defTabSz="902975" rtl="0" eaLnBrk="1" fontAlgn="auto" latinLnBrk="0" hangingPunct="1">
              <a:lnSpc>
                <a:spcPct val="100000"/>
              </a:lnSpc>
              <a:spcBef>
                <a:spcPts val="0"/>
              </a:spcBef>
              <a:spcAft>
                <a:spcPts val="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br>
            <a:endParaRPr kumimoji="0" lang="tr-TR" sz="5398" b="0" i="0" u="none" strike="noStrike" kern="1200" cap="none" spc="0" normalizeH="0" baseline="0" noProof="0" dirty="0">
              <a:ln>
                <a:noFill/>
              </a:ln>
              <a:solidFill>
                <a:srgbClr val="00338D"/>
              </a:solidFill>
              <a:effectLst/>
              <a:uLnTx/>
              <a:uFillTx/>
              <a:latin typeface="KPMG Extralight"/>
              <a:ea typeface="+mj-ea"/>
              <a:cs typeface="+mj-cs"/>
            </a:endParaRPr>
          </a:p>
        </p:txBody>
      </p:sp>
      <p:sp>
        <p:nvSpPr>
          <p:cNvPr id="4" name="TextBox 3">
            <a:extLst>
              <a:ext uri="{FF2B5EF4-FFF2-40B4-BE49-F238E27FC236}">
                <a16:creationId xmlns:a16="http://schemas.microsoft.com/office/drawing/2014/main" id="{3ADB6DB3-E8A2-7DAA-98D8-ADB5B85D2445}"/>
              </a:ext>
            </a:extLst>
          </p:cNvPr>
          <p:cNvSpPr txBox="1"/>
          <p:nvPr/>
        </p:nvSpPr>
        <p:spPr>
          <a:xfrm>
            <a:off x="659616" y="6246638"/>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371206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0" y="432000"/>
            <a:ext cx="10576089" cy="518400"/>
          </a:xfrm>
        </p:spPr>
        <p:txBody>
          <a:bodyPr/>
          <a:lstStyle/>
          <a:p>
            <a:pPr marL="0" marR="0" lvl="0" indent="0" defTabSz="902975" rtl="0" eaLnBrk="1" fontAlgn="auto" latinLnBrk="0" hangingPunct="1">
              <a:lnSpc>
                <a:spcPct val="100000"/>
              </a:lnSpc>
              <a:spcBef>
                <a:spcPts val="0"/>
              </a:spcBef>
              <a:spcAft>
                <a:spcPts val="0"/>
              </a:spcAft>
              <a:tabLst/>
              <a:defRPr/>
            </a:pPr>
            <a:r>
              <a:rPr lang="tr-TR" sz="2800" b="1" i="0" dirty="0">
                <a:effectLst/>
                <a:latin typeface="Calibri" panose="020F0502020204030204" pitchFamily="34" charset="0"/>
              </a:rPr>
              <a:t> </a:t>
            </a:r>
            <a:r>
              <a:rPr lang="tr-TR" sz="2800" b="1" dirty="0">
                <a:solidFill>
                  <a:srgbClr val="00338D"/>
                </a:solidFill>
                <a:latin typeface="+mn-lt"/>
                <a:ea typeface="+mn-ea"/>
                <a:cs typeface="Arial" panose="020B0604020202020204" pitchFamily="34" charset="0"/>
              </a:rPr>
              <a:t> </a:t>
            </a:r>
            <a:r>
              <a:rPr lang="tr-TR" sz="2400" b="1" dirty="0">
                <a:solidFill>
                  <a:srgbClr val="00338D"/>
                </a:solidFill>
                <a:latin typeface="+mn-lt"/>
                <a:ea typeface="+mn-ea"/>
                <a:cs typeface="Arial" panose="020B0604020202020204" pitchFamily="34" charset="0"/>
              </a:rPr>
              <a:t>İndirimli Kurumlar Vergisi Uygulaması Harcama Kalemleri  </a:t>
            </a:r>
            <a:endParaRPr lang="tr-TR" sz="2400"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68514" y="1038349"/>
            <a:ext cx="9694392" cy="5264480"/>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54013" algn="just">
              <a:buFont typeface="Wingdings" panose="05000000000000000000" pitchFamily="2" charset="2"/>
              <a:buChar char="v"/>
            </a:pPr>
            <a:r>
              <a:rPr lang="tr-TR" sz="1800" u="sng" dirty="0">
                <a:solidFill>
                  <a:srgbClr val="FF0000"/>
                </a:solidFill>
                <a:latin typeface="Calibri" panose="020F0502020204030204" pitchFamily="34" charset="0"/>
                <a:ea typeface="+mn-ea"/>
                <a:cs typeface="Calibri" panose="020F0502020204030204" pitchFamily="34" charset="0"/>
              </a:rPr>
              <a:t>Toplam sabit Yatırım Harcaması</a:t>
            </a:r>
          </a:p>
          <a:p>
            <a:pPr marL="639763" indent="-285750" algn="just">
              <a:lnSpc>
                <a:spcPct val="100000"/>
              </a:lnSpc>
              <a:buFont typeface="Wingdings" panose="05000000000000000000" pitchFamily="2" charset="2"/>
              <a:buChar char="§"/>
            </a:pPr>
            <a:r>
              <a:rPr lang="tr-TR" sz="1800" dirty="0">
                <a:solidFill>
                  <a:schemeClr val="tx1"/>
                </a:solidFill>
                <a:latin typeface="Calibri" panose="020F0502020204030204" pitchFamily="34" charset="0"/>
                <a:ea typeface="+mn-ea"/>
                <a:cs typeface="Calibri" panose="020F0502020204030204" pitchFamily="34" charset="0"/>
              </a:rPr>
              <a:t>Arazi-arsa, </a:t>
            </a:r>
          </a:p>
          <a:p>
            <a:pPr marL="639763" indent="-285750" algn="just">
              <a:lnSpc>
                <a:spcPct val="100000"/>
              </a:lnSpc>
              <a:buFont typeface="Wingdings" panose="05000000000000000000" pitchFamily="2" charset="2"/>
              <a:buChar char="§"/>
            </a:pPr>
            <a:r>
              <a:rPr lang="tr-TR" sz="1800" dirty="0">
                <a:solidFill>
                  <a:schemeClr val="tx1"/>
                </a:solidFill>
                <a:latin typeface="Calibri" panose="020F0502020204030204" pitchFamily="34" charset="0"/>
                <a:ea typeface="+mn-ea"/>
                <a:cs typeface="Calibri" panose="020F0502020204030204" pitchFamily="34" charset="0"/>
              </a:rPr>
              <a:t>Bina-inşaat, </a:t>
            </a:r>
          </a:p>
          <a:p>
            <a:pPr marL="639763" indent="-285750" algn="just">
              <a:lnSpc>
                <a:spcPct val="100000"/>
              </a:lnSpc>
              <a:buFont typeface="Wingdings" panose="05000000000000000000" pitchFamily="2" charset="2"/>
              <a:buChar char="§"/>
            </a:pPr>
            <a:r>
              <a:rPr lang="tr-TR" sz="1800" dirty="0">
                <a:solidFill>
                  <a:schemeClr val="tx1"/>
                </a:solidFill>
                <a:latin typeface="Calibri" panose="020F0502020204030204" pitchFamily="34" charset="0"/>
                <a:ea typeface="+mn-ea"/>
                <a:cs typeface="Calibri" panose="020F0502020204030204" pitchFamily="34" charset="0"/>
              </a:rPr>
              <a:t>Makine ve teçhizat</a:t>
            </a:r>
          </a:p>
          <a:p>
            <a:pPr marL="639763" indent="-285750" algn="just">
              <a:lnSpc>
                <a:spcPct val="100000"/>
              </a:lnSpc>
              <a:buFont typeface="Wingdings" panose="05000000000000000000" pitchFamily="2" charset="2"/>
              <a:buChar char="§"/>
            </a:pPr>
            <a:r>
              <a:rPr lang="tr-TR" sz="1800" dirty="0">
                <a:solidFill>
                  <a:schemeClr val="tx1"/>
                </a:solidFill>
                <a:latin typeface="Calibri" panose="020F0502020204030204" pitchFamily="34" charset="0"/>
                <a:ea typeface="+mn-ea"/>
                <a:cs typeface="Calibri" panose="020F0502020204030204" pitchFamily="34" charset="0"/>
              </a:rPr>
              <a:t>Diğer yatırım harcaması kalemleri,</a:t>
            </a:r>
          </a:p>
          <a:p>
            <a:pPr marL="354013" algn="just">
              <a:lnSpc>
                <a:spcPct val="100000"/>
              </a:lnSpc>
            </a:pPr>
            <a:endParaRPr lang="tr-TR" sz="1800" u="sng" dirty="0">
              <a:solidFill>
                <a:schemeClr val="tx1"/>
              </a:solidFill>
              <a:latin typeface="Calibri" panose="020F0502020204030204" pitchFamily="34" charset="0"/>
              <a:ea typeface="+mn-ea"/>
              <a:cs typeface="Calibri" panose="020F0502020204030204" pitchFamily="34" charset="0"/>
            </a:endParaRPr>
          </a:p>
          <a:p>
            <a:pPr marL="639763" indent="-285750" algn="just">
              <a:buFont typeface="Wingdings" panose="05000000000000000000" pitchFamily="2" charset="2"/>
              <a:buChar char="v"/>
            </a:pPr>
            <a:r>
              <a:rPr lang="tr-TR" sz="1800" u="sng" dirty="0">
                <a:solidFill>
                  <a:srgbClr val="FF0000"/>
                </a:solidFill>
                <a:latin typeface="Calibri" panose="020F0502020204030204" pitchFamily="34" charset="0"/>
                <a:ea typeface="+mn-ea"/>
                <a:cs typeface="Calibri" panose="020F0502020204030204" pitchFamily="34" charset="0"/>
              </a:rPr>
              <a:t>Vergi İndirimine Konu Harcamalar: </a:t>
            </a:r>
          </a:p>
          <a:p>
            <a:pPr marL="639763" indent="-285750" algn="just">
              <a:lnSpc>
                <a:spcPct val="100000"/>
              </a:lnSpc>
              <a:buFont typeface="Wingdings" panose="05000000000000000000" pitchFamily="2" charset="2"/>
              <a:buChar char="§"/>
            </a:pPr>
            <a:r>
              <a:rPr lang="tr-TR" sz="1800" dirty="0">
                <a:solidFill>
                  <a:schemeClr val="tx1"/>
                </a:solidFill>
                <a:latin typeface="Calibri" panose="020F0502020204030204" pitchFamily="34" charset="0"/>
                <a:ea typeface="+mn-ea"/>
                <a:cs typeface="Calibri" panose="020F0502020204030204" pitchFamily="34" charset="0"/>
              </a:rPr>
              <a:t>Bina-inşaat,</a:t>
            </a:r>
          </a:p>
          <a:p>
            <a:pPr marL="639763" indent="-285750" algn="just">
              <a:lnSpc>
                <a:spcPct val="100000"/>
              </a:lnSpc>
              <a:buFont typeface="Wingdings" panose="05000000000000000000" pitchFamily="2" charset="2"/>
              <a:buChar char="§"/>
            </a:pPr>
            <a:r>
              <a:rPr lang="tr-TR" sz="1800" dirty="0">
                <a:solidFill>
                  <a:schemeClr val="tx1"/>
                </a:solidFill>
                <a:latin typeface="Calibri" panose="020F0502020204030204" pitchFamily="34" charset="0"/>
                <a:ea typeface="+mn-ea"/>
                <a:cs typeface="Calibri" panose="020F0502020204030204" pitchFamily="34" charset="0"/>
              </a:rPr>
              <a:t>Makine ve Techizat,</a:t>
            </a:r>
          </a:p>
          <a:p>
            <a:pPr marL="639763" indent="-285750" algn="just">
              <a:lnSpc>
                <a:spcPct val="100000"/>
              </a:lnSpc>
              <a:buFont typeface="Wingdings" panose="05000000000000000000" pitchFamily="2" charset="2"/>
              <a:buChar char="§"/>
            </a:pPr>
            <a:r>
              <a:rPr lang="tr-TR" sz="1800" dirty="0">
                <a:solidFill>
                  <a:schemeClr val="tx1"/>
                </a:solidFill>
                <a:latin typeface="Calibri" panose="020F0502020204030204" pitchFamily="34" charset="0"/>
                <a:ea typeface="+mn-ea"/>
                <a:cs typeface="Calibri" panose="020F0502020204030204" pitchFamily="34" charset="0"/>
              </a:rPr>
              <a:t>Maddi olmayan duran varlıklar (lisans, know-how) (YTB’de kayıtlı toplam sabit yatırım tutarının %25’ini aşamaz.)</a:t>
            </a:r>
          </a:p>
          <a:p>
            <a:pPr marL="354013" algn="just">
              <a:lnSpc>
                <a:spcPct val="100000"/>
              </a:lnSpc>
            </a:pPr>
            <a:endParaRPr lang="tr-TR" sz="1800" u="sng" dirty="0">
              <a:solidFill>
                <a:schemeClr val="tx1"/>
              </a:solidFill>
              <a:latin typeface="Calibri" panose="020F0502020204030204" pitchFamily="34" charset="0"/>
              <a:ea typeface="+mn-ea"/>
              <a:cs typeface="Calibri" panose="020F0502020204030204" pitchFamily="34" charset="0"/>
            </a:endParaRPr>
          </a:p>
          <a:p>
            <a:pPr marL="639763" indent="-285750" algn="just">
              <a:buFont typeface="Wingdings" panose="05000000000000000000" pitchFamily="2" charset="2"/>
              <a:buChar char="v"/>
            </a:pPr>
            <a:r>
              <a:rPr lang="tr-TR" sz="1800" u="sng" dirty="0">
                <a:solidFill>
                  <a:srgbClr val="FF0000"/>
                </a:solidFill>
                <a:latin typeface="Calibri" panose="020F0502020204030204" pitchFamily="34" charset="0"/>
                <a:ea typeface="+mn-ea"/>
                <a:cs typeface="Calibri" panose="020F0502020204030204" pitchFamily="34" charset="0"/>
              </a:rPr>
              <a:t>Vergi İndirimine Konu Edilemeyen Harcamalar: </a:t>
            </a:r>
          </a:p>
          <a:p>
            <a:pPr marL="639763" indent="-285750" algn="just">
              <a:lnSpc>
                <a:spcPct val="100000"/>
              </a:lnSpc>
              <a:buFont typeface="Wingdings" panose="05000000000000000000" pitchFamily="2" charset="2"/>
              <a:buChar char="§"/>
            </a:pPr>
            <a:r>
              <a:rPr lang="tr-TR" sz="1800" dirty="0">
                <a:solidFill>
                  <a:schemeClr val="tx1"/>
                </a:solidFill>
                <a:latin typeface="Calibri" panose="020F0502020204030204" pitchFamily="34" charset="0"/>
                <a:ea typeface="+mn-ea"/>
                <a:cs typeface="Calibri" panose="020F0502020204030204" pitchFamily="34" charset="0"/>
              </a:rPr>
              <a:t>Arazi, arsa,</a:t>
            </a:r>
          </a:p>
          <a:p>
            <a:pPr marL="639763" indent="-285750" algn="just">
              <a:lnSpc>
                <a:spcPct val="100000"/>
              </a:lnSpc>
              <a:buFont typeface="Wingdings" panose="05000000000000000000" pitchFamily="2" charset="2"/>
              <a:buChar char="§"/>
            </a:pPr>
            <a:r>
              <a:rPr lang="tr-TR" sz="1800" dirty="0" err="1">
                <a:solidFill>
                  <a:schemeClr val="tx1"/>
                </a:solidFill>
                <a:latin typeface="Calibri" panose="020F0502020204030204" pitchFamily="34" charset="0"/>
                <a:ea typeface="+mn-ea"/>
                <a:cs typeface="Calibri" panose="020F0502020204030204" pitchFamily="34" charset="0"/>
              </a:rPr>
              <a:t>Royalti</a:t>
            </a:r>
            <a:r>
              <a:rPr lang="tr-TR" sz="1800" dirty="0">
                <a:solidFill>
                  <a:schemeClr val="tx1"/>
                </a:solidFill>
                <a:latin typeface="Calibri" panose="020F0502020204030204" pitchFamily="34" charset="0"/>
                <a:ea typeface="+mn-ea"/>
                <a:cs typeface="Calibri" panose="020F0502020204030204" pitchFamily="34" charset="0"/>
              </a:rPr>
              <a:t>, </a:t>
            </a:r>
          </a:p>
          <a:p>
            <a:pPr marL="639763" indent="-285750" algn="just">
              <a:lnSpc>
                <a:spcPct val="100000"/>
              </a:lnSpc>
              <a:buFont typeface="Wingdings" panose="05000000000000000000" pitchFamily="2" charset="2"/>
              <a:buChar char="§"/>
            </a:pPr>
            <a:r>
              <a:rPr lang="tr-TR" sz="1800" dirty="0">
                <a:solidFill>
                  <a:schemeClr val="tx1"/>
                </a:solidFill>
                <a:latin typeface="Calibri" panose="020F0502020204030204" pitchFamily="34" charset="0"/>
                <a:ea typeface="+mn-ea"/>
                <a:cs typeface="Calibri" panose="020F0502020204030204" pitchFamily="34" charset="0"/>
              </a:rPr>
              <a:t>Yedek parça,</a:t>
            </a:r>
          </a:p>
          <a:p>
            <a:pPr marL="639763" indent="-285750" algn="just">
              <a:lnSpc>
                <a:spcPct val="100000"/>
              </a:lnSpc>
              <a:buFont typeface="Wingdings" panose="05000000000000000000" pitchFamily="2" charset="2"/>
              <a:buChar char="§"/>
            </a:pPr>
            <a:r>
              <a:rPr lang="tr-TR" sz="1800" dirty="0">
                <a:solidFill>
                  <a:schemeClr val="tx1"/>
                </a:solidFill>
                <a:latin typeface="Calibri" panose="020F0502020204030204" pitchFamily="34" charset="0"/>
                <a:ea typeface="+mn-ea"/>
                <a:cs typeface="Calibri" panose="020F0502020204030204" pitchFamily="34" charset="0"/>
              </a:rPr>
              <a:t>Amortismana tâbi olmayan diğer harcamalar</a:t>
            </a:r>
          </a:p>
          <a:p>
            <a:pPr algn="just">
              <a:lnSpc>
                <a:spcPct val="100000"/>
              </a:lnSpc>
              <a:spcAft>
                <a:spcPts val="1500"/>
              </a:spcAft>
            </a:pPr>
            <a:endParaRPr lang="tr-TR" sz="1800" dirty="0">
              <a:solidFill>
                <a:srgbClr val="000000"/>
              </a:solidFill>
              <a:latin typeface="Calibri" panose="020F0502020204030204" pitchFamily="34" charset="0"/>
            </a:endParaRPr>
          </a:p>
          <a:p>
            <a:pPr algn="just">
              <a:lnSpc>
                <a:spcPct val="100000"/>
              </a:lnSpc>
              <a:spcAft>
                <a:spcPts val="1500"/>
              </a:spcAft>
            </a:pPr>
            <a:r>
              <a:rPr lang="tr-TR" sz="1800" dirty="0">
                <a:solidFill>
                  <a:schemeClr val="tx1"/>
                </a:solidFill>
                <a:latin typeface="Calibri" panose="020F0502020204030204" pitchFamily="34" charset="0"/>
              </a:rPr>
              <a:t>. </a:t>
            </a:r>
          </a:p>
          <a:p>
            <a:pPr algn="just">
              <a:spcAft>
                <a:spcPts val="1500"/>
              </a:spcAft>
            </a:pPr>
            <a:endParaRPr lang="tr-TR" sz="1800" dirty="0">
              <a:solidFill>
                <a:srgbClr val="494949"/>
              </a:solidFill>
              <a:latin typeface="Calibri" panose="020F0502020204030204" pitchFamily="34" charset="0"/>
              <a:cs typeface="Calibri" panose="020F050202020403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br>
            <a:endParaRPr kumimoji="0" lang="tr-TR" sz="5398" b="0" i="0" u="none" strike="noStrike" kern="1200" cap="none" spc="0" normalizeH="0" baseline="0" noProof="0" dirty="0">
              <a:ln>
                <a:noFill/>
              </a:ln>
              <a:solidFill>
                <a:srgbClr val="00338D"/>
              </a:solidFill>
              <a:effectLst/>
              <a:uLnTx/>
              <a:uFillTx/>
              <a:latin typeface="KPMG Extralight"/>
              <a:ea typeface="+mj-ea"/>
              <a:cs typeface="+mj-cs"/>
            </a:endParaRPr>
          </a:p>
        </p:txBody>
      </p:sp>
      <p:sp>
        <p:nvSpPr>
          <p:cNvPr id="4" name="TextBox 3">
            <a:extLst>
              <a:ext uri="{FF2B5EF4-FFF2-40B4-BE49-F238E27FC236}">
                <a16:creationId xmlns:a16="http://schemas.microsoft.com/office/drawing/2014/main" id="{4B1759D3-E5C9-52F9-F900-494420F693EA}"/>
              </a:ext>
            </a:extLst>
          </p:cNvPr>
          <p:cNvSpPr txBox="1"/>
          <p:nvPr/>
        </p:nvSpPr>
        <p:spPr>
          <a:xfrm>
            <a:off x="659615" y="6241148"/>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381034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0" y="432000"/>
            <a:ext cx="10576089" cy="518400"/>
          </a:xfrm>
        </p:spPr>
        <p:txBody>
          <a:bodyPr/>
          <a:lstStyle/>
          <a:p>
            <a:pPr marL="0" marR="0" lvl="0" indent="0" defTabSz="902975" rtl="0" eaLnBrk="1" fontAlgn="auto" latinLnBrk="0" hangingPunct="1">
              <a:lnSpc>
                <a:spcPct val="100000"/>
              </a:lnSpc>
              <a:spcBef>
                <a:spcPts val="0"/>
              </a:spcBef>
              <a:spcAft>
                <a:spcPts val="0"/>
              </a:spcAft>
              <a:tabLst/>
              <a:defRPr/>
            </a:pPr>
            <a:r>
              <a:rPr lang="tr-TR" sz="2800" b="1" i="0" dirty="0">
                <a:effectLst/>
                <a:latin typeface="Calibri" panose="020F0502020204030204" pitchFamily="34" charset="0"/>
              </a:rPr>
              <a:t> </a:t>
            </a:r>
            <a:r>
              <a:rPr lang="tr-TR" sz="2800" b="1" dirty="0">
                <a:solidFill>
                  <a:srgbClr val="00338D"/>
                </a:solidFill>
                <a:latin typeface="+mn-lt"/>
                <a:ea typeface="+mn-ea"/>
                <a:cs typeface="Arial" panose="020B0604020202020204" pitchFamily="34" charset="0"/>
              </a:rPr>
              <a:t> </a:t>
            </a:r>
            <a:r>
              <a:rPr lang="tr-TR" sz="2400" b="1" dirty="0">
                <a:solidFill>
                  <a:srgbClr val="00338D"/>
                </a:solidFill>
                <a:latin typeface="+mn-lt"/>
                <a:ea typeface="+mn-ea"/>
                <a:cs typeface="Arial" panose="020B0604020202020204" pitchFamily="34" charset="0"/>
              </a:rPr>
              <a:t>İndirimli Kurumlar Vergisi Uygulaması Harcama Kalemleri/Finansallar  </a:t>
            </a:r>
            <a:endParaRPr lang="tr-TR" sz="2400"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68514" y="1038349"/>
            <a:ext cx="9694392" cy="5264480"/>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lnSpc>
                <a:spcPct val="100000"/>
              </a:lnSpc>
              <a:spcAft>
                <a:spcPts val="1500"/>
              </a:spcAft>
            </a:pPr>
            <a:endParaRPr lang="tr-TR" sz="1800" dirty="0">
              <a:solidFill>
                <a:srgbClr val="000000"/>
              </a:solidFill>
              <a:latin typeface="Calibri" panose="020F0502020204030204" pitchFamily="34" charset="0"/>
            </a:endParaRPr>
          </a:p>
          <a:p>
            <a:pPr algn="just">
              <a:lnSpc>
                <a:spcPct val="100000"/>
              </a:lnSpc>
              <a:spcAft>
                <a:spcPts val="1500"/>
              </a:spcAft>
            </a:pPr>
            <a:r>
              <a:rPr lang="tr-TR" sz="1800" dirty="0">
                <a:solidFill>
                  <a:schemeClr val="tx1"/>
                </a:solidFill>
                <a:latin typeface="Calibri" panose="020F0502020204030204" pitchFamily="34" charset="0"/>
              </a:rPr>
              <a:t>. </a:t>
            </a:r>
          </a:p>
          <a:p>
            <a:pPr algn="just">
              <a:spcAft>
                <a:spcPts val="1500"/>
              </a:spcAft>
            </a:pPr>
            <a:endParaRPr lang="tr-TR" sz="1800" dirty="0">
              <a:solidFill>
                <a:srgbClr val="494949"/>
              </a:solidFill>
              <a:latin typeface="Calibri" panose="020F0502020204030204" pitchFamily="34" charset="0"/>
              <a:cs typeface="Calibri" panose="020F050202020403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br>
            <a:endParaRPr kumimoji="0" lang="tr-TR" sz="5398" b="0" i="0" u="none" strike="noStrike" kern="1200" cap="none" spc="0" normalizeH="0" baseline="0" noProof="0" dirty="0">
              <a:ln>
                <a:noFill/>
              </a:ln>
              <a:solidFill>
                <a:srgbClr val="00338D"/>
              </a:solidFill>
              <a:effectLst/>
              <a:uLnTx/>
              <a:uFillTx/>
              <a:latin typeface="KPMG Extralight"/>
              <a:ea typeface="+mj-ea"/>
              <a:cs typeface="+mj-cs"/>
            </a:endParaRPr>
          </a:p>
        </p:txBody>
      </p:sp>
      <p:pic>
        <p:nvPicPr>
          <p:cNvPr id="19" name="Picture 18">
            <a:extLst>
              <a:ext uri="{FF2B5EF4-FFF2-40B4-BE49-F238E27FC236}">
                <a16:creationId xmlns:a16="http://schemas.microsoft.com/office/drawing/2014/main" id="{0B3692C7-0755-CC1E-E7E9-BBF7988C1266}"/>
              </a:ext>
            </a:extLst>
          </p:cNvPr>
          <p:cNvPicPr>
            <a:picLocks noChangeAspect="1"/>
          </p:cNvPicPr>
          <p:nvPr/>
        </p:nvPicPr>
        <p:blipFill>
          <a:blip r:embed="rId2"/>
          <a:stretch>
            <a:fillRect/>
          </a:stretch>
        </p:blipFill>
        <p:spPr>
          <a:xfrm>
            <a:off x="1129000" y="1468850"/>
            <a:ext cx="9068586" cy="4099915"/>
          </a:xfrm>
          <a:prstGeom prst="rect">
            <a:avLst/>
          </a:prstGeom>
        </p:spPr>
      </p:pic>
      <p:sp>
        <p:nvSpPr>
          <p:cNvPr id="4" name="TextBox 3">
            <a:extLst>
              <a:ext uri="{FF2B5EF4-FFF2-40B4-BE49-F238E27FC236}">
                <a16:creationId xmlns:a16="http://schemas.microsoft.com/office/drawing/2014/main" id="{58381DD1-87B9-A1C5-1D10-1978D42F70C8}"/>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5" name="TextBox 4">
            <a:extLst>
              <a:ext uri="{FF2B5EF4-FFF2-40B4-BE49-F238E27FC236}">
                <a16:creationId xmlns:a16="http://schemas.microsoft.com/office/drawing/2014/main" id="{2D6E3CE7-2E22-E310-5470-FC5A93F46A74}"/>
              </a:ext>
            </a:extLst>
          </p:cNvPr>
          <p:cNvSpPr txBox="1"/>
          <p:nvPr/>
        </p:nvSpPr>
        <p:spPr>
          <a:xfrm>
            <a:off x="844672" y="63199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21055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0" y="432000"/>
            <a:ext cx="10352155" cy="924756"/>
          </a:xfrm>
        </p:spPr>
        <p:txBody>
          <a:bodyPr/>
          <a:lstStyle/>
          <a:p>
            <a:pPr marL="0" marR="0" lvl="0" indent="0" algn="ctr" defTabSz="902975" rtl="0" eaLnBrk="1" fontAlgn="auto" latinLnBrk="0" hangingPunct="1">
              <a:lnSpc>
                <a:spcPct val="100000"/>
              </a:lnSpc>
              <a:spcBef>
                <a:spcPts val="0"/>
              </a:spcBef>
              <a:spcAft>
                <a:spcPts val="0"/>
              </a:spcAft>
              <a:tabLst/>
              <a:defRPr/>
            </a:pPr>
            <a:r>
              <a:rPr kumimoji="0" lang="tr-TR" sz="24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t>Yatırımdan Elde Edilen Kazanç İçin Ne Zaman İndirimli KV Uygulanmaya Başlanır?</a:t>
            </a:r>
            <a:br>
              <a:rPr kumimoji="0" lang="tr-TR" sz="24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r>
              <a:rPr kumimoji="0" lang="tr-TR" sz="24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t>(Tek Belge İşletme Dönemi)</a:t>
            </a:r>
            <a:br>
              <a:rPr kumimoji="0" lang="tr-TR" sz="24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03200" y="1356756"/>
            <a:ext cx="10185600" cy="4353579"/>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R="0" lvl="0" algn="just" defTabSz="902975" rtl="0" eaLnBrk="1" fontAlgn="auto" latinLnBrk="0" hangingPunct="1">
              <a:lnSpc>
                <a:spcPct val="100000"/>
              </a:lnSpc>
              <a:spcBef>
                <a:spcPts val="0"/>
              </a:spcBef>
              <a:spcAft>
                <a:spcPts val="0"/>
              </a:spcAft>
              <a:buClrTx/>
              <a:buSzTx/>
              <a:tabLst/>
              <a:defRPr/>
            </a:pPr>
            <a:endParaRPr lang="tr-TR" sz="2000" dirty="0">
              <a:solidFill>
                <a:srgbClr val="494949"/>
              </a:solidFill>
              <a:latin typeface="Calibri" panose="020F0502020204030204" pitchFamily="34" charset="0"/>
              <a:cs typeface="Calibri" panose="020F0502020204030204" pitchFamily="34" charset="0"/>
            </a:endParaRPr>
          </a:p>
          <a:p>
            <a:pPr marR="0" lvl="0" algn="just" defTabSz="902975" rtl="0" eaLnBrk="1" fontAlgn="auto" latinLnBrk="0" hangingPunct="1">
              <a:lnSpc>
                <a:spcPct val="100000"/>
              </a:lnSpc>
              <a:spcBef>
                <a:spcPts val="0"/>
              </a:spcBef>
              <a:spcAft>
                <a:spcPts val="0"/>
              </a:spcAft>
              <a:buClrTx/>
              <a:buSzTx/>
              <a:tabLst/>
              <a:defRPr/>
            </a:pPr>
            <a:r>
              <a:rPr lang="tr-TR" sz="2000" dirty="0">
                <a:solidFill>
                  <a:srgbClr val="494949"/>
                </a:solidFill>
                <a:latin typeface="Calibri" panose="020F0502020204030204" pitchFamily="34" charset="0"/>
                <a:cs typeface="Calibri" panose="020F0502020204030204" pitchFamily="34" charset="0"/>
              </a:rPr>
              <a:t>Yatırım teşvik belgesi kapsamındaki yatırımlardan elde edilen kazançlarla ilgili olarak indirimli kurumlar vergisi uygulamasına, </a:t>
            </a:r>
          </a:p>
          <a:p>
            <a:pPr marL="285750" marR="0" lvl="0" indent="-285750" algn="just" defTabSz="90297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2000" dirty="0">
              <a:solidFill>
                <a:srgbClr val="494949"/>
              </a:solidFill>
              <a:latin typeface="Calibri" panose="020F0502020204030204" pitchFamily="34" charset="0"/>
              <a:cs typeface="Calibri" panose="020F0502020204030204" pitchFamily="34" charset="0"/>
            </a:endParaRPr>
          </a:p>
          <a:p>
            <a:pPr marL="354013" marR="0" lvl="0" algn="just" defTabSz="9029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2000" dirty="0">
                <a:solidFill>
                  <a:srgbClr val="494949"/>
                </a:solidFill>
                <a:latin typeface="Calibri" panose="020F0502020204030204" pitchFamily="34" charset="0"/>
                <a:cs typeface="Calibri" panose="020F0502020204030204" pitchFamily="34" charset="0"/>
              </a:rPr>
              <a:t>Yatırımın </a:t>
            </a:r>
            <a:r>
              <a:rPr lang="tr-TR" sz="2000" u="sng" dirty="0">
                <a:solidFill>
                  <a:srgbClr val="FF0000"/>
                </a:solidFill>
                <a:latin typeface="Calibri" panose="020F0502020204030204" pitchFamily="34" charset="0"/>
                <a:cs typeface="Calibri" panose="020F0502020204030204" pitchFamily="34" charset="0"/>
              </a:rPr>
              <a:t>kısmen veya tamamen </a:t>
            </a:r>
            <a:r>
              <a:rPr lang="tr-TR" sz="2000" dirty="0">
                <a:solidFill>
                  <a:srgbClr val="494949"/>
                </a:solidFill>
                <a:latin typeface="Calibri" panose="020F0502020204030204" pitchFamily="34" charset="0"/>
                <a:cs typeface="Calibri" panose="020F0502020204030204" pitchFamily="34" charset="0"/>
              </a:rPr>
              <a:t>işletilmeye başlandığı </a:t>
            </a:r>
            <a:r>
              <a:rPr lang="tr-TR" sz="2000" b="1" dirty="0">
                <a:solidFill>
                  <a:srgbClr val="494949"/>
                </a:solidFill>
                <a:latin typeface="Calibri" panose="020F0502020204030204" pitchFamily="34" charset="0"/>
                <a:cs typeface="Calibri" panose="020F0502020204030204" pitchFamily="34" charset="0"/>
              </a:rPr>
              <a:t>geçici vergi döneminden </a:t>
            </a:r>
            <a:r>
              <a:rPr lang="tr-TR" sz="2000" dirty="0">
                <a:solidFill>
                  <a:srgbClr val="494949"/>
                </a:solidFill>
                <a:latin typeface="Calibri" panose="020F0502020204030204" pitchFamily="34" charset="0"/>
                <a:cs typeface="Calibri" panose="020F0502020204030204" pitchFamily="34" charset="0"/>
              </a:rPr>
              <a:t>itibaren yatırıma katkı tutarına ulaşıncaya kadar yatırımdan elde edilen kazanca indirimli KV uygulanır. </a:t>
            </a:r>
          </a:p>
          <a:p>
            <a:pPr marL="285750" marR="0" lvl="0" indent="-285750" algn="just" defTabSz="90297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2000" dirty="0">
              <a:solidFill>
                <a:srgbClr val="494949"/>
              </a:solidFill>
              <a:latin typeface="Calibri" panose="020F0502020204030204" pitchFamily="34" charset="0"/>
              <a:cs typeface="Calibri" panose="020F050202020403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br>
            <a:endParaRPr kumimoji="0" lang="tr-TR" sz="5398" b="0" i="0" u="none" strike="noStrike" kern="1200" cap="none" spc="0" normalizeH="0" baseline="0" noProof="0" dirty="0">
              <a:ln>
                <a:noFill/>
              </a:ln>
              <a:solidFill>
                <a:srgbClr val="00338D"/>
              </a:solidFill>
              <a:effectLst/>
              <a:uLnTx/>
              <a:uFillTx/>
              <a:latin typeface="KPMG Extralight"/>
              <a:ea typeface="+mj-ea"/>
              <a:cs typeface="+mj-cs"/>
            </a:endParaRPr>
          </a:p>
        </p:txBody>
      </p:sp>
      <p:sp>
        <p:nvSpPr>
          <p:cNvPr id="4" name="TextBox 3">
            <a:extLst>
              <a:ext uri="{FF2B5EF4-FFF2-40B4-BE49-F238E27FC236}">
                <a16:creationId xmlns:a16="http://schemas.microsoft.com/office/drawing/2014/main" id="{8BB2F50A-2D46-3CCF-A729-7C5F3049964D}"/>
              </a:ext>
            </a:extLst>
          </p:cNvPr>
          <p:cNvSpPr txBox="1"/>
          <p:nvPr/>
        </p:nvSpPr>
        <p:spPr>
          <a:xfrm>
            <a:off x="692272" y="6192028"/>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15154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919922" y="97459"/>
            <a:ext cx="10352155" cy="784284"/>
          </a:xfrm>
        </p:spPr>
        <p:txBody>
          <a:bodyPr/>
          <a:lstStyle/>
          <a:p>
            <a:pPr marL="0" marR="0" lvl="0" indent="0" algn="ctr" defTabSz="902975" rtl="0" eaLnBrk="1" fontAlgn="auto" latinLnBrk="0" hangingPunct="1">
              <a:lnSpc>
                <a:spcPct val="100000"/>
              </a:lnSpc>
              <a:spcBef>
                <a:spcPts val="0"/>
              </a:spcBef>
              <a:spcAft>
                <a:spcPts val="0"/>
              </a:spcAft>
              <a:tabLst/>
              <a:defRPr/>
            </a:pPr>
            <a:r>
              <a:rPr kumimoji="0" lang="tr-TR" sz="24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t>Yatırımdan Elde Edilen Kazanç İndirimli KV Uygulanması</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919922" y="731287"/>
            <a:ext cx="10185600" cy="5645020"/>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0" marR="0" lvl="0" indent="0" algn="ctr" defTabSz="902975"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srgbClr val="494949"/>
              </a:solidFill>
              <a:effectLst/>
              <a:uLnTx/>
              <a:uFillTx/>
              <a:latin typeface="Open Sans"/>
              <a:ea typeface="+mj-ea"/>
              <a:cs typeface="+mj-cs"/>
            </a:endParaRPr>
          </a:p>
          <a:p>
            <a:pPr algn="just">
              <a:spcAft>
                <a:spcPts val="600"/>
              </a:spcAft>
            </a:pPr>
            <a:r>
              <a:rPr lang="tr-TR" sz="1400" b="1" i="0" dirty="0">
                <a:solidFill>
                  <a:srgbClr val="000000"/>
                </a:solidFill>
                <a:effectLst/>
                <a:latin typeface="Calibri" panose="020F0502020204030204" pitchFamily="34" charset="0"/>
              </a:rPr>
              <a:t>Örnek 2:</a:t>
            </a:r>
            <a:r>
              <a:rPr lang="tr-TR" sz="1400" b="0" i="0" dirty="0">
                <a:solidFill>
                  <a:srgbClr val="000000"/>
                </a:solidFill>
                <a:effectLst/>
                <a:latin typeface="Calibri" panose="020F0502020204030204" pitchFamily="34" charset="0"/>
              </a:rPr>
              <a:t>  (B) A.Ş.’nin 2023 hesap döneminde başlamış olduğu ve yatırım teşvik belgesi kapsamındaki komple yeni yatırımının toplam tutarı 8.000.000 TL’dir. 2024 hesap döneminde kısmen işletilmeye başlanan bu yatırımın 1.000.000 TL’lik kısmı gerçekleştirilmiş ve (B) A.Ş. söz konusu yatırımdan bu hesap döneminde 300.000 TL kazanç elde etmiştir. (Yatırıma katkı oranı: %40, vergi indirim oranı: %80)</a:t>
            </a:r>
          </a:p>
          <a:p>
            <a:pPr indent="342900" algn="just">
              <a:spcAft>
                <a:spcPts val="600"/>
              </a:spcAft>
            </a:pPr>
            <a:r>
              <a:rPr lang="tr-TR" sz="1400" b="0" i="0" dirty="0">
                <a:solidFill>
                  <a:srgbClr val="000000"/>
                </a:solidFill>
                <a:effectLst/>
                <a:latin typeface="Calibri" panose="020F0502020204030204" pitchFamily="34" charset="0"/>
              </a:rPr>
              <a:t> </a:t>
            </a:r>
          </a:p>
          <a:p>
            <a:pPr indent="342900" algn="just">
              <a:spcAft>
                <a:spcPts val="600"/>
              </a:spcAft>
            </a:pPr>
            <a:r>
              <a:rPr lang="tr-TR" sz="1400" b="1" i="0" dirty="0">
                <a:solidFill>
                  <a:srgbClr val="000000"/>
                </a:solidFill>
                <a:effectLst/>
                <a:latin typeface="Calibri" panose="020F0502020204030204" pitchFamily="34" charset="0"/>
              </a:rPr>
              <a:t>Toplam yatırıma katkı tutarı     </a:t>
            </a:r>
            <a:r>
              <a:rPr lang="tr-TR" sz="1400" b="0" i="0" dirty="0">
                <a:solidFill>
                  <a:srgbClr val="000000"/>
                </a:solidFill>
                <a:effectLst/>
                <a:latin typeface="Calibri" panose="020F0502020204030204" pitchFamily="34" charset="0"/>
              </a:rPr>
              <a:t>=       </a:t>
            </a:r>
            <a:r>
              <a:rPr lang="tr-TR" sz="1400" b="1" i="0" dirty="0">
                <a:solidFill>
                  <a:srgbClr val="000000"/>
                </a:solidFill>
                <a:effectLst/>
                <a:latin typeface="Calibri" panose="020F0502020204030204" pitchFamily="34" charset="0"/>
              </a:rPr>
              <a:t>Toplam yatırım harcaması x Yatırıma katkı oranı</a:t>
            </a:r>
          </a:p>
          <a:p>
            <a:pPr indent="342900" algn="just">
              <a:spcAft>
                <a:spcPts val="600"/>
              </a:spcAft>
            </a:pPr>
            <a:r>
              <a:rPr lang="tr-TR" sz="1400" b="0" i="0" dirty="0">
                <a:solidFill>
                  <a:srgbClr val="000000"/>
                </a:solidFill>
                <a:effectLst/>
                <a:latin typeface="Calibri" panose="020F0502020204030204" pitchFamily="34" charset="0"/>
              </a:rPr>
              <a:t>                                                        =        8.000.000 TL x %40</a:t>
            </a:r>
          </a:p>
          <a:p>
            <a:pPr indent="342900" algn="just">
              <a:spcAft>
                <a:spcPts val="600"/>
              </a:spcAft>
            </a:pPr>
            <a:r>
              <a:rPr lang="tr-TR" sz="1400" b="0" i="0" dirty="0">
                <a:solidFill>
                  <a:srgbClr val="000000"/>
                </a:solidFill>
                <a:effectLst/>
                <a:latin typeface="Calibri" panose="020F0502020204030204" pitchFamily="34" charset="0"/>
              </a:rPr>
              <a:t>                                                        =        3.200.000 TL</a:t>
            </a:r>
            <a:endParaRPr lang="tr-TR" sz="1400" i="0" dirty="0">
              <a:solidFill>
                <a:srgbClr val="000000"/>
              </a:solidFill>
              <a:effectLst/>
              <a:latin typeface="Calibri" panose="020F0502020204030204" pitchFamily="34" charset="0"/>
            </a:endParaRPr>
          </a:p>
          <a:p>
            <a:pPr algn="just">
              <a:spcAft>
                <a:spcPts val="600"/>
              </a:spcAft>
            </a:pPr>
            <a:r>
              <a:rPr lang="tr-TR" sz="1400" i="0" dirty="0">
                <a:solidFill>
                  <a:srgbClr val="000000"/>
                </a:solidFill>
                <a:effectLst/>
                <a:latin typeface="Calibri" panose="020F0502020204030204" pitchFamily="34" charset="0"/>
              </a:rPr>
              <a:t>2024 hesap döneminde hak kazanılan yatırıma katkı tutarı = Gerçekleştirilen yatırım harcaması x Yatırıma katkı oranı </a:t>
            </a:r>
            <a:r>
              <a:rPr lang="tr-TR" sz="1400" b="0" i="0" dirty="0">
                <a:solidFill>
                  <a:srgbClr val="000000"/>
                </a:solidFill>
                <a:effectLst/>
                <a:latin typeface="Calibri" panose="020F0502020204030204" pitchFamily="34" charset="0"/>
              </a:rPr>
              <a:t>                                            </a:t>
            </a:r>
          </a:p>
          <a:p>
            <a:pPr indent="342900" algn="just">
              <a:spcAft>
                <a:spcPts val="600"/>
              </a:spcAft>
            </a:pPr>
            <a:r>
              <a:rPr lang="tr-TR" sz="1400" b="0" i="0" dirty="0">
                <a:solidFill>
                  <a:srgbClr val="000000"/>
                </a:solidFill>
                <a:effectLst/>
                <a:latin typeface="Calibri" panose="020F0502020204030204" pitchFamily="34" charset="0"/>
              </a:rPr>
              <a:t>                                                                                                  = 1.000.000 TL x %40</a:t>
            </a:r>
          </a:p>
          <a:p>
            <a:pPr indent="342900" algn="just">
              <a:spcAft>
                <a:spcPts val="600"/>
              </a:spcAft>
            </a:pPr>
            <a:r>
              <a:rPr lang="tr-TR" sz="1400" b="0" i="0" dirty="0">
                <a:solidFill>
                  <a:srgbClr val="000000"/>
                </a:solidFill>
                <a:effectLst/>
                <a:latin typeface="Calibri" panose="020F0502020204030204" pitchFamily="34" charset="0"/>
              </a:rPr>
              <a:t>                                                                                                   = 400.000 TL</a:t>
            </a:r>
          </a:p>
          <a:p>
            <a:pPr algn="just">
              <a:spcAft>
                <a:spcPts val="600"/>
              </a:spcAft>
            </a:pPr>
            <a:r>
              <a:rPr lang="tr-TR" sz="1400" b="0" i="0" dirty="0">
                <a:solidFill>
                  <a:srgbClr val="000000"/>
                </a:solidFill>
                <a:effectLst/>
                <a:latin typeface="Calibri" panose="020F0502020204030204" pitchFamily="34" charset="0"/>
              </a:rPr>
              <a:t>Buna göre, (B) A.Ş.’</a:t>
            </a:r>
            <a:r>
              <a:rPr lang="tr-TR" sz="1400" b="0" i="0" dirty="0" err="1">
                <a:solidFill>
                  <a:srgbClr val="000000"/>
                </a:solidFill>
                <a:effectLst/>
                <a:latin typeface="Calibri" panose="020F0502020204030204" pitchFamily="34" charset="0"/>
              </a:rPr>
              <a:t>nin</a:t>
            </a:r>
            <a:r>
              <a:rPr lang="tr-TR" sz="1400" b="0" i="0" dirty="0">
                <a:solidFill>
                  <a:srgbClr val="000000"/>
                </a:solidFill>
                <a:effectLst/>
                <a:latin typeface="Calibri" panose="020F0502020204030204" pitchFamily="34" charset="0"/>
              </a:rPr>
              <a:t> yatırım teşvik belgesi kapsamındaki bu yatırımından 2024 hesap döneminde elde ettiği kazanca uygulanacak indirimli kurumlar vergisi oranı ile yararlanılan yatırıma katkı tutarı aşağıdaki gibi olacaktır.</a:t>
            </a:r>
          </a:p>
          <a:p>
            <a:pPr indent="342900" algn="just">
              <a:spcAft>
                <a:spcPts val="600"/>
              </a:spcAft>
            </a:pPr>
            <a:endParaRPr lang="tr-TR" sz="1400" b="0" i="0" dirty="0">
              <a:solidFill>
                <a:srgbClr val="000000"/>
              </a:solidFill>
              <a:effectLst/>
              <a:latin typeface="Calibri" panose="020F0502020204030204" pitchFamily="34" charset="0"/>
            </a:endParaRPr>
          </a:p>
          <a:p>
            <a:pPr indent="342900" algn="just">
              <a:spcAft>
                <a:spcPts val="600"/>
              </a:spcAft>
            </a:pPr>
            <a:r>
              <a:rPr lang="tr-TR" sz="1400" dirty="0">
                <a:solidFill>
                  <a:srgbClr val="000000"/>
                </a:solidFill>
                <a:latin typeface="Calibri" panose="020F0502020204030204" pitchFamily="34" charset="0"/>
              </a:rPr>
              <a:t> </a:t>
            </a:r>
            <a:r>
              <a:rPr lang="tr-TR" sz="1400" b="0" i="0" dirty="0">
                <a:solidFill>
                  <a:srgbClr val="000000"/>
                </a:solidFill>
                <a:effectLst/>
                <a:latin typeface="Calibri" panose="020F0502020204030204" pitchFamily="34" charset="0"/>
              </a:rPr>
              <a:t>İndirimli KV oranı                     =          [KV oranı - (KV oranı x Vergi indirim oranı)]</a:t>
            </a:r>
          </a:p>
          <a:p>
            <a:pPr indent="342900" algn="just">
              <a:spcAft>
                <a:spcPts val="600"/>
              </a:spcAft>
            </a:pPr>
            <a:r>
              <a:rPr lang="tr-TR" sz="1400" b="0" i="0" dirty="0">
                <a:solidFill>
                  <a:srgbClr val="000000"/>
                </a:solidFill>
                <a:effectLst/>
                <a:latin typeface="Calibri" panose="020F0502020204030204" pitchFamily="34" charset="0"/>
              </a:rPr>
              <a:t>                                                     =          [%25 - (%25 x %80)] =  [%25 - %20] = %</a:t>
            </a:r>
            <a:r>
              <a:rPr lang="tr-TR" sz="1400" dirty="0">
                <a:solidFill>
                  <a:srgbClr val="000000"/>
                </a:solidFill>
                <a:latin typeface="Calibri" panose="020F0502020204030204" pitchFamily="34" charset="0"/>
              </a:rPr>
              <a:t>5</a:t>
            </a:r>
            <a:endParaRPr lang="tr-TR" sz="1400" b="0" i="0" dirty="0">
              <a:solidFill>
                <a:srgbClr val="000000"/>
              </a:solidFill>
              <a:effectLst/>
              <a:latin typeface="Calibri" panose="020F0502020204030204" pitchFamily="34" charset="0"/>
            </a:endParaRPr>
          </a:p>
          <a:p>
            <a:pPr indent="342900" algn="just">
              <a:spcAft>
                <a:spcPts val="600"/>
              </a:spcAft>
              <a:tabLst>
                <a:tab pos="5383213" algn="l"/>
              </a:tabLst>
            </a:pPr>
            <a:r>
              <a:rPr lang="tr-TR" sz="1400" b="0" i="0" dirty="0">
                <a:solidFill>
                  <a:srgbClr val="000000"/>
                </a:solidFill>
                <a:effectLst/>
                <a:latin typeface="Calibri" panose="020F0502020204030204" pitchFamily="34" charset="0"/>
              </a:rPr>
              <a:t> - Yatırımdan elde edilen kazanç ……………………………………………………….. : 300.000 TL</a:t>
            </a:r>
          </a:p>
          <a:p>
            <a:pPr indent="342900" algn="just" defTabSz="911225">
              <a:spcAft>
                <a:spcPts val="600"/>
              </a:spcAft>
            </a:pPr>
            <a:r>
              <a:rPr lang="tr-TR" sz="1400" b="0" i="0" dirty="0">
                <a:solidFill>
                  <a:srgbClr val="000000"/>
                </a:solidFill>
                <a:effectLst/>
                <a:latin typeface="Calibri" panose="020F0502020204030204" pitchFamily="34" charset="0"/>
              </a:rPr>
              <a:t>- İndirimli KV olmasaydı ödenecek KV (300.000 TL x %25)…….…........... :   75.000 TL</a:t>
            </a:r>
          </a:p>
          <a:p>
            <a:pPr indent="342900" algn="just">
              <a:spcAft>
                <a:spcPts val="600"/>
              </a:spcAft>
            </a:pPr>
            <a:r>
              <a:rPr lang="tr-TR" sz="1400" b="0" i="0" dirty="0">
                <a:solidFill>
                  <a:srgbClr val="000000"/>
                </a:solidFill>
                <a:effectLst/>
                <a:latin typeface="Calibri" panose="020F0502020204030204" pitchFamily="34" charset="0"/>
              </a:rPr>
              <a:t>- İndirimli orana göre hesaplanan KV (300.000 TL  x %</a:t>
            </a:r>
            <a:r>
              <a:rPr lang="tr-TR" sz="1400" dirty="0">
                <a:solidFill>
                  <a:srgbClr val="000000"/>
                </a:solidFill>
                <a:latin typeface="Calibri" panose="020F0502020204030204" pitchFamily="34" charset="0"/>
              </a:rPr>
              <a:t>5</a:t>
            </a:r>
            <a:r>
              <a:rPr lang="tr-TR" sz="1400" b="0" i="0" dirty="0">
                <a:solidFill>
                  <a:srgbClr val="000000"/>
                </a:solidFill>
                <a:effectLst/>
                <a:latin typeface="Calibri" panose="020F0502020204030204" pitchFamily="34" charset="0"/>
              </a:rPr>
              <a:t>)...…………………. :   </a:t>
            </a:r>
            <a:r>
              <a:rPr lang="tr-TR" sz="1400" dirty="0">
                <a:solidFill>
                  <a:srgbClr val="000000"/>
                </a:solidFill>
                <a:latin typeface="Calibri" panose="020F0502020204030204" pitchFamily="34" charset="0"/>
              </a:rPr>
              <a:t>15</a:t>
            </a:r>
            <a:r>
              <a:rPr lang="tr-TR" sz="1400" b="0" i="0" dirty="0">
                <a:solidFill>
                  <a:srgbClr val="000000"/>
                </a:solidFill>
                <a:effectLst/>
                <a:latin typeface="Calibri" panose="020F0502020204030204" pitchFamily="34" charset="0"/>
              </a:rPr>
              <a:t>.000 TL</a:t>
            </a:r>
          </a:p>
          <a:p>
            <a:pPr indent="342900" algn="just">
              <a:spcAft>
                <a:spcPts val="600"/>
              </a:spcAft>
            </a:pPr>
            <a:r>
              <a:rPr lang="tr-TR" sz="1400" b="0" i="0" dirty="0">
                <a:solidFill>
                  <a:srgbClr val="000000"/>
                </a:solidFill>
                <a:effectLst/>
                <a:latin typeface="Calibri" panose="020F0502020204030204" pitchFamily="34" charset="0"/>
              </a:rPr>
              <a:t>- Yararlanılan yatırıma katkı tutarı (75.000 TL - 30.000 TL)………............ :   </a:t>
            </a:r>
            <a:r>
              <a:rPr lang="tr-TR" sz="1400" dirty="0">
                <a:solidFill>
                  <a:srgbClr val="000000"/>
                </a:solidFill>
                <a:latin typeface="Calibri" panose="020F0502020204030204" pitchFamily="34" charset="0"/>
              </a:rPr>
              <a:t>60</a:t>
            </a:r>
            <a:r>
              <a:rPr lang="tr-TR" sz="1400" b="0" i="0" dirty="0">
                <a:solidFill>
                  <a:srgbClr val="000000"/>
                </a:solidFill>
                <a:effectLst/>
                <a:latin typeface="Calibri" panose="020F0502020204030204" pitchFamily="34" charset="0"/>
              </a:rPr>
              <a:t>.000 TL</a:t>
            </a:r>
          </a:p>
          <a:p>
            <a:pPr indent="342900" algn="just">
              <a:spcAft>
                <a:spcPts val="600"/>
              </a:spcAft>
            </a:pPr>
            <a:r>
              <a:rPr lang="tr-TR" sz="1400" b="0" i="0" dirty="0">
                <a:solidFill>
                  <a:srgbClr val="000000"/>
                </a:solidFill>
                <a:effectLst/>
                <a:latin typeface="Calibri" panose="020F0502020204030204" pitchFamily="34" charset="0"/>
              </a:rPr>
              <a:t> </a:t>
            </a:r>
          </a:p>
          <a:p>
            <a:pPr algn="just">
              <a:spcAft>
                <a:spcPts val="600"/>
              </a:spcAft>
            </a:pPr>
            <a:r>
              <a:rPr lang="tr-TR" sz="1400" b="0" i="0" dirty="0">
                <a:solidFill>
                  <a:srgbClr val="000000"/>
                </a:solidFill>
                <a:effectLst/>
                <a:latin typeface="Calibri" panose="020F0502020204030204" pitchFamily="34" charset="0"/>
              </a:rPr>
              <a:t>(B) A.Ş.’nin yatırım teşvik belgesi kapsamındaki yatırımının kısmen işletilmesinden 2024 hesap döneminde elde ettiği 300.000 TL kazancına indirimli kurumlar vergisi uygulanmak suretiyle faydalandığı yatırıma katkı tutarı </a:t>
            </a:r>
            <a:r>
              <a:rPr lang="tr-TR" sz="1400" dirty="0">
                <a:solidFill>
                  <a:srgbClr val="000000"/>
                </a:solidFill>
                <a:latin typeface="Calibri" panose="020F0502020204030204" pitchFamily="34" charset="0"/>
              </a:rPr>
              <a:t>60</a:t>
            </a:r>
            <a:r>
              <a:rPr lang="tr-TR" sz="1400" b="0" i="0" dirty="0">
                <a:solidFill>
                  <a:srgbClr val="000000"/>
                </a:solidFill>
                <a:effectLst/>
                <a:latin typeface="Calibri" panose="020F0502020204030204" pitchFamily="34" charset="0"/>
              </a:rPr>
              <a:t>.000 TL’dir. Dolayısıyla, yapılan yatırım harcaması nedeniyle 2024 hesap döneminde hak kazanılan 400.000 TL’lik yatırıma katkı tutarının bu dönemde faydalanılamayan (400.000 TL - </a:t>
            </a:r>
            <a:r>
              <a:rPr lang="tr-TR" sz="1400" dirty="0">
                <a:solidFill>
                  <a:srgbClr val="000000"/>
                </a:solidFill>
                <a:latin typeface="Calibri" panose="020F0502020204030204" pitchFamily="34" charset="0"/>
              </a:rPr>
              <a:t>60</a:t>
            </a:r>
            <a:r>
              <a:rPr lang="tr-TR" sz="1400" b="0" i="0" dirty="0">
                <a:solidFill>
                  <a:srgbClr val="000000"/>
                </a:solidFill>
                <a:effectLst/>
                <a:latin typeface="Calibri" panose="020F0502020204030204" pitchFamily="34" charset="0"/>
              </a:rPr>
              <a:t>.000 TL) 340.000 TL’lik kısmından izleyen hesap dönemlerinde bu yatırımdan elde edilen kazançlara indirimli vergi oranı uygulanmak suretiyle yararlanılabilecektir</a:t>
            </a:r>
            <a:r>
              <a:rPr lang="tr-TR" sz="1200" b="0" i="0" dirty="0">
                <a:solidFill>
                  <a:srgbClr val="000000"/>
                </a:solidFill>
                <a:effectLst/>
                <a:latin typeface="Calibri" panose="020F0502020204030204" pitchFamily="34" charset="0"/>
              </a:rPr>
              <a:t>.</a:t>
            </a:r>
          </a:p>
          <a:p>
            <a:pPr marL="0" marR="0" lvl="0" indent="0" algn="just" defTabSz="902975" rtl="0" eaLnBrk="1" fontAlgn="auto" latinLnBrk="0" hangingPunct="1">
              <a:lnSpc>
                <a:spcPct val="100000"/>
              </a:lnSpc>
              <a:spcBef>
                <a:spcPts val="0"/>
              </a:spcBef>
              <a:spcAft>
                <a:spcPts val="0"/>
              </a:spcAft>
              <a:buClrTx/>
              <a:buSzTx/>
              <a:buFontTx/>
              <a:buNone/>
              <a:tabLst/>
              <a:defRPr/>
            </a:pPr>
            <a:br>
              <a:rPr kumimoji="0" lang="tr-TR" sz="12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br>
            <a:endParaRPr kumimoji="0" lang="tr-TR" sz="1200" b="0" i="0" u="none" strike="noStrike" kern="1200" cap="none" spc="0" normalizeH="0" baseline="0" noProof="0" dirty="0">
              <a:ln>
                <a:noFill/>
              </a:ln>
              <a:solidFill>
                <a:srgbClr val="00338D"/>
              </a:solidFill>
              <a:effectLst/>
              <a:uLnTx/>
              <a:uFillTx/>
              <a:latin typeface="KPMG Extralight"/>
              <a:ea typeface="+mj-ea"/>
              <a:cs typeface="+mj-cs"/>
            </a:endParaRPr>
          </a:p>
        </p:txBody>
      </p:sp>
      <p:sp>
        <p:nvSpPr>
          <p:cNvPr id="4" name="TextBox 3">
            <a:extLst>
              <a:ext uri="{FF2B5EF4-FFF2-40B4-BE49-F238E27FC236}">
                <a16:creationId xmlns:a16="http://schemas.microsoft.com/office/drawing/2014/main" id="{C7182E79-09B9-46E0-6306-E7DFE508B3B8}"/>
              </a:ext>
            </a:extLst>
          </p:cNvPr>
          <p:cNvSpPr txBox="1"/>
          <p:nvPr/>
        </p:nvSpPr>
        <p:spPr>
          <a:xfrm>
            <a:off x="684108" y="6226677"/>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51511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1" y="431999"/>
            <a:ext cx="10185600" cy="898779"/>
          </a:xfrm>
        </p:spPr>
        <p:txBody>
          <a:bodyPr/>
          <a:lstStyle/>
          <a:p>
            <a:pPr marL="0" marR="0" lvl="0" indent="0" algn="ctr" defTabSz="902975" rtl="0" eaLnBrk="1" fontAlgn="auto" latinLnBrk="0" hangingPunct="1">
              <a:lnSpc>
                <a:spcPct val="100000"/>
              </a:lnSpc>
              <a:spcBef>
                <a:spcPts val="0"/>
              </a:spcBef>
              <a:spcAft>
                <a:spcPts val="0"/>
              </a:spcAft>
              <a:tabLst/>
              <a:defRPr/>
            </a:pPr>
            <a:r>
              <a:rPr lang="tr-TR" sz="2800" b="1" i="0" dirty="0">
                <a:effectLst/>
                <a:latin typeface="Calibri" panose="020F0502020204030204" pitchFamily="34" charset="0"/>
              </a:rPr>
              <a:t>Diğer Faaliyetlerden Elde Edilen Kazançlarda İndirimli KV Uygulaması</a:t>
            </a:r>
            <a:br>
              <a:rPr lang="tr-TR" sz="2800" b="1" i="0" dirty="0">
                <a:effectLst/>
                <a:latin typeface="Calibri" panose="020F0502020204030204" pitchFamily="34" charset="0"/>
              </a:rPr>
            </a:br>
            <a:r>
              <a:rPr lang="tr-TR" sz="2800" b="1" i="0" dirty="0">
                <a:effectLst/>
                <a:latin typeface="Calibri" panose="020F0502020204030204" pitchFamily="34" charset="0"/>
              </a:rPr>
              <a:t>(Yatırım Dönemi)</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946049" y="1330778"/>
            <a:ext cx="10185599" cy="5105167"/>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defTabSz="902975">
              <a:lnSpc>
                <a:spcPct val="100000"/>
              </a:lnSpc>
              <a:spcBef>
                <a:spcPts val="0"/>
              </a:spcBef>
              <a:defRPr/>
            </a:pPr>
            <a:endParaRPr lang="tr-TR" sz="1600" dirty="0">
              <a:solidFill>
                <a:srgbClr val="494949"/>
              </a:solidFill>
              <a:latin typeface="Open Sans"/>
              <a:ea typeface="+mn-ea"/>
              <a:cs typeface="+mn-cs"/>
            </a:endParaRPr>
          </a:p>
          <a:p>
            <a:pPr indent="342900" algn="just">
              <a:spcAft>
                <a:spcPts val="600"/>
              </a:spcAft>
            </a:pPr>
            <a:r>
              <a:rPr lang="tr-TR" sz="2000" dirty="0" err="1">
                <a:solidFill>
                  <a:srgbClr val="494949"/>
                </a:solidFill>
                <a:latin typeface="Calibri" panose="020F0502020204030204" pitchFamily="34" charset="0"/>
                <a:cs typeface="Calibri" panose="020F0502020204030204" pitchFamily="34" charset="0"/>
              </a:rPr>
              <a:t>KVK’nın</a:t>
            </a:r>
            <a:r>
              <a:rPr lang="tr-TR" sz="2000" dirty="0">
                <a:solidFill>
                  <a:srgbClr val="494949"/>
                </a:solidFill>
                <a:latin typeface="Calibri" panose="020F0502020204030204" pitchFamily="34" charset="0"/>
                <a:cs typeface="Calibri" panose="020F0502020204030204" pitchFamily="34" charset="0"/>
              </a:rPr>
              <a:t> 32/A maddesinin ikinci fıkrasına 6322 sayılı Kanunla eklenen (c) bendi hükmüyle, mükelleflerin yatırım teşvik belgesi kapsamındaki yatırımlarının </a:t>
            </a:r>
            <a:r>
              <a:rPr lang="tr-TR" sz="2000" b="1" u="sng" dirty="0">
                <a:solidFill>
                  <a:srgbClr val="FF0000"/>
                </a:solidFill>
                <a:latin typeface="Calibri" panose="020F0502020204030204" pitchFamily="34" charset="0"/>
                <a:cs typeface="Calibri" panose="020F0502020204030204" pitchFamily="34" charset="0"/>
              </a:rPr>
              <a:t>yatırım döneminde</a:t>
            </a:r>
            <a:r>
              <a:rPr lang="tr-TR" sz="2000" dirty="0">
                <a:solidFill>
                  <a:srgbClr val="494949"/>
                </a:solidFill>
                <a:latin typeface="Calibri" panose="020F0502020204030204" pitchFamily="34" charset="0"/>
                <a:cs typeface="Calibri" panose="020F0502020204030204" pitchFamily="34" charset="0"/>
              </a:rPr>
              <a:t> diğer faaliyetlerinden elde ettikleri kazançlarına, indirimli kurumlar vergisi uygulanması suretiyle yatırıma katkı tutarının kısmen kullandırılması mümkün hale gelmiştir.</a:t>
            </a:r>
          </a:p>
          <a:p>
            <a:pPr indent="342900" algn="just">
              <a:spcAft>
                <a:spcPts val="600"/>
              </a:spcAft>
            </a:pPr>
            <a:endParaRPr lang="tr-TR" sz="2000" dirty="0">
              <a:solidFill>
                <a:srgbClr val="494949"/>
              </a:solidFill>
              <a:latin typeface="Calibri" panose="020F0502020204030204" pitchFamily="34" charset="0"/>
              <a:cs typeface="Calibri" panose="020F0502020204030204" pitchFamily="34" charset="0"/>
            </a:endParaRPr>
          </a:p>
          <a:p>
            <a:pPr indent="342900" algn="just">
              <a:spcAft>
                <a:spcPts val="600"/>
              </a:spcAft>
            </a:pPr>
            <a:r>
              <a:rPr lang="tr-TR" sz="2000" dirty="0">
                <a:solidFill>
                  <a:srgbClr val="494949"/>
                </a:solidFill>
                <a:latin typeface="Calibri" panose="020F0502020204030204" pitchFamily="34" charset="0"/>
                <a:cs typeface="Calibri" panose="020F0502020204030204" pitchFamily="34" charset="0"/>
              </a:rPr>
              <a:t>Mükelleflerin, yatırım teşvik belgeleri kapsamındaki yatırımlarına fiilen başladıkları tarihten itibaren, hesaplanacak yatırıma katkı tutarına mahsuben;</a:t>
            </a:r>
          </a:p>
          <a:p>
            <a:pPr indent="342900" algn="just">
              <a:spcAft>
                <a:spcPts val="600"/>
              </a:spcAft>
            </a:pPr>
            <a:endParaRPr lang="tr-TR" sz="2000" dirty="0">
              <a:solidFill>
                <a:srgbClr val="494949"/>
              </a:solidFill>
              <a:latin typeface="Calibri" panose="020F0502020204030204" pitchFamily="34" charset="0"/>
              <a:cs typeface="Calibri" panose="020F0502020204030204" pitchFamily="34" charset="0"/>
            </a:endParaRPr>
          </a:p>
          <a:p>
            <a:pPr indent="342900" algn="just">
              <a:spcAft>
                <a:spcPts val="600"/>
              </a:spcAft>
            </a:pPr>
            <a:r>
              <a:rPr lang="tr-TR" sz="2000" b="1" dirty="0">
                <a:solidFill>
                  <a:srgbClr val="494949"/>
                </a:solidFill>
                <a:latin typeface="Calibri" panose="020F0502020204030204" pitchFamily="34" charset="0"/>
                <a:cs typeface="Calibri" panose="020F0502020204030204" pitchFamily="34" charset="0"/>
              </a:rPr>
              <a:t>a) </a:t>
            </a:r>
            <a:r>
              <a:rPr lang="tr-TR" sz="2000" dirty="0">
                <a:solidFill>
                  <a:srgbClr val="494949"/>
                </a:solidFill>
                <a:latin typeface="Calibri" panose="020F0502020204030204" pitchFamily="34" charset="0"/>
                <a:cs typeface="Calibri" panose="020F0502020204030204" pitchFamily="34" charset="0"/>
              </a:rPr>
              <a:t>Toplam yatırıma katkı tutarının %80’ini geçmemek ve</a:t>
            </a:r>
          </a:p>
          <a:p>
            <a:pPr indent="342900" algn="just">
              <a:spcAft>
                <a:spcPts val="600"/>
              </a:spcAft>
            </a:pPr>
            <a:r>
              <a:rPr lang="tr-TR" sz="2000" b="1" dirty="0">
                <a:solidFill>
                  <a:srgbClr val="494949"/>
                </a:solidFill>
                <a:latin typeface="Calibri" panose="020F0502020204030204" pitchFamily="34" charset="0"/>
                <a:cs typeface="Calibri" panose="020F0502020204030204" pitchFamily="34" charset="0"/>
              </a:rPr>
              <a:t>b) </a:t>
            </a:r>
            <a:r>
              <a:rPr lang="tr-TR" sz="2000" dirty="0">
                <a:solidFill>
                  <a:srgbClr val="494949"/>
                </a:solidFill>
                <a:latin typeface="Calibri" panose="020F0502020204030204" pitchFamily="34" charset="0"/>
                <a:cs typeface="Calibri" panose="020F0502020204030204" pitchFamily="34" charset="0"/>
              </a:rPr>
              <a:t>Gerçekleştirilen yatırım harcaması tutarını aşmamak</a:t>
            </a:r>
          </a:p>
          <a:p>
            <a:pPr indent="342900" algn="just">
              <a:spcAft>
                <a:spcPts val="600"/>
              </a:spcAft>
            </a:pPr>
            <a:endParaRPr lang="tr-TR" sz="2000" dirty="0">
              <a:solidFill>
                <a:srgbClr val="494949"/>
              </a:solidFill>
              <a:latin typeface="Calibri" panose="020F0502020204030204" pitchFamily="34" charset="0"/>
              <a:cs typeface="Calibri" panose="020F0502020204030204" pitchFamily="34" charset="0"/>
            </a:endParaRPr>
          </a:p>
          <a:p>
            <a:pPr indent="342900" algn="just">
              <a:spcAft>
                <a:spcPts val="600"/>
              </a:spcAft>
            </a:pPr>
            <a:r>
              <a:rPr lang="tr-TR" sz="2000" dirty="0">
                <a:solidFill>
                  <a:srgbClr val="494949"/>
                </a:solidFill>
                <a:latin typeface="Calibri" panose="020F0502020204030204" pitchFamily="34" charset="0"/>
                <a:cs typeface="Calibri" panose="020F0502020204030204" pitchFamily="34" charset="0"/>
              </a:rPr>
              <a:t>üzere, yatırım döneminde diğer faaliyetlerinden 1/1/2013 tarihinden itibaren elde ettikleri kazançlarına indirimli kurumlar vergisi uygulanabilecektir.</a:t>
            </a:r>
          </a:p>
          <a:p>
            <a:pPr indent="342900" algn="just">
              <a:spcAft>
                <a:spcPts val="600"/>
              </a:spcAft>
            </a:pPr>
            <a:endParaRPr lang="tr-TR" sz="2000" dirty="0">
              <a:solidFill>
                <a:srgbClr val="494949"/>
              </a:solidFill>
              <a:latin typeface="Calibri" panose="020F0502020204030204" pitchFamily="34" charset="0"/>
              <a:cs typeface="Calibri" panose="020F0502020204030204" pitchFamily="34" charset="0"/>
            </a:endParaRPr>
          </a:p>
          <a:p>
            <a:pPr indent="342900" algn="just">
              <a:spcAft>
                <a:spcPts val="600"/>
              </a:spcAft>
            </a:pPr>
            <a:r>
              <a:rPr lang="tr-TR" sz="2000" b="1" dirty="0">
                <a:solidFill>
                  <a:srgbClr val="FF0000"/>
                </a:solidFill>
                <a:latin typeface="Calibri" panose="020F0502020204030204" pitchFamily="34" charset="0"/>
                <a:cs typeface="Calibri" panose="020F0502020204030204" pitchFamily="34" charset="0"/>
              </a:rPr>
              <a:t>ÖNEMLİ NOT: </a:t>
            </a:r>
            <a:r>
              <a:rPr lang="tr-TR" sz="2000" dirty="0">
                <a:solidFill>
                  <a:schemeClr val="tx1"/>
                </a:solidFill>
                <a:latin typeface="Calibri" panose="020F0502020204030204" pitchFamily="34" charset="0"/>
                <a:cs typeface="Calibri" panose="020F0502020204030204" pitchFamily="34" charset="0"/>
              </a:rPr>
              <a:t>Mükelleflerin yatırım dönemi itibariyle diğer faaliyetlerden elde edilen kazançlar için kullanabilecekleri yatırıma katkı tutarı 2023 yılı itibariyle %80’i ile sınırlandırılmıştır.  </a:t>
            </a:r>
          </a:p>
          <a:p>
            <a:pPr indent="342900" algn="just">
              <a:spcAft>
                <a:spcPts val="600"/>
              </a:spcAft>
            </a:pPr>
            <a:endParaRPr lang="tr-TR" sz="2000" dirty="0">
              <a:solidFill>
                <a:srgbClr val="494949"/>
              </a:solidFill>
              <a:latin typeface="Calibri" panose="020F0502020204030204" pitchFamily="34" charset="0"/>
              <a:cs typeface="Calibri" panose="020F0502020204030204" pitchFamily="34" charset="0"/>
            </a:endParaRPr>
          </a:p>
          <a:p>
            <a:pPr indent="342900" algn="just">
              <a:spcAft>
                <a:spcPts val="600"/>
              </a:spcAft>
            </a:pPr>
            <a:endParaRPr lang="tr-TR" sz="2000" dirty="0">
              <a:solidFill>
                <a:srgbClr val="494949"/>
              </a:solidFill>
              <a:latin typeface="Calibri" panose="020F0502020204030204" pitchFamily="34" charset="0"/>
              <a:cs typeface="Calibri" panose="020F0502020204030204" pitchFamily="34" charset="0"/>
            </a:endParaRPr>
          </a:p>
          <a:p>
            <a:pPr indent="342900" algn="just">
              <a:spcAft>
                <a:spcPts val="600"/>
              </a:spcAft>
            </a:pPr>
            <a:br>
              <a:rPr lang="tr-TR" sz="2800" b="1" dirty="0">
                <a:solidFill>
                  <a:srgbClr val="00338D"/>
                </a:solidFill>
                <a:latin typeface="Calibri" panose="020F0502020204030204" pitchFamily="34" charset="0"/>
                <a:ea typeface="+mn-ea"/>
                <a:cs typeface="Calibri" panose="020F0502020204030204" pitchFamily="34" charset="0"/>
              </a:rPr>
            </a:br>
            <a:endParaRPr lang="tr-TR"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4DB8C6-8F22-A9B2-4290-13BDA38A6848}"/>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5" name="TextBox 4">
            <a:extLst>
              <a:ext uri="{FF2B5EF4-FFF2-40B4-BE49-F238E27FC236}">
                <a16:creationId xmlns:a16="http://schemas.microsoft.com/office/drawing/2014/main" id="{10D692F8-A887-D110-EAF3-BB4F8946C8AE}"/>
              </a:ext>
            </a:extLst>
          </p:cNvPr>
          <p:cNvSpPr txBox="1"/>
          <p:nvPr/>
        </p:nvSpPr>
        <p:spPr>
          <a:xfrm>
            <a:off x="844672" y="63199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619900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99F8C9-37C3-11AA-248C-74460B38ABEB}"/>
              </a:ext>
            </a:extLst>
          </p:cNvPr>
          <p:cNvSpPr>
            <a:spLocks noGrp="1"/>
          </p:cNvSpPr>
          <p:nvPr>
            <p:ph type="body" sz="quarter" idx="11"/>
          </p:nvPr>
        </p:nvSpPr>
        <p:spPr>
          <a:xfrm>
            <a:off x="1001949" y="2031460"/>
            <a:ext cx="4192621" cy="2491902"/>
          </a:xfrm>
        </p:spPr>
        <p:txBody>
          <a:bodyPr/>
          <a:lstStyle/>
          <a:p>
            <a:r>
              <a:rPr lang="tr-TR" sz="2000" b="0" dirty="0">
                <a:solidFill>
                  <a:srgbClr val="494949"/>
                </a:solidFill>
                <a:latin typeface="Calibri" panose="020F0502020204030204" pitchFamily="34" charset="0"/>
                <a:cs typeface="Calibri" panose="020F0502020204030204" pitchFamily="34" charset="0"/>
              </a:rPr>
              <a:t>Yatırıma fiilen başlanılan tarihi içeren geçici vergilendirme döneminin başından tamamlama vizesi yapılması amacıyla Ekonomi Bakanlığına müracaat tarihini içeren geçici vergilendirme döneminin son gününe kadar olan süre</a:t>
            </a:r>
          </a:p>
          <a:p>
            <a:endParaRPr lang="tr-TR" dirty="0"/>
          </a:p>
        </p:txBody>
      </p:sp>
      <p:sp>
        <p:nvSpPr>
          <p:cNvPr id="5" name="Text Placeholder 4">
            <a:extLst>
              <a:ext uri="{FF2B5EF4-FFF2-40B4-BE49-F238E27FC236}">
                <a16:creationId xmlns:a16="http://schemas.microsoft.com/office/drawing/2014/main" id="{726F7FCC-4D24-0076-685B-4B40B2283006}"/>
              </a:ext>
            </a:extLst>
          </p:cNvPr>
          <p:cNvSpPr>
            <a:spLocks noGrp="1"/>
          </p:cNvSpPr>
          <p:nvPr>
            <p:ph type="body" sz="quarter" idx="13"/>
          </p:nvPr>
        </p:nvSpPr>
        <p:spPr>
          <a:xfrm>
            <a:off x="6253206" y="2031460"/>
            <a:ext cx="4427763" cy="2491902"/>
          </a:xfrm>
        </p:spPr>
        <p:txBody>
          <a:bodyPr/>
          <a:lstStyle/>
          <a:p>
            <a:pPr marR="0" lvl="0" defTabSz="914094" rtl="0" eaLnBrk="1" fontAlgn="auto" latinLnBrk="0" hangingPunct="1">
              <a:lnSpc>
                <a:spcPct val="100000"/>
              </a:lnSpc>
              <a:spcBef>
                <a:spcPts val="600"/>
              </a:spcBef>
              <a:spcAft>
                <a:spcPts val="600"/>
              </a:spcAft>
              <a:buClrTx/>
              <a:buSzTx/>
              <a:buFontTx/>
              <a:buNone/>
              <a:tabLst/>
              <a:defRPr/>
            </a:pPr>
            <a:r>
              <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n-ea"/>
                <a:cs typeface="Calibri" panose="020F0502020204030204" pitchFamily="34" charset="0"/>
              </a:rPr>
              <a:t>Yatırımın fiilen tamamlandığı tarihin, tamamlama vizesinin yapılmasına ilişkin olarak Ekonomi Bakanlığına müracaat tarihinden önceki bir geçici vergilendirme dönemine isabet etmesi halinde ise yatırımın fiilen tamamlandığı tarihi içeren geçici vergilendirme döneminin son günü</a:t>
            </a:r>
          </a:p>
          <a:p>
            <a:endParaRPr lang="tr-TR" dirty="0"/>
          </a:p>
        </p:txBody>
      </p:sp>
      <p:sp>
        <p:nvSpPr>
          <p:cNvPr id="12" name="Title 11">
            <a:extLst>
              <a:ext uri="{FF2B5EF4-FFF2-40B4-BE49-F238E27FC236}">
                <a16:creationId xmlns:a16="http://schemas.microsoft.com/office/drawing/2014/main" id="{8B99B0E9-2B1D-65BD-4FB5-34FC4A2607B2}"/>
              </a:ext>
            </a:extLst>
          </p:cNvPr>
          <p:cNvSpPr>
            <a:spLocks noGrp="1"/>
          </p:cNvSpPr>
          <p:nvPr>
            <p:ph type="title"/>
          </p:nvPr>
        </p:nvSpPr>
        <p:spPr>
          <a:xfrm>
            <a:off x="548166" y="574281"/>
            <a:ext cx="10988431" cy="723600"/>
          </a:xfrm>
        </p:spPr>
        <p:txBody>
          <a:bodyPr/>
          <a:lstStyle/>
          <a:p>
            <a:r>
              <a:rPr lang="tr-TR" sz="3000" b="1" i="0" dirty="0">
                <a:effectLst/>
                <a:latin typeface="Calibri" panose="020F0502020204030204" pitchFamily="34" charset="0"/>
              </a:rPr>
              <a:t>Diğer Faaliyetlerden Elde Edilen Kazançlarda İndirimli KV Uygulaması</a:t>
            </a:r>
            <a:endParaRPr lang="tr-TR" sz="3000" dirty="0"/>
          </a:p>
        </p:txBody>
      </p:sp>
      <p:sp>
        <p:nvSpPr>
          <p:cNvPr id="15" name="TextBox 14">
            <a:extLst>
              <a:ext uri="{FF2B5EF4-FFF2-40B4-BE49-F238E27FC236}">
                <a16:creationId xmlns:a16="http://schemas.microsoft.com/office/drawing/2014/main" id="{922049CB-7793-7E99-4D58-94A9B1D6793B}"/>
              </a:ext>
            </a:extLst>
          </p:cNvPr>
          <p:cNvSpPr txBox="1"/>
          <p:nvPr/>
        </p:nvSpPr>
        <p:spPr>
          <a:xfrm>
            <a:off x="5484721" y="3227196"/>
            <a:ext cx="557661" cy="389107"/>
          </a:xfrm>
          <a:prstGeom prst="rect">
            <a:avLst/>
          </a:prstGeom>
        </p:spPr>
        <p:txBody>
          <a:bodyPr vert="horz" wrap="square" lIns="0" tIns="0" rIns="0" bIns="0" rtlCol="0" anchor="t" anchorCtr="0">
            <a:noAutofit/>
          </a:bodyPr>
          <a:lstStyle/>
          <a:p>
            <a:pPr>
              <a:spcAft>
                <a:spcPts val="600"/>
              </a:spcAft>
            </a:pPr>
            <a:r>
              <a:rPr lang="tr-TR" sz="1500" b="1" dirty="0">
                <a:solidFill>
                  <a:schemeClr val="tx2"/>
                </a:solidFill>
              </a:rPr>
              <a:t>Veya </a:t>
            </a:r>
          </a:p>
        </p:txBody>
      </p:sp>
      <p:sp>
        <p:nvSpPr>
          <p:cNvPr id="16" name="Text Placeholder 6">
            <a:extLst>
              <a:ext uri="{FF2B5EF4-FFF2-40B4-BE49-F238E27FC236}">
                <a16:creationId xmlns:a16="http://schemas.microsoft.com/office/drawing/2014/main" id="{F747DAD7-148B-89FD-E961-D7F38395A25C}"/>
              </a:ext>
            </a:extLst>
          </p:cNvPr>
          <p:cNvSpPr txBox="1">
            <a:spLocks/>
          </p:cNvSpPr>
          <p:nvPr/>
        </p:nvSpPr>
        <p:spPr>
          <a:xfrm rot="10800000">
            <a:off x="778211" y="1426659"/>
            <a:ext cx="9902758" cy="604800"/>
          </a:xfrm>
          <a:prstGeom prst="homePlate">
            <a:avLst>
              <a:gd name="adj" fmla="val 34200"/>
            </a:avLst>
          </a:prstGeom>
          <a:solidFill>
            <a:schemeClr val="tx2"/>
          </a:solidFill>
        </p:spPr>
        <p:txBody>
          <a:bodyPr vert="horz" lIns="54610" tIns="54610" rIns="54610" bIns="5461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bg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400" kern="1200">
                <a:solidFill>
                  <a:schemeClr val="bg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400" kern="1200">
                <a:solidFill>
                  <a:schemeClr val="bg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400" kern="1200" baseline="0">
                <a:solidFill>
                  <a:schemeClr val="bg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endParaRPr lang="tr-TR" dirty="0"/>
          </a:p>
        </p:txBody>
      </p:sp>
      <p:sp>
        <p:nvSpPr>
          <p:cNvPr id="17" name="Text Placeholder 6">
            <a:extLst>
              <a:ext uri="{FF2B5EF4-FFF2-40B4-BE49-F238E27FC236}">
                <a16:creationId xmlns:a16="http://schemas.microsoft.com/office/drawing/2014/main" id="{B3A35103-1908-0E47-E352-EE796EE88321}"/>
              </a:ext>
            </a:extLst>
          </p:cNvPr>
          <p:cNvSpPr txBox="1">
            <a:spLocks/>
          </p:cNvSpPr>
          <p:nvPr/>
        </p:nvSpPr>
        <p:spPr>
          <a:xfrm>
            <a:off x="985621" y="1426660"/>
            <a:ext cx="9902758" cy="604800"/>
          </a:xfrm>
          <a:prstGeom prst="homePlate">
            <a:avLst>
              <a:gd name="adj" fmla="val 34200"/>
            </a:avLst>
          </a:prstGeom>
          <a:solidFill>
            <a:schemeClr val="tx2"/>
          </a:solidFill>
        </p:spPr>
        <p:txBody>
          <a:bodyPr vert="horz" lIns="54610" tIns="54610" rIns="54610" bIns="5461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bg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400" kern="1200">
                <a:solidFill>
                  <a:schemeClr val="bg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400" kern="1200">
                <a:solidFill>
                  <a:schemeClr val="bg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400" kern="1200" baseline="0">
                <a:solidFill>
                  <a:schemeClr val="bg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endParaRPr lang="tr-TR" dirty="0"/>
          </a:p>
        </p:txBody>
      </p:sp>
      <p:sp>
        <p:nvSpPr>
          <p:cNvPr id="18" name="TextBox 17">
            <a:extLst>
              <a:ext uri="{FF2B5EF4-FFF2-40B4-BE49-F238E27FC236}">
                <a16:creationId xmlns:a16="http://schemas.microsoft.com/office/drawing/2014/main" id="{E3A39EA3-F31B-4E90-6D9A-92DDC97756D9}"/>
              </a:ext>
            </a:extLst>
          </p:cNvPr>
          <p:cNvSpPr txBox="1"/>
          <p:nvPr/>
        </p:nvSpPr>
        <p:spPr>
          <a:xfrm>
            <a:off x="1439694" y="1451901"/>
            <a:ext cx="8394970" cy="554316"/>
          </a:xfrm>
          <a:prstGeom prst="rect">
            <a:avLst/>
          </a:prstGeom>
        </p:spPr>
        <p:txBody>
          <a:bodyPr vert="horz" wrap="square" lIns="0" tIns="0" rIns="0" bIns="0" rtlCol="0" anchor="t" anchorCtr="0">
            <a:noAutofit/>
          </a:bodyPr>
          <a:lstStyle/>
          <a:p>
            <a:pPr algn="l">
              <a:spcAft>
                <a:spcPts val="600"/>
              </a:spcAft>
            </a:pPr>
            <a:endParaRPr lang="tr-TR" sz="2000" b="1" dirty="0">
              <a:solidFill>
                <a:schemeClr val="bg1"/>
              </a:solidFill>
            </a:endParaRPr>
          </a:p>
        </p:txBody>
      </p:sp>
      <p:sp>
        <p:nvSpPr>
          <p:cNvPr id="19" name="TextBox 18">
            <a:extLst>
              <a:ext uri="{FF2B5EF4-FFF2-40B4-BE49-F238E27FC236}">
                <a16:creationId xmlns:a16="http://schemas.microsoft.com/office/drawing/2014/main" id="{A3547C94-B4FC-9D9E-D200-613E35233E17}"/>
              </a:ext>
            </a:extLst>
          </p:cNvPr>
          <p:cNvSpPr txBox="1"/>
          <p:nvPr/>
        </p:nvSpPr>
        <p:spPr>
          <a:xfrm>
            <a:off x="1277566" y="1524542"/>
            <a:ext cx="10157914" cy="459519"/>
          </a:xfrm>
          <a:prstGeom prst="rect">
            <a:avLst/>
          </a:prstGeom>
        </p:spPr>
        <p:txBody>
          <a:bodyPr vert="horz" wrap="square" lIns="0" tIns="0" rIns="0" bIns="0" rtlCol="0" anchor="t" anchorCtr="0">
            <a:noAutofit/>
          </a:bodyPr>
          <a:lstStyle/>
          <a:p>
            <a:pPr algn="ctr">
              <a:spcAft>
                <a:spcPts val="600"/>
              </a:spcAft>
            </a:pPr>
            <a:r>
              <a:rPr lang="tr-TR" sz="2400" b="1" dirty="0">
                <a:solidFill>
                  <a:schemeClr val="bg1"/>
                </a:solidFill>
                <a:latin typeface="Calibri" panose="020F0502020204030204" pitchFamily="34" charset="0"/>
                <a:cs typeface="Calibri" panose="020F0502020204030204" pitchFamily="34" charset="0"/>
              </a:rPr>
              <a:t>«Y</a:t>
            </a:r>
            <a:r>
              <a:rPr kumimoji="0" lang="tr-TR" sz="24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atırım </a:t>
            </a:r>
            <a:r>
              <a:rPr lang="tr-TR" sz="2400" b="1" dirty="0">
                <a:solidFill>
                  <a:schemeClr val="bg1"/>
                </a:solidFill>
                <a:latin typeface="Calibri" panose="020F0502020204030204" pitchFamily="34" charset="0"/>
                <a:cs typeface="Calibri" panose="020F0502020204030204" pitchFamily="34" charset="0"/>
              </a:rPr>
              <a:t>D</a:t>
            </a:r>
            <a:r>
              <a:rPr kumimoji="0" lang="tr-TR" sz="24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önemi» ifadesinden ne anlaşılmalıdır?</a:t>
            </a:r>
            <a:r>
              <a:rPr kumimoji="0" lang="tr-TR" sz="16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 </a:t>
            </a:r>
          </a:p>
          <a:p>
            <a:pPr algn="l">
              <a:spcAft>
                <a:spcPts val="600"/>
              </a:spcAft>
            </a:pPr>
            <a:endParaRPr lang="tr-TR" sz="1500" b="1" dirty="0">
              <a:solidFill>
                <a:schemeClr val="tx2"/>
              </a:solidFill>
            </a:endParaRPr>
          </a:p>
        </p:txBody>
      </p:sp>
      <p:sp>
        <p:nvSpPr>
          <p:cNvPr id="20" name="Text Placeholder 2">
            <a:extLst>
              <a:ext uri="{FF2B5EF4-FFF2-40B4-BE49-F238E27FC236}">
                <a16:creationId xmlns:a16="http://schemas.microsoft.com/office/drawing/2014/main" id="{E42F3BE9-55AC-4B3C-380D-874BB0AA98DA}"/>
              </a:ext>
            </a:extLst>
          </p:cNvPr>
          <p:cNvSpPr txBox="1">
            <a:spLocks/>
          </p:cNvSpPr>
          <p:nvPr/>
        </p:nvSpPr>
        <p:spPr>
          <a:xfrm>
            <a:off x="1011676" y="4718949"/>
            <a:ext cx="9669293" cy="1229018"/>
          </a:xfrm>
          <a:prstGeom prst="rect">
            <a:avLst/>
          </a:prstGeom>
          <a:solidFill>
            <a:schemeClr val="accent1">
              <a:lumMod val="20000"/>
              <a:lumOff val="80000"/>
            </a:schemeClr>
          </a:solidFill>
        </p:spPr>
        <p:txBody>
          <a:bodyPr vert="horz" lIns="54610" tIns="54610" rIns="54610" bIns="5461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9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just"/>
            <a:r>
              <a:rPr lang="tr-TR" sz="1800" b="0" dirty="0">
                <a:solidFill>
                  <a:srgbClr val="494949"/>
                </a:solidFill>
                <a:latin typeface="Calibri" panose="020F0502020204030204" pitchFamily="34" charset="0"/>
                <a:cs typeface="Calibri" panose="020F0502020204030204" pitchFamily="34" charset="0"/>
              </a:rPr>
              <a:t>Mükellef kurum 30.08.2021 tarihinde yatırım teşvik belgesi almıştır. Yatırıma ise fiilen 30.04.2022 de başlamıştır. Yatırımı 15.06.2024 tarihinde tamamlamış, tamamlama vizesi için 30.08.2024 tarihinde bakanlığa başvuru yapmıştır. Bu mükellef için yatırım dönemi </a:t>
            </a:r>
            <a:r>
              <a:rPr lang="tr-TR" sz="1800" b="0" u="sng" dirty="0">
                <a:solidFill>
                  <a:srgbClr val="FF0000"/>
                </a:solidFill>
                <a:latin typeface="Calibri" panose="020F0502020204030204" pitchFamily="34" charset="0"/>
                <a:cs typeface="Calibri" panose="020F0502020204030204" pitchFamily="34" charset="0"/>
              </a:rPr>
              <a:t>30.04.2022-30.06.2024</a:t>
            </a:r>
            <a:r>
              <a:rPr lang="tr-TR" sz="1800" b="0" dirty="0">
                <a:solidFill>
                  <a:srgbClr val="494949"/>
                </a:solidFill>
                <a:latin typeface="Calibri" panose="020F0502020204030204" pitchFamily="34" charset="0"/>
                <a:cs typeface="Calibri" panose="020F0502020204030204" pitchFamily="34" charset="0"/>
              </a:rPr>
              <a:t> tarihleri arasındaki dönemdir. </a:t>
            </a:r>
            <a:endParaRPr lang="tr-TR" sz="1800" b="0" dirty="0"/>
          </a:p>
        </p:txBody>
      </p:sp>
      <p:sp>
        <p:nvSpPr>
          <p:cNvPr id="2" name="TextBox 1">
            <a:extLst>
              <a:ext uri="{FF2B5EF4-FFF2-40B4-BE49-F238E27FC236}">
                <a16:creationId xmlns:a16="http://schemas.microsoft.com/office/drawing/2014/main" id="{F95787B8-0C60-3A9B-9C2C-1DDDAA714840}"/>
              </a:ext>
            </a:extLst>
          </p:cNvPr>
          <p:cNvSpPr txBox="1"/>
          <p:nvPr/>
        </p:nvSpPr>
        <p:spPr>
          <a:xfrm>
            <a:off x="665951" y="6216521"/>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2529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616C-8964-10AD-1D3A-43255A928619}"/>
              </a:ext>
            </a:extLst>
          </p:cNvPr>
          <p:cNvSpPr>
            <a:spLocks noGrp="1"/>
          </p:cNvSpPr>
          <p:nvPr>
            <p:ph type="title"/>
          </p:nvPr>
        </p:nvSpPr>
        <p:spPr/>
        <p:txBody>
          <a:bodyPr/>
          <a:lstStyle/>
          <a:p>
            <a:r>
              <a:rPr lang="tr-TR" sz="4800" b="1" dirty="0">
                <a:solidFill>
                  <a:srgbClr val="002060"/>
                </a:solidFill>
                <a:latin typeface="Univers for KPMG"/>
              </a:rPr>
              <a:t>Sunum Çerçevesi</a:t>
            </a:r>
          </a:p>
        </p:txBody>
      </p:sp>
      <p:sp>
        <p:nvSpPr>
          <p:cNvPr id="3" name="Title 1">
            <a:extLst>
              <a:ext uri="{FF2B5EF4-FFF2-40B4-BE49-F238E27FC236}">
                <a16:creationId xmlns:a16="http://schemas.microsoft.com/office/drawing/2014/main" id="{639B0E3D-E081-8E4C-A014-86B8DB69C0F6}"/>
              </a:ext>
            </a:extLst>
          </p:cNvPr>
          <p:cNvSpPr txBox="1">
            <a:spLocks/>
          </p:cNvSpPr>
          <p:nvPr/>
        </p:nvSpPr>
        <p:spPr>
          <a:xfrm>
            <a:off x="1003200" y="1178713"/>
            <a:ext cx="10185600" cy="486934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571500" indent="-571500">
              <a:spcBef>
                <a:spcPts val="800"/>
              </a:spcBef>
              <a:spcAft>
                <a:spcPts val="800"/>
              </a:spcAft>
              <a:buFont typeface="Arial" panose="020B0604020202020204" pitchFamily="34" charset="0"/>
              <a:buChar char="•"/>
            </a:pPr>
            <a:r>
              <a:rPr lang="tr-TR" sz="2400" dirty="0">
                <a:solidFill>
                  <a:srgbClr val="0070C0"/>
                </a:solidFill>
              </a:rPr>
              <a:t>Yatırım Teşvik Mevzuatı Kanun Düzenlemeleri</a:t>
            </a:r>
          </a:p>
          <a:p>
            <a:pPr marL="571500" indent="-571500">
              <a:spcBef>
                <a:spcPts val="800"/>
              </a:spcBef>
              <a:spcAft>
                <a:spcPts val="800"/>
              </a:spcAft>
              <a:buFont typeface="Arial" panose="020B0604020202020204" pitchFamily="34" charset="0"/>
              <a:buChar char="•"/>
            </a:pPr>
            <a:r>
              <a:rPr lang="tr-TR" sz="2400" dirty="0">
                <a:solidFill>
                  <a:srgbClr val="0070C0"/>
                </a:solidFill>
              </a:rPr>
              <a:t>Yatırım Teşvik Sistemi</a:t>
            </a:r>
          </a:p>
          <a:p>
            <a:pPr marL="571500" indent="-571500">
              <a:spcBef>
                <a:spcPts val="800"/>
              </a:spcBef>
              <a:spcAft>
                <a:spcPts val="800"/>
              </a:spcAft>
              <a:buFont typeface="Arial" panose="020B0604020202020204" pitchFamily="34" charset="0"/>
              <a:buChar char="•"/>
            </a:pPr>
            <a:r>
              <a:rPr lang="tr-TR" sz="2400" dirty="0">
                <a:solidFill>
                  <a:srgbClr val="0070C0"/>
                </a:solidFill>
              </a:rPr>
              <a:t>İndirimli Kurumlar Vergisi Uygulaması</a:t>
            </a:r>
          </a:p>
          <a:p>
            <a:pPr marL="571500" indent="-571500">
              <a:spcBef>
                <a:spcPts val="800"/>
              </a:spcBef>
              <a:spcAft>
                <a:spcPts val="800"/>
              </a:spcAft>
              <a:buFont typeface="Arial" panose="020B0604020202020204" pitchFamily="34" charset="0"/>
              <a:buChar char="•"/>
            </a:pPr>
            <a:r>
              <a:rPr lang="tr-TR" sz="2400" dirty="0">
                <a:solidFill>
                  <a:srgbClr val="0070C0"/>
                </a:solidFill>
              </a:rPr>
              <a:t>İndirimli Kurumlar Vergisi Uygulamasında «Kavramlar»</a:t>
            </a:r>
          </a:p>
          <a:p>
            <a:pPr marL="571500" indent="-571500">
              <a:spcBef>
                <a:spcPts val="800"/>
              </a:spcBef>
              <a:spcAft>
                <a:spcPts val="800"/>
              </a:spcAft>
              <a:buFont typeface="Arial" panose="020B0604020202020204" pitchFamily="34" charset="0"/>
              <a:buChar char="•"/>
            </a:pPr>
            <a:r>
              <a:rPr lang="tr-TR" sz="2400" dirty="0">
                <a:solidFill>
                  <a:srgbClr val="0070C0"/>
                </a:solidFill>
              </a:rPr>
              <a:t>Yatırım, Kısmen İşletme Ve İşletme  Döneminde İndirimli Kurumlar Vergisi</a:t>
            </a:r>
          </a:p>
          <a:p>
            <a:pPr marL="571500" indent="-571500">
              <a:spcBef>
                <a:spcPts val="800"/>
              </a:spcBef>
              <a:spcAft>
                <a:spcPts val="800"/>
              </a:spcAft>
              <a:buFont typeface="Arial" panose="020B0604020202020204" pitchFamily="34" charset="0"/>
              <a:buChar char="•"/>
            </a:pPr>
            <a:r>
              <a:rPr lang="tr-TR" sz="2400" dirty="0">
                <a:solidFill>
                  <a:srgbClr val="0070C0"/>
                </a:solidFill>
              </a:rPr>
              <a:t>Tevsi Yatırımlarda İndirimli Kurumlar Vergisi</a:t>
            </a:r>
          </a:p>
          <a:p>
            <a:pPr marL="571500" indent="-571500">
              <a:spcBef>
                <a:spcPts val="800"/>
              </a:spcBef>
              <a:spcAft>
                <a:spcPts val="800"/>
              </a:spcAft>
              <a:buFont typeface="Arial" panose="020B0604020202020204" pitchFamily="34" charset="0"/>
              <a:buChar char="•"/>
            </a:pPr>
            <a:r>
              <a:rPr lang="tr-TR" sz="2400" dirty="0">
                <a:solidFill>
                  <a:srgbClr val="0070C0"/>
                </a:solidFill>
              </a:rPr>
              <a:t>Yurtiçi Asgari Kurumlar Vergisinde Uygulama</a:t>
            </a:r>
          </a:p>
          <a:p>
            <a:pPr marL="571500" indent="-571500">
              <a:spcBef>
                <a:spcPts val="800"/>
              </a:spcBef>
              <a:spcAft>
                <a:spcPts val="800"/>
              </a:spcAft>
              <a:buFont typeface="Arial" panose="020B0604020202020204" pitchFamily="34" charset="0"/>
              <a:buChar char="•"/>
            </a:pPr>
            <a:r>
              <a:rPr lang="tr-TR" sz="2400" dirty="0">
                <a:solidFill>
                  <a:srgbClr val="0070C0"/>
                </a:solidFill>
              </a:rPr>
              <a:t>Endeksleme</a:t>
            </a:r>
          </a:p>
          <a:p>
            <a:pPr marL="571500" indent="-571500">
              <a:spcBef>
                <a:spcPts val="800"/>
              </a:spcBef>
              <a:spcAft>
                <a:spcPts val="800"/>
              </a:spcAft>
              <a:buFont typeface="Arial" panose="020B0604020202020204" pitchFamily="34" charset="0"/>
              <a:buChar char="•"/>
            </a:pPr>
            <a:r>
              <a:rPr lang="tr-TR" sz="2400" dirty="0">
                <a:solidFill>
                  <a:srgbClr val="0070C0"/>
                </a:solidFill>
              </a:rPr>
              <a:t>Özellikli Konular </a:t>
            </a:r>
          </a:p>
          <a:p>
            <a:pPr marL="571500" indent="-571500">
              <a:spcBef>
                <a:spcPts val="600"/>
              </a:spcBef>
              <a:spcAft>
                <a:spcPts val="600"/>
              </a:spcAft>
              <a:buFont typeface="Arial" panose="020B0604020202020204" pitchFamily="34" charset="0"/>
              <a:buChar char="•"/>
            </a:pPr>
            <a:endParaRPr lang="tr-TR" sz="2800" dirty="0">
              <a:solidFill>
                <a:schemeClr val="tx1">
                  <a:lumMod val="95000"/>
                  <a:lumOff val="5000"/>
                </a:schemeClr>
              </a:solidFill>
            </a:endParaRPr>
          </a:p>
          <a:p>
            <a:pPr marL="571500" indent="-571500">
              <a:spcBef>
                <a:spcPts val="600"/>
              </a:spcBef>
              <a:spcAft>
                <a:spcPts val="600"/>
              </a:spcAft>
              <a:buFont typeface="Arial" panose="020B0604020202020204" pitchFamily="34" charset="0"/>
              <a:buChar char="•"/>
            </a:pPr>
            <a:endParaRPr lang="tr-TR" sz="3200" dirty="0">
              <a:solidFill>
                <a:schemeClr val="tx1">
                  <a:lumMod val="95000"/>
                  <a:lumOff val="5000"/>
                </a:schemeClr>
              </a:solidFill>
            </a:endParaRPr>
          </a:p>
          <a:p>
            <a:pPr marL="571500" indent="-571500">
              <a:spcBef>
                <a:spcPts val="600"/>
              </a:spcBef>
              <a:spcAft>
                <a:spcPts val="600"/>
              </a:spcAft>
              <a:buFont typeface="Arial" panose="020B0604020202020204" pitchFamily="34" charset="0"/>
              <a:buChar char="•"/>
            </a:pPr>
            <a:endParaRPr lang="tr-TR" sz="3200" dirty="0">
              <a:solidFill>
                <a:schemeClr val="tx1">
                  <a:lumMod val="95000"/>
                  <a:lumOff val="5000"/>
                </a:schemeClr>
              </a:solidFill>
            </a:endParaRPr>
          </a:p>
          <a:p>
            <a:pPr marL="571500" indent="-571500">
              <a:buFont typeface="Arial" panose="020B0604020202020204" pitchFamily="34" charset="0"/>
              <a:buChar char="•"/>
            </a:pPr>
            <a:endParaRPr lang="tr-TR" sz="3200" dirty="0"/>
          </a:p>
          <a:p>
            <a:pPr marL="571500" indent="-571500">
              <a:buFont typeface="Arial" panose="020B0604020202020204" pitchFamily="34" charset="0"/>
              <a:buChar char="•"/>
            </a:pPr>
            <a:endParaRPr lang="tr-TR" sz="4400" dirty="0"/>
          </a:p>
          <a:p>
            <a:endParaRPr lang="tr-TR" dirty="0"/>
          </a:p>
        </p:txBody>
      </p:sp>
      <p:sp>
        <p:nvSpPr>
          <p:cNvPr id="4" name="TextBox 3">
            <a:extLst>
              <a:ext uri="{FF2B5EF4-FFF2-40B4-BE49-F238E27FC236}">
                <a16:creationId xmlns:a16="http://schemas.microsoft.com/office/drawing/2014/main" id="{283AA90D-2C66-0EC8-7428-151D015B603D}"/>
              </a:ext>
            </a:extLst>
          </p:cNvPr>
          <p:cNvSpPr txBox="1"/>
          <p:nvPr/>
        </p:nvSpPr>
        <p:spPr>
          <a:xfrm>
            <a:off x="675943" y="6276370"/>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06371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p:txBody>
          <a:bodyPr/>
          <a:lstStyle/>
          <a:p>
            <a:pPr marL="0" marR="0" lvl="0" indent="0" defTabSz="902975" rtl="0" eaLnBrk="1" fontAlgn="auto" latinLnBrk="0" hangingPunct="1">
              <a:lnSpc>
                <a:spcPct val="100000"/>
              </a:lnSpc>
              <a:spcBef>
                <a:spcPts val="0"/>
              </a:spcBef>
              <a:spcAft>
                <a:spcPts val="0"/>
              </a:spcAft>
              <a:tabLst/>
              <a:defRPr/>
            </a:pPr>
            <a:r>
              <a:rPr lang="tr-TR" sz="2800" b="1" i="0" dirty="0">
                <a:effectLst/>
                <a:latin typeface="Calibri" panose="020F0502020204030204" pitchFamily="34" charset="0"/>
              </a:rPr>
              <a:t>Diğer Faaliyetlerden Elde Edilen Kazançlarda İndirimli KV Uygulaması</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03199" y="950400"/>
            <a:ext cx="10185599" cy="5278950"/>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indent="342900" algn="just">
              <a:lnSpc>
                <a:spcPct val="100000"/>
              </a:lnSpc>
              <a:spcBef>
                <a:spcPts val="600"/>
              </a:spcBef>
              <a:spcAft>
                <a:spcPts val="600"/>
              </a:spcAft>
            </a:pPr>
            <a:r>
              <a:rPr lang="tr-TR" sz="1900" b="1" dirty="0">
                <a:solidFill>
                  <a:srgbClr val="002060"/>
                </a:solidFill>
                <a:latin typeface="Calibri" panose="020F0502020204030204" pitchFamily="34" charset="0"/>
                <a:cs typeface="Calibri" panose="020F0502020204030204" pitchFamily="34" charset="0"/>
              </a:rPr>
              <a:t>Örnek 3: </a:t>
            </a:r>
            <a:r>
              <a:rPr lang="tr-TR" sz="1900" dirty="0">
                <a:solidFill>
                  <a:srgbClr val="002060"/>
                </a:solidFill>
                <a:latin typeface="Calibri" panose="020F0502020204030204" pitchFamily="34" charset="0"/>
                <a:cs typeface="Calibri" panose="020F0502020204030204" pitchFamily="34" charset="0"/>
              </a:rPr>
              <a:t>Mükellef kurum yatırım teşvik belgesini Kasım/2024 tarihinde almış, ilk harcamasını ise Ocak/2025 tarihinde yapmıştır. Bu durumda 2024 yılında diğer faaliyetlerinden elde etmiş olduğu kazançları için indirimli KV uygulayabilecek midir? </a:t>
            </a:r>
          </a:p>
          <a:p>
            <a:pPr indent="342900" algn="just">
              <a:lnSpc>
                <a:spcPct val="100000"/>
              </a:lnSpc>
              <a:spcBef>
                <a:spcPts val="600"/>
              </a:spcBef>
              <a:spcAft>
                <a:spcPts val="600"/>
              </a:spcAft>
            </a:pPr>
            <a:r>
              <a:rPr lang="tr-TR" sz="1900" dirty="0">
                <a:solidFill>
                  <a:srgbClr val="FF0000"/>
                </a:solidFill>
                <a:latin typeface="Calibri" panose="020F0502020204030204" pitchFamily="34" charset="0"/>
                <a:cs typeface="Calibri" panose="020F0502020204030204" pitchFamily="34" charset="0"/>
              </a:rPr>
              <a:t>Yatırıma fiilen 2025 yılında başlandığından 2024 için İndirimli KV uygulamasından yararlanamaz. </a:t>
            </a:r>
          </a:p>
          <a:p>
            <a:pPr marL="0" marR="0" lvl="0" indent="342900" algn="just" defTabSz="914094" rtl="0" eaLnBrk="1" fontAlgn="auto" latinLnBrk="0" hangingPunct="1">
              <a:lnSpc>
                <a:spcPct val="100000"/>
              </a:lnSpc>
              <a:spcBef>
                <a:spcPts val="600"/>
              </a:spcBef>
              <a:spcAft>
                <a:spcPts val="600"/>
              </a:spcAft>
              <a:buClrTx/>
              <a:buSzTx/>
              <a:buFontTx/>
              <a:buNone/>
              <a:tabLst/>
              <a:defRPr/>
            </a:pPr>
            <a:r>
              <a:rPr kumimoji="0" lang="tr-TR" sz="19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Örnek </a:t>
            </a:r>
            <a:r>
              <a:rPr lang="tr-TR" sz="1900" b="1" dirty="0">
                <a:solidFill>
                  <a:srgbClr val="002060"/>
                </a:solidFill>
                <a:latin typeface="Calibri" panose="020F0502020204030204" pitchFamily="34" charset="0"/>
                <a:cs typeface="Calibri" panose="020F0502020204030204" pitchFamily="34" charset="0"/>
              </a:rPr>
              <a:t>4</a:t>
            </a:r>
            <a:r>
              <a:rPr kumimoji="0" lang="tr-TR" sz="19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tr-TR" sz="1900" b="0"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Mükellef kurumun Mart/2024 tarihinde almış olduğu YTB’de öngörülen yatırım harcaması tutarı 40 Milyon TL’dir. 2024 yılında yapılan harcama tutarı 10 Milyo</a:t>
            </a:r>
            <a:r>
              <a:rPr lang="tr-TR" sz="1900" dirty="0">
                <a:solidFill>
                  <a:srgbClr val="002060"/>
                </a:solidFill>
                <a:latin typeface="Calibri" panose="020F0502020204030204" pitchFamily="34" charset="0"/>
                <a:cs typeface="Calibri" panose="020F0502020204030204" pitchFamily="34" charset="0"/>
              </a:rPr>
              <a:t>n TL ise bu yılda diğer faaliyetlerden elde edilen kazaçlar için yararlanabileceği yatırıma katkı tutarı ne kadardır? </a:t>
            </a:r>
            <a:r>
              <a:rPr lang="tr-TR" sz="1900" dirty="0">
                <a:solidFill>
                  <a:srgbClr val="FF0000"/>
                </a:solidFill>
                <a:latin typeface="Calibri" panose="020F0502020204030204" pitchFamily="34" charset="0"/>
                <a:cs typeface="Calibri" panose="020F0502020204030204" pitchFamily="34" charset="0"/>
              </a:rPr>
              <a:t>(yatırıma katkı oranı %40’dır)</a:t>
            </a:r>
          </a:p>
          <a:p>
            <a:pPr marL="0" marR="0" lvl="0" indent="342900" algn="just" defTabSz="914094" rtl="0" eaLnBrk="1" fontAlgn="auto" latinLnBrk="0" hangingPunct="1">
              <a:lnSpc>
                <a:spcPct val="100000"/>
              </a:lnSpc>
              <a:spcBef>
                <a:spcPts val="0"/>
              </a:spcBef>
              <a:buClrTx/>
              <a:buSzTx/>
              <a:buFontTx/>
              <a:buNone/>
              <a:tabLst/>
              <a:defRPr/>
            </a:pPr>
            <a:r>
              <a:rPr lang="tr-TR" sz="1900" dirty="0">
                <a:solidFill>
                  <a:srgbClr val="FF0000"/>
                </a:solidFill>
                <a:latin typeface="Calibri" panose="020F0502020204030204" pitchFamily="34" charset="0"/>
                <a:cs typeface="Calibri" panose="020F0502020204030204" pitchFamily="34" charset="0"/>
              </a:rPr>
              <a:t>Yatırım Dönemi İçin Toplam YKT= 40.000.000 x %40 x %80 = 12.800.000-TL</a:t>
            </a:r>
          </a:p>
          <a:p>
            <a:pPr marL="0" marR="0" lvl="0" indent="342900" algn="just" defTabSz="914094" rtl="0" eaLnBrk="1" fontAlgn="auto" latinLnBrk="0" hangingPunct="1">
              <a:lnSpc>
                <a:spcPct val="100000"/>
              </a:lnSpc>
              <a:spcBef>
                <a:spcPts val="0"/>
              </a:spcBef>
              <a:buClrTx/>
              <a:buSzTx/>
              <a:buFontTx/>
              <a:buNone/>
              <a:tabLst/>
              <a:defRPr/>
            </a:pPr>
            <a:r>
              <a:rPr lang="tr-TR" sz="1900" dirty="0">
                <a:solidFill>
                  <a:srgbClr val="FF0000"/>
                </a:solidFill>
                <a:latin typeface="Calibri" panose="020F0502020204030204" pitchFamily="34" charset="0"/>
                <a:cs typeface="Calibri" panose="020F0502020204030204" pitchFamily="34" charset="0"/>
              </a:rPr>
              <a:t>2024 için Gerçekleşen Harcama= </a:t>
            </a:r>
            <a:r>
              <a:rPr lang="tr-TR" sz="1900" b="1" dirty="0">
                <a:solidFill>
                  <a:srgbClr val="FF0000"/>
                </a:solidFill>
                <a:latin typeface="Calibri" panose="020F0502020204030204" pitchFamily="34" charset="0"/>
                <a:cs typeface="Calibri" panose="020F0502020204030204" pitchFamily="34" charset="0"/>
              </a:rPr>
              <a:t>10.000.000-TL</a:t>
            </a:r>
          </a:p>
          <a:p>
            <a:pPr marL="0" marR="0" lvl="0" indent="342900" algn="just" defTabSz="914094" rtl="0" eaLnBrk="1" fontAlgn="auto" latinLnBrk="0" hangingPunct="1">
              <a:lnSpc>
                <a:spcPct val="100000"/>
              </a:lnSpc>
              <a:spcBef>
                <a:spcPts val="600"/>
              </a:spcBef>
              <a:spcAft>
                <a:spcPts val="600"/>
              </a:spcAft>
              <a:buClrTx/>
              <a:buSzTx/>
              <a:buFontTx/>
              <a:buNone/>
              <a:tabLst/>
              <a:defRPr/>
            </a:pPr>
            <a:r>
              <a:rPr kumimoji="0" lang="tr-TR" sz="19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Örnek 5: </a:t>
            </a:r>
            <a:r>
              <a:rPr kumimoji="0" lang="tr-TR" sz="1900" b="0"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Mükellef kurumun Mart/2024 tarihinde almış olduğu YTB’de öngörülen yatırım harcaması tutarı 50 Milyon TL’dir. 2024 yılında yapılan harcama tutarı 25 Milyo</a:t>
            </a:r>
            <a:r>
              <a:rPr lang="tr-TR" sz="1900" dirty="0">
                <a:solidFill>
                  <a:srgbClr val="002060"/>
                </a:solidFill>
                <a:latin typeface="Calibri" panose="020F0502020204030204" pitchFamily="34" charset="0"/>
                <a:cs typeface="Calibri" panose="020F0502020204030204" pitchFamily="34" charset="0"/>
              </a:rPr>
              <a:t>n TL ise yatırım döneminde yararlanabileceği yatırıma katkı tutarı ne kadardır? </a:t>
            </a:r>
            <a:r>
              <a:rPr lang="tr-TR" sz="1900" dirty="0">
                <a:solidFill>
                  <a:srgbClr val="FF0000"/>
                </a:solidFill>
                <a:latin typeface="Calibri" panose="020F0502020204030204" pitchFamily="34" charset="0"/>
                <a:cs typeface="Calibri" panose="020F0502020204030204" pitchFamily="34" charset="0"/>
              </a:rPr>
              <a:t>(yatırıma katkı oranı %30’dur)</a:t>
            </a:r>
          </a:p>
          <a:p>
            <a:pPr marL="0" marR="0" lvl="0" indent="342900" algn="just" defTabSz="914094" rtl="0" eaLnBrk="1" fontAlgn="auto" latinLnBrk="0" hangingPunct="1">
              <a:lnSpc>
                <a:spcPct val="100000"/>
              </a:lnSpc>
              <a:spcBef>
                <a:spcPts val="0"/>
              </a:spcBef>
              <a:buClrTx/>
              <a:buSzTx/>
              <a:buFontTx/>
              <a:buNone/>
              <a:tabLst/>
              <a:defRPr/>
            </a:pPr>
            <a:r>
              <a:rPr lang="tr-TR" sz="1900" dirty="0">
                <a:solidFill>
                  <a:srgbClr val="FF0000"/>
                </a:solidFill>
                <a:latin typeface="Calibri" panose="020F0502020204030204" pitchFamily="34" charset="0"/>
                <a:cs typeface="Calibri" panose="020F0502020204030204" pitchFamily="34" charset="0"/>
              </a:rPr>
              <a:t>Yatırım Dönemi İçin Toplam YKT= 50.000.000 x %30 x %80 = </a:t>
            </a:r>
            <a:r>
              <a:rPr lang="tr-TR" sz="1900" b="1" dirty="0">
                <a:solidFill>
                  <a:srgbClr val="FF0000"/>
                </a:solidFill>
                <a:latin typeface="Calibri" panose="020F0502020204030204" pitchFamily="34" charset="0"/>
                <a:cs typeface="Calibri" panose="020F0502020204030204" pitchFamily="34" charset="0"/>
              </a:rPr>
              <a:t>12.000.000-TL</a:t>
            </a:r>
          </a:p>
          <a:p>
            <a:pPr marL="0" marR="0" lvl="0" indent="342900" algn="just" defTabSz="914094" rtl="0" eaLnBrk="1" fontAlgn="auto" latinLnBrk="0" hangingPunct="1">
              <a:lnSpc>
                <a:spcPct val="100000"/>
              </a:lnSpc>
              <a:spcBef>
                <a:spcPts val="0"/>
              </a:spcBef>
              <a:buClrTx/>
              <a:buSzTx/>
              <a:buFontTx/>
              <a:buNone/>
              <a:tabLst/>
              <a:defRPr/>
            </a:pPr>
            <a:r>
              <a:rPr lang="tr-TR" sz="1900" dirty="0">
                <a:solidFill>
                  <a:srgbClr val="FF0000"/>
                </a:solidFill>
                <a:latin typeface="Calibri" panose="020F0502020204030204" pitchFamily="34" charset="0"/>
                <a:cs typeface="Calibri" panose="020F0502020204030204" pitchFamily="34" charset="0"/>
              </a:rPr>
              <a:t>2024 için Gerçekleşen Harcama= 25.000.000-TL</a:t>
            </a:r>
          </a:p>
          <a:p>
            <a:pPr marL="0" marR="0" lvl="0" indent="342900" algn="just" defTabSz="914094" rtl="0" eaLnBrk="1" fontAlgn="auto" latinLnBrk="0" hangingPunct="1">
              <a:lnSpc>
                <a:spcPct val="70000"/>
              </a:lnSpc>
              <a:spcBef>
                <a:spcPts val="1200"/>
              </a:spcBef>
              <a:spcAft>
                <a:spcPts val="1200"/>
              </a:spcAft>
              <a:buClrTx/>
              <a:buSzTx/>
              <a:buFontTx/>
              <a:buNone/>
              <a:tabLst/>
              <a:defRPr/>
            </a:pPr>
            <a:endParaRPr lang="tr-TR" sz="2000" dirty="0">
              <a:solidFill>
                <a:schemeClr val="tx1"/>
              </a:solidFill>
              <a:latin typeface="Calibri" panose="020F0502020204030204" pitchFamily="34" charset="0"/>
              <a:cs typeface="Calibri" panose="020F0502020204030204" pitchFamily="34" charset="0"/>
            </a:endParaRPr>
          </a:p>
          <a:p>
            <a:pPr marL="0" marR="0" lvl="0" indent="342900" algn="just" defTabSz="914094" rtl="0" eaLnBrk="1" fontAlgn="auto" latinLnBrk="0" hangingPunct="1">
              <a:lnSpc>
                <a:spcPct val="70000"/>
              </a:lnSpc>
              <a:spcBef>
                <a:spcPts val="1200"/>
              </a:spcBef>
              <a:spcAft>
                <a:spcPts val="1200"/>
              </a:spcAft>
              <a:buClrTx/>
              <a:buSzTx/>
              <a:buFontTx/>
              <a:buNone/>
              <a:tabLst/>
              <a:defRPr/>
            </a:pPr>
            <a:endParaRPr kumimoji="0" lang="tr-TR" sz="2000" b="0"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ts val="1200"/>
              </a:spcBef>
              <a:spcAft>
                <a:spcPts val="1200"/>
              </a:spcAft>
              <a:buClrTx/>
              <a:buSzTx/>
              <a:buFontTx/>
              <a:buNone/>
              <a:tabLst/>
              <a:defRPr/>
            </a:pPr>
            <a:endParaRPr kumimoji="0" lang="tr-TR" sz="2000" b="0"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rPr>
            </a:br>
            <a:endParaRPr kumimoji="0" lang="tr-TR" sz="5398" b="0"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endParaRPr>
          </a:p>
        </p:txBody>
      </p:sp>
      <p:sp>
        <p:nvSpPr>
          <p:cNvPr id="4" name="TextBox 3">
            <a:extLst>
              <a:ext uri="{FF2B5EF4-FFF2-40B4-BE49-F238E27FC236}">
                <a16:creationId xmlns:a16="http://schemas.microsoft.com/office/drawing/2014/main" id="{716067B6-752B-6805-80B2-1ABFC05804A6}"/>
              </a:ext>
            </a:extLst>
          </p:cNvPr>
          <p:cNvSpPr txBox="1"/>
          <p:nvPr/>
        </p:nvSpPr>
        <p:spPr>
          <a:xfrm>
            <a:off x="667779" y="6276370"/>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20856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1" y="432000"/>
            <a:ext cx="10185600" cy="686508"/>
          </a:xfrm>
        </p:spPr>
        <p:txBody>
          <a:bodyPr/>
          <a:lstStyle/>
          <a:p>
            <a:pPr marL="0" marR="0" lvl="0" indent="0" algn="ctr" defTabSz="902975" rtl="0" eaLnBrk="1" fontAlgn="auto" latinLnBrk="0" hangingPunct="1">
              <a:lnSpc>
                <a:spcPct val="100000"/>
              </a:lnSpc>
              <a:spcBef>
                <a:spcPts val="0"/>
              </a:spcBef>
              <a:spcAft>
                <a:spcPts val="0"/>
              </a:spcAft>
              <a:tabLst/>
              <a:defRPr/>
            </a:pPr>
            <a:r>
              <a:rPr lang="tr-TR" sz="2800" b="1" i="0" dirty="0">
                <a:effectLst/>
                <a:latin typeface="Calibri" panose="020F0502020204030204" pitchFamily="34" charset="0"/>
              </a:rPr>
              <a:t>Diğer Faaliyetlerden Elde Edilen Kazançlarda İndirimli KV Uygulaması</a:t>
            </a:r>
            <a:br>
              <a:rPr lang="tr-TR" sz="2800" b="1" i="0" dirty="0">
                <a:effectLst/>
                <a:latin typeface="Calibri" panose="020F050202020403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03199" y="1077685"/>
            <a:ext cx="10185599" cy="4702629"/>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indent="342900" algn="just">
              <a:spcAft>
                <a:spcPts val="600"/>
              </a:spcAft>
            </a:pPr>
            <a:endParaRPr lang="tr-TR" sz="1800" b="1" dirty="0">
              <a:solidFill>
                <a:srgbClr val="494949"/>
              </a:solidFill>
              <a:latin typeface="Calibri" panose="020F0502020204030204" pitchFamily="34" charset="0"/>
              <a:cs typeface="Calibri" panose="020F0502020204030204" pitchFamily="34" charset="0"/>
            </a:endParaRPr>
          </a:p>
          <a:p>
            <a:pPr indent="342900" algn="just">
              <a:spcAft>
                <a:spcPts val="600"/>
              </a:spcAft>
            </a:pPr>
            <a:r>
              <a:rPr lang="tr-TR" sz="1800" b="1" dirty="0">
                <a:solidFill>
                  <a:srgbClr val="494949"/>
                </a:solidFill>
                <a:latin typeface="Calibri" panose="020F0502020204030204" pitchFamily="34" charset="0"/>
                <a:cs typeface="Calibri" panose="020F0502020204030204" pitchFamily="34" charset="0"/>
              </a:rPr>
              <a:t>Örnek 6: </a:t>
            </a:r>
            <a:r>
              <a:rPr lang="tr-TR" sz="1800" dirty="0">
                <a:solidFill>
                  <a:srgbClr val="494949"/>
                </a:solidFill>
                <a:latin typeface="Calibri" panose="020F0502020204030204" pitchFamily="34" charset="0"/>
                <a:cs typeface="Calibri" panose="020F0502020204030204" pitchFamily="34" charset="0"/>
              </a:rPr>
              <a:t>(D) A.Ş. YTB kapsamındaki 20.000.000-TL’lik yatırımına 2/3/2024 tarihinde başlamış olup bu yatırıma ilişkin olarak 2024 yılında 12.000.000-TL yatırım harcaması yapmıştır. (D) A.Ş.’nin 2024 hesap dönemi kurumlar vergisi matrahı 28.000.000-TL’dir. </a:t>
            </a:r>
            <a:r>
              <a:rPr lang="tr-TR" sz="1800" dirty="0">
                <a:solidFill>
                  <a:srgbClr val="FF0000"/>
                </a:solidFill>
                <a:latin typeface="Calibri" panose="020F0502020204030204" pitchFamily="34" charset="0"/>
                <a:cs typeface="Calibri" panose="020F0502020204030204" pitchFamily="34" charset="0"/>
              </a:rPr>
              <a:t>(YKO: %40, VİO: %80)</a:t>
            </a:r>
          </a:p>
          <a:p>
            <a:pPr indent="342900" algn="just">
              <a:spcBef>
                <a:spcPts val="600"/>
              </a:spcBef>
              <a:spcAft>
                <a:spcPts val="600"/>
              </a:spcAft>
            </a:pPr>
            <a:r>
              <a:rPr lang="tr-TR" sz="1800" dirty="0">
                <a:solidFill>
                  <a:srgbClr val="494949"/>
                </a:solidFill>
                <a:latin typeface="Calibri" panose="020F0502020204030204" pitchFamily="34" charset="0"/>
                <a:cs typeface="Calibri" panose="020F0502020204030204" pitchFamily="34" charset="0"/>
              </a:rPr>
              <a:t>Diğer faaliyetlerden elde edilen kazançlara indirimli kurumlar vergisi uygulamasındaki üst sınır:</a:t>
            </a:r>
          </a:p>
          <a:p>
            <a:pPr indent="342900" algn="just">
              <a:spcBef>
                <a:spcPts val="600"/>
              </a:spcBef>
              <a:spcAft>
                <a:spcPts val="600"/>
              </a:spcAft>
            </a:pPr>
            <a:r>
              <a:rPr lang="tr-TR" sz="1800" dirty="0">
                <a:solidFill>
                  <a:srgbClr val="494949"/>
                </a:solidFill>
                <a:latin typeface="Calibri" panose="020F0502020204030204" pitchFamily="34" charset="0"/>
                <a:cs typeface="Calibri" panose="020F0502020204030204" pitchFamily="34" charset="0"/>
              </a:rPr>
              <a:t> - 1. sınır:</a:t>
            </a:r>
          </a:p>
          <a:p>
            <a:pPr indent="342900" algn="l">
              <a:spcAft>
                <a:spcPts val="600"/>
              </a:spcAft>
            </a:pPr>
            <a:r>
              <a:rPr lang="tr-TR" sz="1800" dirty="0">
                <a:solidFill>
                  <a:srgbClr val="494949"/>
                </a:solidFill>
                <a:latin typeface="Calibri" panose="020F0502020204030204" pitchFamily="34" charset="0"/>
                <a:cs typeface="Calibri" panose="020F0502020204030204" pitchFamily="34" charset="0"/>
              </a:rPr>
              <a:t>Toplam Yatırıma Katkı Tutarı = [(Toplam yatırım harcaması x Yatırıma katkı oranı) x Belirlenen oran]</a:t>
            </a:r>
          </a:p>
          <a:p>
            <a:pPr algn="just">
              <a:spcAft>
                <a:spcPts val="600"/>
              </a:spcAft>
            </a:pPr>
            <a:r>
              <a:rPr lang="tr-TR" sz="1800" dirty="0">
                <a:solidFill>
                  <a:srgbClr val="494949"/>
                </a:solidFill>
                <a:latin typeface="Calibri" panose="020F0502020204030204" pitchFamily="34" charset="0"/>
                <a:cs typeface="Calibri" panose="020F0502020204030204" pitchFamily="34" charset="0"/>
              </a:rPr>
              <a:t>                                        </a:t>
            </a:r>
          </a:p>
          <a:p>
            <a:pPr indent="2955925" algn="just">
              <a:spcAft>
                <a:spcPts val="600"/>
              </a:spcAft>
            </a:pPr>
            <a:r>
              <a:rPr lang="tr-TR" sz="1800" dirty="0">
                <a:solidFill>
                  <a:srgbClr val="494949"/>
                </a:solidFill>
                <a:latin typeface="Calibri" panose="020F0502020204030204" pitchFamily="34" charset="0"/>
                <a:cs typeface="Calibri" panose="020F0502020204030204" pitchFamily="34" charset="0"/>
              </a:rPr>
              <a:t>= [(20.000.000 TL x %40) x %80]</a:t>
            </a:r>
          </a:p>
          <a:p>
            <a:pPr indent="2955925" algn="just">
              <a:spcAft>
                <a:spcPts val="600"/>
              </a:spcAft>
              <a:tabLst>
                <a:tab pos="2955925" algn="l"/>
              </a:tabLst>
            </a:pPr>
            <a:r>
              <a:rPr lang="tr-TR" sz="1800" dirty="0">
                <a:solidFill>
                  <a:srgbClr val="494949"/>
                </a:solidFill>
                <a:latin typeface="Calibri" panose="020F0502020204030204" pitchFamily="34" charset="0"/>
                <a:cs typeface="Calibri" panose="020F0502020204030204" pitchFamily="34" charset="0"/>
              </a:rPr>
              <a:t>= 6.400.000 TL</a:t>
            </a:r>
          </a:p>
          <a:p>
            <a:pPr indent="342900" algn="just">
              <a:spcAft>
                <a:spcPts val="600"/>
              </a:spcAft>
            </a:pPr>
            <a:r>
              <a:rPr lang="tr-TR" sz="1800" dirty="0">
                <a:solidFill>
                  <a:srgbClr val="494949"/>
                </a:solidFill>
                <a:latin typeface="Calibri" panose="020F0502020204030204" pitchFamily="34" charset="0"/>
                <a:cs typeface="Calibri" panose="020F0502020204030204" pitchFamily="34" charset="0"/>
              </a:rPr>
              <a:t>- 2. sınır:</a:t>
            </a:r>
          </a:p>
          <a:p>
            <a:pPr indent="358775" algn="just">
              <a:spcAft>
                <a:spcPts val="600"/>
              </a:spcAft>
            </a:pPr>
            <a:r>
              <a:rPr lang="tr-TR" sz="1800" dirty="0">
                <a:solidFill>
                  <a:srgbClr val="494949"/>
                </a:solidFill>
                <a:latin typeface="Calibri" panose="020F0502020204030204" pitchFamily="34" charset="0"/>
                <a:cs typeface="Calibri" panose="020F0502020204030204" pitchFamily="34" charset="0"/>
              </a:rPr>
              <a:t>Gerçekleştirilen yatırım harcaması        = 12.000.000 TL</a:t>
            </a:r>
          </a:p>
          <a:p>
            <a:pPr indent="342900" algn="just">
              <a:spcAft>
                <a:spcPts val="600"/>
              </a:spcAft>
              <a:tabLst>
                <a:tab pos="2955925" algn="l"/>
              </a:tabLst>
            </a:pPr>
            <a:r>
              <a:rPr lang="tr-TR" sz="1800" b="0" i="0" dirty="0">
                <a:solidFill>
                  <a:srgbClr val="000000"/>
                </a:solidFill>
                <a:effectLst/>
                <a:latin typeface="Calibri" panose="020F0502020204030204" pitchFamily="34" charset="0"/>
              </a:rPr>
              <a:t> </a:t>
            </a:r>
          </a:p>
          <a:p>
            <a:pPr marL="0" marR="0" lvl="0" indent="342900" algn="just" defTabSz="914094" rtl="0" eaLnBrk="1" fontAlgn="auto" latinLnBrk="0" hangingPunct="1">
              <a:lnSpc>
                <a:spcPct val="100000"/>
              </a:lnSpc>
              <a:spcBef>
                <a:spcPts val="60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10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rPr>
            </a:br>
            <a:endParaRPr kumimoji="0" lang="tr-TR" sz="5398" b="0"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endParaRPr>
          </a:p>
        </p:txBody>
      </p:sp>
      <p:sp>
        <p:nvSpPr>
          <p:cNvPr id="4" name="TextBox 3">
            <a:extLst>
              <a:ext uri="{FF2B5EF4-FFF2-40B4-BE49-F238E27FC236}">
                <a16:creationId xmlns:a16="http://schemas.microsoft.com/office/drawing/2014/main" id="{D5095423-3880-D0F9-5E47-621DA1F09147}"/>
              </a:ext>
            </a:extLst>
          </p:cNvPr>
          <p:cNvSpPr txBox="1"/>
          <p:nvPr/>
        </p:nvSpPr>
        <p:spPr>
          <a:xfrm>
            <a:off x="716766" y="6276369"/>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90625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p:txBody>
          <a:bodyPr/>
          <a:lstStyle/>
          <a:p>
            <a:pPr marL="0" marR="0" lvl="0" indent="0" defTabSz="902975" rtl="0" eaLnBrk="1" fontAlgn="auto" latinLnBrk="0" hangingPunct="1">
              <a:lnSpc>
                <a:spcPct val="100000"/>
              </a:lnSpc>
              <a:spcBef>
                <a:spcPts val="0"/>
              </a:spcBef>
              <a:spcAft>
                <a:spcPts val="0"/>
              </a:spcAft>
              <a:tabLst/>
              <a:defRPr/>
            </a:pPr>
            <a:r>
              <a:rPr lang="tr-TR" sz="2800" b="1" i="0" dirty="0">
                <a:effectLst/>
                <a:latin typeface="Calibri" panose="020F0502020204030204" pitchFamily="34" charset="0"/>
              </a:rPr>
              <a:t>Diğer Faaliyetlerden Elde Edilen Kazançlarda İndirimli KV Uygulaması</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03199" y="950399"/>
            <a:ext cx="10185599" cy="5301111"/>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1800" b="0"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r>
              <a:rPr kumimoji="0" lang="tr-TR" sz="16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rPr>
              <a:t>(D) A.Ş., yatırım döneminde diğer faaliyetlerinden elde ettiği kazançlara, yararlanabileceği yatırıma katkı tutarı 6.400.000 TL’yi geçmemek üzere, indirimli kurumlar vergisi uygulayabilecektir.</a:t>
            </a:r>
          </a:p>
          <a:p>
            <a:pPr marL="0" marR="0" lvl="0" indent="342900" algn="just" defTabSz="914094" rtl="0" eaLnBrk="1" fontAlgn="auto" latinLnBrk="0" hangingPunct="1">
              <a:lnSpc>
                <a:spcPct val="70000"/>
              </a:lnSpc>
              <a:spcBef>
                <a:spcPct val="0"/>
              </a:spcBef>
              <a:spcAft>
                <a:spcPts val="600"/>
              </a:spcAft>
              <a:buClrTx/>
              <a:buSzTx/>
              <a:buFontTx/>
              <a:buNone/>
              <a:tabLst/>
              <a:defRPr/>
            </a:pPr>
            <a:r>
              <a:rPr kumimoji="0" lang="tr-TR" sz="16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rPr>
              <a:t>(D) A.Ş.’nin 2024 hesap döneminde diğer faaliyetlerden elde ettiği kazançlarına ilişkin indirimli kurumlar vergisi uygulaması aşağıdaki gibi olacaktır:</a:t>
            </a: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İndirimli KV oranı       :               [KV oranı - (KV oranı x Vergi indirim oranı)]</a:t>
            </a:r>
          </a:p>
          <a:p>
            <a:pPr marL="0" marR="0" lvl="0" indent="342900" algn="just" defTabSz="914094" rtl="0" eaLnBrk="1" fontAlgn="auto" latinLnBrk="0" hangingPunct="1">
              <a:lnSpc>
                <a:spcPct val="70000"/>
              </a:lnSpc>
              <a:spcBef>
                <a:spcPct val="0"/>
              </a:spcBef>
              <a:spcAft>
                <a:spcPts val="60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                                      :               [%25 - (%25 x %80)] =  [%25 - %20] = %5</a:t>
            </a:r>
          </a:p>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600" dirty="0">
              <a:solidFill>
                <a:srgbClr val="000000"/>
              </a:solidFill>
              <a:latin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600" dirty="0">
              <a:solidFill>
                <a:srgbClr val="000000"/>
              </a:solidFill>
              <a:latin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600" dirty="0">
              <a:solidFill>
                <a:srgbClr val="000000"/>
              </a:solidFill>
              <a:latin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600" dirty="0">
              <a:solidFill>
                <a:srgbClr val="000000"/>
              </a:solidFill>
              <a:latin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600" dirty="0">
              <a:solidFill>
                <a:srgbClr val="000000"/>
              </a:solidFill>
              <a:latin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endParaRPr>
          </a:p>
          <a:p>
            <a:pPr marL="0" marR="0" lvl="0" indent="342900" algn="just" defTabSz="914094" rtl="0" eaLnBrk="1" fontAlgn="auto" latinLnBrk="0" hangingPunct="1">
              <a:lnSpc>
                <a:spcPct val="70000"/>
              </a:lnSpc>
              <a:spcBef>
                <a:spcPct val="0"/>
              </a:spcBef>
              <a:spcAft>
                <a:spcPts val="60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                   </a:t>
            </a: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r>
              <a:rPr kumimoji="0" lang="tr-TR" sz="16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rPr>
              <a:t>(D) A.Ş</a:t>
            </a:r>
            <a:r>
              <a:rPr lang="tr-TR" sz="1600" dirty="0">
                <a:solidFill>
                  <a:srgbClr val="494949"/>
                </a:solidFill>
                <a:latin typeface="Calibri" panose="020F0502020204030204" pitchFamily="34" charset="0"/>
                <a:cs typeface="Calibri" panose="020F0502020204030204" pitchFamily="34" charset="0"/>
              </a:rPr>
              <a:t>’nin</a:t>
            </a:r>
            <a:r>
              <a:rPr kumimoji="0" lang="tr-TR" sz="16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rPr>
              <a:t> 28.000.000 TL’lik KV matrahının tamamı indirimli KV kapsamında vergilendirilmiş ve bu surette 5.600.000-TL’lik yatırıma katkı tutarı kullanılmıştır.   </a:t>
            </a:r>
            <a:endPar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endParaRPr>
          </a:p>
          <a:p>
            <a:pPr marL="0" marR="0" lvl="0" indent="342900" algn="just" defTabSz="914094" rtl="0" eaLnBrk="1" fontAlgn="auto" latinLnBrk="0" hangingPunct="1">
              <a:lnSpc>
                <a:spcPct val="70000"/>
              </a:lnSpc>
              <a:spcBef>
                <a:spcPct val="0"/>
              </a:spcBef>
              <a:spcAft>
                <a:spcPts val="60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 </a:t>
            </a:r>
          </a:p>
          <a:p>
            <a:pPr marL="0" marR="0" lvl="0" indent="342900" algn="just" defTabSz="914094" rtl="0" eaLnBrk="1" fontAlgn="auto" latinLnBrk="0" hangingPunct="1">
              <a:lnSpc>
                <a:spcPct val="100000"/>
              </a:lnSpc>
              <a:spcBef>
                <a:spcPts val="60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10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rPr>
            </a:br>
            <a:endParaRPr kumimoji="0" lang="tr-TR" sz="5398" b="0"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endParaRPr>
          </a:p>
        </p:txBody>
      </p:sp>
      <p:graphicFrame>
        <p:nvGraphicFramePr>
          <p:cNvPr id="4" name="Table 3">
            <a:extLst>
              <a:ext uri="{FF2B5EF4-FFF2-40B4-BE49-F238E27FC236}">
                <a16:creationId xmlns:a16="http://schemas.microsoft.com/office/drawing/2014/main" id="{ED0B5238-9045-5322-AF7E-E1B444B64C19}"/>
              </a:ext>
            </a:extLst>
          </p:cNvPr>
          <p:cNvGraphicFramePr>
            <a:graphicFrameLocks noGrp="1"/>
          </p:cNvGraphicFramePr>
          <p:nvPr>
            <p:extLst>
              <p:ext uri="{D42A27DB-BD31-4B8C-83A1-F6EECF244321}">
                <p14:modId xmlns:p14="http://schemas.microsoft.com/office/powerpoint/2010/main" val="2765188151"/>
              </p:ext>
            </p:extLst>
          </p:nvPr>
        </p:nvGraphicFramePr>
        <p:xfrm>
          <a:off x="1171574" y="2810668"/>
          <a:ext cx="8858251" cy="2637630"/>
        </p:xfrm>
        <a:graphic>
          <a:graphicData uri="http://schemas.openxmlformats.org/drawingml/2006/table">
            <a:tbl>
              <a:tblPr/>
              <a:tblGrid>
                <a:gridCol w="7360884">
                  <a:extLst>
                    <a:ext uri="{9D8B030D-6E8A-4147-A177-3AD203B41FA5}">
                      <a16:colId xmlns:a16="http://schemas.microsoft.com/office/drawing/2014/main" val="102521657"/>
                    </a:ext>
                  </a:extLst>
                </a:gridCol>
                <a:gridCol w="1497367">
                  <a:extLst>
                    <a:ext uri="{9D8B030D-6E8A-4147-A177-3AD203B41FA5}">
                      <a16:colId xmlns:a16="http://schemas.microsoft.com/office/drawing/2014/main" val="144221332"/>
                    </a:ext>
                  </a:extLst>
                </a:gridCol>
              </a:tblGrid>
              <a:tr h="293070">
                <a:tc>
                  <a:txBody>
                    <a:bodyPr/>
                    <a:lstStyle/>
                    <a:p>
                      <a:pPr algn="just" rtl="0" fontAlgn="ctr"/>
                      <a:r>
                        <a:rPr lang="tr-TR" sz="1600" b="1" i="0" u="none" strike="noStrike" dirty="0">
                          <a:solidFill>
                            <a:srgbClr val="000000"/>
                          </a:solidFill>
                          <a:effectLst/>
                          <a:latin typeface="Calibri" panose="020F0502020204030204" pitchFamily="34" charset="0"/>
                        </a:rPr>
                        <a:t>İndirimli KV Oranı [%25 - (%25 x %80)] =  [%25 - %20]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dirty="0">
                          <a:solidFill>
                            <a:srgbClr val="000000"/>
                          </a:solidFill>
                          <a:effectLst/>
                          <a:latin typeface="Calibri" panose="020F0502020204030204" pitchFamily="34" charset="0"/>
                        </a:rPr>
                        <a:t> %5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18969654"/>
                  </a:ext>
                </a:extLst>
              </a:tr>
              <a:tr h="293070">
                <a:tc>
                  <a:txBody>
                    <a:bodyPr/>
                    <a:lstStyle/>
                    <a:p>
                      <a:pPr algn="just" rtl="0" fontAlgn="ctr"/>
                      <a:r>
                        <a:rPr lang="tr-TR" sz="1600" b="1" i="0" u="none" strike="noStrike" dirty="0">
                          <a:solidFill>
                            <a:srgbClr val="000000"/>
                          </a:solidFill>
                          <a:effectLst/>
                          <a:latin typeface="Calibri" panose="020F0502020204030204" pitchFamily="34" charset="0"/>
                        </a:rPr>
                        <a:t>Diğer Faaliyetlerden Elde Edilen Kazanç (KV matrahı)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600" b="1" i="0" u="none" strike="noStrike" dirty="0">
                          <a:solidFill>
                            <a:srgbClr val="000000"/>
                          </a:solidFill>
                          <a:effectLst/>
                          <a:latin typeface="Calibri" panose="020F0502020204030204" pitchFamily="34" charset="0"/>
                        </a:rPr>
                        <a:t>28.000.000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485134"/>
                  </a:ext>
                </a:extLst>
              </a:tr>
              <a:tr h="293070">
                <a:tc>
                  <a:txBody>
                    <a:bodyPr/>
                    <a:lstStyle/>
                    <a:p>
                      <a:pPr algn="just" rtl="0" fontAlgn="ctr"/>
                      <a:r>
                        <a:rPr lang="tr-TR" sz="1600" b="1" i="0" u="none" strike="noStrike" dirty="0">
                          <a:solidFill>
                            <a:srgbClr val="000000"/>
                          </a:solidFill>
                          <a:effectLst/>
                          <a:latin typeface="Calibri" panose="020F0502020204030204" pitchFamily="34" charset="0"/>
                        </a:rPr>
                        <a:t>İndirimli KV Olmasaydı Ödenecek KV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dirty="0">
                          <a:solidFill>
                            <a:srgbClr val="000000"/>
                          </a:solidFill>
                          <a:effectLst/>
                          <a:latin typeface="Calibri" panose="020F0502020204030204" pitchFamily="34" charset="0"/>
                        </a:rPr>
                        <a:t> 7.000.000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848609818"/>
                  </a:ext>
                </a:extLst>
              </a:tr>
              <a:tr h="293070">
                <a:tc>
                  <a:txBody>
                    <a:bodyPr/>
                    <a:lstStyle/>
                    <a:p>
                      <a:pPr algn="just" rtl="0" fontAlgn="ctr"/>
                      <a:r>
                        <a:rPr lang="tr-TR" sz="1600" b="1" i="0" u="none" strike="noStrike">
                          <a:solidFill>
                            <a:srgbClr val="000000"/>
                          </a:solidFill>
                          <a:effectLst/>
                          <a:latin typeface="Calibri" panose="020F0502020204030204" pitchFamily="34" charset="0"/>
                        </a:rPr>
                        <a:t>Yatırım Döneminde Yararlanılabilecek YKT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600" b="1" i="0" u="none" strike="noStrike" dirty="0">
                          <a:solidFill>
                            <a:srgbClr val="000000"/>
                          </a:solidFill>
                          <a:effectLst/>
                          <a:latin typeface="Calibri" panose="020F0502020204030204" pitchFamily="34" charset="0"/>
                        </a:rPr>
                        <a:t>    6.400.000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574486"/>
                  </a:ext>
                </a:extLst>
              </a:tr>
              <a:tr h="293070">
                <a:tc>
                  <a:txBody>
                    <a:bodyPr/>
                    <a:lstStyle/>
                    <a:p>
                      <a:pPr algn="just" rtl="0" fontAlgn="ctr"/>
                      <a:r>
                        <a:rPr lang="tr-TR" sz="1600" b="1" i="0" u="none" strike="noStrike" dirty="0">
                          <a:solidFill>
                            <a:srgbClr val="FF0000"/>
                          </a:solidFill>
                          <a:effectLst/>
                          <a:latin typeface="Calibri" panose="020F0502020204030204" pitchFamily="34" charset="0"/>
                        </a:rPr>
                        <a:t>Yararlanılabilecek İndirimli KV Matrahı [6.400.000 / (%25 - %5)]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a:solidFill>
                            <a:srgbClr val="FF0000"/>
                          </a:solidFill>
                          <a:effectLst/>
                          <a:latin typeface="Calibri" panose="020F0502020204030204" pitchFamily="34" charset="0"/>
                        </a:rPr>
                        <a:t> 32.000.000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8771097"/>
                  </a:ext>
                </a:extLst>
              </a:tr>
              <a:tr h="293070">
                <a:tc>
                  <a:txBody>
                    <a:bodyPr/>
                    <a:lstStyle/>
                    <a:p>
                      <a:pPr algn="just" rtl="0" fontAlgn="ctr"/>
                      <a:r>
                        <a:rPr lang="tr-TR" sz="1600" b="1" i="0" u="none" strike="noStrike" dirty="0">
                          <a:solidFill>
                            <a:srgbClr val="000000"/>
                          </a:solidFill>
                          <a:effectLst/>
                          <a:latin typeface="Calibri" panose="020F0502020204030204" pitchFamily="34" charset="0"/>
                        </a:rPr>
                        <a:t>İndirimli KV Matrahı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600" b="1" i="0" u="none" strike="noStrike" dirty="0">
                          <a:solidFill>
                            <a:srgbClr val="000000"/>
                          </a:solidFill>
                          <a:effectLst/>
                          <a:latin typeface="Calibri" panose="020F0502020204030204" pitchFamily="34" charset="0"/>
                        </a:rPr>
                        <a:t>28.000.000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87609"/>
                  </a:ext>
                </a:extLst>
              </a:tr>
              <a:tr h="293070">
                <a:tc>
                  <a:txBody>
                    <a:bodyPr/>
                    <a:lstStyle/>
                    <a:p>
                      <a:pPr algn="just" rtl="0" fontAlgn="ctr"/>
                      <a:r>
                        <a:rPr lang="tr-TR" sz="1600" b="1" i="0" u="none" strike="noStrike" dirty="0">
                          <a:solidFill>
                            <a:srgbClr val="000000"/>
                          </a:solidFill>
                          <a:effectLst/>
                          <a:latin typeface="Calibri" panose="020F0502020204030204" pitchFamily="34" charset="0"/>
                        </a:rPr>
                        <a:t>İndirimli Orana Tabi Matrah Üzerinden Hesaplanan KV (28.000.000 TL x %5)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dirty="0">
                          <a:solidFill>
                            <a:srgbClr val="000000"/>
                          </a:solidFill>
                          <a:effectLst/>
                          <a:latin typeface="Calibri" panose="020F0502020204030204" pitchFamily="34" charset="0"/>
                        </a:rPr>
                        <a:t>1.400.000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28349563"/>
                  </a:ext>
                </a:extLst>
              </a:tr>
              <a:tr h="293070">
                <a:tc>
                  <a:txBody>
                    <a:bodyPr/>
                    <a:lstStyle/>
                    <a:p>
                      <a:pPr algn="just" rtl="0" fontAlgn="ctr"/>
                      <a:r>
                        <a:rPr lang="tr-TR" sz="1600" b="1" i="0" u="none" strike="noStrike" dirty="0">
                          <a:solidFill>
                            <a:srgbClr val="000000"/>
                          </a:solidFill>
                          <a:effectLst/>
                          <a:latin typeface="Calibri" panose="020F0502020204030204" pitchFamily="34" charset="0"/>
                        </a:rPr>
                        <a:t>Genel Orana Tabi Matrah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600" b="1" i="0" u="none" strike="noStrike" dirty="0">
                          <a:solidFill>
                            <a:srgbClr val="000000"/>
                          </a:solidFill>
                          <a:effectLst/>
                          <a:latin typeface="Calibri" panose="020F0502020204030204" pitchFamily="34" charset="0"/>
                        </a:rPr>
                        <a:t>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927518"/>
                  </a:ext>
                </a:extLst>
              </a:tr>
              <a:tr h="293070">
                <a:tc>
                  <a:txBody>
                    <a:bodyPr/>
                    <a:lstStyle/>
                    <a:p>
                      <a:pPr algn="just" rtl="0" fontAlgn="ctr"/>
                      <a:r>
                        <a:rPr lang="tr-TR" sz="1600" b="1" i="0" u="none" strike="noStrike" dirty="0">
                          <a:solidFill>
                            <a:srgbClr val="000000"/>
                          </a:solidFill>
                          <a:effectLst/>
                          <a:latin typeface="Calibri" panose="020F0502020204030204" pitchFamily="34" charset="0"/>
                        </a:rPr>
                        <a:t>Ödenecek Toplam KV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dirty="0">
                          <a:solidFill>
                            <a:srgbClr val="000000"/>
                          </a:solidFill>
                          <a:effectLst/>
                          <a:latin typeface="Calibri" panose="020F0502020204030204" pitchFamily="34" charset="0"/>
                        </a:rPr>
                        <a:t>1.400.000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73802348"/>
                  </a:ext>
                </a:extLst>
              </a:tr>
            </a:tbl>
          </a:graphicData>
        </a:graphic>
      </p:graphicFrame>
      <p:sp>
        <p:nvSpPr>
          <p:cNvPr id="5" name="TextBox 4">
            <a:extLst>
              <a:ext uri="{FF2B5EF4-FFF2-40B4-BE49-F238E27FC236}">
                <a16:creationId xmlns:a16="http://schemas.microsoft.com/office/drawing/2014/main" id="{A6BC8304-0DC1-D2E6-DB22-053B611063F7}"/>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6" name="TextBox 5">
            <a:extLst>
              <a:ext uri="{FF2B5EF4-FFF2-40B4-BE49-F238E27FC236}">
                <a16:creationId xmlns:a16="http://schemas.microsoft.com/office/drawing/2014/main" id="{555E303E-8C31-E310-98C6-F9DEEC6F3547}"/>
              </a:ext>
            </a:extLst>
          </p:cNvPr>
          <p:cNvSpPr txBox="1"/>
          <p:nvPr/>
        </p:nvSpPr>
        <p:spPr>
          <a:xfrm>
            <a:off x="844672" y="63199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323390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p:txBody>
          <a:bodyPr/>
          <a:lstStyle/>
          <a:p>
            <a:pPr marL="0" marR="0" lvl="0" indent="0" defTabSz="902975" rtl="0" eaLnBrk="1" fontAlgn="auto" latinLnBrk="0" hangingPunct="1">
              <a:lnSpc>
                <a:spcPct val="100000"/>
              </a:lnSpc>
              <a:spcBef>
                <a:spcPts val="0"/>
              </a:spcBef>
              <a:spcAft>
                <a:spcPts val="0"/>
              </a:spcAft>
              <a:tabLst/>
              <a:defRPr/>
            </a:pPr>
            <a:r>
              <a:rPr lang="tr-TR" sz="2800" b="1" i="0" dirty="0">
                <a:effectLst/>
                <a:latin typeface="Calibri" panose="020F0502020204030204" pitchFamily="34" charset="0"/>
              </a:rPr>
              <a:t>Diğer Faaliyetlerden Elde Edilen Kazançlarda İndirimli KV Uygulaması</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03199" y="950399"/>
            <a:ext cx="10185599" cy="5301111"/>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1800" b="1"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indent="342900" algn="just">
              <a:spcAft>
                <a:spcPts val="600"/>
              </a:spcAft>
              <a:defRPr/>
            </a:pPr>
            <a:r>
              <a:rPr kumimoji="0" lang="tr-TR" sz="1800" b="1"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rPr>
              <a:t>Örnek 7: </a:t>
            </a:r>
            <a:r>
              <a:rPr kumimoji="0" lang="tr-TR" sz="180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rPr>
              <a:t>İmalat sanayiinde faaliyette bulunan </a:t>
            </a:r>
            <a:r>
              <a:rPr lang="tr-TR" sz="1800" dirty="0">
                <a:solidFill>
                  <a:srgbClr val="494949"/>
                </a:solidFill>
                <a:latin typeface="Calibri" panose="020F0502020204030204" pitchFamily="34" charset="0"/>
                <a:cs typeface="Calibri" panose="020F0502020204030204" pitchFamily="34" charset="0"/>
              </a:rPr>
              <a:t>(E) A.Ş, 18/3/2022 tarihinde 35.000.000-TL sabit yatırımlı YTB almış olup bu kapsamda 2022, 2023 ve 2024 yıllarında toplam 30.000.000-TL yatırım harcaması yapmıştır. Elde edilen yatırıma katkı tutarları yıllar itibariyle aşağıdaki gibidir. Önceki dönemlerde YKT kullanılmamıştır. </a:t>
            </a:r>
            <a:r>
              <a:rPr lang="tr-TR" sz="1800" dirty="0">
                <a:solidFill>
                  <a:srgbClr val="FF0000"/>
                </a:solidFill>
                <a:latin typeface="Calibri" panose="020F0502020204030204" pitchFamily="34" charset="0"/>
                <a:cs typeface="Calibri" panose="020F0502020204030204" pitchFamily="34" charset="0"/>
              </a:rPr>
              <a:t>(YKO: %30, VİO: %70)</a:t>
            </a:r>
          </a:p>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800" dirty="0">
              <a:solidFill>
                <a:srgbClr val="494949"/>
              </a:solidFill>
              <a:latin typeface="Calibri" panose="020F0502020204030204" pitchFamily="34" charset="0"/>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800" dirty="0">
              <a:solidFill>
                <a:srgbClr val="494949"/>
              </a:solidFill>
              <a:latin typeface="Calibri" panose="020F0502020204030204" pitchFamily="34" charset="0"/>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800" dirty="0">
              <a:solidFill>
                <a:srgbClr val="494949"/>
              </a:solidFill>
              <a:latin typeface="Calibri" panose="020F0502020204030204" pitchFamily="34" charset="0"/>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800" dirty="0">
              <a:solidFill>
                <a:srgbClr val="494949"/>
              </a:solidFill>
              <a:latin typeface="Calibri" panose="020F0502020204030204" pitchFamily="34" charset="0"/>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r>
              <a:rPr lang="tr-TR" sz="1800" dirty="0">
                <a:solidFill>
                  <a:srgbClr val="494949"/>
                </a:solidFill>
                <a:latin typeface="Calibri" panose="020F0502020204030204" pitchFamily="34" charset="0"/>
                <a:cs typeface="Calibri" panose="020F0502020204030204" pitchFamily="34" charset="0"/>
              </a:rPr>
              <a:t> </a:t>
            </a:r>
          </a:p>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800" dirty="0">
              <a:solidFill>
                <a:srgbClr val="494949"/>
              </a:solidFill>
              <a:latin typeface="Calibri" panose="020F0502020204030204" pitchFamily="34" charset="0"/>
              <a:cs typeface="Calibri" panose="020F0502020204030204" pitchFamily="34" charset="0"/>
            </a:endParaRPr>
          </a:p>
          <a:p>
            <a:pPr indent="342900" algn="just">
              <a:spcBef>
                <a:spcPts val="600"/>
              </a:spcBef>
              <a:spcAft>
                <a:spcPts val="600"/>
              </a:spcAft>
            </a:pPr>
            <a:endParaRPr lang="tr-TR" sz="1800" b="0" i="0" dirty="0">
              <a:solidFill>
                <a:srgbClr val="000000"/>
              </a:solidFill>
              <a:effectLst/>
              <a:latin typeface="Calibri" panose="020F0502020204030204" pitchFamily="34" charset="0"/>
            </a:endParaRPr>
          </a:p>
          <a:p>
            <a:pPr indent="342900" algn="just">
              <a:spcBef>
                <a:spcPts val="600"/>
              </a:spcBef>
              <a:spcAft>
                <a:spcPts val="600"/>
              </a:spcAft>
            </a:pPr>
            <a:r>
              <a:rPr lang="tr-TR" sz="1800" b="0" i="0" dirty="0">
                <a:solidFill>
                  <a:srgbClr val="000000"/>
                </a:solidFill>
                <a:effectLst/>
                <a:latin typeface="Calibri" panose="020F0502020204030204" pitchFamily="34" charset="0"/>
              </a:rPr>
              <a:t>(E) A.Ş. 2024 hesap dönemi kurumlar vergisi matrahı (İmalat: 30.000.000-TL, İhracat: 40.000.000-TL) </a:t>
            </a:r>
            <a:r>
              <a:rPr lang="tr-TR" sz="1800" dirty="0">
                <a:solidFill>
                  <a:srgbClr val="000000"/>
                </a:solidFill>
                <a:latin typeface="Calibri" panose="020F0502020204030204" pitchFamily="34" charset="0"/>
              </a:rPr>
              <a:t>85</a:t>
            </a:r>
            <a:r>
              <a:rPr lang="tr-TR" sz="1800" b="0" i="0" dirty="0">
                <a:solidFill>
                  <a:srgbClr val="000000"/>
                </a:solidFill>
                <a:effectLst/>
                <a:latin typeface="Calibri" panose="020F0502020204030204" pitchFamily="34" charset="0"/>
              </a:rPr>
              <a:t>.000.000-TL’dir.</a:t>
            </a:r>
          </a:p>
          <a:p>
            <a:pPr indent="342900" algn="just">
              <a:spcBef>
                <a:spcPts val="600"/>
              </a:spcBef>
              <a:spcAft>
                <a:spcPts val="600"/>
              </a:spcAft>
            </a:pPr>
            <a:r>
              <a:rPr lang="tr-TR" sz="1800" b="1" dirty="0">
                <a:solidFill>
                  <a:srgbClr val="000000"/>
                </a:solidFill>
                <a:latin typeface="Calibri" panose="020F0502020204030204" pitchFamily="34" charset="0"/>
              </a:rPr>
              <a:t>Çözüm: </a:t>
            </a:r>
            <a:r>
              <a:rPr lang="tr-TR" sz="1800" dirty="0">
                <a:solidFill>
                  <a:srgbClr val="000000"/>
                </a:solidFill>
                <a:latin typeface="Calibri" panose="020F0502020204030204" pitchFamily="34" charset="0"/>
              </a:rPr>
              <a:t>(E) A.Ş’nin yatırım döneminde diğer faaliyet kapsamında yararlanabileceği yatırıma katkı tutarı aşağıdaki gibidir:  </a:t>
            </a:r>
            <a:endParaRPr lang="tr-TR" sz="1800" b="0" i="0" dirty="0">
              <a:solidFill>
                <a:srgbClr val="000000"/>
              </a:solidFill>
              <a:effectLst/>
              <a:latin typeface="Calibri" panose="020F0502020204030204" pitchFamily="34" charset="0"/>
            </a:endParaRPr>
          </a:p>
          <a:p>
            <a:pPr indent="342900" algn="just">
              <a:spcBef>
                <a:spcPts val="600"/>
              </a:spcBef>
              <a:spcAft>
                <a:spcPts val="600"/>
              </a:spcAft>
            </a:pPr>
            <a:r>
              <a:rPr lang="tr-TR" sz="1800" dirty="0">
                <a:solidFill>
                  <a:srgbClr val="000000"/>
                </a:solidFill>
                <a:latin typeface="Calibri" panose="020F0502020204030204" pitchFamily="34" charset="0"/>
              </a:rPr>
              <a:t>Toplam Yatırıma Katkı Tutarı= (20.000.000 x %45 x %100 ) + (15.000.000 x %30 x %80)= 12.600.000-TL</a:t>
            </a:r>
          </a:p>
          <a:p>
            <a:pPr indent="342900" algn="just">
              <a:spcBef>
                <a:spcPts val="600"/>
              </a:spcBef>
              <a:spcAft>
                <a:spcPts val="600"/>
              </a:spcAft>
            </a:pPr>
            <a:r>
              <a:rPr lang="tr-TR" sz="1800" dirty="0">
                <a:solidFill>
                  <a:srgbClr val="000000"/>
                </a:solidFill>
                <a:latin typeface="Calibri" panose="020F0502020204030204" pitchFamily="34" charset="0"/>
              </a:rPr>
              <a:t>Fiili Yatırım Harcaması= 30.000.000-TL </a:t>
            </a:r>
          </a:p>
          <a:p>
            <a:pPr indent="342900" algn="just">
              <a:spcBef>
                <a:spcPts val="600"/>
              </a:spcBef>
              <a:spcAft>
                <a:spcPts val="600"/>
              </a:spcAft>
            </a:pPr>
            <a:r>
              <a:rPr lang="tr-TR" sz="1800" dirty="0">
                <a:solidFill>
                  <a:srgbClr val="000000"/>
                </a:solidFill>
                <a:latin typeface="Calibri" panose="020F0502020204030204" pitchFamily="34" charset="0"/>
              </a:rPr>
              <a:t>2024 yılında «Diğer Faaliyetlerden Elde Edilen Kazanç» kapsamında yararlanılabilecek YKT, </a:t>
            </a:r>
            <a:r>
              <a:rPr lang="tr-TR" sz="1800" b="1" dirty="0">
                <a:solidFill>
                  <a:srgbClr val="000000"/>
                </a:solidFill>
                <a:latin typeface="Calibri" panose="020F0502020204030204" pitchFamily="34" charset="0"/>
              </a:rPr>
              <a:t>12.600.000-TL</a:t>
            </a:r>
            <a:r>
              <a:rPr lang="tr-TR" sz="1800" dirty="0">
                <a:solidFill>
                  <a:srgbClr val="000000"/>
                </a:solidFill>
                <a:latin typeface="Calibri" panose="020F0502020204030204" pitchFamily="34" charset="0"/>
              </a:rPr>
              <a:t>’dir.</a:t>
            </a:r>
          </a:p>
          <a:p>
            <a:pPr indent="342900" algn="just">
              <a:spcAft>
                <a:spcPts val="600"/>
              </a:spcAft>
            </a:pPr>
            <a:endParaRPr lang="tr-TR" sz="1800" dirty="0">
              <a:solidFill>
                <a:srgbClr val="000000"/>
              </a:solidFill>
              <a:latin typeface="Calibri" panose="020F0502020204030204" pitchFamily="34" charset="0"/>
            </a:endParaRPr>
          </a:p>
          <a:p>
            <a:pPr indent="342900" algn="just">
              <a:spcAft>
                <a:spcPts val="600"/>
              </a:spcAft>
            </a:pPr>
            <a:endParaRPr lang="tr-TR" sz="1800" dirty="0">
              <a:solidFill>
                <a:srgbClr val="000000"/>
              </a:solidFill>
              <a:latin typeface="Calibri" panose="020F0502020204030204" pitchFamily="34" charset="0"/>
            </a:endParaRPr>
          </a:p>
          <a:p>
            <a:pPr indent="342900" algn="just">
              <a:spcAft>
                <a:spcPts val="600"/>
              </a:spcAft>
            </a:pPr>
            <a:endParaRPr lang="tr-TR" sz="1800" b="0" i="0" dirty="0">
              <a:solidFill>
                <a:srgbClr val="000000"/>
              </a:solidFill>
              <a:effectLst/>
              <a:latin typeface="Calibri" panose="020F0502020204030204" pitchFamily="34" charset="0"/>
            </a:endParaRPr>
          </a:p>
          <a:p>
            <a:pPr indent="342900" algn="just">
              <a:spcAft>
                <a:spcPts val="600"/>
              </a:spcAft>
            </a:pPr>
            <a:endParaRPr lang="tr-TR" sz="1800" b="0" i="0" dirty="0">
              <a:solidFill>
                <a:srgbClr val="000000"/>
              </a:solidFill>
              <a:effectLst/>
              <a:latin typeface="Calibri" panose="020F0502020204030204" pitchFamily="34" charset="0"/>
            </a:endParaRPr>
          </a:p>
          <a:p>
            <a:pPr indent="342900" algn="just">
              <a:spcAft>
                <a:spcPts val="600"/>
              </a:spcAft>
            </a:pPr>
            <a:endParaRPr lang="tr-TR" sz="1800" b="0" i="0" dirty="0">
              <a:solidFill>
                <a:srgbClr val="000000"/>
              </a:solidFill>
              <a:effectLst/>
              <a:latin typeface="Calibri" panose="020F0502020204030204" pitchFamily="34" charset="0"/>
            </a:endParaRPr>
          </a:p>
          <a:p>
            <a:pPr indent="342900" algn="just">
              <a:spcAft>
                <a:spcPts val="600"/>
              </a:spcAft>
            </a:pPr>
            <a:r>
              <a:rPr lang="tr-TR" sz="1800" b="0" i="0" dirty="0">
                <a:solidFill>
                  <a:srgbClr val="000000"/>
                </a:solidFill>
                <a:effectLst/>
                <a:latin typeface="Calibri" panose="020F0502020204030204" pitchFamily="34" charset="0"/>
              </a:rPr>
              <a:t>Diğer faaliyetlerden elde edilen kazançlara indirimli kurumlar vergisi uygulamasındaki üst sınır:</a:t>
            </a:r>
          </a:p>
          <a:p>
            <a:pPr indent="342900" algn="just">
              <a:spcAft>
                <a:spcPts val="600"/>
              </a:spcAft>
            </a:pPr>
            <a:r>
              <a:rPr lang="tr-TR" sz="1800" b="0" i="0" dirty="0">
                <a:solidFill>
                  <a:srgbClr val="000000"/>
                </a:solidFill>
                <a:effectLst/>
                <a:latin typeface="Calibri" panose="020F0502020204030204" pitchFamily="34" charset="0"/>
              </a:rPr>
              <a:t> </a:t>
            </a:r>
          </a:p>
          <a:p>
            <a:pPr indent="342900" algn="just">
              <a:spcAft>
                <a:spcPts val="600"/>
              </a:spcAft>
            </a:pPr>
            <a:r>
              <a:rPr lang="tr-TR" sz="1800" b="0" i="0" dirty="0">
                <a:solidFill>
                  <a:srgbClr val="000000"/>
                </a:solidFill>
                <a:effectLst/>
                <a:latin typeface="Calibri" panose="020F0502020204030204" pitchFamily="34" charset="0"/>
              </a:rPr>
              <a:t>- 1. sınır:</a:t>
            </a:r>
          </a:p>
          <a:p>
            <a:pPr indent="342900" algn="just">
              <a:spcAft>
                <a:spcPts val="600"/>
              </a:spcAft>
            </a:pPr>
            <a:r>
              <a:rPr lang="tr-TR" sz="1800" b="0" i="0" dirty="0">
                <a:solidFill>
                  <a:srgbClr val="000000"/>
                </a:solidFill>
                <a:effectLst/>
                <a:latin typeface="Calibri" panose="020F0502020204030204" pitchFamily="34" charset="0"/>
              </a:rPr>
              <a:t>Yatırım döneminde yararlanılabilecek yatırıma katkı tutarı   =              [(35.000.000 TL x %30) x %80]</a:t>
            </a:r>
          </a:p>
          <a:p>
            <a:pPr indent="342900" algn="just">
              <a:spcAft>
                <a:spcPts val="600"/>
              </a:spcAft>
            </a:pPr>
            <a:r>
              <a:rPr lang="tr-TR" sz="1800" b="0" i="0" dirty="0">
                <a:solidFill>
                  <a:srgbClr val="000000"/>
                </a:solidFill>
                <a:effectLst/>
                <a:latin typeface="Calibri" panose="020F0502020204030204" pitchFamily="34" charset="0"/>
              </a:rPr>
              <a:t>                                                                                                  	      =              8.400.000 TL</a:t>
            </a:r>
          </a:p>
          <a:p>
            <a:pPr indent="342900" algn="just">
              <a:spcAft>
                <a:spcPts val="600"/>
              </a:spcAft>
            </a:pPr>
            <a:r>
              <a:rPr lang="tr-TR" sz="1800" b="0" i="0" dirty="0">
                <a:solidFill>
                  <a:srgbClr val="000000"/>
                </a:solidFill>
                <a:effectLst/>
                <a:latin typeface="Calibri" panose="020F0502020204030204" pitchFamily="34" charset="0"/>
              </a:rPr>
              <a:t>- 2. sınır:</a:t>
            </a:r>
          </a:p>
          <a:p>
            <a:pPr indent="342900" algn="just">
              <a:spcAft>
                <a:spcPts val="600"/>
              </a:spcAft>
            </a:pPr>
            <a:r>
              <a:rPr lang="tr-TR" sz="1800" b="0" i="0" dirty="0">
                <a:solidFill>
                  <a:srgbClr val="000000"/>
                </a:solidFill>
                <a:effectLst/>
                <a:latin typeface="Calibri" panose="020F0502020204030204" pitchFamily="34" charset="0"/>
              </a:rPr>
              <a:t>Gerçekleştirilen yatırım harcaması                                            =              2.800.000 TL</a:t>
            </a:r>
          </a:p>
          <a:p>
            <a:pPr indent="342900" algn="just">
              <a:spcAft>
                <a:spcPts val="600"/>
              </a:spcAft>
            </a:pPr>
            <a:r>
              <a:rPr lang="tr-TR" sz="1800" b="0" i="0" dirty="0">
                <a:solidFill>
                  <a:srgbClr val="000000"/>
                </a:solidFill>
                <a:effectLst/>
                <a:latin typeface="Calibri" panose="020F0502020204030204" pitchFamily="34" charset="0"/>
              </a:rPr>
              <a:t> </a:t>
            </a:r>
          </a:p>
          <a:p>
            <a:pPr indent="342900" algn="just">
              <a:spcAft>
                <a:spcPts val="600"/>
              </a:spcAft>
            </a:pPr>
            <a:r>
              <a:rPr lang="tr-TR" sz="1800" b="0" i="0" dirty="0">
                <a:solidFill>
                  <a:srgbClr val="000000"/>
                </a:solidFill>
                <a:effectLst/>
                <a:latin typeface="Calibri" panose="020F0502020204030204" pitchFamily="34" charset="0"/>
              </a:rPr>
              <a:t>Dolayısıyla, (E) A.Ş.’</a:t>
            </a:r>
            <a:r>
              <a:rPr lang="tr-TR" sz="1800" b="0" i="0" dirty="0" err="1">
                <a:solidFill>
                  <a:srgbClr val="000000"/>
                </a:solidFill>
                <a:effectLst/>
                <a:latin typeface="Calibri" panose="020F0502020204030204" pitchFamily="34" charset="0"/>
              </a:rPr>
              <a:t>nin</a:t>
            </a:r>
            <a:r>
              <a:rPr lang="tr-TR" sz="1800" b="0" i="0" dirty="0">
                <a:solidFill>
                  <a:srgbClr val="000000"/>
                </a:solidFill>
                <a:effectLst/>
                <a:latin typeface="Calibri" panose="020F0502020204030204" pitchFamily="34" charset="0"/>
              </a:rPr>
              <a:t> yatırım dönemi içinde yer alan 2023 hesap döneminde diğer faaliyetlerinden elde ettiği 25.000.000 TL kazancına, yararlanılacak yatırıma katkı tutarı 2.800.000 TL’yi geçmemek üzere, indirimli kurumlar vergisi uygulanabilecektir.</a:t>
            </a:r>
          </a:p>
          <a:p>
            <a:pPr marL="0" marR="0" lvl="0" indent="342900" algn="just" defTabSz="914094" rtl="0" eaLnBrk="1" fontAlgn="auto" latinLnBrk="0" hangingPunct="1">
              <a:lnSpc>
                <a:spcPct val="100000"/>
              </a:lnSpc>
              <a:spcBef>
                <a:spcPts val="60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10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rPr>
            </a:br>
            <a:endParaRPr kumimoji="0" lang="tr-TR" sz="5398" b="0"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endParaRPr>
          </a:p>
        </p:txBody>
      </p:sp>
      <p:graphicFrame>
        <p:nvGraphicFramePr>
          <p:cNvPr id="4" name="Table 3">
            <a:extLst>
              <a:ext uri="{FF2B5EF4-FFF2-40B4-BE49-F238E27FC236}">
                <a16:creationId xmlns:a16="http://schemas.microsoft.com/office/drawing/2014/main" id="{8DB73795-2E56-A2A1-DB3A-E818D15C782D}"/>
              </a:ext>
            </a:extLst>
          </p:cNvPr>
          <p:cNvGraphicFramePr>
            <a:graphicFrameLocks noGrp="1"/>
          </p:cNvGraphicFramePr>
          <p:nvPr>
            <p:extLst>
              <p:ext uri="{D42A27DB-BD31-4B8C-83A1-F6EECF244321}">
                <p14:modId xmlns:p14="http://schemas.microsoft.com/office/powerpoint/2010/main" val="874855182"/>
              </p:ext>
            </p:extLst>
          </p:nvPr>
        </p:nvGraphicFramePr>
        <p:xfrm>
          <a:off x="2072818" y="2218467"/>
          <a:ext cx="6001662" cy="1488320"/>
        </p:xfrm>
        <a:graphic>
          <a:graphicData uri="http://schemas.openxmlformats.org/drawingml/2006/table">
            <a:tbl>
              <a:tblPr>
                <a:tableStyleId>{5C22544A-7EE6-4342-B048-85BDC9FD1C3A}</a:tableStyleId>
              </a:tblPr>
              <a:tblGrid>
                <a:gridCol w="1440400">
                  <a:extLst>
                    <a:ext uri="{9D8B030D-6E8A-4147-A177-3AD203B41FA5}">
                      <a16:colId xmlns:a16="http://schemas.microsoft.com/office/drawing/2014/main" val="656790445"/>
                    </a:ext>
                  </a:extLst>
                </a:gridCol>
                <a:gridCol w="2280631">
                  <a:extLst>
                    <a:ext uri="{9D8B030D-6E8A-4147-A177-3AD203B41FA5}">
                      <a16:colId xmlns:a16="http://schemas.microsoft.com/office/drawing/2014/main" val="635270160"/>
                    </a:ext>
                  </a:extLst>
                </a:gridCol>
                <a:gridCol w="2280631">
                  <a:extLst>
                    <a:ext uri="{9D8B030D-6E8A-4147-A177-3AD203B41FA5}">
                      <a16:colId xmlns:a16="http://schemas.microsoft.com/office/drawing/2014/main" val="265505451"/>
                    </a:ext>
                  </a:extLst>
                </a:gridCol>
              </a:tblGrid>
              <a:tr h="246903">
                <a:tc>
                  <a:txBody>
                    <a:bodyPr/>
                    <a:lstStyle/>
                    <a:p>
                      <a:pPr lvl="0" algn="ctr" fontAlgn="b"/>
                      <a:r>
                        <a:rPr lang="tr-TR" sz="1400" b="1" u="none" strike="noStrike" dirty="0">
                          <a:effectLst/>
                        </a:rPr>
                        <a:t>Yıllar</a:t>
                      </a:r>
                      <a:endParaRPr lang="tr-TR"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b"/>
                      <a:r>
                        <a:rPr lang="tr-TR" sz="1400" b="1" u="none" strike="noStrike" dirty="0">
                          <a:effectLst/>
                        </a:rPr>
                        <a:t>Harcama</a:t>
                      </a:r>
                      <a:endParaRPr lang="tr-TR"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b"/>
                      <a:r>
                        <a:rPr lang="tr-TR" sz="1400" b="1" i="0" u="none" strike="noStrike" dirty="0">
                          <a:solidFill>
                            <a:srgbClr val="000000"/>
                          </a:solidFill>
                          <a:effectLst/>
                          <a:latin typeface="Calibri" panose="020F0502020204030204" pitchFamily="34" charset="0"/>
                        </a:rPr>
                        <a:t>Fiili Yatırımdan Elde Edilen Yatırıma Katkı Tutarı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228107"/>
                  </a:ext>
                </a:extLst>
              </a:tr>
              <a:tr h="265400">
                <a:tc>
                  <a:txBody>
                    <a:bodyPr/>
                    <a:lstStyle/>
                    <a:p>
                      <a:pPr algn="ctr" fontAlgn="b"/>
                      <a:r>
                        <a:rPr lang="tr-TR" sz="1400" u="none" strike="noStrike" dirty="0">
                          <a:effectLst/>
                        </a:rPr>
                        <a:t>2022</a:t>
                      </a:r>
                      <a:endParaRPr lang="tr-TR"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400" u="none" strike="noStrike" dirty="0">
                          <a:effectLst/>
                        </a:rPr>
                        <a:t>  20.000.000,00 </a:t>
                      </a:r>
                      <a:endParaRPr lang="tr-TR"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400" b="0" i="0" u="none" strike="noStrike" dirty="0">
                          <a:solidFill>
                            <a:srgbClr val="000000"/>
                          </a:solidFill>
                          <a:effectLst/>
                          <a:latin typeface="Calibri" panose="020F0502020204030204" pitchFamily="34" charset="0"/>
                        </a:rPr>
                        <a:t>9.000.000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6000045"/>
                  </a:ext>
                </a:extLst>
              </a:tr>
              <a:tr h="265400">
                <a:tc>
                  <a:txBody>
                    <a:bodyPr/>
                    <a:lstStyle/>
                    <a:p>
                      <a:pPr algn="ctr" fontAlgn="b"/>
                      <a:r>
                        <a:rPr lang="tr-TR" sz="1400" u="none" strike="noStrike">
                          <a:effectLst/>
                        </a:rPr>
                        <a:t>2023</a:t>
                      </a:r>
                      <a:endParaRPr lang="tr-TR"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400" u="none" strike="noStrike" dirty="0">
                          <a:effectLst/>
                        </a:rPr>
                        <a:t>     5.000.000,00 </a:t>
                      </a:r>
                      <a:endParaRPr lang="tr-TR"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400" b="0" i="0" u="none" strike="noStrike" dirty="0">
                          <a:solidFill>
                            <a:srgbClr val="000000"/>
                          </a:solidFill>
                          <a:effectLst/>
                          <a:latin typeface="Calibri" panose="020F0502020204030204" pitchFamily="34" charset="0"/>
                        </a:rPr>
                        <a:t>1.500.000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502900"/>
                  </a:ext>
                </a:extLst>
              </a:tr>
              <a:tr h="265400">
                <a:tc>
                  <a:txBody>
                    <a:bodyPr/>
                    <a:lstStyle/>
                    <a:p>
                      <a:pPr algn="ctr" fontAlgn="b"/>
                      <a:r>
                        <a:rPr lang="tr-TR" sz="1400" u="none" strike="noStrike">
                          <a:effectLst/>
                        </a:rPr>
                        <a:t>2024</a:t>
                      </a:r>
                      <a:endParaRPr lang="tr-TR"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400" u="none" strike="noStrike" dirty="0">
                          <a:effectLst/>
                        </a:rPr>
                        <a:t>     5.000.000,00 </a:t>
                      </a:r>
                      <a:endParaRPr lang="tr-TR"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400" b="0" i="0" u="none" strike="noStrike" dirty="0">
                          <a:solidFill>
                            <a:srgbClr val="000000"/>
                          </a:solidFill>
                          <a:effectLst/>
                          <a:latin typeface="Calibri" panose="020F0502020204030204" pitchFamily="34" charset="0"/>
                        </a:rPr>
                        <a:t>1.500.000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246948"/>
                  </a:ext>
                </a:extLst>
              </a:tr>
              <a:tr h="265400">
                <a:tc>
                  <a:txBody>
                    <a:bodyPr/>
                    <a:lstStyle/>
                    <a:p>
                      <a:pPr algn="ctr" fontAlgn="b"/>
                      <a:r>
                        <a:rPr lang="tr-TR" sz="1400" b="1" u="none" strike="noStrike" dirty="0">
                          <a:effectLst/>
                        </a:rPr>
                        <a:t>Toplam</a:t>
                      </a:r>
                      <a:endParaRPr lang="tr-TR"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400" b="1" u="none" strike="noStrike" dirty="0">
                          <a:effectLst/>
                        </a:rPr>
                        <a:t>  30.000.000,00 </a:t>
                      </a:r>
                      <a:endParaRPr lang="tr-TR"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400" b="1" i="0" u="none" strike="noStrike" dirty="0">
                          <a:solidFill>
                            <a:srgbClr val="000000"/>
                          </a:solidFill>
                          <a:effectLst/>
                          <a:latin typeface="Calibri" panose="020F0502020204030204" pitchFamily="34" charset="0"/>
                        </a:rPr>
                        <a:t>12.000.000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657345"/>
                  </a:ext>
                </a:extLst>
              </a:tr>
            </a:tbl>
          </a:graphicData>
        </a:graphic>
      </p:graphicFrame>
      <p:sp>
        <p:nvSpPr>
          <p:cNvPr id="5" name="TextBox 4">
            <a:extLst>
              <a:ext uri="{FF2B5EF4-FFF2-40B4-BE49-F238E27FC236}">
                <a16:creationId xmlns:a16="http://schemas.microsoft.com/office/drawing/2014/main" id="{F26379CC-A23B-2AE7-6A80-A31032E691D5}"/>
              </a:ext>
            </a:extLst>
          </p:cNvPr>
          <p:cNvSpPr txBox="1"/>
          <p:nvPr/>
        </p:nvSpPr>
        <p:spPr>
          <a:xfrm>
            <a:off x="626958" y="6276370"/>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662645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1" y="431999"/>
            <a:ext cx="10185600" cy="734327"/>
          </a:xfrm>
        </p:spPr>
        <p:txBody>
          <a:bodyPr/>
          <a:lstStyle/>
          <a:p>
            <a:pPr marL="0" marR="0" lvl="0" indent="0" defTabSz="902975" rtl="0" eaLnBrk="1" fontAlgn="auto" latinLnBrk="0" hangingPunct="1">
              <a:lnSpc>
                <a:spcPct val="100000"/>
              </a:lnSpc>
              <a:spcBef>
                <a:spcPts val="0"/>
              </a:spcBef>
              <a:spcAft>
                <a:spcPts val="0"/>
              </a:spcAft>
              <a:tabLst/>
              <a:defRPr/>
            </a:pPr>
            <a:r>
              <a:rPr lang="tr-TR" sz="2800" b="1" i="0" dirty="0">
                <a:effectLst/>
                <a:latin typeface="Calibri" panose="020F0502020204030204" pitchFamily="34" charset="0"/>
              </a:rPr>
              <a:t>Diğer Faaliyetlerden Elde Edilen Kazançlarda İndirimli KV Uygulaması</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graphicFrame>
        <p:nvGraphicFramePr>
          <p:cNvPr id="5" name="Table 4">
            <a:extLst>
              <a:ext uri="{FF2B5EF4-FFF2-40B4-BE49-F238E27FC236}">
                <a16:creationId xmlns:a16="http://schemas.microsoft.com/office/drawing/2014/main" id="{74A54D62-4A22-A325-10DD-478EA95ED801}"/>
              </a:ext>
            </a:extLst>
          </p:cNvPr>
          <p:cNvGraphicFramePr>
            <a:graphicFrameLocks noGrp="1"/>
          </p:cNvGraphicFramePr>
          <p:nvPr>
            <p:extLst>
              <p:ext uri="{D42A27DB-BD31-4B8C-83A1-F6EECF244321}">
                <p14:modId xmlns:p14="http://schemas.microsoft.com/office/powerpoint/2010/main" val="1187381523"/>
              </p:ext>
            </p:extLst>
          </p:nvPr>
        </p:nvGraphicFramePr>
        <p:xfrm>
          <a:off x="1366521" y="1385233"/>
          <a:ext cx="10120629" cy="3387893"/>
        </p:xfrm>
        <a:graphic>
          <a:graphicData uri="http://schemas.openxmlformats.org/drawingml/2006/table">
            <a:tbl>
              <a:tblPr>
                <a:tableStyleId>{5C22544A-7EE6-4342-B048-85BDC9FD1C3A}</a:tableStyleId>
              </a:tblPr>
              <a:tblGrid>
                <a:gridCol w="1181335">
                  <a:extLst>
                    <a:ext uri="{9D8B030D-6E8A-4147-A177-3AD203B41FA5}">
                      <a16:colId xmlns:a16="http://schemas.microsoft.com/office/drawing/2014/main" val="4172698037"/>
                    </a:ext>
                  </a:extLst>
                </a:gridCol>
                <a:gridCol w="799888">
                  <a:extLst>
                    <a:ext uri="{9D8B030D-6E8A-4147-A177-3AD203B41FA5}">
                      <a16:colId xmlns:a16="http://schemas.microsoft.com/office/drawing/2014/main" val="3677629053"/>
                    </a:ext>
                  </a:extLst>
                </a:gridCol>
                <a:gridCol w="564477">
                  <a:extLst>
                    <a:ext uri="{9D8B030D-6E8A-4147-A177-3AD203B41FA5}">
                      <a16:colId xmlns:a16="http://schemas.microsoft.com/office/drawing/2014/main" val="2008216490"/>
                    </a:ext>
                  </a:extLst>
                </a:gridCol>
                <a:gridCol w="824868">
                  <a:extLst>
                    <a:ext uri="{9D8B030D-6E8A-4147-A177-3AD203B41FA5}">
                      <a16:colId xmlns:a16="http://schemas.microsoft.com/office/drawing/2014/main" val="1692322214"/>
                    </a:ext>
                  </a:extLst>
                </a:gridCol>
                <a:gridCol w="868743">
                  <a:extLst>
                    <a:ext uri="{9D8B030D-6E8A-4147-A177-3AD203B41FA5}">
                      <a16:colId xmlns:a16="http://schemas.microsoft.com/office/drawing/2014/main" val="100400800"/>
                    </a:ext>
                  </a:extLst>
                </a:gridCol>
                <a:gridCol w="763441">
                  <a:extLst>
                    <a:ext uri="{9D8B030D-6E8A-4147-A177-3AD203B41FA5}">
                      <a16:colId xmlns:a16="http://schemas.microsoft.com/office/drawing/2014/main" val="435103447"/>
                    </a:ext>
                  </a:extLst>
                </a:gridCol>
                <a:gridCol w="816091">
                  <a:extLst>
                    <a:ext uri="{9D8B030D-6E8A-4147-A177-3AD203B41FA5}">
                      <a16:colId xmlns:a16="http://schemas.microsoft.com/office/drawing/2014/main" val="899030448"/>
                    </a:ext>
                  </a:extLst>
                </a:gridCol>
                <a:gridCol w="851192">
                  <a:extLst>
                    <a:ext uri="{9D8B030D-6E8A-4147-A177-3AD203B41FA5}">
                      <a16:colId xmlns:a16="http://schemas.microsoft.com/office/drawing/2014/main" val="3072678080"/>
                    </a:ext>
                  </a:extLst>
                </a:gridCol>
                <a:gridCol w="847204">
                  <a:extLst>
                    <a:ext uri="{9D8B030D-6E8A-4147-A177-3AD203B41FA5}">
                      <a16:colId xmlns:a16="http://schemas.microsoft.com/office/drawing/2014/main" val="3899676056"/>
                    </a:ext>
                  </a:extLst>
                </a:gridCol>
                <a:gridCol w="974045">
                  <a:extLst>
                    <a:ext uri="{9D8B030D-6E8A-4147-A177-3AD203B41FA5}">
                      <a16:colId xmlns:a16="http://schemas.microsoft.com/office/drawing/2014/main" val="2937505351"/>
                    </a:ext>
                  </a:extLst>
                </a:gridCol>
                <a:gridCol w="837312">
                  <a:extLst>
                    <a:ext uri="{9D8B030D-6E8A-4147-A177-3AD203B41FA5}">
                      <a16:colId xmlns:a16="http://schemas.microsoft.com/office/drawing/2014/main" val="1658360553"/>
                    </a:ext>
                  </a:extLst>
                </a:gridCol>
                <a:gridCol w="792033">
                  <a:extLst>
                    <a:ext uri="{9D8B030D-6E8A-4147-A177-3AD203B41FA5}">
                      <a16:colId xmlns:a16="http://schemas.microsoft.com/office/drawing/2014/main" val="3259266872"/>
                    </a:ext>
                  </a:extLst>
                </a:gridCol>
              </a:tblGrid>
              <a:tr h="435403">
                <a:tc rowSpan="2">
                  <a:txBody>
                    <a:bodyPr/>
                    <a:lstStyle/>
                    <a:p>
                      <a:pPr algn="ctr" fontAlgn="ctr"/>
                      <a:r>
                        <a:rPr lang="tr-TR" sz="1200" b="1" i="0" u="none" strike="noStrike" kern="1200" dirty="0">
                          <a:solidFill>
                            <a:srgbClr val="000000"/>
                          </a:solidFill>
                          <a:effectLst/>
                          <a:latin typeface="Calibri" panose="020F0502020204030204" pitchFamily="34" charset="0"/>
                          <a:ea typeface="+mn-ea"/>
                          <a:cs typeface="+mn-cs"/>
                        </a:rPr>
                        <a:t>Tür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tr-TR" sz="1200" b="1" i="0" u="none" strike="noStrike" kern="1200" dirty="0">
                          <a:solidFill>
                            <a:srgbClr val="000000"/>
                          </a:solidFill>
                          <a:effectLst/>
                          <a:latin typeface="Calibri" panose="020F0502020204030204" pitchFamily="34" charset="0"/>
                          <a:ea typeface="+mn-ea"/>
                          <a:cs typeface="+mn-cs"/>
                        </a:rPr>
                        <a:t>Kırılım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tr-TR" sz="1200" b="1" i="0" u="none" strike="noStrike" kern="1200" dirty="0">
                          <a:solidFill>
                            <a:srgbClr val="000000"/>
                          </a:solidFill>
                          <a:effectLst/>
                          <a:latin typeface="Calibri" panose="020F0502020204030204" pitchFamily="34" charset="0"/>
                          <a:ea typeface="+mn-ea"/>
                          <a:cs typeface="+mn-cs"/>
                        </a:rPr>
                        <a:t>Kazanç Payları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algn="ctr" defTabSz="914094"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İNDİRİMLİ KURUMLAR VERGİSİ MATRAHI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lnL w="12700" cap="flat" cmpd="sng" algn="ctr">
                      <a:solidFill>
                        <a:schemeClr val="tx1"/>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chemeClr val="tx1"/>
                      </a:solidFill>
                      <a:prstDash val="solid"/>
                      <a:round/>
                      <a:headEnd type="none" w="med" len="med"/>
                      <a:tailEnd type="none" w="med" len="med"/>
                    </a:lnL>
                  </a:tcPr>
                </a:tc>
                <a:tc gridSpan="2">
                  <a:txBody>
                    <a:bodyPr/>
                    <a:lstStyle/>
                    <a:p>
                      <a:pPr marL="0" algn="ctr" defTabSz="914094"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GENEL ORANA TABİ MATRAH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lnL w="12700" cap="flat" cmpd="sng" algn="ctr">
                      <a:solidFill>
                        <a:schemeClr val="tx1"/>
                      </a:solidFill>
                      <a:prstDash val="solid"/>
                      <a:round/>
                      <a:headEnd type="none" w="med" len="med"/>
                      <a:tailEnd type="none" w="med" len="med"/>
                    </a:lnL>
                  </a:tcPr>
                </a:tc>
                <a:tc rowSpan="2">
                  <a:txBody>
                    <a:bodyPr/>
                    <a:lstStyle/>
                    <a:p>
                      <a:pPr algn="ctr" fontAlgn="ctr"/>
                      <a:r>
                        <a:rPr lang="tr-TR" sz="1200" b="1" i="0" u="none" strike="noStrike" dirty="0">
                          <a:solidFill>
                            <a:srgbClr val="000000"/>
                          </a:solidFill>
                          <a:effectLst/>
                          <a:latin typeface="Calibri" panose="020F0502020204030204" pitchFamily="34" charset="0"/>
                        </a:rPr>
                        <a:t>Toplam Hes. KV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8597415"/>
                  </a:ext>
                </a:extLst>
              </a:tr>
              <a:tr h="64213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algn="ctr" defTabSz="914094"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%100Vİ'li YKT Dağılımı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094" rtl="0" eaLnBrk="1" fontAlgn="ctr" latinLnBrk="0" hangingPunct="1"/>
                      <a:r>
                        <a:rPr lang="tr-TR" sz="1200" b="1" i="0" u="none" strike="noStrike" kern="1200" dirty="0">
                          <a:solidFill>
                            <a:srgbClr val="FF0000"/>
                          </a:solidFill>
                          <a:effectLst/>
                          <a:latin typeface="Calibri" panose="020F0502020204030204" pitchFamily="34" charset="0"/>
                          <a:ea typeface="+mn-ea"/>
                          <a:cs typeface="+mn-cs"/>
                        </a:rPr>
                        <a:t>%100Vİ'li Matrah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094" rtl="0" eaLnBrk="1" fontAlgn="ctr" latinLnBrk="0" hangingPunct="1"/>
                      <a:r>
                        <a:rPr lang="tr-TR" sz="1200" b="1" i="0" u="none" strike="noStrike" kern="1200" dirty="0">
                          <a:solidFill>
                            <a:srgbClr val="FF0000"/>
                          </a:solidFill>
                          <a:effectLst/>
                          <a:latin typeface="Calibri" panose="020F0502020204030204" pitchFamily="34" charset="0"/>
                          <a:ea typeface="+mn-ea"/>
                          <a:cs typeface="+mn-cs"/>
                        </a:rPr>
                        <a:t>%100Vİ'li Matrah Hes. KV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094"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%70Vİ'li YKT Dağılımı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094" rtl="0" eaLnBrk="1" fontAlgn="ctr" latinLnBrk="0" hangingPunct="1"/>
                      <a:r>
                        <a:rPr lang="tr-TR" sz="1200" b="1" i="0" u="none" strike="noStrike" kern="1200" dirty="0">
                          <a:solidFill>
                            <a:srgbClr val="FF0000"/>
                          </a:solidFill>
                          <a:effectLst/>
                          <a:latin typeface="Calibri" panose="020F0502020204030204" pitchFamily="34" charset="0"/>
                          <a:ea typeface="+mn-ea"/>
                          <a:cs typeface="+mn-cs"/>
                        </a:rPr>
                        <a:t>%70Vİ'li Matrah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094" rtl="0" eaLnBrk="1" fontAlgn="ctr" latinLnBrk="0" hangingPunct="1"/>
                      <a:r>
                        <a:rPr lang="tr-TR" sz="1200" b="1" i="0" u="none" strike="noStrike" kern="1200" dirty="0">
                          <a:solidFill>
                            <a:srgbClr val="FF0000"/>
                          </a:solidFill>
                          <a:effectLst/>
                          <a:latin typeface="Calibri" panose="020F0502020204030204" pitchFamily="34" charset="0"/>
                          <a:ea typeface="+mn-ea"/>
                          <a:cs typeface="+mn-cs"/>
                        </a:rPr>
                        <a:t>%70Vİ'li Matrah Hes. KV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kern="1200" dirty="0">
                          <a:solidFill>
                            <a:srgbClr val="FF0000"/>
                          </a:solidFill>
                          <a:effectLst/>
                          <a:latin typeface="Calibri" panose="020F0502020204030204" pitchFamily="34" charset="0"/>
                          <a:ea typeface="+mn-ea"/>
                          <a:cs typeface="+mn-cs"/>
                        </a:rPr>
                        <a:t>Diğer Matrah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kern="1200" dirty="0">
                          <a:solidFill>
                            <a:srgbClr val="FF0000"/>
                          </a:solidFill>
                          <a:effectLst/>
                          <a:latin typeface="Calibri" panose="020F0502020204030204" pitchFamily="34" charset="0"/>
                          <a:ea typeface="+mn-ea"/>
                          <a:cs typeface="+mn-cs"/>
                        </a:rPr>
                        <a:t>Diğer Hes. KV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87100819"/>
                  </a:ext>
                </a:extLst>
              </a:tr>
              <a:tr h="591314">
                <a:tc>
                  <a:txBody>
                    <a:bodyPr/>
                    <a:lstStyle/>
                    <a:p>
                      <a:pPr algn="l" fontAlgn="b"/>
                      <a:r>
                        <a:rPr lang="tr-TR" sz="1000" b="1" u="none" strike="noStrike" dirty="0">
                          <a:effectLst/>
                        </a:rPr>
                        <a:t>İmalattan Elde Edilen Kazanç (A)</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30.000.000</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b="1" u="none" strike="noStrike" dirty="0">
                          <a:effectLst/>
                        </a:rPr>
                        <a:t>35%</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  3.176.471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13.235.294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b="1" u="none" strike="noStrike" dirty="0">
                          <a:solidFill>
                            <a:srgbClr val="FF0000"/>
                          </a:solidFill>
                          <a:effectLst/>
                        </a:rPr>
                        <a:t>0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  1.270.588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7.563.025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544.538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9.201.681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2.208.403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2.752.941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523254"/>
                  </a:ext>
                </a:extLst>
              </a:tr>
              <a:tr h="638129">
                <a:tc>
                  <a:txBody>
                    <a:bodyPr/>
                    <a:lstStyle/>
                    <a:p>
                      <a:pPr algn="l" fontAlgn="b"/>
                      <a:r>
                        <a:rPr lang="tr-TR" sz="1000" b="1" u="none" strike="noStrike" dirty="0">
                          <a:effectLst/>
                        </a:rPr>
                        <a:t>İhracattan Elde Edilen Kazanç (B)</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40.000.000</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b="1" u="none" strike="noStrike" dirty="0">
                          <a:effectLst/>
                        </a:rPr>
                        <a:t>47%</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  4.235.294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21.176.471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b="1" u="none" strike="noStrike" dirty="0">
                          <a:solidFill>
                            <a:srgbClr val="FF0000"/>
                          </a:solidFill>
                          <a:effectLst/>
                        </a:rPr>
                        <a:t>0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  1.694.118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12.100.840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726.050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6.722.689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1.344.538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2.070.588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7584314"/>
                  </a:ext>
                </a:extLst>
              </a:tr>
              <a:tr h="546968">
                <a:tc>
                  <a:txBody>
                    <a:bodyPr/>
                    <a:lstStyle/>
                    <a:p>
                      <a:pPr algn="l" fontAlgn="b"/>
                      <a:r>
                        <a:rPr lang="tr-TR" sz="1000" b="1" u="none" strike="noStrike" dirty="0">
                          <a:effectLst/>
                        </a:rPr>
                        <a:t>Diğer Kazanç (C)</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15.000.000</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b="1" u="none" strike="noStrike" dirty="0">
                          <a:effectLst/>
                        </a:rPr>
                        <a:t>18%</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  1.588.235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6.352.941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b="1" u="none" strike="noStrike" dirty="0">
                          <a:solidFill>
                            <a:srgbClr val="FF0000"/>
                          </a:solidFill>
                          <a:effectLst/>
                        </a:rPr>
                        <a:t>0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     635.294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3.630.252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272.269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5.016.807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1.254.202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1.526.471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041408"/>
                  </a:ext>
                </a:extLst>
              </a:tr>
              <a:tr h="533946">
                <a:tc>
                  <a:txBody>
                    <a:bodyPr/>
                    <a:lstStyle/>
                    <a:p>
                      <a:pPr algn="l" fontAlgn="b"/>
                      <a:r>
                        <a:rPr lang="pt-BR" sz="1000" b="1" u="none" strike="noStrike" dirty="0">
                          <a:effectLst/>
                        </a:rPr>
                        <a:t>KV Matrahı</a:t>
                      </a:r>
                      <a:r>
                        <a:rPr lang="tr-TR" sz="1000" b="1" u="none" strike="noStrike" dirty="0">
                          <a:effectLst/>
                        </a:rPr>
                        <a:t> </a:t>
                      </a:r>
                      <a:r>
                        <a:rPr lang="pt-BR" sz="1000" b="1" u="none" strike="noStrike" dirty="0">
                          <a:effectLst/>
                        </a:rPr>
                        <a:t>(A+B+C)</a:t>
                      </a:r>
                      <a:endParaRPr lang="pt-B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85.000.000</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b="1" u="none" strike="noStrike" dirty="0">
                          <a:effectLst/>
                        </a:rPr>
                        <a:t>100%</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  9.000.000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40.764.706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b="1" u="none" strike="noStrike" dirty="0">
                          <a:solidFill>
                            <a:srgbClr val="FF0000"/>
                          </a:solidFill>
                          <a:effectLst/>
                        </a:rPr>
                        <a:t>0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  3.600.000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23.294.118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1.542.857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20.941.176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solidFill>
                            <a:srgbClr val="FF0000"/>
                          </a:solidFill>
                          <a:effectLst/>
                        </a:rPr>
                        <a:t>     4.807.143 </a:t>
                      </a:r>
                      <a:endParaRPr lang="tr-TR" sz="10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000" b="1" u="none" strike="noStrike" dirty="0">
                          <a:effectLst/>
                        </a:rPr>
                        <a:t>6.350.000 </a:t>
                      </a:r>
                      <a:endParaRPr lang="tr-TR"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3737457"/>
                  </a:ext>
                </a:extLst>
              </a:tr>
            </a:tbl>
          </a:graphicData>
        </a:graphic>
      </p:graphicFrame>
      <p:sp>
        <p:nvSpPr>
          <p:cNvPr id="8" name="TextBox 7">
            <a:extLst>
              <a:ext uri="{FF2B5EF4-FFF2-40B4-BE49-F238E27FC236}">
                <a16:creationId xmlns:a16="http://schemas.microsoft.com/office/drawing/2014/main" id="{D720075D-A4C9-723C-FB41-0A734E3A4A77}"/>
              </a:ext>
            </a:extLst>
          </p:cNvPr>
          <p:cNvSpPr txBox="1"/>
          <p:nvPr/>
        </p:nvSpPr>
        <p:spPr>
          <a:xfrm>
            <a:off x="1366520" y="5125644"/>
            <a:ext cx="10185599" cy="646331"/>
          </a:xfrm>
          <a:prstGeom prst="rect">
            <a:avLst/>
          </a:prstGeom>
          <a:noFill/>
        </p:spPr>
        <p:txBody>
          <a:bodyPr wrap="square">
            <a:spAutoFit/>
          </a:bodyPr>
          <a:lstStyle/>
          <a:p>
            <a:r>
              <a:rPr lang="tr-TR" sz="1800" b="0" i="0" dirty="0">
                <a:solidFill>
                  <a:srgbClr val="000000"/>
                </a:solidFill>
                <a:effectLst/>
                <a:latin typeface="Calibri" panose="020F0502020204030204" pitchFamily="34" charset="0"/>
              </a:rPr>
              <a:t>(E) A.Ş. 2024 hesap döneminde diğer faaliyetlerden elde etmiş olduğu kazançları için 12.600.000-TL tutarındaki YKT’nin tamamını kullanarak 18.950.000-TL yerine 6.350.000-TL Kurumlar vergisi ödemiştir.  </a:t>
            </a:r>
            <a:endParaRPr lang="tr-TR" dirty="0"/>
          </a:p>
        </p:txBody>
      </p:sp>
      <p:sp>
        <p:nvSpPr>
          <p:cNvPr id="9" name="TextBox 8">
            <a:extLst>
              <a:ext uri="{FF2B5EF4-FFF2-40B4-BE49-F238E27FC236}">
                <a16:creationId xmlns:a16="http://schemas.microsoft.com/office/drawing/2014/main" id="{42A5D266-6563-2D53-B13C-1A919815BF9F}"/>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10" name="TextBox 9">
            <a:extLst>
              <a:ext uri="{FF2B5EF4-FFF2-40B4-BE49-F238E27FC236}">
                <a16:creationId xmlns:a16="http://schemas.microsoft.com/office/drawing/2014/main" id="{D05DE2B1-D67A-0F87-7153-48BD93438A00}"/>
              </a:ext>
            </a:extLst>
          </p:cNvPr>
          <p:cNvSpPr txBox="1"/>
          <p:nvPr/>
        </p:nvSpPr>
        <p:spPr>
          <a:xfrm>
            <a:off x="844672" y="63199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07120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1" y="431999"/>
            <a:ext cx="10185600" cy="923271"/>
          </a:xfrm>
        </p:spPr>
        <p:txBody>
          <a:bodyPr/>
          <a:lstStyle/>
          <a:p>
            <a:pPr marL="0" marR="0" lvl="0" indent="0" algn="ctr" defTabSz="902975" rtl="0" eaLnBrk="1" fontAlgn="auto" latinLnBrk="0" hangingPunct="1">
              <a:lnSpc>
                <a:spcPct val="100000"/>
              </a:lnSpc>
              <a:spcBef>
                <a:spcPts val="0"/>
              </a:spcBef>
              <a:spcAft>
                <a:spcPts val="0"/>
              </a:spcAft>
              <a:tabLst/>
              <a:defRPr/>
            </a:pPr>
            <a:r>
              <a:rPr lang="tr-TR" sz="2800" b="1" i="0" dirty="0">
                <a:effectLst/>
                <a:latin typeface="Calibri" panose="020F0502020204030204" pitchFamily="34" charset="0"/>
              </a:rPr>
              <a:t>Diğer Faaliyetlerden Elde Edilen Kazançlarda İndirimli KV Uygulaması</a:t>
            </a:r>
            <a:br>
              <a:rPr lang="tr-TR" sz="2800" b="1" i="0" dirty="0">
                <a:effectLst/>
                <a:latin typeface="Calibri" panose="020F0502020204030204" pitchFamily="34" charset="0"/>
              </a:rPr>
            </a:br>
            <a:r>
              <a:rPr lang="tr-TR" sz="2400" b="1" i="0" dirty="0">
                <a:effectLst/>
                <a:latin typeface="Calibri" panose="020F0502020204030204" pitchFamily="34" charset="0"/>
              </a:rPr>
              <a:t>(Kısmen İşletme)</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749101" y="1355270"/>
            <a:ext cx="10290771" cy="5301111"/>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indent="342900" algn="just">
              <a:lnSpc>
                <a:spcPct val="100000"/>
              </a:lnSpc>
              <a:spcBef>
                <a:spcPts val="600"/>
              </a:spcBef>
              <a:spcAft>
                <a:spcPts val="600"/>
              </a:spcAft>
            </a:pPr>
            <a:r>
              <a:rPr lang="tr-TR" sz="1800" b="1" dirty="0">
                <a:solidFill>
                  <a:srgbClr val="000000"/>
                </a:solidFill>
                <a:latin typeface="Calibri" panose="020F0502020204030204" pitchFamily="34" charset="0"/>
              </a:rPr>
              <a:t>Örnek 8: </a:t>
            </a:r>
            <a:r>
              <a:rPr lang="tr-TR" sz="1800" dirty="0">
                <a:solidFill>
                  <a:srgbClr val="000000"/>
                </a:solidFill>
                <a:latin typeface="Calibri" panose="020F0502020204030204" pitchFamily="34" charset="0"/>
              </a:rPr>
              <a:t>(F) A.Ş.’nin YTB kapsamında 2024 hesap döneminde başlamış olduğu yatırımının toplam tutarı 10.000.000-TL’dir. 2024 hesap döneminde kısmen işletilmeye başlanan bu yatırımın 6.000.000-TL’lik kısmı gerçekleştirilmiş ve (F) A.Ş. 2024 hesap döneminde bu yatırımından 2.000.000 TL, diğer faaliyetlerinden de 20.000.000-TL kazanç elde etmiştir. </a:t>
            </a:r>
            <a:r>
              <a:rPr lang="tr-TR" sz="1800" dirty="0">
                <a:solidFill>
                  <a:srgbClr val="FF0000"/>
                </a:solidFill>
                <a:latin typeface="Calibri" panose="020F0502020204030204" pitchFamily="34" charset="0"/>
              </a:rPr>
              <a:t>(YKTO: %40, VİO: %80)</a:t>
            </a:r>
          </a:p>
          <a:p>
            <a:pPr indent="342900" algn="just">
              <a:spcAft>
                <a:spcPts val="600"/>
              </a:spcAft>
            </a:pPr>
            <a:r>
              <a:rPr lang="tr-TR" sz="1600" dirty="0">
                <a:solidFill>
                  <a:srgbClr val="000000"/>
                </a:solidFill>
                <a:latin typeface="Calibri" panose="020F0502020204030204" pitchFamily="34" charset="0"/>
              </a:rPr>
              <a:t>Yatırıma katkı tutarı   =  Toplam yatırım harcaması x Yatırıma katkı oranı</a:t>
            </a:r>
          </a:p>
          <a:p>
            <a:pPr indent="342900" algn="just">
              <a:spcAft>
                <a:spcPts val="600"/>
              </a:spcAft>
            </a:pPr>
            <a:r>
              <a:rPr lang="tr-TR" sz="1600" dirty="0">
                <a:solidFill>
                  <a:srgbClr val="000000"/>
                </a:solidFill>
                <a:latin typeface="Calibri" panose="020F0502020204030204" pitchFamily="34" charset="0"/>
              </a:rPr>
              <a:t>                                      =  10.000.000 TL x %40</a:t>
            </a:r>
          </a:p>
          <a:p>
            <a:pPr indent="342900" algn="just">
              <a:spcAft>
                <a:spcPts val="600"/>
              </a:spcAft>
            </a:pPr>
            <a:r>
              <a:rPr lang="tr-TR" sz="1600" dirty="0">
                <a:solidFill>
                  <a:srgbClr val="000000"/>
                </a:solidFill>
                <a:latin typeface="Calibri" panose="020F0502020204030204" pitchFamily="34" charset="0"/>
              </a:rPr>
              <a:t>                                      =    4.000.000 TL</a:t>
            </a:r>
          </a:p>
          <a:p>
            <a:pPr indent="358775" algn="just">
              <a:spcAft>
                <a:spcPts val="600"/>
              </a:spcAft>
            </a:pPr>
            <a:r>
              <a:rPr lang="tr-TR" sz="1600" dirty="0">
                <a:solidFill>
                  <a:srgbClr val="000000"/>
                </a:solidFill>
                <a:latin typeface="Calibri" panose="020F0502020204030204" pitchFamily="34" charset="0"/>
              </a:rPr>
              <a:t>Hak kazanılan yatırıma katkı tutarı = Gerçekleştirilen yatırım harcaması x Yatırıma katkı oranı</a:t>
            </a:r>
          </a:p>
          <a:p>
            <a:pPr indent="342900" algn="just">
              <a:spcAft>
                <a:spcPts val="600"/>
              </a:spcAft>
            </a:pPr>
            <a:r>
              <a:rPr lang="tr-TR" sz="1600" dirty="0">
                <a:solidFill>
                  <a:srgbClr val="000000"/>
                </a:solidFill>
                <a:latin typeface="Calibri" panose="020F0502020204030204" pitchFamily="34" charset="0"/>
              </a:rPr>
              <a:t>                                                              =     6.000.000 TL x %40 </a:t>
            </a:r>
          </a:p>
          <a:p>
            <a:pPr indent="342900" algn="just">
              <a:spcAft>
                <a:spcPts val="600"/>
              </a:spcAft>
            </a:pPr>
            <a:r>
              <a:rPr lang="tr-TR" sz="1600" dirty="0">
                <a:solidFill>
                  <a:srgbClr val="000000"/>
                </a:solidFill>
                <a:latin typeface="Calibri" panose="020F0502020204030204" pitchFamily="34" charset="0"/>
              </a:rPr>
              <a:t>                                                              =     2.400.000 TL</a:t>
            </a:r>
          </a:p>
          <a:p>
            <a:pPr indent="342900" algn="just">
              <a:spcAft>
                <a:spcPts val="600"/>
              </a:spcAft>
            </a:pPr>
            <a:r>
              <a:rPr lang="tr-TR" sz="1600" dirty="0">
                <a:solidFill>
                  <a:srgbClr val="000000"/>
                </a:solidFill>
                <a:latin typeface="Calibri" panose="020F0502020204030204" pitchFamily="34" charset="0"/>
              </a:rPr>
              <a:t>   İndirimli KV oranı :   [KV oranı - (KV oranı x Vergi indirim oranı)]</a:t>
            </a:r>
          </a:p>
          <a:p>
            <a:pPr indent="342900" algn="just">
              <a:spcAft>
                <a:spcPts val="600"/>
              </a:spcAft>
            </a:pPr>
            <a:r>
              <a:rPr lang="tr-TR" sz="1600" dirty="0">
                <a:solidFill>
                  <a:srgbClr val="000000"/>
                </a:solidFill>
                <a:latin typeface="Calibri" panose="020F0502020204030204" pitchFamily="34" charset="0"/>
              </a:rPr>
              <a:t>                                 :   [%25 - (%25 x %80)] =  [%25 - %20] = %5</a:t>
            </a:r>
          </a:p>
          <a:p>
            <a:pPr indent="342900" algn="just">
              <a:spcAft>
                <a:spcPts val="600"/>
              </a:spcAft>
            </a:pPr>
            <a:r>
              <a:rPr lang="tr-TR" sz="1400" b="0" i="0" dirty="0">
                <a:solidFill>
                  <a:srgbClr val="000000"/>
                </a:solidFill>
                <a:effectLst/>
                <a:latin typeface="Calibri" panose="020F0502020204030204" pitchFamily="34" charset="0"/>
              </a:rPr>
              <a:t>                  </a:t>
            </a:r>
          </a:p>
          <a:p>
            <a:pPr indent="342900" algn="just">
              <a:spcAft>
                <a:spcPts val="600"/>
              </a:spcAft>
            </a:pPr>
            <a:r>
              <a:rPr lang="tr-TR" sz="1400" b="0" i="0" dirty="0">
                <a:solidFill>
                  <a:srgbClr val="000000"/>
                </a:solidFill>
                <a:effectLst/>
                <a:latin typeface="Calibri" panose="020F0502020204030204" pitchFamily="34" charset="0"/>
              </a:rPr>
              <a:t> </a:t>
            </a: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rPr>
            </a:br>
            <a:endParaRPr kumimoji="0" lang="tr-TR" sz="5398" b="0"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endParaRPr>
          </a:p>
        </p:txBody>
      </p:sp>
      <p:graphicFrame>
        <p:nvGraphicFramePr>
          <p:cNvPr id="4" name="Table 3">
            <a:extLst>
              <a:ext uri="{FF2B5EF4-FFF2-40B4-BE49-F238E27FC236}">
                <a16:creationId xmlns:a16="http://schemas.microsoft.com/office/drawing/2014/main" id="{3B1C587B-C321-44EE-851A-C0BE5F5E63F1}"/>
              </a:ext>
            </a:extLst>
          </p:cNvPr>
          <p:cNvGraphicFramePr>
            <a:graphicFrameLocks noGrp="1"/>
          </p:cNvGraphicFramePr>
          <p:nvPr>
            <p:extLst>
              <p:ext uri="{D42A27DB-BD31-4B8C-83A1-F6EECF244321}">
                <p14:modId xmlns:p14="http://schemas.microsoft.com/office/powerpoint/2010/main" val="1782981665"/>
              </p:ext>
            </p:extLst>
          </p:nvPr>
        </p:nvGraphicFramePr>
        <p:xfrm>
          <a:off x="1240971" y="4605435"/>
          <a:ext cx="7878536" cy="1409700"/>
        </p:xfrm>
        <a:graphic>
          <a:graphicData uri="http://schemas.openxmlformats.org/drawingml/2006/table">
            <a:tbl>
              <a:tblPr/>
              <a:tblGrid>
                <a:gridCol w="6271370">
                  <a:extLst>
                    <a:ext uri="{9D8B030D-6E8A-4147-A177-3AD203B41FA5}">
                      <a16:colId xmlns:a16="http://schemas.microsoft.com/office/drawing/2014/main" val="694642005"/>
                    </a:ext>
                  </a:extLst>
                </a:gridCol>
                <a:gridCol w="1607166">
                  <a:extLst>
                    <a:ext uri="{9D8B030D-6E8A-4147-A177-3AD203B41FA5}">
                      <a16:colId xmlns:a16="http://schemas.microsoft.com/office/drawing/2014/main" val="3739524397"/>
                    </a:ext>
                  </a:extLst>
                </a:gridCol>
              </a:tblGrid>
              <a:tr h="216206">
                <a:tc>
                  <a:txBody>
                    <a:bodyPr/>
                    <a:lstStyle/>
                    <a:p>
                      <a:pPr algn="l" fontAlgn="b"/>
                      <a:r>
                        <a:rPr lang="tr-TR" sz="1800" b="1" i="0" u="none" strike="noStrike" dirty="0">
                          <a:solidFill>
                            <a:srgbClr val="000000"/>
                          </a:solidFill>
                          <a:effectLst/>
                          <a:latin typeface="Calibri" panose="020F0502020204030204" pitchFamily="34" charset="0"/>
                        </a:rPr>
                        <a:t>Yatırımdan Elde Edilen Kazanç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tr-TR" sz="1800" b="1" i="0" u="none" strike="noStrike" dirty="0">
                          <a:solidFill>
                            <a:srgbClr val="000000"/>
                          </a:solidFill>
                          <a:effectLst/>
                          <a:latin typeface="Calibri" panose="020F0502020204030204" pitchFamily="34" charset="0"/>
                        </a:rPr>
                        <a:t>2.000.000 TL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27517957"/>
                  </a:ext>
                </a:extLst>
              </a:tr>
              <a:tr h="216206">
                <a:tc>
                  <a:txBody>
                    <a:bodyPr/>
                    <a:lstStyle/>
                    <a:p>
                      <a:pPr algn="l" fontAlgn="b"/>
                      <a:r>
                        <a:rPr lang="tr-TR" sz="1800" b="1" i="0" u="none" strike="noStrike" dirty="0">
                          <a:solidFill>
                            <a:srgbClr val="000000"/>
                          </a:solidFill>
                          <a:effectLst/>
                          <a:latin typeface="Calibri" panose="020F0502020204030204" pitchFamily="34" charset="0"/>
                        </a:rPr>
                        <a:t>İndirimli KV Olmasaydı Ödenecek KV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800" b="1" i="0" u="none" strike="noStrike">
                          <a:solidFill>
                            <a:srgbClr val="000000"/>
                          </a:solidFill>
                          <a:effectLst/>
                          <a:latin typeface="Calibri" panose="020F0502020204030204" pitchFamily="34" charset="0"/>
                        </a:rPr>
                        <a:t>500.000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29464"/>
                  </a:ext>
                </a:extLst>
              </a:tr>
              <a:tr h="216206">
                <a:tc>
                  <a:txBody>
                    <a:bodyPr/>
                    <a:lstStyle/>
                    <a:p>
                      <a:pPr algn="l" fontAlgn="b"/>
                      <a:r>
                        <a:rPr lang="tr-TR" sz="1800" b="1" i="0" u="none" strike="noStrike" dirty="0">
                          <a:solidFill>
                            <a:srgbClr val="000000"/>
                          </a:solidFill>
                          <a:effectLst/>
                          <a:latin typeface="Calibri" panose="020F0502020204030204" pitchFamily="34" charset="0"/>
                        </a:rPr>
                        <a:t>İndirimli KV oranı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800" b="1" i="0" u="none" strike="noStrike" dirty="0">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71400125"/>
                  </a:ext>
                </a:extLst>
              </a:tr>
              <a:tr h="216206">
                <a:tc>
                  <a:txBody>
                    <a:bodyPr/>
                    <a:lstStyle/>
                    <a:p>
                      <a:pPr algn="l" fontAlgn="b"/>
                      <a:r>
                        <a:rPr lang="sv-SE" sz="1800" b="1" i="0" u="none" strike="noStrike" dirty="0">
                          <a:solidFill>
                            <a:srgbClr val="000000"/>
                          </a:solidFill>
                          <a:effectLst/>
                          <a:latin typeface="Calibri" panose="020F0502020204030204" pitchFamily="34" charset="0"/>
                        </a:rPr>
                        <a:t>İndirimli Orana Göre Hesaplanan KV (2.000.000 TL X %5)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800" b="1" i="0" u="none" strike="noStrike">
                          <a:solidFill>
                            <a:srgbClr val="000000"/>
                          </a:solidFill>
                          <a:effectLst/>
                          <a:latin typeface="Calibri" panose="020F0502020204030204" pitchFamily="34" charset="0"/>
                        </a:rPr>
                        <a:t>100.000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203248"/>
                  </a:ext>
                </a:extLst>
              </a:tr>
              <a:tr h="216206">
                <a:tc>
                  <a:txBody>
                    <a:bodyPr/>
                    <a:lstStyle/>
                    <a:p>
                      <a:pPr algn="l" fontAlgn="b"/>
                      <a:r>
                        <a:rPr lang="tr-TR" sz="1800" b="1" i="0" u="none" strike="noStrike" dirty="0">
                          <a:solidFill>
                            <a:srgbClr val="000000"/>
                          </a:solidFill>
                          <a:effectLst/>
                          <a:latin typeface="Calibri" panose="020F0502020204030204" pitchFamily="34" charset="0"/>
                        </a:rPr>
                        <a:t>Yararlanılan Yatırıma Katkı Tutarı (500.000 TL - 100.000 TL)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800" b="1" i="0" u="none" strike="noStrike" dirty="0">
                          <a:solidFill>
                            <a:srgbClr val="000000"/>
                          </a:solidFill>
                          <a:effectLst/>
                          <a:latin typeface="Calibri" panose="020F0502020204030204" pitchFamily="34" charset="0"/>
                        </a:rPr>
                        <a:t>400.000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34961416"/>
                  </a:ext>
                </a:extLst>
              </a:tr>
            </a:tbl>
          </a:graphicData>
        </a:graphic>
      </p:graphicFrame>
      <p:sp>
        <p:nvSpPr>
          <p:cNvPr id="5" name="TextBox 4">
            <a:extLst>
              <a:ext uri="{FF2B5EF4-FFF2-40B4-BE49-F238E27FC236}">
                <a16:creationId xmlns:a16="http://schemas.microsoft.com/office/drawing/2014/main" id="{C8B42294-DEBF-641D-3CBD-0366C1BAA721}"/>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6" name="TextBox 5">
            <a:extLst>
              <a:ext uri="{FF2B5EF4-FFF2-40B4-BE49-F238E27FC236}">
                <a16:creationId xmlns:a16="http://schemas.microsoft.com/office/drawing/2014/main" id="{FA79D146-0E57-A547-9352-65C7CCDFF941}"/>
              </a:ext>
            </a:extLst>
          </p:cNvPr>
          <p:cNvSpPr txBox="1"/>
          <p:nvPr/>
        </p:nvSpPr>
        <p:spPr>
          <a:xfrm>
            <a:off x="844672" y="63199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1963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1" y="431999"/>
            <a:ext cx="10185600" cy="734327"/>
          </a:xfrm>
        </p:spPr>
        <p:txBody>
          <a:bodyPr/>
          <a:lstStyle/>
          <a:p>
            <a:pPr marL="0" marR="0" lvl="0" indent="0" defTabSz="902975" rtl="0" eaLnBrk="1" fontAlgn="auto" latinLnBrk="0" hangingPunct="1">
              <a:lnSpc>
                <a:spcPct val="100000"/>
              </a:lnSpc>
              <a:spcBef>
                <a:spcPts val="0"/>
              </a:spcBef>
              <a:spcAft>
                <a:spcPts val="0"/>
              </a:spcAft>
              <a:tabLst/>
              <a:defRPr/>
            </a:pPr>
            <a:r>
              <a:rPr lang="tr-TR" sz="2800" b="1" i="0" dirty="0">
                <a:effectLst/>
                <a:latin typeface="Calibri" panose="020F0502020204030204" pitchFamily="34" charset="0"/>
              </a:rPr>
              <a:t>Diğer Faaliyetlerden Elde Edilen Kazançlarda İndirimli KV Uygulaması</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03199" y="950399"/>
            <a:ext cx="10185599" cy="5301111"/>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indent="342900" algn="just">
              <a:spcAft>
                <a:spcPts val="600"/>
              </a:spcAft>
            </a:pPr>
            <a:r>
              <a:rPr lang="tr-TR" sz="1600" b="0" i="0" dirty="0">
                <a:solidFill>
                  <a:srgbClr val="000000"/>
                </a:solidFill>
                <a:effectLst/>
                <a:latin typeface="Calibri" panose="020F0502020204030204" pitchFamily="34" charset="0"/>
              </a:rPr>
              <a:t>Diğer faaliyetlerden elde edilen kazançlara indirimli kurumlar vergisi uygulamasındaki üst sınır:</a:t>
            </a:r>
          </a:p>
          <a:p>
            <a:pPr indent="342900" algn="just">
              <a:spcAft>
                <a:spcPts val="600"/>
              </a:spcAft>
            </a:pPr>
            <a:r>
              <a:rPr lang="tr-TR" sz="1600" b="0" i="0" dirty="0">
                <a:solidFill>
                  <a:srgbClr val="000000"/>
                </a:solidFill>
                <a:effectLst/>
                <a:latin typeface="Calibri" panose="020F0502020204030204" pitchFamily="34" charset="0"/>
              </a:rPr>
              <a:t> -  </a:t>
            </a:r>
            <a:r>
              <a:rPr lang="tr-TR" sz="1600" b="0" i="0" u="sng" dirty="0">
                <a:solidFill>
                  <a:srgbClr val="000000"/>
                </a:solidFill>
                <a:effectLst/>
                <a:latin typeface="Calibri" panose="020F0502020204030204" pitchFamily="34" charset="0"/>
              </a:rPr>
              <a:t>1. Sınır</a:t>
            </a:r>
            <a:r>
              <a:rPr lang="tr-TR" sz="1600" b="0" i="0" dirty="0">
                <a:solidFill>
                  <a:srgbClr val="000000"/>
                </a:solidFill>
                <a:effectLst/>
                <a:latin typeface="Calibri" panose="020F0502020204030204" pitchFamily="34" charset="0"/>
              </a:rPr>
              <a:t>:</a:t>
            </a:r>
          </a:p>
          <a:p>
            <a:pPr indent="342900" algn="just">
              <a:spcAft>
                <a:spcPts val="600"/>
              </a:spcAft>
            </a:pPr>
            <a:r>
              <a:rPr lang="tr-TR" sz="1600" b="0" i="0" dirty="0">
                <a:solidFill>
                  <a:srgbClr val="000000"/>
                </a:solidFill>
                <a:effectLst/>
                <a:latin typeface="Calibri" panose="020F0502020204030204" pitchFamily="34" charset="0"/>
              </a:rPr>
              <a:t> Yatırım döneminde</a:t>
            </a:r>
          </a:p>
          <a:p>
            <a:pPr algn="just">
              <a:spcAft>
                <a:spcPts val="600"/>
              </a:spcAft>
            </a:pPr>
            <a:r>
              <a:rPr lang="tr-TR" sz="1600" b="0" i="0" dirty="0">
                <a:solidFill>
                  <a:srgbClr val="000000"/>
                </a:solidFill>
                <a:effectLst/>
                <a:latin typeface="Calibri" panose="020F0502020204030204" pitchFamily="34" charset="0"/>
              </a:rPr>
              <a:t>yararlanılabilecek yatırıma katkı tutarı      =              [(10.000.000 TL x %40) x %80]</a:t>
            </a:r>
          </a:p>
          <a:p>
            <a:pPr indent="342900" algn="just">
              <a:spcAft>
                <a:spcPts val="600"/>
              </a:spcAft>
            </a:pPr>
            <a:r>
              <a:rPr lang="tr-TR" sz="1600" b="0" i="0" dirty="0">
                <a:solidFill>
                  <a:srgbClr val="000000"/>
                </a:solidFill>
                <a:effectLst/>
                <a:latin typeface="Calibri" panose="020F0502020204030204" pitchFamily="34" charset="0"/>
              </a:rPr>
              <a:t>                                                                  =              3.200.000 TL</a:t>
            </a:r>
          </a:p>
          <a:p>
            <a:pPr indent="342900" algn="just">
              <a:spcAft>
                <a:spcPts val="600"/>
              </a:spcAft>
            </a:pPr>
            <a:r>
              <a:rPr lang="tr-TR" sz="1600" b="0" i="0" dirty="0">
                <a:solidFill>
                  <a:srgbClr val="000000"/>
                </a:solidFill>
                <a:effectLst/>
                <a:latin typeface="Calibri" panose="020F0502020204030204" pitchFamily="34" charset="0"/>
              </a:rPr>
              <a:t> - </a:t>
            </a:r>
            <a:r>
              <a:rPr lang="tr-TR" sz="1600" b="0" i="0" u="sng" dirty="0">
                <a:solidFill>
                  <a:srgbClr val="000000"/>
                </a:solidFill>
                <a:effectLst/>
                <a:latin typeface="Calibri" panose="020F0502020204030204" pitchFamily="34" charset="0"/>
              </a:rPr>
              <a:t>2. Sınır:</a:t>
            </a:r>
            <a:endParaRPr lang="tr-TR" sz="1600" b="0" i="0" dirty="0">
              <a:solidFill>
                <a:srgbClr val="000000"/>
              </a:solidFill>
              <a:effectLst/>
              <a:latin typeface="Calibri" panose="020F0502020204030204" pitchFamily="34" charset="0"/>
            </a:endParaRPr>
          </a:p>
          <a:p>
            <a:pPr indent="342900" algn="just">
              <a:spcAft>
                <a:spcPts val="600"/>
              </a:spcAft>
            </a:pPr>
            <a:r>
              <a:rPr lang="tr-TR" sz="1600" b="0" i="0" dirty="0">
                <a:solidFill>
                  <a:srgbClr val="000000"/>
                </a:solidFill>
                <a:effectLst/>
                <a:latin typeface="Calibri" panose="020F0502020204030204" pitchFamily="34" charset="0"/>
              </a:rPr>
              <a:t> Gerçekleştirilen yatırım harcaması    =              </a:t>
            </a:r>
            <a:r>
              <a:rPr lang="tr-TR" sz="1600" dirty="0">
                <a:solidFill>
                  <a:srgbClr val="000000"/>
                </a:solidFill>
                <a:latin typeface="Calibri" panose="020F0502020204030204" pitchFamily="34" charset="0"/>
              </a:rPr>
              <a:t>6</a:t>
            </a:r>
            <a:r>
              <a:rPr lang="tr-TR" sz="1600" b="0" i="0" dirty="0">
                <a:solidFill>
                  <a:srgbClr val="000000"/>
                </a:solidFill>
                <a:effectLst/>
                <a:latin typeface="Calibri" panose="020F0502020204030204" pitchFamily="34" charset="0"/>
              </a:rPr>
              <a:t>.000.000 TL</a:t>
            </a:r>
          </a:p>
          <a:p>
            <a:pPr indent="342900" algn="just">
              <a:spcAft>
                <a:spcPts val="600"/>
              </a:spcAft>
            </a:pPr>
            <a:r>
              <a:rPr lang="tr-TR" sz="1600" b="0" i="0" dirty="0">
                <a:solidFill>
                  <a:srgbClr val="000000"/>
                </a:solidFill>
                <a:effectLst/>
                <a:latin typeface="Calibri" panose="020F0502020204030204" pitchFamily="34" charset="0"/>
              </a:rPr>
              <a:t> </a:t>
            </a:r>
          </a:p>
        </p:txBody>
      </p:sp>
      <p:graphicFrame>
        <p:nvGraphicFramePr>
          <p:cNvPr id="4" name="Table 3">
            <a:extLst>
              <a:ext uri="{FF2B5EF4-FFF2-40B4-BE49-F238E27FC236}">
                <a16:creationId xmlns:a16="http://schemas.microsoft.com/office/drawing/2014/main" id="{5A3B07A9-4D81-0349-88B7-EBF36CFB31E6}"/>
              </a:ext>
            </a:extLst>
          </p:cNvPr>
          <p:cNvGraphicFramePr>
            <a:graphicFrameLocks noGrp="1"/>
          </p:cNvGraphicFramePr>
          <p:nvPr>
            <p:extLst>
              <p:ext uri="{D42A27DB-BD31-4B8C-83A1-F6EECF244321}">
                <p14:modId xmlns:p14="http://schemas.microsoft.com/office/powerpoint/2010/main" val="3106238673"/>
              </p:ext>
            </p:extLst>
          </p:nvPr>
        </p:nvGraphicFramePr>
        <p:xfrm>
          <a:off x="1273173" y="2769213"/>
          <a:ext cx="8788400" cy="2980531"/>
        </p:xfrm>
        <a:graphic>
          <a:graphicData uri="http://schemas.openxmlformats.org/drawingml/2006/table">
            <a:tbl>
              <a:tblPr/>
              <a:tblGrid>
                <a:gridCol w="7429500">
                  <a:extLst>
                    <a:ext uri="{9D8B030D-6E8A-4147-A177-3AD203B41FA5}">
                      <a16:colId xmlns:a16="http://schemas.microsoft.com/office/drawing/2014/main" val="1901555776"/>
                    </a:ext>
                  </a:extLst>
                </a:gridCol>
                <a:gridCol w="1358900">
                  <a:extLst>
                    <a:ext uri="{9D8B030D-6E8A-4147-A177-3AD203B41FA5}">
                      <a16:colId xmlns:a16="http://schemas.microsoft.com/office/drawing/2014/main" val="1949371585"/>
                    </a:ext>
                  </a:extLst>
                </a:gridCol>
              </a:tblGrid>
              <a:tr h="266700">
                <a:tc>
                  <a:txBody>
                    <a:bodyPr/>
                    <a:lstStyle/>
                    <a:p>
                      <a:pPr algn="just" rtl="0" fontAlgn="ctr"/>
                      <a:r>
                        <a:rPr lang="tr-TR" sz="1600" b="1" i="0" u="none" strike="noStrike" dirty="0">
                          <a:solidFill>
                            <a:srgbClr val="000000"/>
                          </a:solidFill>
                          <a:effectLst/>
                          <a:latin typeface="Calibri" panose="020F0502020204030204" pitchFamily="34" charset="0"/>
                        </a:rPr>
                        <a:t>Kurumlar Vergisi Matrahı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dirty="0">
                          <a:solidFill>
                            <a:srgbClr val="000000"/>
                          </a:solidFill>
                          <a:effectLst/>
                          <a:latin typeface="Calibri" panose="020F0502020204030204" pitchFamily="34" charset="0"/>
                        </a:rPr>
                        <a:t>22.000.000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55176445"/>
                  </a:ext>
                </a:extLst>
              </a:tr>
              <a:tr h="266700">
                <a:tc>
                  <a:txBody>
                    <a:bodyPr/>
                    <a:lstStyle/>
                    <a:p>
                      <a:pPr algn="just" rtl="0" fontAlgn="ctr"/>
                      <a:r>
                        <a:rPr lang="tr-TR" sz="1600" b="1" i="0" u="none" strike="noStrike" dirty="0">
                          <a:solidFill>
                            <a:srgbClr val="000000"/>
                          </a:solidFill>
                          <a:effectLst/>
                          <a:latin typeface="Calibri" panose="020F0502020204030204" pitchFamily="34" charset="0"/>
                        </a:rPr>
                        <a:t>İndirimli KV Olmasaydı Ödenecek KV </a:t>
                      </a:r>
                      <a:r>
                        <a:rPr lang="tr-TR" sz="1600" b="0" i="0" u="none" strike="noStrike" dirty="0">
                          <a:solidFill>
                            <a:srgbClr val="000000"/>
                          </a:solidFill>
                          <a:effectLst/>
                          <a:latin typeface="Calibri" panose="020F0502020204030204" pitchFamily="34" charset="0"/>
                        </a:rPr>
                        <a:t>(22.000.000 TL X %25)</a:t>
                      </a:r>
                      <a:endParaRPr lang="tr-TR" sz="16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600" b="1" i="0" u="none" strike="noStrike" dirty="0">
                          <a:solidFill>
                            <a:srgbClr val="000000"/>
                          </a:solidFill>
                          <a:effectLst/>
                          <a:latin typeface="Calibri" panose="020F0502020204030204" pitchFamily="34" charset="0"/>
                        </a:rPr>
                        <a:t>5.500.000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82943"/>
                  </a:ext>
                </a:extLst>
              </a:tr>
              <a:tr h="266700">
                <a:tc>
                  <a:txBody>
                    <a:bodyPr/>
                    <a:lstStyle/>
                    <a:p>
                      <a:pPr algn="just" rtl="0" fontAlgn="ctr"/>
                      <a:r>
                        <a:rPr lang="tr-TR" sz="1600" b="1" i="0" u="none" strike="noStrike" dirty="0">
                          <a:solidFill>
                            <a:srgbClr val="000000"/>
                          </a:solidFill>
                          <a:effectLst/>
                          <a:latin typeface="Calibri" panose="020F0502020204030204" pitchFamily="34" charset="0"/>
                        </a:rPr>
                        <a:t>Yararlanılabilecek Azami Yatırıma Katkı Tutarı</a:t>
                      </a:r>
                      <a:r>
                        <a:rPr lang="tr-TR" sz="1600" b="0" i="0" u="none" strike="noStrike" dirty="0">
                          <a:solidFill>
                            <a:srgbClr val="000000"/>
                          </a:solidFill>
                          <a:effectLst/>
                          <a:latin typeface="Calibri" panose="020F0502020204030204" pitchFamily="34" charset="0"/>
                        </a:rPr>
                        <a:t>(Diğer Faaliyetlerden Elde Edilen Kazanç)</a:t>
                      </a:r>
                      <a:endParaRPr lang="tr-TR" sz="16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dirty="0">
                          <a:solidFill>
                            <a:srgbClr val="000000"/>
                          </a:solidFill>
                          <a:effectLst/>
                          <a:latin typeface="Calibri" panose="020F0502020204030204" pitchFamily="34" charset="0"/>
                        </a:rPr>
                        <a:t>3.200.000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66435447"/>
                  </a:ext>
                </a:extLst>
              </a:tr>
              <a:tr h="266700">
                <a:tc>
                  <a:txBody>
                    <a:bodyPr/>
                    <a:lstStyle/>
                    <a:p>
                      <a:pPr algn="just" rtl="0" fontAlgn="ctr"/>
                      <a:r>
                        <a:rPr lang="tr-TR" sz="1600" b="1" i="0" u="none" strike="noStrike" dirty="0">
                          <a:solidFill>
                            <a:srgbClr val="000000"/>
                          </a:solidFill>
                          <a:effectLst/>
                          <a:latin typeface="Calibri" panose="020F0502020204030204" pitchFamily="34" charset="0"/>
                        </a:rPr>
                        <a:t>İndirimli KV Oranı [%25 - (%25 X %80)] =  [%25 - %20]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600" b="1" i="0" u="none" strike="noStrike" dirty="0">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277967"/>
                  </a:ext>
                </a:extLst>
              </a:tr>
              <a:tr h="266700">
                <a:tc>
                  <a:txBody>
                    <a:bodyPr/>
                    <a:lstStyle/>
                    <a:p>
                      <a:pPr algn="just" rtl="0" fontAlgn="ctr"/>
                      <a:r>
                        <a:rPr lang="tr-TR" sz="1600" b="1" i="0" u="none" strike="noStrike" dirty="0">
                          <a:solidFill>
                            <a:srgbClr val="000000"/>
                          </a:solidFill>
                          <a:effectLst/>
                          <a:latin typeface="Calibri" panose="020F0502020204030204" pitchFamily="34" charset="0"/>
                        </a:rPr>
                        <a:t>İndirimli KV Matrahı [3.200.000 / (%25 - %5)]</a:t>
                      </a:r>
                      <a:r>
                        <a:rPr lang="tr-TR" sz="1600" b="0" i="0" u="none" strike="noStrike" dirty="0">
                          <a:solidFill>
                            <a:srgbClr val="000000"/>
                          </a:solidFill>
                          <a:effectLst/>
                          <a:latin typeface="Calibri" panose="020F0502020204030204" pitchFamily="34" charset="0"/>
                        </a:rPr>
                        <a:t>(diğer Faaliyetlerden Elde Edilen Kazanç)</a:t>
                      </a:r>
                      <a:endParaRPr lang="tr-TR" sz="16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dirty="0">
                          <a:solidFill>
                            <a:srgbClr val="000000"/>
                          </a:solidFill>
                          <a:effectLst/>
                          <a:latin typeface="Calibri" panose="020F0502020204030204" pitchFamily="34" charset="0"/>
                        </a:rPr>
                        <a:t>16.000.000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08837461"/>
                  </a:ext>
                </a:extLst>
              </a:tr>
              <a:tr h="266700">
                <a:tc>
                  <a:txBody>
                    <a:bodyPr/>
                    <a:lstStyle/>
                    <a:p>
                      <a:pPr algn="just" rtl="0" fontAlgn="ctr"/>
                      <a:r>
                        <a:rPr lang="tr-TR" sz="1600" b="1" i="0" u="none" strike="noStrike" dirty="0">
                          <a:solidFill>
                            <a:srgbClr val="000000"/>
                          </a:solidFill>
                          <a:effectLst/>
                          <a:latin typeface="Calibri" panose="020F0502020204030204" pitchFamily="34" charset="0"/>
                        </a:rPr>
                        <a:t>İndirimli KV Matrahı Toplamı </a:t>
                      </a:r>
                      <a:r>
                        <a:rPr lang="tr-TR" sz="1600" b="0" i="0" u="none" strike="noStrike" dirty="0">
                          <a:solidFill>
                            <a:srgbClr val="000000"/>
                          </a:solidFill>
                          <a:effectLst/>
                          <a:latin typeface="Calibri" panose="020F0502020204030204" pitchFamily="34" charset="0"/>
                        </a:rPr>
                        <a:t>(16.000.000 TL + 2.000.000 TL)</a:t>
                      </a:r>
                      <a:endParaRPr lang="tr-TR" sz="16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600" b="1" i="0" u="none" strike="noStrike" dirty="0">
                          <a:solidFill>
                            <a:srgbClr val="000000"/>
                          </a:solidFill>
                          <a:effectLst/>
                          <a:latin typeface="Calibri" panose="020F0502020204030204" pitchFamily="34" charset="0"/>
                        </a:rPr>
                        <a:t> 18.000.000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542888"/>
                  </a:ext>
                </a:extLst>
              </a:tr>
              <a:tr h="266700">
                <a:tc>
                  <a:txBody>
                    <a:bodyPr/>
                    <a:lstStyle/>
                    <a:p>
                      <a:pPr algn="just" rtl="0" fontAlgn="ctr"/>
                      <a:r>
                        <a:rPr lang="sv-SE" sz="1600" b="1" i="0" u="none" strike="noStrike" dirty="0">
                          <a:solidFill>
                            <a:srgbClr val="000000"/>
                          </a:solidFill>
                          <a:effectLst/>
                          <a:latin typeface="Calibri" panose="020F0502020204030204" pitchFamily="34" charset="0"/>
                        </a:rPr>
                        <a:t>İndirimli Orana Göre Hesaplanan KV </a:t>
                      </a:r>
                      <a:r>
                        <a:rPr lang="sv-SE" sz="1600" b="0" i="0" u="none" strike="noStrike" dirty="0">
                          <a:solidFill>
                            <a:srgbClr val="000000"/>
                          </a:solidFill>
                          <a:effectLst/>
                          <a:latin typeface="Calibri" panose="020F0502020204030204" pitchFamily="34" charset="0"/>
                        </a:rPr>
                        <a:t>(18.000.000 TL X %5) </a:t>
                      </a:r>
                      <a:endParaRPr lang="sv-SE" sz="16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dirty="0">
                          <a:solidFill>
                            <a:srgbClr val="000000"/>
                          </a:solidFill>
                          <a:effectLst/>
                          <a:latin typeface="Calibri" panose="020F0502020204030204" pitchFamily="34" charset="0"/>
                        </a:rPr>
                        <a:t>900.000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97995579"/>
                  </a:ext>
                </a:extLst>
              </a:tr>
              <a:tr h="266700">
                <a:tc>
                  <a:txBody>
                    <a:bodyPr/>
                    <a:lstStyle/>
                    <a:p>
                      <a:pPr algn="just" rtl="0" fontAlgn="ctr"/>
                      <a:r>
                        <a:rPr lang="it-IT" sz="1600" b="1" i="0" u="none" strike="noStrike" dirty="0">
                          <a:solidFill>
                            <a:srgbClr val="000000"/>
                          </a:solidFill>
                          <a:effectLst/>
                          <a:latin typeface="Calibri" panose="020F0502020204030204" pitchFamily="34" charset="0"/>
                        </a:rPr>
                        <a:t>Genel Orana Tabi Matrah </a:t>
                      </a:r>
                      <a:r>
                        <a:rPr lang="it-IT" sz="1600" b="0" i="0" u="none" strike="noStrike" dirty="0">
                          <a:solidFill>
                            <a:srgbClr val="000000"/>
                          </a:solidFill>
                          <a:effectLst/>
                          <a:latin typeface="Calibri" panose="020F0502020204030204" pitchFamily="34" charset="0"/>
                        </a:rPr>
                        <a:t>(22.000.000 T</a:t>
                      </a:r>
                      <a:r>
                        <a:rPr lang="tr-TR" sz="1600" b="0" i="0" u="none" strike="noStrike" dirty="0">
                          <a:solidFill>
                            <a:srgbClr val="000000"/>
                          </a:solidFill>
                          <a:effectLst/>
                          <a:latin typeface="Calibri" panose="020F0502020204030204" pitchFamily="34" charset="0"/>
                        </a:rPr>
                        <a:t>L</a:t>
                      </a:r>
                      <a:r>
                        <a:rPr lang="it-IT" sz="1600" b="0" i="0" u="none" strike="noStrike" dirty="0">
                          <a:solidFill>
                            <a:srgbClr val="000000"/>
                          </a:solidFill>
                          <a:effectLst/>
                          <a:latin typeface="Calibri" panose="020F0502020204030204" pitchFamily="34" charset="0"/>
                        </a:rPr>
                        <a:t> </a:t>
                      </a:r>
                      <a:r>
                        <a:rPr lang="tr-TR" sz="1600" b="0" i="0" u="none" strike="noStrike" dirty="0">
                          <a:solidFill>
                            <a:srgbClr val="000000"/>
                          </a:solidFill>
                          <a:effectLst/>
                          <a:latin typeface="Calibri" panose="020F0502020204030204" pitchFamily="34" charset="0"/>
                        </a:rPr>
                        <a:t>-</a:t>
                      </a:r>
                      <a:r>
                        <a:rPr lang="it-IT" sz="1600" b="0" i="0" u="none" strike="noStrike" dirty="0">
                          <a:solidFill>
                            <a:srgbClr val="000000"/>
                          </a:solidFill>
                          <a:effectLst/>
                          <a:latin typeface="Calibri" panose="020F0502020204030204" pitchFamily="34" charset="0"/>
                        </a:rPr>
                        <a:t> 18.000.000 T</a:t>
                      </a:r>
                      <a:r>
                        <a:rPr lang="tr-TR" sz="1600" b="0" i="0" u="none" strike="noStrike" dirty="0">
                          <a:solidFill>
                            <a:srgbClr val="000000"/>
                          </a:solidFill>
                          <a:effectLst/>
                          <a:latin typeface="Calibri" panose="020F0502020204030204" pitchFamily="34" charset="0"/>
                        </a:rPr>
                        <a:t>L</a:t>
                      </a:r>
                      <a:r>
                        <a:rPr lang="it-IT" sz="1600" b="0" i="0" u="none" strike="noStrike" dirty="0">
                          <a:solidFill>
                            <a:srgbClr val="000000"/>
                          </a:solidFill>
                          <a:effectLst/>
                          <a:latin typeface="Calibri" panose="020F0502020204030204" pitchFamily="34" charset="0"/>
                        </a:rPr>
                        <a:t>)</a:t>
                      </a:r>
                      <a:endParaRPr lang="it-IT" sz="16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600" b="1" i="0" u="none" strike="noStrike">
                          <a:solidFill>
                            <a:srgbClr val="000000"/>
                          </a:solidFill>
                          <a:effectLst/>
                          <a:latin typeface="Calibri" panose="020F0502020204030204" pitchFamily="34" charset="0"/>
                        </a:rPr>
                        <a:t>4.000.000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656306"/>
                  </a:ext>
                </a:extLst>
              </a:tr>
              <a:tr h="313531">
                <a:tc>
                  <a:txBody>
                    <a:bodyPr/>
                    <a:lstStyle/>
                    <a:p>
                      <a:pPr algn="just" rtl="0" fontAlgn="ctr"/>
                      <a:r>
                        <a:rPr lang="sv-SE" sz="1600" b="1" i="0" u="none" strike="noStrike" dirty="0">
                          <a:solidFill>
                            <a:srgbClr val="000000"/>
                          </a:solidFill>
                          <a:effectLst/>
                          <a:latin typeface="Calibri" panose="020F0502020204030204" pitchFamily="34" charset="0"/>
                        </a:rPr>
                        <a:t>Genel Orana Göre Hesaplanan KV  </a:t>
                      </a:r>
                      <a:r>
                        <a:rPr lang="sv-SE" sz="1600" b="0" i="0" u="none" strike="noStrike" dirty="0">
                          <a:solidFill>
                            <a:srgbClr val="000000"/>
                          </a:solidFill>
                          <a:effectLst/>
                          <a:latin typeface="Calibri" panose="020F0502020204030204" pitchFamily="34" charset="0"/>
                        </a:rPr>
                        <a:t>(4.000.000 TL X %25)</a:t>
                      </a:r>
                      <a:endParaRPr lang="sv-SE" sz="16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a:solidFill>
                            <a:srgbClr val="000000"/>
                          </a:solidFill>
                          <a:effectLst/>
                          <a:latin typeface="Calibri" panose="020F0502020204030204" pitchFamily="34" charset="0"/>
                        </a:rPr>
                        <a:t>1.000.000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4741815"/>
                  </a:ext>
                </a:extLst>
              </a:tr>
              <a:tr h="266700">
                <a:tc>
                  <a:txBody>
                    <a:bodyPr/>
                    <a:lstStyle/>
                    <a:p>
                      <a:pPr algn="just" rtl="0" fontAlgn="ctr"/>
                      <a:r>
                        <a:rPr lang="tr-TR" sz="1600" b="1" i="0" u="none" strike="noStrike" dirty="0">
                          <a:solidFill>
                            <a:srgbClr val="000000"/>
                          </a:solidFill>
                          <a:effectLst/>
                          <a:latin typeface="Calibri" panose="020F0502020204030204" pitchFamily="34" charset="0"/>
                        </a:rPr>
                        <a:t>Ödenecek Toplam KV </a:t>
                      </a:r>
                      <a:r>
                        <a:rPr lang="tr-TR" sz="1600" b="0" i="0" u="none" strike="noStrike" dirty="0">
                          <a:solidFill>
                            <a:srgbClr val="000000"/>
                          </a:solidFill>
                          <a:effectLst/>
                          <a:latin typeface="Calibri" panose="020F0502020204030204" pitchFamily="34" charset="0"/>
                        </a:rPr>
                        <a:t>(900.000 TL + 1.000.000 TL)</a:t>
                      </a:r>
                      <a:endParaRPr lang="tr-TR" sz="16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600" b="1" i="0" u="none" strike="noStrike" dirty="0">
                          <a:solidFill>
                            <a:srgbClr val="000000"/>
                          </a:solidFill>
                          <a:effectLst/>
                          <a:latin typeface="Calibri" panose="020F0502020204030204" pitchFamily="34" charset="0"/>
                        </a:rPr>
                        <a:t>1.900.000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202975"/>
                  </a:ext>
                </a:extLst>
              </a:tr>
              <a:tr h="266700">
                <a:tc>
                  <a:txBody>
                    <a:bodyPr/>
                    <a:lstStyle/>
                    <a:p>
                      <a:pPr algn="just" rtl="0" fontAlgn="ctr"/>
                      <a:r>
                        <a:rPr lang="tr-TR" sz="1600" b="1" i="0" u="none" strike="noStrike" dirty="0">
                          <a:solidFill>
                            <a:srgbClr val="000000"/>
                          </a:solidFill>
                          <a:effectLst/>
                          <a:latin typeface="Calibri" panose="020F0502020204030204" pitchFamily="34" charset="0"/>
                        </a:rPr>
                        <a:t>Yararlanılan Toplam Yatırıma Katkı Tutarı </a:t>
                      </a:r>
                      <a:r>
                        <a:rPr lang="tr-TR" sz="1600" b="0" i="0" u="none" strike="noStrike" dirty="0">
                          <a:solidFill>
                            <a:srgbClr val="000000"/>
                          </a:solidFill>
                          <a:effectLst/>
                          <a:latin typeface="Calibri" panose="020F0502020204030204" pitchFamily="34" charset="0"/>
                        </a:rPr>
                        <a:t>(400.000 TL + 3.200.000 TL)</a:t>
                      </a:r>
                      <a:endParaRPr lang="tr-TR" sz="16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ctr"/>
                      <a:r>
                        <a:rPr lang="tr-TR" sz="1600" b="1" i="0" u="none" strike="noStrike" dirty="0">
                          <a:solidFill>
                            <a:srgbClr val="000000"/>
                          </a:solidFill>
                          <a:effectLst/>
                          <a:latin typeface="Calibri" panose="020F0502020204030204" pitchFamily="34" charset="0"/>
                        </a:rPr>
                        <a:t>3.600.000 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55864632"/>
                  </a:ext>
                </a:extLst>
              </a:tr>
            </a:tbl>
          </a:graphicData>
        </a:graphic>
      </p:graphicFrame>
      <p:sp>
        <p:nvSpPr>
          <p:cNvPr id="5" name="TextBox 4">
            <a:extLst>
              <a:ext uri="{FF2B5EF4-FFF2-40B4-BE49-F238E27FC236}">
                <a16:creationId xmlns:a16="http://schemas.microsoft.com/office/drawing/2014/main" id="{64AC39D2-4731-E547-F8AF-41E51C27A4A2}"/>
              </a:ext>
            </a:extLst>
          </p:cNvPr>
          <p:cNvSpPr txBox="1"/>
          <p:nvPr/>
        </p:nvSpPr>
        <p:spPr>
          <a:xfrm>
            <a:off x="675944" y="6203133"/>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12233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1" y="431999"/>
            <a:ext cx="10185600" cy="734327"/>
          </a:xfrm>
        </p:spPr>
        <p:txBody>
          <a:bodyPr/>
          <a:lstStyle/>
          <a:p>
            <a:pPr marL="0" marR="0" lvl="0" indent="0" defTabSz="902975" rtl="0" eaLnBrk="1" fontAlgn="auto" latinLnBrk="0" hangingPunct="1">
              <a:lnSpc>
                <a:spcPct val="100000"/>
              </a:lnSpc>
              <a:spcBef>
                <a:spcPts val="0"/>
              </a:spcBef>
              <a:spcAft>
                <a:spcPts val="0"/>
              </a:spcAft>
              <a:tabLst/>
              <a:defRPr/>
            </a:pPr>
            <a:r>
              <a:rPr lang="tr-TR" sz="2800" b="1" dirty="0">
                <a:latin typeface="Calibri" panose="020F0502020204030204" pitchFamily="34" charset="0"/>
              </a:rPr>
              <a:t>Birden Fazla Teşvik Belgesinin Olduğu Durumda Uygulama</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03200" y="1476471"/>
            <a:ext cx="10185599" cy="3377682"/>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0" marR="0" lvl="0" indent="342900" algn="just" defTabSz="914094" rtl="0" eaLnBrk="1" fontAlgn="auto" latinLnBrk="0" hangingPunct="1">
              <a:lnSpc>
                <a:spcPct val="70000"/>
              </a:lnSpc>
              <a:spcBef>
                <a:spcPct val="0"/>
              </a:spcBef>
              <a:spcAft>
                <a:spcPts val="600"/>
              </a:spcAft>
              <a:buClrTx/>
              <a:buSzTx/>
              <a:buFontTx/>
              <a:buNone/>
              <a:tabLst/>
              <a:defRPr/>
            </a:pPr>
            <a:endParaRPr lang="tr-TR" sz="1600" dirty="0">
              <a:solidFill>
                <a:srgbClr val="000000"/>
              </a:solidFill>
              <a:latin typeface="Calibri" panose="020F0502020204030204" pitchFamily="34" charset="0"/>
            </a:endParaRPr>
          </a:p>
          <a:p>
            <a:pPr marL="285750" indent="-285750" algn="just">
              <a:spcAft>
                <a:spcPts val="600"/>
              </a:spcAft>
              <a:buFont typeface="Arial" panose="020B0604020202020204" pitchFamily="34" charset="0"/>
              <a:buChar char="•"/>
            </a:pPr>
            <a:r>
              <a:rPr lang="tr-TR" sz="1800" b="0" i="0" dirty="0">
                <a:solidFill>
                  <a:srgbClr val="000000"/>
                </a:solidFill>
                <a:effectLst/>
                <a:latin typeface="Calibri" panose="020F0502020204030204" pitchFamily="34" charset="0"/>
              </a:rPr>
              <a:t>İndirimli vergi oranı uygulamasında, </a:t>
            </a:r>
            <a:r>
              <a:rPr lang="tr-TR" sz="1800" b="0" i="0" u="sng" dirty="0">
                <a:solidFill>
                  <a:srgbClr val="FF0000"/>
                </a:solidFill>
                <a:effectLst/>
                <a:latin typeface="Calibri" panose="020F0502020204030204" pitchFamily="34" charset="0"/>
              </a:rPr>
              <a:t>yatırım teşvik belgeleri kapsamındaki yatırımlarının işletilmesinden elde edilen kazançları dışında kalan tüm kazançları </a:t>
            </a:r>
            <a:r>
              <a:rPr lang="tr-TR" sz="1800" b="0" i="0" dirty="0">
                <a:solidFill>
                  <a:srgbClr val="000000"/>
                </a:solidFill>
                <a:effectLst/>
                <a:latin typeface="Calibri" panose="020F0502020204030204" pitchFamily="34" charset="0"/>
              </a:rPr>
              <a:t>diğer faaliyetlerden elde edilen kazanç olarak kabul edilecektir.</a:t>
            </a:r>
          </a:p>
          <a:p>
            <a:pPr marL="285750" indent="-285750" algn="just">
              <a:spcAft>
                <a:spcPts val="600"/>
              </a:spcAft>
              <a:buFont typeface="Arial" panose="020B0604020202020204" pitchFamily="34" charset="0"/>
              <a:buChar char="•"/>
            </a:pPr>
            <a:endParaRPr lang="tr-TR" sz="1800" b="0" i="0" dirty="0">
              <a:solidFill>
                <a:srgbClr val="000000"/>
              </a:solidFill>
              <a:effectLst/>
              <a:latin typeface="Calibri" panose="020F0502020204030204" pitchFamily="34" charset="0"/>
            </a:endParaRPr>
          </a:p>
          <a:p>
            <a:pPr marL="285750" indent="-285750" algn="just">
              <a:spcAft>
                <a:spcPts val="600"/>
              </a:spcAft>
              <a:buFont typeface="Arial" panose="020B0604020202020204" pitchFamily="34" charset="0"/>
              <a:buChar char="•"/>
            </a:pPr>
            <a:r>
              <a:rPr lang="tr-TR" sz="1800" b="0" i="0" dirty="0">
                <a:solidFill>
                  <a:srgbClr val="000000"/>
                </a:solidFill>
                <a:effectLst/>
                <a:latin typeface="Calibri" panose="020F0502020204030204" pitchFamily="34" charset="0"/>
              </a:rPr>
              <a:t>YKT’si tüketilmiş olan teşvik belgesinden kazanç elde edilmiş olsa dahi bu belgenin YKT’si tüketildiği için kazancı da </a:t>
            </a:r>
            <a:r>
              <a:rPr lang="tr-TR" sz="1800" b="0" i="0" u="sng" dirty="0">
                <a:solidFill>
                  <a:srgbClr val="FF0000"/>
                </a:solidFill>
                <a:effectLst/>
                <a:latin typeface="Calibri" panose="020F0502020204030204" pitchFamily="34" charset="0"/>
              </a:rPr>
              <a:t>DİĞER KAZANÇ</a:t>
            </a:r>
            <a:r>
              <a:rPr lang="tr-TR" sz="1800" b="0" i="0" dirty="0">
                <a:solidFill>
                  <a:srgbClr val="FF0000"/>
                </a:solidFill>
                <a:effectLst/>
                <a:latin typeface="Calibri" panose="020F0502020204030204" pitchFamily="34" charset="0"/>
              </a:rPr>
              <a:t> </a:t>
            </a:r>
            <a:r>
              <a:rPr lang="tr-TR" sz="1800" b="0" i="0" dirty="0">
                <a:solidFill>
                  <a:srgbClr val="000000"/>
                </a:solidFill>
                <a:effectLst/>
                <a:latin typeface="Calibri" panose="020F0502020204030204" pitchFamily="34" charset="0"/>
              </a:rPr>
              <a:t>kapsamında değerlendirilir.</a:t>
            </a:r>
          </a:p>
          <a:p>
            <a:pPr marL="285750" indent="-285750" algn="just">
              <a:spcAft>
                <a:spcPts val="600"/>
              </a:spcAft>
              <a:buFont typeface="Arial" panose="020B0604020202020204" pitchFamily="34" charset="0"/>
              <a:buChar char="•"/>
            </a:pPr>
            <a:endParaRPr lang="tr-TR" sz="1800" b="0" i="0" dirty="0">
              <a:solidFill>
                <a:srgbClr val="000000"/>
              </a:solidFill>
              <a:effectLst/>
              <a:latin typeface="Calibri" panose="020F0502020204030204" pitchFamily="34" charset="0"/>
            </a:endParaRPr>
          </a:p>
          <a:p>
            <a:pPr marL="285750" indent="-285750" algn="just">
              <a:spcAft>
                <a:spcPts val="600"/>
              </a:spcAft>
              <a:buFont typeface="Arial" panose="020B0604020202020204" pitchFamily="34" charset="0"/>
              <a:buChar char="•"/>
            </a:pPr>
            <a:r>
              <a:rPr lang="tr-TR" sz="1800" b="0" i="0" dirty="0">
                <a:solidFill>
                  <a:srgbClr val="000000"/>
                </a:solidFill>
                <a:effectLst/>
                <a:latin typeface="Calibri" panose="020F0502020204030204" pitchFamily="34" charset="0"/>
              </a:rPr>
              <a:t>Mükelleflerin </a:t>
            </a:r>
            <a:r>
              <a:rPr lang="tr-TR" sz="1800" b="0" i="0" u="sng" dirty="0">
                <a:solidFill>
                  <a:srgbClr val="FF0000"/>
                </a:solidFill>
                <a:effectLst/>
                <a:latin typeface="Calibri" panose="020F0502020204030204" pitchFamily="34" charset="0"/>
              </a:rPr>
              <a:t>birden fazla yatırım teşvik belgesinin bulunması </a:t>
            </a:r>
            <a:r>
              <a:rPr lang="tr-TR" sz="1800" b="0" i="0" dirty="0">
                <a:solidFill>
                  <a:srgbClr val="000000"/>
                </a:solidFill>
                <a:effectLst/>
                <a:latin typeface="Calibri" panose="020F0502020204030204" pitchFamily="34" charset="0"/>
              </a:rPr>
              <a:t>ve yatırım döneminde diğer faaliyetlerden elde edilen kazancın yetersiz olması durumunda, hangi teşvik belgesine öncelik verileceği mükellefler tarafından </a:t>
            </a:r>
            <a:r>
              <a:rPr lang="tr-TR" sz="1800" b="0" i="0" u="sng" dirty="0">
                <a:solidFill>
                  <a:srgbClr val="FF0000"/>
                </a:solidFill>
                <a:effectLst/>
                <a:latin typeface="Calibri" panose="020F0502020204030204" pitchFamily="34" charset="0"/>
              </a:rPr>
              <a:t>serbestçe belirlenebilecektir</a:t>
            </a:r>
            <a:r>
              <a:rPr lang="tr-TR" sz="1800" b="0" i="0" dirty="0">
                <a:solidFill>
                  <a:srgbClr val="000000"/>
                </a:solidFill>
                <a:effectLst/>
                <a:latin typeface="Calibri" panose="020F0502020204030204" pitchFamily="34" charset="0"/>
              </a:rPr>
              <a:t>. </a:t>
            </a:r>
          </a:p>
          <a:p>
            <a:pPr marL="0" marR="0" lvl="0" indent="342900" algn="just" defTabSz="914094" rtl="0" eaLnBrk="1" fontAlgn="auto" latinLnBrk="0" hangingPunct="1">
              <a:lnSpc>
                <a:spcPct val="100000"/>
              </a:lnSpc>
              <a:spcBef>
                <a:spcPts val="60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10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rPr>
            </a:br>
            <a:endParaRPr kumimoji="0" lang="tr-TR" sz="5398" b="0"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endParaRPr>
          </a:p>
        </p:txBody>
      </p:sp>
      <p:sp>
        <p:nvSpPr>
          <p:cNvPr id="4" name="TextBox 3">
            <a:extLst>
              <a:ext uri="{FF2B5EF4-FFF2-40B4-BE49-F238E27FC236}">
                <a16:creationId xmlns:a16="http://schemas.microsoft.com/office/drawing/2014/main" id="{8D1B8A65-257D-50DA-A15F-7AAC7F0A87F3}"/>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5" name="TextBox 4">
            <a:extLst>
              <a:ext uri="{FF2B5EF4-FFF2-40B4-BE49-F238E27FC236}">
                <a16:creationId xmlns:a16="http://schemas.microsoft.com/office/drawing/2014/main" id="{7D01A6C2-249E-3F88-1E51-28CB89B8F75C}"/>
              </a:ext>
            </a:extLst>
          </p:cNvPr>
          <p:cNvSpPr txBox="1"/>
          <p:nvPr/>
        </p:nvSpPr>
        <p:spPr>
          <a:xfrm>
            <a:off x="844672" y="63199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687653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53915E3-52B1-5FBF-8B30-EA57FD86CD62}"/>
              </a:ext>
            </a:extLst>
          </p:cNvPr>
          <p:cNvSpPr/>
          <p:nvPr/>
        </p:nvSpPr>
        <p:spPr>
          <a:xfrm>
            <a:off x="1103461" y="2337818"/>
            <a:ext cx="9720000" cy="952806"/>
          </a:xfrm>
          <a:prstGeom prst="roundRect">
            <a:avLst>
              <a:gd name="adj" fmla="val 10000"/>
            </a:avLst>
          </a:prstGeom>
          <a:solidFill>
            <a:srgbClr val="ABD5FF"/>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a:lstStyle/>
          <a:p>
            <a:endParaRPr lang="tr-TR" dirty="0"/>
          </a:p>
        </p:txBody>
      </p:sp>
      <p:sp>
        <p:nvSpPr>
          <p:cNvPr id="2" name="Rectangle: Rounded Corners 1">
            <a:extLst>
              <a:ext uri="{FF2B5EF4-FFF2-40B4-BE49-F238E27FC236}">
                <a16:creationId xmlns:a16="http://schemas.microsoft.com/office/drawing/2014/main" id="{CF8A2DA8-FE1B-EE42-8B2B-E3D53FCD32DC}"/>
              </a:ext>
            </a:extLst>
          </p:cNvPr>
          <p:cNvSpPr/>
          <p:nvPr/>
        </p:nvSpPr>
        <p:spPr>
          <a:xfrm>
            <a:off x="1103461" y="1078538"/>
            <a:ext cx="9720000" cy="1080000"/>
          </a:xfrm>
          <a:prstGeom prst="roundRect">
            <a:avLst>
              <a:gd name="adj" fmla="val 10000"/>
            </a:avLst>
          </a:prstGeom>
          <a:solidFill>
            <a:srgbClr val="ABD5FF"/>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grpSp>
        <p:nvGrpSpPr>
          <p:cNvPr id="3" name="Group 2">
            <a:extLst>
              <a:ext uri="{FF2B5EF4-FFF2-40B4-BE49-F238E27FC236}">
                <a16:creationId xmlns:a16="http://schemas.microsoft.com/office/drawing/2014/main" id="{6C83EA16-0AB0-6851-857E-12684F82750D}"/>
              </a:ext>
            </a:extLst>
          </p:cNvPr>
          <p:cNvGrpSpPr/>
          <p:nvPr/>
        </p:nvGrpSpPr>
        <p:grpSpPr>
          <a:xfrm>
            <a:off x="-1265375" y="2734449"/>
            <a:ext cx="11925279" cy="402338"/>
            <a:chOff x="1678608" y="3271871"/>
            <a:chExt cx="3373058" cy="1163025"/>
          </a:xfrm>
        </p:grpSpPr>
        <p:sp>
          <p:nvSpPr>
            <p:cNvPr id="4" name="Rectangle: Rounded Corners 3">
              <a:extLst>
                <a:ext uri="{FF2B5EF4-FFF2-40B4-BE49-F238E27FC236}">
                  <a16:creationId xmlns:a16="http://schemas.microsoft.com/office/drawing/2014/main" id="{9062199D-B20E-65FE-D51D-3D449E204DE7}"/>
                </a:ext>
              </a:extLst>
            </p:cNvPr>
            <p:cNvSpPr/>
            <p:nvPr/>
          </p:nvSpPr>
          <p:spPr>
            <a:xfrm>
              <a:off x="2405932" y="3271871"/>
              <a:ext cx="2645734" cy="1092672"/>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Rounded Corners 4">
              <a:extLst>
                <a:ext uri="{FF2B5EF4-FFF2-40B4-BE49-F238E27FC236}">
                  <a16:creationId xmlns:a16="http://schemas.microsoft.com/office/drawing/2014/main" id="{5FA54EEB-43E5-7E44-92C5-1759CD30A544}"/>
                </a:ext>
              </a:extLst>
            </p:cNvPr>
            <p:cNvSpPr txBox="1"/>
            <p:nvPr/>
          </p:nvSpPr>
          <p:spPr>
            <a:xfrm>
              <a:off x="1678608" y="3342224"/>
              <a:ext cx="2694639" cy="1092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1600" b="0" kern="1200" dirty="0"/>
                <a:t>Kurumlar Vergisi Matrahının Belirlenmesi</a:t>
              </a:r>
            </a:p>
          </p:txBody>
        </p:sp>
      </p:grpSp>
      <p:sp>
        <p:nvSpPr>
          <p:cNvPr id="6" name="TextBox 5">
            <a:extLst>
              <a:ext uri="{FF2B5EF4-FFF2-40B4-BE49-F238E27FC236}">
                <a16:creationId xmlns:a16="http://schemas.microsoft.com/office/drawing/2014/main" id="{CC404139-4A31-7801-DE94-DF3170486724}"/>
              </a:ext>
            </a:extLst>
          </p:cNvPr>
          <p:cNvSpPr txBox="1"/>
          <p:nvPr/>
        </p:nvSpPr>
        <p:spPr>
          <a:xfrm>
            <a:off x="1306043" y="1257220"/>
            <a:ext cx="2070706" cy="340134"/>
          </a:xfrm>
          <a:prstGeom prst="rect">
            <a:avLst/>
          </a:prstGeom>
          <a:noFill/>
        </p:spPr>
        <p:txBody>
          <a:bodyPr wrap="square" lIns="54000" tIns="54000" rIns="54000" bIns="54000" rtlCol="0">
            <a:noAutofit/>
          </a:bodyPr>
          <a:lstStyle/>
          <a:p>
            <a:r>
              <a:rPr lang="tr-TR" sz="1600" b="1" dirty="0">
                <a:solidFill>
                  <a:srgbClr val="FF0000"/>
                </a:solidFill>
                <a:latin typeface="+mn-lt"/>
                <a:cs typeface="Arial" pitchFamily="34" charset="0"/>
              </a:rPr>
              <a:t>1. ADIM</a:t>
            </a:r>
            <a:endParaRPr lang="tr-TR" sz="700" b="1" dirty="0">
              <a:solidFill>
                <a:srgbClr val="FF0000"/>
              </a:solidFill>
              <a:latin typeface="+mn-lt"/>
              <a:cs typeface="Arial" pitchFamily="34" charset="0"/>
            </a:endParaRPr>
          </a:p>
        </p:txBody>
      </p:sp>
      <p:grpSp>
        <p:nvGrpSpPr>
          <p:cNvPr id="8" name="Group 7">
            <a:extLst>
              <a:ext uri="{FF2B5EF4-FFF2-40B4-BE49-F238E27FC236}">
                <a16:creationId xmlns:a16="http://schemas.microsoft.com/office/drawing/2014/main" id="{9BB32B1D-030C-C94F-8E0A-A63F01A43EA3}"/>
              </a:ext>
            </a:extLst>
          </p:cNvPr>
          <p:cNvGrpSpPr/>
          <p:nvPr/>
        </p:nvGrpSpPr>
        <p:grpSpPr>
          <a:xfrm>
            <a:off x="-926598" y="1608530"/>
            <a:ext cx="11586502" cy="408977"/>
            <a:chOff x="1868403" y="2062078"/>
            <a:chExt cx="3347568" cy="1149379"/>
          </a:xfrm>
        </p:grpSpPr>
        <p:sp>
          <p:nvSpPr>
            <p:cNvPr id="9" name="Rectangle: Rounded Corners 8">
              <a:extLst>
                <a:ext uri="{FF2B5EF4-FFF2-40B4-BE49-F238E27FC236}">
                  <a16:creationId xmlns:a16="http://schemas.microsoft.com/office/drawing/2014/main" id="{69378976-D90B-24B8-4656-C68E401EDF33}"/>
                </a:ext>
              </a:extLst>
            </p:cNvPr>
            <p:cNvSpPr/>
            <p:nvPr/>
          </p:nvSpPr>
          <p:spPr>
            <a:xfrm>
              <a:off x="2521332" y="2062078"/>
              <a:ext cx="2694639" cy="1092671"/>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ctangle: Rounded Corners 4">
              <a:extLst>
                <a:ext uri="{FF2B5EF4-FFF2-40B4-BE49-F238E27FC236}">
                  <a16:creationId xmlns:a16="http://schemas.microsoft.com/office/drawing/2014/main" id="{DC898F34-4865-36C7-5BEA-EDE88473D257}"/>
                </a:ext>
              </a:extLst>
            </p:cNvPr>
            <p:cNvSpPr txBox="1"/>
            <p:nvPr/>
          </p:nvSpPr>
          <p:spPr>
            <a:xfrm>
              <a:off x="1868403" y="2152839"/>
              <a:ext cx="2694639" cy="10586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54125">
                <a:lnSpc>
                  <a:spcPct val="90000"/>
                </a:lnSpc>
                <a:spcBef>
                  <a:spcPct val="0"/>
                </a:spcBef>
                <a:spcAft>
                  <a:spcPct val="35000"/>
                </a:spcAft>
                <a:buNone/>
              </a:pPr>
              <a:r>
                <a:rPr lang="tr-TR" sz="1600" b="0" kern="1200" dirty="0"/>
                <a:t>Genel Kurumlar Vergisi Oranının Belirlenmesi</a:t>
              </a:r>
            </a:p>
          </p:txBody>
        </p:sp>
      </p:grpSp>
      <p:sp>
        <p:nvSpPr>
          <p:cNvPr id="11" name="TextBox 10">
            <a:extLst>
              <a:ext uri="{FF2B5EF4-FFF2-40B4-BE49-F238E27FC236}">
                <a16:creationId xmlns:a16="http://schemas.microsoft.com/office/drawing/2014/main" id="{B566B042-8793-02A5-2099-4027501E51AD}"/>
              </a:ext>
            </a:extLst>
          </p:cNvPr>
          <p:cNvSpPr txBox="1"/>
          <p:nvPr/>
        </p:nvSpPr>
        <p:spPr>
          <a:xfrm>
            <a:off x="1333300" y="2394315"/>
            <a:ext cx="2043449" cy="340134"/>
          </a:xfrm>
          <a:prstGeom prst="rect">
            <a:avLst/>
          </a:prstGeom>
          <a:noFill/>
        </p:spPr>
        <p:txBody>
          <a:bodyPr wrap="square" lIns="54000" tIns="54000" rIns="54000" bIns="54000" rtlCol="0">
            <a:noAutofit/>
          </a:bodyPr>
          <a:lstStyle/>
          <a:p>
            <a:r>
              <a:rPr lang="tr-TR" sz="1600" b="1" dirty="0">
                <a:solidFill>
                  <a:srgbClr val="FF0000"/>
                </a:solidFill>
                <a:latin typeface="+mn-lt"/>
                <a:cs typeface="Arial" pitchFamily="34" charset="0"/>
              </a:rPr>
              <a:t>2. ADIM</a:t>
            </a:r>
            <a:endParaRPr lang="tr-TR" sz="700" b="1" dirty="0">
              <a:solidFill>
                <a:srgbClr val="FF0000"/>
              </a:solidFill>
              <a:latin typeface="+mn-lt"/>
              <a:cs typeface="Arial" pitchFamily="34" charset="0"/>
            </a:endParaRPr>
          </a:p>
        </p:txBody>
      </p:sp>
      <p:sp>
        <p:nvSpPr>
          <p:cNvPr id="12" name="Rectangle: Rounded Corners 11">
            <a:extLst>
              <a:ext uri="{FF2B5EF4-FFF2-40B4-BE49-F238E27FC236}">
                <a16:creationId xmlns:a16="http://schemas.microsoft.com/office/drawing/2014/main" id="{84CE1DDD-081C-351C-C4C5-97B79066C8D6}"/>
              </a:ext>
            </a:extLst>
          </p:cNvPr>
          <p:cNvSpPr/>
          <p:nvPr/>
        </p:nvSpPr>
        <p:spPr>
          <a:xfrm>
            <a:off x="1135005" y="3514406"/>
            <a:ext cx="9720000" cy="1152000"/>
          </a:xfrm>
          <a:prstGeom prst="roundRect">
            <a:avLst>
              <a:gd name="adj" fmla="val 10000"/>
            </a:avLst>
          </a:prstGeom>
          <a:solidFill>
            <a:srgbClr val="ABD5FF"/>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grpSp>
        <p:nvGrpSpPr>
          <p:cNvPr id="13" name="Group 12">
            <a:extLst>
              <a:ext uri="{FF2B5EF4-FFF2-40B4-BE49-F238E27FC236}">
                <a16:creationId xmlns:a16="http://schemas.microsoft.com/office/drawing/2014/main" id="{2E6CE22D-E4D0-EAA7-EA82-82948338F401}"/>
              </a:ext>
            </a:extLst>
          </p:cNvPr>
          <p:cNvGrpSpPr/>
          <p:nvPr/>
        </p:nvGrpSpPr>
        <p:grpSpPr>
          <a:xfrm>
            <a:off x="1344821" y="3968298"/>
            <a:ext cx="9327114" cy="517387"/>
            <a:chOff x="2484025" y="1580475"/>
            <a:chExt cx="2694639" cy="1287964"/>
          </a:xfrm>
        </p:grpSpPr>
        <p:sp>
          <p:nvSpPr>
            <p:cNvPr id="14" name="Rectangle: Rounded Corners 13">
              <a:extLst>
                <a:ext uri="{FF2B5EF4-FFF2-40B4-BE49-F238E27FC236}">
                  <a16:creationId xmlns:a16="http://schemas.microsoft.com/office/drawing/2014/main" id="{18E21C48-5FDC-7D66-C72D-762273544E38}"/>
                </a:ext>
              </a:extLst>
            </p:cNvPr>
            <p:cNvSpPr/>
            <p:nvPr/>
          </p:nvSpPr>
          <p:spPr>
            <a:xfrm>
              <a:off x="2484025" y="1580475"/>
              <a:ext cx="2694639" cy="1287964"/>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Rounded Corners 4">
              <a:extLst>
                <a:ext uri="{FF2B5EF4-FFF2-40B4-BE49-F238E27FC236}">
                  <a16:creationId xmlns:a16="http://schemas.microsoft.com/office/drawing/2014/main" id="{C185690E-13A9-FEC5-E8F7-A92D6563795B}"/>
                </a:ext>
              </a:extLst>
            </p:cNvPr>
            <p:cNvSpPr txBox="1"/>
            <p:nvPr/>
          </p:nvSpPr>
          <p:spPr>
            <a:xfrm>
              <a:off x="2531429" y="1643013"/>
              <a:ext cx="2627558" cy="9618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92075" lvl="0" algn="l" defTabSz="1244600">
                <a:lnSpc>
                  <a:spcPct val="90000"/>
                </a:lnSpc>
                <a:spcBef>
                  <a:spcPct val="0"/>
                </a:spcBef>
                <a:spcAft>
                  <a:spcPct val="35000"/>
                </a:spcAft>
                <a:buNone/>
              </a:pPr>
              <a:r>
                <a:rPr lang="tr-TR" sz="1600" b="0" dirty="0"/>
                <a:t>Kurumlar Vergisi Matrahının (İhracat, İmalat ve Diğer Kazanç Kazanç) Ayrıştırılması</a:t>
              </a:r>
              <a:endParaRPr lang="tr-TR" sz="1600" b="0" kern="1200" dirty="0"/>
            </a:p>
          </p:txBody>
        </p:sp>
      </p:grpSp>
      <p:sp>
        <p:nvSpPr>
          <p:cNvPr id="16" name="TextBox 15">
            <a:extLst>
              <a:ext uri="{FF2B5EF4-FFF2-40B4-BE49-F238E27FC236}">
                <a16:creationId xmlns:a16="http://schemas.microsoft.com/office/drawing/2014/main" id="{F0D2501F-0210-597F-FEBA-4F5BD5F6652C}"/>
              </a:ext>
            </a:extLst>
          </p:cNvPr>
          <p:cNvSpPr txBox="1"/>
          <p:nvPr/>
        </p:nvSpPr>
        <p:spPr>
          <a:xfrm>
            <a:off x="1333300" y="3544109"/>
            <a:ext cx="2046713" cy="293501"/>
          </a:xfrm>
          <a:prstGeom prst="rect">
            <a:avLst/>
          </a:prstGeom>
          <a:noFill/>
        </p:spPr>
        <p:txBody>
          <a:bodyPr wrap="square" lIns="54000" tIns="54000" rIns="54000" bIns="54000" rtlCol="0">
            <a:noAutofit/>
          </a:bodyPr>
          <a:lstStyle/>
          <a:p>
            <a:r>
              <a:rPr lang="tr-TR" sz="1600" b="1" dirty="0">
                <a:solidFill>
                  <a:srgbClr val="FF0000"/>
                </a:solidFill>
                <a:latin typeface="+mn-lt"/>
                <a:cs typeface="Arial" pitchFamily="34" charset="0"/>
              </a:rPr>
              <a:t>3. ADIM</a:t>
            </a:r>
            <a:endParaRPr lang="tr-TR" sz="700" b="1" dirty="0">
              <a:solidFill>
                <a:srgbClr val="FF0000"/>
              </a:solidFill>
              <a:latin typeface="+mn-lt"/>
              <a:cs typeface="Arial" pitchFamily="34" charset="0"/>
            </a:endParaRPr>
          </a:p>
        </p:txBody>
      </p:sp>
      <p:sp>
        <p:nvSpPr>
          <p:cNvPr id="19" name="TextBox 18">
            <a:extLst>
              <a:ext uri="{FF2B5EF4-FFF2-40B4-BE49-F238E27FC236}">
                <a16:creationId xmlns:a16="http://schemas.microsoft.com/office/drawing/2014/main" id="{7DFFF5AF-2FE2-9336-7A83-65EF4F3CA55C}"/>
              </a:ext>
            </a:extLst>
          </p:cNvPr>
          <p:cNvSpPr txBox="1"/>
          <p:nvPr/>
        </p:nvSpPr>
        <p:spPr>
          <a:xfrm>
            <a:off x="1037606" y="195446"/>
            <a:ext cx="9622298" cy="663592"/>
          </a:xfrm>
          <a:prstGeom prst="rect">
            <a:avLst/>
          </a:prstGeom>
          <a:noFill/>
        </p:spPr>
        <p:txBody>
          <a:bodyPr wrap="square" lIns="54000" tIns="54000" rIns="54000" bIns="54000" rtlCol="0">
            <a:noAutofit/>
          </a:bodyPr>
          <a:lstStyle/>
          <a:p>
            <a:r>
              <a:rPr lang="tr-TR" sz="2400" b="1" dirty="0">
                <a:solidFill>
                  <a:schemeClr val="tx2">
                    <a:lumMod val="50000"/>
                  </a:schemeClr>
                </a:solidFill>
                <a:latin typeface="+mn-lt"/>
                <a:cs typeface="Arial" pitchFamily="34" charset="0"/>
              </a:rPr>
              <a:t>İndirimli KV Uygulamasında İzlenecek Adımlar </a:t>
            </a:r>
            <a:r>
              <a:rPr lang="tr-TR" sz="1400" b="1" dirty="0">
                <a:solidFill>
                  <a:schemeClr val="tx2">
                    <a:lumMod val="50000"/>
                  </a:schemeClr>
                </a:solidFill>
                <a:latin typeface="+mn-lt"/>
                <a:cs typeface="Arial" pitchFamily="34" charset="0"/>
              </a:rPr>
              <a:t>(Birden Fazla Belge Varsa)</a:t>
            </a:r>
          </a:p>
        </p:txBody>
      </p:sp>
      <p:sp>
        <p:nvSpPr>
          <p:cNvPr id="21" name="Rectangle: Rounded Corners 4">
            <a:extLst>
              <a:ext uri="{FF2B5EF4-FFF2-40B4-BE49-F238E27FC236}">
                <a16:creationId xmlns:a16="http://schemas.microsoft.com/office/drawing/2014/main" id="{513FF279-F572-B995-452B-D9FF8F80540F}"/>
              </a:ext>
            </a:extLst>
          </p:cNvPr>
          <p:cNvSpPr txBox="1"/>
          <p:nvPr/>
        </p:nvSpPr>
        <p:spPr>
          <a:xfrm rot="16200000">
            <a:off x="-944785" y="2787628"/>
            <a:ext cx="3321753" cy="44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b="1" dirty="0">
                <a:solidFill>
                  <a:schemeClr val="bg1"/>
                </a:solidFill>
              </a:rPr>
              <a:t>MATRAH AYRIŞTIRMASI</a:t>
            </a:r>
            <a:endParaRPr lang="tr-TR" b="1" kern="1200" dirty="0">
              <a:solidFill>
                <a:schemeClr val="bg1"/>
              </a:solidFill>
            </a:endParaRPr>
          </a:p>
        </p:txBody>
      </p:sp>
      <p:sp>
        <p:nvSpPr>
          <p:cNvPr id="17" name="TextBox 16">
            <a:extLst>
              <a:ext uri="{FF2B5EF4-FFF2-40B4-BE49-F238E27FC236}">
                <a16:creationId xmlns:a16="http://schemas.microsoft.com/office/drawing/2014/main" id="{07B73A69-E18B-3B79-728A-B25C105674E7}"/>
              </a:ext>
            </a:extLst>
          </p:cNvPr>
          <p:cNvSpPr txBox="1"/>
          <p:nvPr/>
        </p:nvSpPr>
        <p:spPr>
          <a:xfrm>
            <a:off x="692272" y="6284422"/>
            <a:ext cx="7944652" cy="299259"/>
          </a:xfrm>
          <a:prstGeom prst="rect">
            <a:avLst/>
          </a:prstGeom>
          <a:solidFill>
            <a:schemeClr val="bg1"/>
          </a:solidFill>
          <a:ln>
            <a:solidFill>
              <a:schemeClr val="bg1"/>
            </a:solidFill>
          </a:ln>
        </p:spPr>
        <p:txBody>
          <a:bodyPr wrap="square" lIns="54610" tIns="54610" rIns="54610" bIns="54610" rtlCol="0">
            <a:noAutofit/>
          </a:bodyPr>
          <a:lstStyle/>
          <a:p>
            <a:pPr>
              <a:spcAft>
                <a:spcPts val="600"/>
              </a:spcAft>
            </a:pPr>
            <a:endParaRPr lang="tr-TR" sz="1500" dirty="0" err="1">
              <a:solidFill>
                <a:schemeClr val="tx2"/>
              </a:solidFill>
            </a:endParaRPr>
          </a:p>
        </p:txBody>
      </p:sp>
    </p:spTree>
    <p:extLst>
      <p:ext uri="{BB962C8B-B14F-4D97-AF65-F5344CB8AC3E}">
        <p14:creationId xmlns:p14="http://schemas.microsoft.com/office/powerpoint/2010/main" val="3213087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782D3E4-F54C-B785-9485-CAD64D6161CD}"/>
              </a:ext>
            </a:extLst>
          </p:cNvPr>
          <p:cNvSpPr txBox="1"/>
          <p:nvPr/>
        </p:nvSpPr>
        <p:spPr>
          <a:xfrm>
            <a:off x="1037605" y="195446"/>
            <a:ext cx="9909745" cy="663592"/>
          </a:xfrm>
          <a:prstGeom prst="rect">
            <a:avLst/>
          </a:prstGeom>
          <a:noFill/>
        </p:spPr>
        <p:txBody>
          <a:bodyPr wrap="square" lIns="54000" tIns="54000" rIns="54000" bIns="54000" rtlCol="0">
            <a:noAutofit/>
          </a:bodyPr>
          <a:lstStyle/>
          <a:p>
            <a:endParaRPr lang="tr-TR" sz="4400" dirty="0">
              <a:solidFill>
                <a:schemeClr val="bg1"/>
              </a:solidFill>
              <a:latin typeface="+mn-lt"/>
              <a:cs typeface="Arial" pitchFamily="34" charset="0"/>
            </a:endParaRPr>
          </a:p>
        </p:txBody>
      </p:sp>
      <p:sp>
        <p:nvSpPr>
          <p:cNvPr id="37" name="Rectangle: Rounded Corners 36">
            <a:extLst>
              <a:ext uri="{FF2B5EF4-FFF2-40B4-BE49-F238E27FC236}">
                <a16:creationId xmlns:a16="http://schemas.microsoft.com/office/drawing/2014/main" id="{AAA8800E-CBEB-B1F7-ECA0-675CC0C3F63B}"/>
              </a:ext>
            </a:extLst>
          </p:cNvPr>
          <p:cNvSpPr/>
          <p:nvPr/>
        </p:nvSpPr>
        <p:spPr>
          <a:xfrm>
            <a:off x="1227350" y="1309064"/>
            <a:ext cx="9720000" cy="1152000"/>
          </a:xfrm>
          <a:prstGeom prst="roundRect">
            <a:avLst>
              <a:gd name="adj" fmla="val 10000"/>
            </a:avLst>
          </a:prstGeom>
          <a:solidFill>
            <a:srgbClr val="ABD5FF"/>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grpSp>
        <p:nvGrpSpPr>
          <p:cNvPr id="38" name="Group 37">
            <a:extLst>
              <a:ext uri="{FF2B5EF4-FFF2-40B4-BE49-F238E27FC236}">
                <a16:creationId xmlns:a16="http://schemas.microsoft.com/office/drawing/2014/main" id="{3D3C1877-935E-C78F-1B49-43EC6AF243B5}"/>
              </a:ext>
            </a:extLst>
          </p:cNvPr>
          <p:cNvGrpSpPr/>
          <p:nvPr/>
        </p:nvGrpSpPr>
        <p:grpSpPr>
          <a:xfrm>
            <a:off x="1244650" y="1664942"/>
            <a:ext cx="9545269" cy="637104"/>
            <a:chOff x="2484674" y="2303593"/>
            <a:chExt cx="2702713" cy="1366713"/>
          </a:xfrm>
        </p:grpSpPr>
        <p:sp>
          <p:nvSpPr>
            <p:cNvPr id="39" name="Rectangle: Rounded Corners 38">
              <a:extLst>
                <a:ext uri="{FF2B5EF4-FFF2-40B4-BE49-F238E27FC236}">
                  <a16:creationId xmlns:a16="http://schemas.microsoft.com/office/drawing/2014/main" id="{2DE62C4C-4DF1-37D5-8A44-34DBE518394B}"/>
                </a:ext>
              </a:extLst>
            </p:cNvPr>
            <p:cNvSpPr/>
            <p:nvPr/>
          </p:nvSpPr>
          <p:spPr>
            <a:xfrm>
              <a:off x="2492748" y="2303593"/>
              <a:ext cx="2694639" cy="1315509"/>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Rectangle: Rounded Corners 4">
              <a:extLst>
                <a:ext uri="{FF2B5EF4-FFF2-40B4-BE49-F238E27FC236}">
                  <a16:creationId xmlns:a16="http://schemas.microsoft.com/office/drawing/2014/main" id="{53D1DC84-62A3-B31E-8E63-D2FCB0AAFDF7}"/>
                </a:ext>
              </a:extLst>
            </p:cNvPr>
            <p:cNvSpPr txBox="1"/>
            <p:nvPr/>
          </p:nvSpPr>
          <p:spPr>
            <a:xfrm>
              <a:off x="2484674" y="2305013"/>
              <a:ext cx="2607714" cy="13652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179388" lvl="0" algn="l" defTabSz="1244600">
                <a:lnSpc>
                  <a:spcPct val="90000"/>
                </a:lnSpc>
                <a:spcBef>
                  <a:spcPct val="0"/>
                </a:spcBef>
                <a:spcAft>
                  <a:spcPct val="35000"/>
                </a:spcAft>
                <a:buNone/>
              </a:pPr>
              <a:r>
                <a:rPr lang="tr-TR" sz="1600" b="0" dirty="0"/>
                <a:t>Birden Fazla Teşvik Belgesi Var ise Her Bir Belge İçin İşletme Dönemi veya Yatırım Dönemi Ayrımının Yapılması</a:t>
              </a:r>
              <a:r>
                <a:rPr lang="tr-TR" sz="2000" b="0" dirty="0"/>
                <a:t>	</a:t>
              </a:r>
              <a:endParaRPr lang="tr-TR" sz="2000" b="0" kern="1200" dirty="0"/>
            </a:p>
          </p:txBody>
        </p:sp>
      </p:grpSp>
      <p:sp>
        <p:nvSpPr>
          <p:cNvPr id="41" name="TextBox 40">
            <a:extLst>
              <a:ext uri="{FF2B5EF4-FFF2-40B4-BE49-F238E27FC236}">
                <a16:creationId xmlns:a16="http://schemas.microsoft.com/office/drawing/2014/main" id="{611E26C3-BAFC-EB9F-D22B-1BEA3BECE959}"/>
              </a:ext>
            </a:extLst>
          </p:cNvPr>
          <p:cNvSpPr txBox="1"/>
          <p:nvPr/>
        </p:nvSpPr>
        <p:spPr>
          <a:xfrm>
            <a:off x="1590557" y="1329436"/>
            <a:ext cx="2027722" cy="340134"/>
          </a:xfrm>
          <a:prstGeom prst="rect">
            <a:avLst/>
          </a:prstGeom>
          <a:noFill/>
        </p:spPr>
        <p:txBody>
          <a:bodyPr wrap="square" lIns="54000" tIns="54000" rIns="54000" bIns="54000" rtlCol="0">
            <a:noAutofit/>
          </a:bodyPr>
          <a:lstStyle/>
          <a:p>
            <a:r>
              <a:rPr lang="tr-TR" sz="1600" b="1" dirty="0">
                <a:solidFill>
                  <a:srgbClr val="FF0000"/>
                </a:solidFill>
                <a:latin typeface="+mn-lt"/>
                <a:cs typeface="Arial" pitchFamily="34" charset="0"/>
              </a:rPr>
              <a:t>4. ADIM</a:t>
            </a:r>
            <a:endParaRPr lang="tr-TR" sz="700" b="1" dirty="0">
              <a:solidFill>
                <a:srgbClr val="FF0000"/>
              </a:solidFill>
              <a:latin typeface="+mn-lt"/>
              <a:cs typeface="Arial" pitchFamily="34" charset="0"/>
            </a:endParaRPr>
          </a:p>
        </p:txBody>
      </p:sp>
      <p:sp>
        <p:nvSpPr>
          <p:cNvPr id="44" name="Rectangle: Rounded Corners 43">
            <a:extLst>
              <a:ext uri="{FF2B5EF4-FFF2-40B4-BE49-F238E27FC236}">
                <a16:creationId xmlns:a16="http://schemas.microsoft.com/office/drawing/2014/main" id="{B9D2EA1C-F8C2-CCE1-8560-4BFD0D76F935}"/>
              </a:ext>
            </a:extLst>
          </p:cNvPr>
          <p:cNvSpPr/>
          <p:nvPr/>
        </p:nvSpPr>
        <p:spPr>
          <a:xfrm>
            <a:off x="1227350" y="2668905"/>
            <a:ext cx="9720000" cy="1152000"/>
          </a:xfrm>
          <a:prstGeom prst="roundRect">
            <a:avLst>
              <a:gd name="adj" fmla="val 10000"/>
            </a:avLst>
          </a:prstGeom>
          <a:solidFill>
            <a:srgbClr val="ABD5FF"/>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grpSp>
        <p:nvGrpSpPr>
          <p:cNvPr id="45" name="Group 44">
            <a:extLst>
              <a:ext uri="{FF2B5EF4-FFF2-40B4-BE49-F238E27FC236}">
                <a16:creationId xmlns:a16="http://schemas.microsoft.com/office/drawing/2014/main" id="{10D63E7D-4A10-2F40-63D2-E5A9F99DD2D3}"/>
              </a:ext>
            </a:extLst>
          </p:cNvPr>
          <p:cNvGrpSpPr/>
          <p:nvPr/>
        </p:nvGrpSpPr>
        <p:grpSpPr>
          <a:xfrm>
            <a:off x="1273165" y="3060408"/>
            <a:ext cx="9445051" cy="651370"/>
            <a:chOff x="2469015" y="2790666"/>
            <a:chExt cx="2694639" cy="1397315"/>
          </a:xfrm>
        </p:grpSpPr>
        <p:sp>
          <p:nvSpPr>
            <p:cNvPr id="46" name="Rectangle: Rounded Corners 45">
              <a:extLst>
                <a:ext uri="{FF2B5EF4-FFF2-40B4-BE49-F238E27FC236}">
                  <a16:creationId xmlns:a16="http://schemas.microsoft.com/office/drawing/2014/main" id="{AF22760B-9F11-D649-966B-53409BA53B60}"/>
                </a:ext>
              </a:extLst>
            </p:cNvPr>
            <p:cNvSpPr/>
            <p:nvPr/>
          </p:nvSpPr>
          <p:spPr>
            <a:xfrm>
              <a:off x="2469015" y="2790666"/>
              <a:ext cx="2694639" cy="1315508"/>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ectangle: Rounded Corners 4">
              <a:extLst>
                <a:ext uri="{FF2B5EF4-FFF2-40B4-BE49-F238E27FC236}">
                  <a16:creationId xmlns:a16="http://schemas.microsoft.com/office/drawing/2014/main" id="{4C14512F-CF39-746F-2DE8-8C3A99EA0B71}"/>
                </a:ext>
              </a:extLst>
            </p:cNvPr>
            <p:cNvSpPr txBox="1"/>
            <p:nvPr/>
          </p:nvSpPr>
          <p:spPr>
            <a:xfrm>
              <a:off x="2469015" y="2822689"/>
              <a:ext cx="2607714" cy="13652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90488" lvl="0" algn="l" defTabSz="1244600">
                <a:lnSpc>
                  <a:spcPct val="90000"/>
                </a:lnSpc>
                <a:spcBef>
                  <a:spcPct val="0"/>
                </a:spcBef>
                <a:spcAft>
                  <a:spcPct val="35000"/>
                </a:spcAft>
                <a:buNone/>
              </a:pPr>
              <a:r>
                <a:rPr lang="tr-TR" sz="1600" b="0" dirty="0"/>
                <a:t>Ayrıştırılan Teşvik Belge/Belgelerinin Her Birinde İki Ayrı Vergi İndirimine Tabi YKT Olup Olmadığının Sorgulanması</a:t>
              </a:r>
              <a:r>
                <a:rPr lang="tr-TR" sz="2200" dirty="0"/>
                <a:t>	</a:t>
              </a:r>
              <a:endParaRPr lang="tr-TR" sz="2200" kern="1200" dirty="0"/>
            </a:p>
          </p:txBody>
        </p:sp>
      </p:grpSp>
      <p:sp>
        <p:nvSpPr>
          <p:cNvPr id="48" name="Rectangle: Rounded Corners 47">
            <a:extLst>
              <a:ext uri="{FF2B5EF4-FFF2-40B4-BE49-F238E27FC236}">
                <a16:creationId xmlns:a16="http://schemas.microsoft.com/office/drawing/2014/main" id="{3E2070D0-50A8-005E-ED21-448B5FD331F7}"/>
              </a:ext>
            </a:extLst>
          </p:cNvPr>
          <p:cNvSpPr/>
          <p:nvPr/>
        </p:nvSpPr>
        <p:spPr>
          <a:xfrm>
            <a:off x="1227350" y="3968807"/>
            <a:ext cx="9720000" cy="1404000"/>
          </a:xfrm>
          <a:prstGeom prst="roundRect">
            <a:avLst>
              <a:gd name="adj" fmla="val 10000"/>
            </a:avLst>
          </a:prstGeom>
          <a:solidFill>
            <a:srgbClr val="ABD5FF"/>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grpSp>
        <p:nvGrpSpPr>
          <p:cNvPr id="49" name="Group 48">
            <a:extLst>
              <a:ext uri="{FF2B5EF4-FFF2-40B4-BE49-F238E27FC236}">
                <a16:creationId xmlns:a16="http://schemas.microsoft.com/office/drawing/2014/main" id="{CE96E12A-7FEC-3E69-4771-40730CE1FE56}"/>
              </a:ext>
            </a:extLst>
          </p:cNvPr>
          <p:cNvGrpSpPr/>
          <p:nvPr/>
        </p:nvGrpSpPr>
        <p:grpSpPr>
          <a:xfrm>
            <a:off x="1273165" y="4328314"/>
            <a:ext cx="9477702" cy="611080"/>
            <a:chOff x="2495846" y="2217622"/>
            <a:chExt cx="2703955" cy="1315509"/>
          </a:xfrm>
        </p:grpSpPr>
        <p:sp>
          <p:nvSpPr>
            <p:cNvPr id="50" name="Rectangle: Rounded Corners 49">
              <a:extLst>
                <a:ext uri="{FF2B5EF4-FFF2-40B4-BE49-F238E27FC236}">
                  <a16:creationId xmlns:a16="http://schemas.microsoft.com/office/drawing/2014/main" id="{AA60FA29-8F75-C66A-5E93-D1AE550FEC04}"/>
                </a:ext>
              </a:extLst>
            </p:cNvPr>
            <p:cNvSpPr/>
            <p:nvPr/>
          </p:nvSpPr>
          <p:spPr>
            <a:xfrm>
              <a:off x="2495846" y="2217622"/>
              <a:ext cx="2694639" cy="1315509"/>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Rectangle: Rounded Corners 4">
              <a:extLst>
                <a:ext uri="{FF2B5EF4-FFF2-40B4-BE49-F238E27FC236}">
                  <a16:creationId xmlns:a16="http://schemas.microsoft.com/office/drawing/2014/main" id="{3C71D71D-ABC8-A2E1-1946-60B78679A27D}"/>
                </a:ext>
              </a:extLst>
            </p:cNvPr>
            <p:cNvSpPr txBox="1"/>
            <p:nvPr/>
          </p:nvSpPr>
          <p:spPr>
            <a:xfrm>
              <a:off x="2505162" y="2230607"/>
              <a:ext cx="2694639" cy="1204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90488" lvl="0" algn="l" defTabSz="1244600">
                <a:lnSpc>
                  <a:spcPct val="90000"/>
                </a:lnSpc>
                <a:spcBef>
                  <a:spcPct val="0"/>
                </a:spcBef>
                <a:spcAft>
                  <a:spcPct val="35000"/>
                </a:spcAft>
                <a:buNone/>
              </a:pPr>
              <a:endParaRPr lang="tr-TR" sz="1600" b="0" dirty="0"/>
            </a:p>
            <a:p>
              <a:pPr marL="90488" lvl="0" algn="l" defTabSz="1244600">
                <a:lnSpc>
                  <a:spcPct val="90000"/>
                </a:lnSpc>
                <a:spcBef>
                  <a:spcPct val="0"/>
                </a:spcBef>
                <a:spcAft>
                  <a:spcPct val="35000"/>
                </a:spcAft>
                <a:buNone/>
              </a:pPr>
              <a:r>
                <a:rPr lang="tr-TR" sz="1600" b="0" dirty="0"/>
                <a:t>Yukarıdaki Tespitler Yapıldıktan Sonra Öncelikle YKT’si Bitmemiş Kapalı Belge/Belgelerden Elde Edilen Kazancın (Varsa 1 ve 5 puanlık İndirime Tabi Kazançlar Kapalı Belge Bazında) Ayrıştırılması</a:t>
              </a:r>
              <a:r>
                <a:rPr lang="tr-TR" sz="2000" b="0" dirty="0"/>
                <a:t>	</a:t>
              </a:r>
              <a:endParaRPr lang="tr-TR" sz="2000" b="0" kern="1200" dirty="0"/>
            </a:p>
          </p:txBody>
        </p:sp>
      </p:grpSp>
      <p:sp>
        <p:nvSpPr>
          <p:cNvPr id="55" name="Rectangle: Rounded Corners 4">
            <a:extLst>
              <a:ext uri="{FF2B5EF4-FFF2-40B4-BE49-F238E27FC236}">
                <a16:creationId xmlns:a16="http://schemas.microsoft.com/office/drawing/2014/main" id="{B4B7410D-3F0C-189C-49E5-F934A0FE62AB}"/>
              </a:ext>
            </a:extLst>
          </p:cNvPr>
          <p:cNvSpPr txBox="1"/>
          <p:nvPr/>
        </p:nvSpPr>
        <p:spPr>
          <a:xfrm rot="16200000">
            <a:off x="-1145023" y="3180343"/>
            <a:ext cx="3968174" cy="3269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b="1" dirty="0">
                <a:solidFill>
                  <a:schemeClr val="bg1"/>
                </a:solidFill>
              </a:rPr>
              <a:t>İŞLETME/DİĞER KAZANÇ AYRIMI</a:t>
            </a:r>
            <a:endParaRPr lang="tr-TR" b="1" kern="1200" dirty="0">
              <a:solidFill>
                <a:schemeClr val="bg1"/>
              </a:solidFill>
            </a:endParaRPr>
          </a:p>
        </p:txBody>
      </p:sp>
      <p:sp>
        <p:nvSpPr>
          <p:cNvPr id="56" name="TextBox 55">
            <a:extLst>
              <a:ext uri="{FF2B5EF4-FFF2-40B4-BE49-F238E27FC236}">
                <a16:creationId xmlns:a16="http://schemas.microsoft.com/office/drawing/2014/main" id="{7170DE2E-A5C6-D1DC-2DC9-EE90405467E9}"/>
              </a:ext>
            </a:extLst>
          </p:cNvPr>
          <p:cNvSpPr txBox="1"/>
          <p:nvPr/>
        </p:nvSpPr>
        <p:spPr>
          <a:xfrm>
            <a:off x="1507429" y="2690297"/>
            <a:ext cx="2027722" cy="340134"/>
          </a:xfrm>
          <a:prstGeom prst="rect">
            <a:avLst/>
          </a:prstGeom>
          <a:noFill/>
        </p:spPr>
        <p:txBody>
          <a:bodyPr wrap="square" lIns="54000" tIns="54000" rIns="54000" bIns="54000" rtlCol="0">
            <a:noAutofit/>
          </a:bodyPr>
          <a:lstStyle/>
          <a:p>
            <a:r>
              <a:rPr lang="tr-TR" sz="1600" b="1" dirty="0">
                <a:solidFill>
                  <a:srgbClr val="FF0000"/>
                </a:solidFill>
                <a:latin typeface="+mn-lt"/>
                <a:cs typeface="Arial" pitchFamily="34" charset="0"/>
              </a:rPr>
              <a:t>5. ADIM</a:t>
            </a:r>
            <a:endParaRPr lang="tr-TR" sz="700" b="1" dirty="0">
              <a:solidFill>
                <a:srgbClr val="FF0000"/>
              </a:solidFill>
              <a:latin typeface="+mn-lt"/>
              <a:cs typeface="Arial" pitchFamily="34" charset="0"/>
            </a:endParaRPr>
          </a:p>
        </p:txBody>
      </p:sp>
      <p:sp>
        <p:nvSpPr>
          <p:cNvPr id="57" name="TextBox 56">
            <a:extLst>
              <a:ext uri="{FF2B5EF4-FFF2-40B4-BE49-F238E27FC236}">
                <a16:creationId xmlns:a16="http://schemas.microsoft.com/office/drawing/2014/main" id="{5C96CB5A-D2A1-3E55-49DA-E8C100A29786}"/>
              </a:ext>
            </a:extLst>
          </p:cNvPr>
          <p:cNvSpPr txBox="1"/>
          <p:nvPr/>
        </p:nvSpPr>
        <p:spPr>
          <a:xfrm>
            <a:off x="1507429" y="3982129"/>
            <a:ext cx="2027722" cy="340134"/>
          </a:xfrm>
          <a:prstGeom prst="rect">
            <a:avLst/>
          </a:prstGeom>
          <a:noFill/>
        </p:spPr>
        <p:txBody>
          <a:bodyPr wrap="square" lIns="54000" tIns="54000" rIns="54000" bIns="54000" rtlCol="0">
            <a:noAutofit/>
          </a:bodyPr>
          <a:lstStyle/>
          <a:p>
            <a:r>
              <a:rPr lang="tr-TR" sz="1600" b="1" dirty="0">
                <a:solidFill>
                  <a:srgbClr val="FF0000"/>
                </a:solidFill>
                <a:latin typeface="+mn-lt"/>
                <a:cs typeface="Arial" pitchFamily="34" charset="0"/>
              </a:rPr>
              <a:t>6. ADIM</a:t>
            </a:r>
            <a:endParaRPr lang="tr-TR" sz="700" b="1" dirty="0">
              <a:solidFill>
                <a:srgbClr val="FF0000"/>
              </a:solidFill>
              <a:latin typeface="+mn-lt"/>
              <a:cs typeface="Arial" pitchFamily="34" charset="0"/>
            </a:endParaRPr>
          </a:p>
        </p:txBody>
      </p:sp>
      <p:sp>
        <p:nvSpPr>
          <p:cNvPr id="2" name="TextBox 1">
            <a:extLst>
              <a:ext uri="{FF2B5EF4-FFF2-40B4-BE49-F238E27FC236}">
                <a16:creationId xmlns:a16="http://schemas.microsoft.com/office/drawing/2014/main" id="{6E32BC40-7429-B564-9CE2-00A072F1B2FD}"/>
              </a:ext>
            </a:extLst>
          </p:cNvPr>
          <p:cNvSpPr txBox="1"/>
          <p:nvPr/>
        </p:nvSpPr>
        <p:spPr>
          <a:xfrm>
            <a:off x="1037606" y="195446"/>
            <a:ext cx="9622298" cy="663592"/>
          </a:xfrm>
          <a:prstGeom prst="rect">
            <a:avLst/>
          </a:prstGeom>
          <a:noFill/>
        </p:spPr>
        <p:txBody>
          <a:bodyPr wrap="square" lIns="54000" tIns="54000" rIns="54000" bIns="54000" rtlCol="0">
            <a:noAutofit/>
          </a:bodyPr>
          <a:lstStyle/>
          <a:p>
            <a:r>
              <a:rPr lang="tr-TR" sz="2400" b="1" dirty="0">
                <a:solidFill>
                  <a:schemeClr val="tx2">
                    <a:lumMod val="50000"/>
                  </a:schemeClr>
                </a:solidFill>
                <a:latin typeface="+mn-lt"/>
                <a:cs typeface="Arial" pitchFamily="34" charset="0"/>
              </a:rPr>
              <a:t>İndirimli KV Uygulamasında İzlenecek Adımlar </a:t>
            </a:r>
            <a:r>
              <a:rPr lang="tr-TR" sz="1400" b="1" dirty="0">
                <a:solidFill>
                  <a:schemeClr val="tx2">
                    <a:lumMod val="50000"/>
                  </a:schemeClr>
                </a:solidFill>
                <a:latin typeface="+mn-lt"/>
                <a:cs typeface="Arial" pitchFamily="34" charset="0"/>
              </a:rPr>
              <a:t>(Birden Fazla Belge Varsa)</a:t>
            </a:r>
          </a:p>
        </p:txBody>
      </p:sp>
      <p:sp>
        <p:nvSpPr>
          <p:cNvPr id="3" name="TextBox 2">
            <a:extLst>
              <a:ext uri="{FF2B5EF4-FFF2-40B4-BE49-F238E27FC236}">
                <a16:creationId xmlns:a16="http://schemas.microsoft.com/office/drawing/2014/main" id="{39F7F41C-EAE8-7BF1-02BD-5ED1C33D2FCD}"/>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40732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Yatırım Teşvik Mevzuatına Yönelik Düzenlemeler</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10185600"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1200"/>
              </a:spcBef>
              <a:spcAft>
                <a:spcPts val="12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1200"/>
              </a:spcBef>
              <a:spcAft>
                <a:spcPts val="1200"/>
              </a:spcAft>
              <a:buFont typeface="Arial" panose="020B0604020202020204" pitchFamily="34" charset="0"/>
              <a:buChar char="•"/>
            </a:pPr>
            <a:r>
              <a:rPr lang="tr-TR" sz="2000" dirty="0">
                <a:solidFill>
                  <a:srgbClr val="0070C0"/>
                </a:solidFill>
              </a:rPr>
              <a:t>2012/3305 sayılı yatırımlarda devlet yardımları hk. karar</a:t>
            </a:r>
          </a:p>
          <a:p>
            <a:pPr marL="342900" indent="-342900" algn="just">
              <a:spcBef>
                <a:spcPts val="1200"/>
              </a:spcBef>
              <a:spcAft>
                <a:spcPts val="1200"/>
              </a:spcAft>
              <a:buFont typeface="Arial" panose="020B0604020202020204" pitchFamily="34" charset="0"/>
              <a:buChar char="•"/>
            </a:pPr>
            <a:r>
              <a:rPr lang="tr-TR" sz="2000" dirty="0">
                <a:solidFill>
                  <a:srgbClr val="0070C0"/>
                </a:solidFill>
              </a:rPr>
              <a:t>2012/1 sayılı yatırımlarda devlet yardımları hakkında kararın uygulamasına ilişkin tebliğ</a:t>
            </a:r>
          </a:p>
          <a:p>
            <a:pPr marL="342900" indent="-342900" algn="just">
              <a:spcBef>
                <a:spcPts val="1200"/>
              </a:spcBef>
              <a:spcAft>
                <a:spcPts val="1200"/>
              </a:spcAft>
              <a:buFont typeface="Arial" panose="020B0604020202020204" pitchFamily="34" charset="0"/>
              <a:buChar char="•"/>
            </a:pPr>
            <a:r>
              <a:rPr lang="tr-TR" sz="2000" dirty="0">
                <a:solidFill>
                  <a:srgbClr val="0070C0"/>
                </a:solidFill>
              </a:rPr>
              <a:t>2016/9495 sayılı yatırımlara proje bazlı destek verilmesi hk. karar</a:t>
            </a:r>
          </a:p>
          <a:p>
            <a:pPr marL="342900" indent="-342900" algn="just">
              <a:spcBef>
                <a:spcPts val="1200"/>
              </a:spcBef>
              <a:spcAft>
                <a:spcPts val="1200"/>
              </a:spcAft>
              <a:buFont typeface="Arial" panose="020B0604020202020204" pitchFamily="34" charset="0"/>
              <a:buChar char="•"/>
            </a:pPr>
            <a:r>
              <a:rPr lang="tr-TR" sz="2000" dirty="0">
                <a:solidFill>
                  <a:srgbClr val="0070C0"/>
                </a:solidFill>
              </a:rPr>
              <a:t>2019/1 sayılı yatırımlara proje bazlı destek verilmesine ilişkin uygulama tebliği</a:t>
            </a:r>
          </a:p>
          <a:p>
            <a:pPr marL="342900" indent="-342900" algn="just">
              <a:spcBef>
                <a:spcPts val="1200"/>
              </a:spcBef>
              <a:spcAft>
                <a:spcPts val="1200"/>
              </a:spcAft>
              <a:buFont typeface="Arial" panose="020B0604020202020204" pitchFamily="34" charset="0"/>
              <a:buChar char="•"/>
            </a:pPr>
            <a:r>
              <a:rPr lang="tr-TR" sz="2000" dirty="0">
                <a:solidFill>
                  <a:srgbClr val="0070C0"/>
                </a:solidFill>
              </a:rPr>
              <a:t>KVK-Madde 32/A</a:t>
            </a:r>
          </a:p>
          <a:p>
            <a:pPr marL="342900" indent="-342900" algn="just">
              <a:spcBef>
                <a:spcPts val="1200"/>
              </a:spcBef>
              <a:spcAft>
                <a:spcPts val="1200"/>
              </a:spcAft>
              <a:buFont typeface="Arial" panose="020B0604020202020204" pitchFamily="34" charset="0"/>
              <a:buChar char="•"/>
            </a:pPr>
            <a:r>
              <a:rPr lang="tr-TR" sz="2000" dirty="0">
                <a:solidFill>
                  <a:srgbClr val="0070C0"/>
                </a:solidFill>
              </a:rPr>
              <a:t>KVK-Geçici Md. 9</a:t>
            </a:r>
          </a:p>
          <a:p>
            <a:pPr marL="342900" indent="-342900" algn="just">
              <a:spcBef>
                <a:spcPts val="1200"/>
              </a:spcBef>
              <a:spcAft>
                <a:spcPts val="1200"/>
              </a:spcAft>
              <a:buFont typeface="Arial" panose="020B0604020202020204" pitchFamily="34" charset="0"/>
              <a:buChar char="•"/>
            </a:pPr>
            <a:r>
              <a:rPr lang="tr-TR" sz="2000" dirty="0">
                <a:solidFill>
                  <a:srgbClr val="0070C0"/>
                </a:solidFill>
              </a:rPr>
              <a:t>1 seri no’lu KV Genel Tebliği</a:t>
            </a:r>
          </a:p>
          <a:p>
            <a:pPr marL="342900" indent="-342900" algn="just">
              <a:spcBef>
                <a:spcPts val="600"/>
              </a:spcBef>
              <a:spcAft>
                <a:spcPts val="600"/>
              </a:spcAf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5310053-E42D-D6B6-08D5-D6DE70438057}"/>
              </a:ext>
            </a:extLst>
          </p:cNvPr>
          <p:cNvSpPr txBox="1"/>
          <p:nvPr/>
        </p:nvSpPr>
        <p:spPr>
          <a:xfrm>
            <a:off x="684107"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74013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712FBA36-2D63-E488-621B-AB4A908B9ADC}"/>
              </a:ext>
            </a:extLst>
          </p:cNvPr>
          <p:cNvSpPr/>
          <p:nvPr/>
        </p:nvSpPr>
        <p:spPr>
          <a:xfrm>
            <a:off x="1204919" y="1079441"/>
            <a:ext cx="9720000" cy="1056908"/>
          </a:xfrm>
          <a:prstGeom prst="roundRect">
            <a:avLst>
              <a:gd name="adj" fmla="val 10000"/>
            </a:avLst>
          </a:prstGeom>
          <a:solidFill>
            <a:srgbClr val="ABD5FF"/>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grpSp>
        <p:nvGrpSpPr>
          <p:cNvPr id="17" name="Group 16">
            <a:extLst>
              <a:ext uri="{FF2B5EF4-FFF2-40B4-BE49-F238E27FC236}">
                <a16:creationId xmlns:a16="http://schemas.microsoft.com/office/drawing/2014/main" id="{FCEE1D0C-766F-FBB8-B730-35A013297446}"/>
              </a:ext>
            </a:extLst>
          </p:cNvPr>
          <p:cNvGrpSpPr/>
          <p:nvPr/>
        </p:nvGrpSpPr>
        <p:grpSpPr>
          <a:xfrm>
            <a:off x="1243876" y="1443913"/>
            <a:ext cx="9546042" cy="600176"/>
            <a:chOff x="2484455" y="2249695"/>
            <a:chExt cx="2702932" cy="1369407"/>
          </a:xfrm>
        </p:grpSpPr>
        <p:sp>
          <p:nvSpPr>
            <p:cNvPr id="18" name="Rectangle: Rounded Corners 17">
              <a:extLst>
                <a:ext uri="{FF2B5EF4-FFF2-40B4-BE49-F238E27FC236}">
                  <a16:creationId xmlns:a16="http://schemas.microsoft.com/office/drawing/2014/main" id="{B4D78FF9-31B2-F938-DCA8-1ED2CFBE01C4}"/>
                </a:ext>
              </a:extLst>
            </p:cNvPr>
            <p:cNvSpPr/>
            <p:nvPr/>
          </p:nvSpPr>
          <p:spPr>
            <a:xfrm>
              <a:off x="2492748" y="2303593"/>
              <a:ext cx="2694639" cy="1315509"/>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Rounded Corners 4">
              <a:extLst>
                <a:ext uri="{FF2B5EF4-FFF2-40B4-BE49-F238E27FC236}">
                  <a16:creationId xmlns:a16="http://schemas.microsoft.com/office/drawing/2014/main" id="{32179914-7798-FE84-26B7-B3DE1598D13B}"/>
                </a:ext>
              </a:extLst>
            </p:cNvPr>
            <p:cNvSpPr txBox="1"/>
            <p:nvPr/>
          </p:nvSpPr>
          <p:spPr>
            <a:xfrm>
              <a:off x="2484455" y="2249695"/>
              <a:ext cx="2607714" cy="13652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1600" b="0" dirty="0"/>
                <a:t>Kapalı Belge/Belgelerden Elde Edilen Kazancın </a:t>
              </a:r>
              <a:r>
                <a:rPr lang="tr-TR" sz="1600" b="0" dirty="0" err="1"/>
                <a:t>Kırılıma</a:t>
              </a:r>
              <a:r>
                <a:rPr lang="tr-TR" sz="1600" b="0" dirty="0"/>
                <a:t> Tabi Tutulmuş Matrahtan Tenzil Edilmesi (Bu Tenzilatın 1 ve 5 Puanlık İndirimli Kazançlardan Düşülmesi) </a:t>
              </a:r>
              <a:r>
                <a:rPr lang="tr-TR" sz="2000" b="0" dirty="0"/>
                <a:t>	</a:t>
              </a:r>
              <a:endParaRPr lang="tr-TR" sz="2000" b="0" kern="1200" dirty="0"/>
            </a:p>
          </p:txBody>
        </p:sp>
      </p:grpSp>
      <p:sp>
        <p:nvSpPr>
          <p:cNvPr id="20" name="TextBox 19">
            <a:extLst>
              <a:ext uri="{FF2B5EF4-FFF2-40B4-BE49-F238E27FC236}">
                <a16:creationId xmlns:a16="http://schemas.microsoft.com/office/drawing/2014/main" id="{FF757170-BFBF-0723-BB50-417E283E14D1}"/>
              </a:ext>
            </a:extLst>
          </p:cNvPr>
          <p:cNvSpPr txBox="1"/>
          <p:nvPr/>
        </p:nvSpPr>
        <p:spPr>
          <a:xfrm>
            <a:off x="1501943" y="1114266"/>
            <a:ext cx="2027722" cy="340134"/>
          </a:xfrm>
          <a:prstGeom prst="rect">
            <a:avLst/>
          </a:prstGeom>
          <a:noFill/>
        </p:spPr>
        <p:txBody>
          <a:bodyPr wrap="square" lIns="54000" tIns="54000" rIns="54000" bIns="54000" rtlCol="0">
            <a:noAutofit/>
          </a:bodyPr>
          <a:lstStyle/>
          <a:p>
            <a:r>
              <a:rPr lang="tr-TR" sz="1600" b="1" dirty="0">
                <a:solidFill>
                  <a:srgbClr val="FF0000"/>
                </a:solidFill>
                <a:latin typeface="+mn-lt"/>
                <a:cs typeface="Arial" pitchFamily="34" charset="0"/>
              </a:rPr>
              <a:t>7. ADIM</a:t>
            </a:r>
            <a:endParaRPr lang="tr-TR" sz="700" b="1" dirty="0">
              <a:solidFill>
                <a:srgbClr val="FF0000"/>
              </a:solidFill>
              <a:latin typeface="+mn-lt"/>
              <a:cs typeface="Arial" pitchFamily="34" charset="0"/>
            </a:endParaRPr>
          </a:p>
        </p:txBody>
      </p:sp>
      <p:sp>
        <p:nvSpPr>
          <p:cNvPr id="21" name="Rectangle: Rounded Corners 20">
            <a:extLst>
              <a:ext uri="{FF2B5EF4-FFF2-40B4-BE49-F238E27FC236}">
                <a16:creationId xmlns:a16="http://schemas.microsoft.com/office/drawing/2014/main" id="{059FBFBA-A01B-102D-825E-625E539371C3}"/>
              </a:ext>
            </a:extLst>
          </p:cNvPr>
          <p:cNvSpPr/>
          <p:nvPr/>
        </p:nvSpPr>
        <p:spPr>
          <a:xfrm>
            <a:off x="1222470" y="2264492"/>
            <a:ext cx="9720000" cy="1080000"/>
          </a:xfrm>
          <a:prstGeom prst="roundRect">
            <a:avLst>
              <a:gd name="adj" fmla="val 10000"/>
            </a:avLst>
          </a:prstGeom>
          <a:solidFill>
            <a:srgbClr val="ABD5FF"/>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grpSp>
        <p:nvGrpSpPr>
          <p:cNvPr id="22" name="Group 21">
            <a:extLst>
              <a:ext uri="{FF2B5EF4-FFF2-40B4-BE49-F238E27FC236}">
                <a16:creationId xmlns:a16="http://schemas.microsoft.com/office/drawing/2014/main" id="{2927DCF6-41B3-4059-1682-958FAB189FF2}"/>
              </a:ext>
            </a:extLst>
          </p:cNvPr>
          <p:cNvGrpSpPr/>
          <p:nvPr/>
        </p:nvGrpSpPr>
        <p:grpSpPr>
          <a:xfrm>
            <a:off x="1309016" y="2587535"/>
            <a:ext cx="9445051" cy="627171"/>
            <a:chOff x="2460879" y="2490680"/>
            <a:chExt cx="2694639" cy="1390385"/>
          </a:xfrm>
        </p:grpSpPr>
        <p:sp>
          <p:nvSpPr>
            <p:cNvPr id="23" name="Rectangle: Rounded Corners 22">
              <a:extLst>
                <a:ext uri="{FF2B5EF4-FFF2-40B4-BE49-F238E27FC236}">
                  <a16:creationId xmlns:a16="http://schemas.microsoft.com/office/drawing/2014/main" id="{9CA8247A-D5E1-6207-EF1D-B6F0992150A2}"/>
                </a:ext>
              </a:extLst>
            </p:cNvPr>
            <p:cNvSpPr/>
            <p:nvPr/>
          </p:nvSpPr>
          <p:spPr>
            <a:xfrm>
              <a:off x="2460879" y="2490680"/>
              <a:ext cx="2694639" cy="1315508"/>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ctangle: Rounded Corners 4">
              <a:extLst>
                <a:ext uri="{FF2B5EF4-FFF2-40B4-BE49-F238E27FC236}">
                  <a16:creationId xmlns:a16="http://schemas.microsoft.com/office/drawing/2014/main" id="{1430389A-6830-83F6-7449-8F2B557C4654}"/>
                </a:ext>
              </a:extLst>
            </p:cNvPr>
            <p:cNvSpPr txBox="1"/>
            <p:nvPr/>
          </p:nvSpPr>
          <p:spPr>
            <a:xfrm>
              <a:off x="2469015" y="2515774"/>
              <a:ext cx="2607714" cy="1365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1600" b="0" dirty="0"/>
                <a:t>İşletmeden Elde Edilen Kazançlar Tenzil Edildikten Sonra(7. Adım) «Diğer Faaliyetlerden Elde Edilen Kazanç»ın Bulunması  </a:t>
              </a:r>
              <a:r>
                <a:rPr lang="tr-TR" sz="2200" dirty="0"/>
                <a:t>	</a:t>
              </a:r>
              <a:endParaRPr lang="tr-TR" sz="2200" kern="1200" dirty="0"/>
            </a:p>
          </p:txBody>
        </p:sp>
      </p:grpSp>
      <p:sp>
        <p:nvSpPr>
          <p:cNvPr id="25" name="TextBox 24">
            <a:extLst>
              <a:ext uri="{FF2B5EF4-FFF2-40B4-BE49-F238E27FC236}">
                <a16:creationId xmlns:a16="http://schemas.microsoft.com/office/drawing/2014/main" id="{17FEE63A-B03A-A21D-C6AC-D226961EEF5F}"/>
              </a:ext>
            </a:extLst>
          </p:cNvPr>
          <p:cNvSpPr txBox="1"/>
          <p:nvPr/>
        </p:nvSpPr>
        <p:spPr>
          <a:xfrm>
            <a:off x="1437932" y="2283337"/>
            <a:ext cx="1997073" cy="340134"/>
          </a:xfrm>
          <a:prstGeom prst="rect">
            <a:avLst/>
          </a:prstGeom>
          <a:noFill/>
        </p:spPr>
        <p:txBody>
          <a:bodyPr wrap="square" lIns="54000" tIns="54000" rIns="54000" bIns="54000" rtlCol="0">
            <a:noAutofit/>
          </a:bodyPr>
          <a:lstStyle/>
          <a:p>
            <a:r>
              <a:rPr lang="tr-TR" sz="1600" b="1" dirty="0">
                <a:solidFill>
                  <a:srgbClr val="FF0000"/>
                </a:solidFill>
                <a:latin typeface="+mn-lt"/>
                <a:cs typeface="Arial" pitchFamily="34" charset="0"/>
              </a:rPr>
              <a:t>8. ADIM</a:t>
            </a:r>
            <a:endParaRPr lang="tr-TR" sz="700" b="1" dirty="0">
              <a:solidFill>
                <a:srgbClr val="FF0000"/>
              </a:solidFill>
              <a:latin typeface="+mn-lt"/>
              <a:cs typeface="Arial" pitchFamily="34" charset="0"/>
            </a:endParaRPr>
          </a:p>
        </p:txBody>
      </p:sp>
      <p:sp>
        <p:nvSpPr>
          <p:cNvPr id="26" name="Rectangle: Rounded Corners 25">
            <a:extLst>
              <a:ext uri="{FF2B5EF4-FFF2-40B4-BE49-F238E27FC236}">
                <a16:creationId xmlns:a16="http://schemas.microsoft.com/office/drawing/2014/main" id="{6909546A-FD09-1E2B-A120-87B063DDA8A0}"/>
              </a:ext>
            </a:extLst>
          </p:cNvPr>
          <p:cNvSpPr/>
          <p:nvPr/>
        </p:nvSpPr>
        <p:spPr>
          <a:xfrm>
            <a:off x="1222470" y="3434409"/>
            <a:ext cx="9720000" cy="1130062"/>
          </a:xfrm>
          <a:prstGeom prst="roundRect">
            <a:avLst>
              <a:gd name="adj" fmla="val 10000"/>
            </a:avLst>
          </a:prstGeom>
          <a:solidFill>
            <a:srgbClr val="ABD5FF"/>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grpSp>
        <p:nvGrpSpPr>
          <p:cNvPr id="27" name="Group 26">
            <a:extLst>
              <a:ext uri="{FF2B5EF4-FFF2-40B4-BE49-F238E27FC236}">
                <a16:creationId xmlns:a16="http://schemas.microsoft.com/office/drawing/2014/main" id="{C9CBF3D3-5FAC-49B7-D34B-4B6DE6E7B7C7}"/>
              </a:ext>
            </a:extLst>
          </p:cNvPr>
          <p:cNvGrpSpPr/>
          <p:nvPr/>
        </p:nvGrpSpPr>
        <p:grpSpPr>
          <a:xfrm>
            <a:off x="1273165" y="3735327"/>
            <a:ext cx="9495159" cy="591744"/>
            <a:chOff x="2481550" y="2174121"/>
            <a:chExt cx="2708935" cy="1125666"/>
          </a:xfrm>
        </p:grpSpPr>
        <p:sp>
          <p:nvSpPr>
            <p:cNvPr id="28" name="Rectangle: Rounded Corners 27">
              <a:extLst>
                <a:ext uri="{FF2B5EF4-FFF2-40B4-BE49-F238E27FC236}">
                  <a16:creationId xmlns:a16="http://schemas.microsoft.com/office/drawing/2014/main" id="{F481B1B2-4AAE-AA43-C4D7-144FFD2C0E03}"/>
                </a:ext>
              </a:extLst>
            </p:cNvPr>
            <p:cNvSpPr/>
            <p:nvPr/>
          </p:nvSpPr>
          <p:spPr>
            <a:xfrm>
              <a:off x="2495846" y="2217623"/>
              <a:ext cx="2694639" cy="1082164"/>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ectangle: Rounded Corners 4">
              <a:extLst>
                <a:ext uri="{FF2B5EF4-FFF2-40B4-BE49-F238E27FC236}">
                  <a16:creationId xmlns:a16="http://schemas.microsoft.com/office/drawing/2014/main" id="{5C07C582-F3AA-FF54-4389-90A3F7DCCD2E}"/>
                </a:ext>
              </a:extLst>
            </p:cNvPr>
            <p:cNvSpPr txBox="1"/>
            <p:nvPr/>
          </p:nvSpPr>
          <p:spPr>
            <a:xfrm>
              <a:off x="2481550" y="2174121"/>
              <a:ext cx="2694639" cy="10821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1600" b="0" dirty="0"/>
                <a:t>Bu Adımda Açık Teşvik Belgeleri İçin «Diğer Faaliyetlerden Elde Edilen Kazanç» Matrahının (Varsa Alt Kırılımlarının 1 - 5 Puan İndirimli Matrahları İle Genel Orana Tabi Matrahın Ayrıştırılması) Belirlenmesi </a:t>
              </a:r>
              <a:endParaRPr lang="tr-TR" sz="2000" b="0" kern="1200" dirty="0"/>
            </a:p>
          </p:txBody>
        </p:sp>
      </p:grpSp>
      <p:sp>
        <p:nvSpPr>
          <p:cNvPr id="30" name="TextBox 29">
            <a:extLst>
              <a:ext uri="{FF2B5EF4-FFF2-40B4-BE49-F238E27FC236}">
                <a16:creationId xmlns:a16="http://schemas.microsoft.com/office/drawing/2014/main" id="{504EA364-26A9-3412-1231-1A5C9C95E74F}"/>
              </a:ext>
            </a:extLst>
          </p:cNvPr>
          <p:cNvSpPr txBox="1"/>
          <p:nvPr/>
        </p:nvSpPr>
        <p:spPr>
          <a:xfrm>
            <a:off x="1473785" y="3453954"/>
            <a:ext cx="2027722" cy="340134"/>
          </a:xfrm>
          <a:prstGeom prst="rect">
            <a:avLst/>
          </a:prstGeom>
          <a:noFill/>
        </p:spPr>
        <p:txBody>
          <a:bodyPr wrap="square" lIns="54000" tIns="54000" rIns="54000" bIns="54000" rtlCol="0">
            <a:noAutofit/>
          </a:bodyPr>
          <a:lstStyle/>
          <a:p>
            <a:r>
              <a:rPr lang="tr-TR" sz="1600" b="1" dirty="0">
                <a:solidFill>
                  <a:srgbClr val="FF0000"/>
                </a:solidFill>
                <a:latin typeface="+mn-lt"/>
                <a:cs typeface="Arial" pitchFamily="34" charset="0"/>
              </a:rPr>
              <a:t>9. ADIM</a:t>
            </a:r>
            <a:endParaRPr lang="tr-TR" sz="700" b="1" dirty="0">
              <a:solidFill>
                <a:srgbClr val="FF0000"/>
              </a:solidFill>
              <a:latin typeface="+mn-lt"/>
              <a:cs typeface="Arial" pitchFamily="34" charset="0"/>
            </a:endParaRPr>
          </a:p>
        </p:txBody>
      </p:sp>
      <p:sp>
        <p:nvSpPr>
          <p:cNvPr id="32" name="Rectangle: Rounded Corners 4">
            <a:extLst>
              <a:ext uri="{FF2B5EF4-FFF2-40B4-BE49-F238E27FC236}">
                <a16:creationId xmlns:a16="http://schemas.microsoft.com/office/drawing/2014/main" id="{5ED02128-EE57-C6C1-3116-63E51417425A}"/>
              </a:ext>
            </a:extLst>
          </p:cNvPr>
          <p:cNvSpPr txBox="1"/>
          <p:nvPr/>
        </p:nvSpPr>
        <p:spPr>
          <a:xfrm rot="16200000">
            <a:off x="-1149385" y="3230068"/>
            <a:ext cx="3968174" cy="3269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b="1" dirty="0">
                <a:solidFill>
                  <a:schemeClr val="bg1"/>
                </a:solidFill>
              </a:rPr>
              <a:t>YATIRIM DÖNEMİ</a:t>
            </a:r>
            <a:endParaRPr lang="tr-TR" b="1" kern="1200" dirty="0">
              <a:solidFill>
                <a:schemeClr val="bg1"/>
              </a:solidFill>
            </a:endParaRPr>
          </a:p>
        </p:txBody>
      </p:sp>
      <p:sp>
        <p:nvSpPr>
          <p:cNvPr id="33" name="Rectangle: Rounded Corners 32">
            <a:extLst>
              <a:ext uri="{FF2B5EF4-FFF2-40B4-BE49-F238E27FC236}">
                <a16:creationId xmlns:a16="http://schemas.microsoft.com/office/drawing/2014/main" id="{6376724A-EE73-7DDB-899E-FD2A5DB8165E}"/>
              </a:ext>
            </a:extLst>
          </p:cNvPr>
          <p:cNvSpPr/>
          <p:nvPr/>
        </p:nvSpPr>
        <p:spPr>
          <a:xfrm>
            <a:off x="1204919" y="4708193"/>
            <a:ext cx="9720000" cy="940434"/>
          </a:xfrm>
          <a:prstGeom prst="roundRect">
            <a:avLst>
              <a:gd name="adj" fmla="val 10000"/>
            </a:avLst>
          </a:prstGeom>
          <a:solidFill>
            <a:srgbClr val="ABD5FF"/>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grpSp>
        <p:nvGrpSpPr>
          <p:cNvPr id="34" name="Group 33">
            <a:extLst>
              <a:ext uri="{FF2B5EF4-FFF2-40B4-BE49-F238E27FC236}">
                <a16:creationId xmlns:a16="http://schemas.microsoft.com/office/drawing/2014/main" id="{4B5C27A4-6F9B-849D-89EC-DBC68732F495}"/>
              </a:ext>
            </a:extLst>
          </p:cNvPr>
          <p:cNvGrpSpPr/>
          <p:nvPr/>
        </p:nvGrpSpPr>
        <p:grpSpPr>
          <a:xfrm>
            <a:off x="1359946" y="5036468"/>
            <a:ext cx="9447780" cy="627349"/>
            <a:chOff x="2495067" y="2217622"/>
            <a:chExt cx="2695418" cy="1340305"/>
          </a:xfrm>
        </p:grpSpPr>
        <p:sp>
          <p:nvSpPr>
            <p:cNvPr id="35" name="Rectangle: Rounded Corners 34">
              <a:extLst>
                <a:ext uri="{FF2B5EF4-FFF2-40B4-BE49-F238E27FC236}">
                  <a16:creationId xmlns:a16="http://schemas.microsoft.com/office/drawing/2014/main" id="{F18112F7-EC93-E783-27E1-95001C91E4C9}"/>
                </a:ext>
              </a:extLst>
            </p:cNvPr>
            <p:cNvSpPr/>
            <p:nvPr/>
          </p:nvSpPr>
          <p:spPr>
            <a:xfrm>
              <a:off x="2495846" y="2217622"/>
              <a:ext cx="2694639" cy="1083360"/>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ectangle: Rounded Corners 4">
              <a:extLst>
                <a:ext uri="{FF2B5EF4-FFF2-40B4-BE49-F238E27FC236}">
                  <a16:creationId xmlns:a16="http://schemas.microsoft.com/office/drawing/2014/main" id="{DB2FCB2D-C001-4102-0809-F8C30BC24728}"/>
                </a:ext>
              </a:extLst>
            </p:cNvPr>
            <p:cNvSpPr txBox="1"/>
            <p:nvPr/>
          </p:nvSpPr>
          <p:spPr>
            <a:xfrm>
              <a:off x="2495067" y="2446236"/>
              <a:ext cx="2694639" cy="11116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1600" b="0" dirty="0"/>
                <a:t>9. Adımda «Diğer Kazanç» Olarak Belirlenen Matrah İçin İstenilen Açık Belgenin YKT’si Kullanılabilir. </a:t>
              </a:r>
              <a:r>
                <a:rPr lang="tr-TR" sz="2000" b="0" dirty="0"/>
                <a:t>	</a:t>
              </a:r>
              <a:endParaRPr lang="tr-TR" sz="2000" b="0" kern="1200" dirty="0"/>
            </a:p>
          </p:txBody>
        </p:sp>
      </p:grpSp>
      <p:sp>
        <p:nvSpPr>
          <p:cNvPr id="37" name="TextBox 36">
            <a:extLst>
              <a:ext uri="{FF2B5EF4-FFF2-40B4-BE49-F238E27FC236}">
                <a16:creationId xmlns:a16="http://schemas.microsoft.com/office/drawing/2014/main" id="{10663E63-2D4D-C3A8-4807-E87B621DC066}"/>
              </a:ext>
            </a:extLst>
          </p:cNvPr>
          <p:cNvSpPr txBox="1"/>
          <p:nvPr/>
        </p:nvSpPr>
        <p:spPr>
          <a:xfrm>
            <a:off x="1501943" y="4718190"/>
            <a:ext cx="2027722" cy="340134"/>
          </a:xfrm>
          <a:prstGeom prst="rect">
            <a:avLst/>
          </a:prstGeom>
          <a:noFill/>
        </p:spPr>
        <p:txBody>
          <a:bodyPr wrap="square" lIns="54000" tIns="54000" rIns="54000" bIns="54000" rtlCol="0">
            <a:noAutofit/>
          </a:bodyPr>
          <a:lstStyle/>
          <a:p>
            <a:r>
              <a:rPr lang="tr-TR" sz="1600" b="1" dirty="0">
                <a:solidFill>
                  <a:srgbClr val="FF0000"/>
                </a:solidFill>
                <a:latin typeface="+mn-lt"/>
                <a:cs typeface="Arial" pitchFamily="34" charset="0"/>
              </a:rPr>
              <a:t>10. ADIM</a:t>
            </a:r>
            <a:endParaRPr lang="tr-TR" sz="700" b="1" dirty="0">
              <a:solidFill>
                <a:srgbClr val="FF0000"/>
              </a:solidFill>
              <a:latin typeface="+mn-lt"/>
              <a:cs typeface="Arial" pitchFamily="34" charset="0"/>
            </a:endParaRPr>
          </a:p>
        </p:txBody>
      </p:sp>
      <p:sp>
        <p:nvSpPr>
          <p:cNvPr id="2" name="TextBox 1">
            <a:extLst>
              <a:ext uri="{FF2B5EF4-FFF2-40B4-BE49-F238E27FC236}">
                <a16:creationId xmlns:a16="http://schemas.microsoft.com/office/drawing/2014/main" id="{BE06CC5A-AFA6-C83A-62EE-15C886058847}"/>
              </a:ext>
            </a:extLst>
          </p:cNvPr>
          <p:cNvSpPr txBox="1"/>
          <p:nvPr/>
        </p:nvSpPr>
        <p:spPr>
          <a:xfrm>
            <a:off x="1037606" y="195446"/>
            <a:ext cx="9622298" cy="663592"/>
          </a:xfrm>
          <a:prstGeom prst="rect">
            <a:avLst/>
          </a:prstGeom>
          <a:noFill/>
        </p:spPr>
        <p:txBody>
          <a:bodyPr wrap="square" lIns="54000" tIns="54000" rIns="54000" bIns="54000" rtlCol="0">
            <a:noAutofit/>
          </a:bodyPr>
          <a:lstStyle/>
          <a:p>
            <a:r>
              <a:rPr lang="tr-TR" sz="2400" b="1" dirty="0">
                <a:solidFill>
                  <a:schemeClr val="tx2">
                    <a:lumMod val="50000"/>
                  </a:schemeClr>
                </a:solidFill>
                <a:latin typeface="+mn-lt"/>
                <a:cs typeface="Arial" pitchFamily="34" charset="0"/>
              </a:rPr>
              <a:t>İndirimli KV Uygulamasında İzlenecek Adımlar </a:t>
            </a:r>
            <a:r>
              <a:rPr lang="tr-TR" sz="1400" b="1" dirty="0">
                <a:solidFill>
                  <a:schemeClr val="tx2">
                    <a:lumMod val="50000"/>
                  </a:schemeClr>
                </a:solidFill>
                <a:latin typeface="+mn-lt"/>
                <a:cs typeface="Arial" pitchFamily="34" charset="0"/>
              </a:rPr>
              <a:t>(Birden Fazla Belge Varsa)</a:t>
            </a:r>
          </a:p>
        </p:txBody>
      </p:sp>
      <p:sp>
        <p:nvSpPr>
          <p:cNvPr id="3" name="TextBox 2">
            <a:extLst>
              <a:ext uri="{FF2B5EF4-FFF2-40B4-BE49-F238E27FC236}">
                <a16:creationId xmlns:a16="http://schemas.microsoft.com/office/drawing/2014/main" id="{C651F5F5-3A4F-2C1E-311D-E2F38F25F856}"/>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94365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5BC-01A5-CED7-ECC5-09F826ADFCA9}"/>
              </a:ext>
            </a:extLst>
          </p:cNvPr>
          <p:cNvSpPr>
            <a:spLocks noGrp="1"/>
          </p:cNvSpPr>
          <p:nvPr>
            <p:ph type="title"/>
          </p:nvPr>
        </p:nvSpPr>
        <p:spPr>
          <a:xfrm>
            <a:off x="1003201" y="431999"/>
            <a:ext cx="10185600" cy="515058"/>
          </a:xfrm>
        </p:spPr>
        <p:txBody>
          <a:bodyPr/>
          <a:lstStyle/>
          <a:p>
            <a:pPr marL="0" marR="0" lvl="0" indent="0" defTabSz="902975" rtl="0" eaLnBrk="1" fontAlgn="auto" latinLnBrk="0" hangingPunct="1">
              <a:lnSpc>
                <a:spcPct val="100000"/>
              </a:lnSpc>
              <a:spcBef>
                <a:spcPts val="0"/>
              </a:spcBef>
              <a:spcAft>
                <a:spcPts val="0"/>
              </a:spcAft>
              <a:tabLst/>
              <a:defRPr/>
            </a:pPr>
            <a:r>
              <a:rPr lang="tr-TR" sz="2800" b="1" dirty="0">
                <a:latin typeface="Calibri" panose="020F0502020204030204" pitchFamily="34" charset="0"/>
              </a:rPr>
              <a:t>Yatırımdan Elde Edilen Kazanç, KV Matrahından Büyükse Uygulama</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n-ea"/>
                <a:cs typeface="Arial" panose="020B0604020202020204" pitchFamily="34" charset="0"/>
              </a:rPr>
            </a:br>
            <a:endParaRPr lang="tr-TR" dirty="0"/>
          </a:p>
        </p:txBody>
      </p:sp>
      <p:sp>
        <p:nvSpPr>
          <p:cNvPr id="3" name="Title 1">
            <a:extLst>
              <a:ext uri="{FF2B5EF4-FFF2-40B4-BE49-F238E27FC236}">
                <a16:creationId xmlns:a16="http://schemas.microsoft.com/office/drawing/2014/main" id="{ABE37649-CEBE-42C7-DC5D-AE534CB6CE28}"/>
              </a:ext>
            </a:extLst>
          </p:cNvPr>
          <p:cNvSpPr txBox="1">
            <a:spLocks/>
          </p:cNvSpPr>
          <p:nvPr/>
        </p:nvSpPr>
        <p:spPr>
          <a:xfrm>
            <a:off x="1003198" y="997696"/>
            <a:ext cx="10185599" cy="4954555"/>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indent="342900" algn="just">
              <a:lnSpc>
                <a:spcPct val="100000"/>
              </a:lnSpc>
              <a:spcAft>
                <a:spcPts val="600"/>
              </a:spcAft>
            </a:pPr>
            <a:r>
              <a:rPr lang="tr-TR" sz="1800" b="0" i="0" dirty="0">
                <a:solidFill>
                  <a:srgbClr val="000000"/>
                </a:solidFill>
                <a:effectLst/>
                <a:latin typeface="Calibri" panose="020F0502020204030204" pitchFamily="34" charset="0"/>
              </a:rPr>
              <a:t>İlgili dönem kurumlar vergisi matrahının, birden fazla yatırım teşvik belgesi kapsamındaki yatırımlardan bu hesap dönemi içinde elde edilen toplam kazançtan düşük olması halinde, oranlama yapılır. </a:t>
            </a:r>
          </a:p>
          <a:p>
            <a:pPr indent="342900" algn="just">
              <a:lnSpc>
                <a:spcPct val="100000"/>
              </a:lnSpc>
              <a:spcAft>
                <a:spcPts val="600"/>
              </a:spcAft>
            </a:pPr>
            <a:r>
              <a:rPr lang="tr-TR" sz="1800" b="1" i="0" dirty="0">
                <a:solidFill>
                  <a:srgbClr val="000000"/>
                </a:solidFill>
                <a:effectLst/>
                <a:latin typeface="Calibri" panose="020F0502020204030204" pitchFamily="34" charset="0"/>
              </a:rPr>
              <a:t>Örnek 9:</a:t>
            </a:r>
            <a:r>
              <a:rPr lang="tr-TR" sz="1800" b="0" i="0" dirty="0">
                <a:solidFill>
                  <a:srgbClr val="000000"/>
                </a:solidFill>
                <a:effectLst/>
                <a:latin typeface="Calibri" panose="020F0502020204030204" pitchFamily="34" charset="0"/>
              </a:rPr>
              <a:t> (G) A.Ş. 2024 hesap döneminde, düzenlenmiş yatırım teşvik belgesi kapsamındaki 1. yatırımından </a:t>
            </a:r>
            <a:r>
              <a:rPr lang="tr-TR" sz="1800" b="0" i="0" dirty="0">
                <a:solidFill>
                  <a:srgbClr val="FF0000"/>
                </a:solidFill>
                <a:effectLst/>
                <a:latin typeface="Calibri" panose="020F0502020204030204" pitchFamily="34" charset="0"/>
              </a:rPr>
              <a:t>3.000.000-TL, </a:t>
            </a:r>
            <a:r>
              <a:rPr lang="tr-TR" sz="1800" b="0" i="0" dirty="0">
                <a:solidFill>
                  <a:srgbClr val="000000"/>
                </a:solidFill>
                <a:effectLst/>
                <a:latin typeface="Calibri" panose="020F0502020204030204" pitchFamily="34" charset="0"/>
              </a:rPr>
              <a:t>2. yatırımından ise </a:t>
            </a:r>
            <a:r>
              <a:rPr lang="tr-TR" sz="1800" b="0" i="0" dirty="0">
                <a:solidFill>
                  <a:srgbClr val="FF0000"/>
                </a:solidFill>
                <a:effectLst/>
                <a:latin typeface="Calibri" panose="020F0502020204030204" pitchFamily="34" charset="0"/>
              </a:rPr>
              <a:t>2.000.000-TL </a:t>
            </a:r>
            <a:r>
              <a:rPr lang="tr-TR" sz="1800" b="0" i="0" dirty="0">
                <a:solidFill>
                  <a:srgbClr val="000000"/>
                </a:solidFill>
                <a:effectLst/>
                <a:latin typeface="Calibri" panose="020F0502020204030204" pitchFamily="34" charset="0"/>
              </a:rPr>
              <a:t>kazanç elde etmiştir. Ancak, (G) A.Ş.’nin 2024 hesap dönemi kurumlar vergisi matrahı </a:t>
            </a:r>
            <a:r>
              <a:rPr lang="tr-TR" sz="1800" b="1" i="0" dirty="0">
                <a:solidFill>
                  <a:srgbClr val="000000"/>
                </a:solidFill>
                <a:effectLst/>
                <a:latin typeface="Calibri" panose="020F0502020204030204" pitchFamily="34" charset="0"/>
              </a:rPr>
              <a:t>4.000.000-TL</a:t>
            </a:r>
            <a:r>
              <a:rPr lang="tr-TR" sz="1800" b="0" i="0" dirty="0">
                <a:solidFill>
                  <a:srgbClr val="000000"/>
                </a:solidFill>
                <a:effectLst/>
                <a:latin typeface="Calibri" panose="020F0502020204030204" pitchFamily="34" charset="0"/>
              </a:rPr>
              <a:t>’dir.</a:t>
            </a:r>
          </a:p>
          <a:p>
            <a:pPr indent="342900" algn="just">
              <a:lnSpc>
                <a:spcPct val="100000"/>
              </a:lnSpc>
              <a:spcAft>
                <a:spcPts val="600"/>
              </a:spcAft>
            </a:pPr>
            <a:r>
              <a:rPr lang="tr-TR" sz="1800" b="0" i="0" dirty="0">
                <a:solidFill>
                  <a:srgbClr val="000000"/>
                </a:solidFill>
                <a:effectLst/>
                <a:latin typeface="Calibri" panose="020F0502020204030204" pitchFamily="34" charset="0"/>
              </a:rPr>
              <a:t>Yatırımlardan elde edilen kazanca indirimli kurumlar vergisi uygulanması:</a:t>
            </a:r>
          </a:p>
          <a:p>
            <a:pPr marL="285750" marR="0" lvl="0" indent="-285750" algn="just" defTabSz="914094" rtl="0" eaLnBrk="1" fontAlgn="auto" latinLnBrk="0" hangingPunct="1">
              <a:lnSpc>
                <a:spcPct val="70000"/>
              </a:lnSpc>
              <a:spcBef>
                <a:spcPct val="0"/>
              </a:spcBef>
              <a:spcAft>
                <a:spcPts val="60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endParaRPr>
          </a:p>
          <a:p>
            <a:pPr marL="285750" marR="0" lvl="0" indent="-285750" algn="just" defTabSz="914094" rtl="0" eaLnBrk="1" fontAlgn="auto" latinLnBrk="0" hangingPunct="1">
              <a:lnSpc>
                <a:spcPct val="70000"/>
              </a:lnSpc>
              <a:spcBef>
                <a:spcPct val="0"/>
              </a:spcBef>
              <a:spcAft>
                <a:spcPts val="60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endParaRPr>
          </a:p>
          <a:p>
            <a:pPr marL="285750" marR="0" lvl="0" indent="-285750" algn="just" defTabSz="914094" rtl="0" eaLnBrk="1" fontAlgn="auto" latinLnBrk="0" hangingPunct="1">
              <a:lnSpc>
                <a:spcPct val="70000"/>
              </a:lnSpc>
              <a:spcBef>
                <a:spcPct val="0"/>
              </a:spcBef>
              <a:spcAft>
                <a:spcPts val="600"/>
              </a:spcAft>
              <a:buClrTx/>
              <a:buSzTx/>
              <a:buFont typeface="Arial" panose="020B0604020202020204" pitchFamily="34" charset="0"/>
              <a:buChar char="•"/>
              <a:tabLst/>
              <a:defRPr/>
            </a:pPr>
            <a:endParaRPr lang="tr-TR" sz="1800" dirty="0">
              <a:solidFill>
                <a:srgbClr val="000000"/>
              </a:solidFill>
              <a:latin typeface="Calibri" panose="020F0502020204030204" pitchFamily="34" charset="0"/>
            </a:endParaRPr>
          </a:p>
          <a:p>
            <a:pPr marL="285750" marR="0" lvl="0" indent="-285750" algn="just" defTabSz="914094" rtl="0" eaLnBrk="1" fontAlgn="auto" latinLnBrk="0" hangingPunct="1">
              <a:lnSpc>
                <a:spcPct val="70000"/>
              </a:lnSpc>
              <a:spcBef>
                <a:spcPct val="0"/>
              </a:spcBef>
              <a:spcAft>
                <a:spcPts val="60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endParaRPr>
          </a:p>
          <a:p>
            <a:pPr marL="285750" marR="0" lvl="0" indent="-285750" algn="just" defTabSz="914094" rtl="0" eaLnBrk="1" fontAlgn="auto" latinLnBrk="0" hangingPunct="1">
              <a:lnSpc>
                <a:spcPct val="70000"/>
              </a:lnSpc>
              <a:spcBef>
                <a:spcPct val="0"/>
              </a:spcBef>
              <a:spcAft>
                <a:spcPts val="600"/>
              </a:spcAft>
              <a:buClrTx/>
              <a:buSzTx/>
              <a:buFont typeface="Arial" panose="020B0604020202020204" pitchFamily="34" charset="0"/>
              <a:buChar char="•"/>
              <a:tabLst/>
              <a:defRPr/>
            </a:pPr>
            <a:endParaRPr lang="tr-TR" sz="1800" dirty="0">
              <a:solidFill>
                <a:srgbClr val="000000"/>
              </a:solidFill>
              <a:latin typeface="Calibri" panose="020F0502020204030204" pitchFamily="34" charset="0"/>
            </a:endParaRPr>
          </a:p>
          <a:p>
            <a:pPr indent="342900" algn="just">
              <a:spcAft>
                <a:spcPts val="600"/>
              </a:spcAft>
            </a:pPr>
            <a:r>
              <a:rPr lang="tr-TR" sz="1400" b="0" i="0" dirty="0">
                <a:solidFill>
                  <a:srgbClr val="000000"/>
                </a:solidFill>
                <a:effectLst/>
                <a:latin typeface="Calibri" panose="020F0502020204030204" pitchFamily="34" charset="0"/>
              </a:rPr>
              <a:t>Yatırım 1 	→    3.000.000 / (3.000.000 + 2.000.000) = %60</a:t>
            </a:r>
          </a:p>
          <a:p>
            <a:pPr indent="342900" algn="just">
              <a:spcAft>
                <a:spcPts val="600"/>
              </a:spcAft>
            </a:pPr>
            <a:r>
              <a:rPr lang="tr-TR" sz="1400" b="0" i="0" dirty="0">
                <a:solidFill>
                  <a:srgbClr val="000000"/>
                </a:solidFill>
                <a:effectLst/>
                <a:latin typeface="Calibri" panose="020F0502020204030204" pitchFamily="34" charset="0"/>
              </a:rPr>
              <a:t> </a:t>
            </a:r>
          </a:p>
          <a:p>
            <a:pPr indent="342900" algn="just">
              <a:spcAft>
                <a:spcPts val="600"/>
              </a:spcAft>
            </a:pPr>
            <a:r>
              <a:rPr lang="tr-TR" sz="1400" b="0" i="0" dirty="0">
                <a:solidFill>
                  <a:srgbClr val="000000"/>
                </a:solidFill>
                <a:effectLst/>
                <a:latin typeface="Calibri" panose="020F0502020204030204" pitchFamily="34" charset="0"/>
              </a:rPr>
              <a:t>Yatırım 2 	→   2.000.000 / (3.000.000 + 2.000.000) = %40</a:t>
            </a:r>
          </a:p>
          <a:p>
            <a:pPr indent="342900" algn="just">
              <a:spcAft>
                <a:spcPts val="600"/>
              </a:spcAft>
            </a:pPr>
            <a:r>
              <a:rPr lang="tr-TR" sz="1400" b="0" i="0" dirty="0">
                <a:solidFill>
                  <a:srgbClr val="000000"/>
                </a:solidFill>
                <a:effectLst/>
                <a:latin typeface="Calibri" panose="020F0502020204030204" pitchFamily="34" charset="0"/>
              </a:rPr>
              <a:t> </a:t>
            </a:r>
          </a:p>
          <a:p>
            <a:pPr indent="342900" algn="just">
              <a:spcAft>
                <a:spcPts val="600"/>
              </a:spcAft>
            </a:pPr>
            <a:r>
              <a:rPr lang="tr-TR" sz="1400" b="0" i="0" dirty="0">
                <a:solidFill>
                  <a:srgbClr val="000000"/>
                </a:solidFill>
                <a:effectLst/>
                <a:latin typeface="Calibri" panose="020F0502020204030204" pitchFamily="34" charset="0"/>
              </a:rPr>
              <a:t>İlgili teşvik belgesi kapsamında indirimli KV uygulanacak matrah =  KV matrahı x Tespit edilen oran</a:t>
            </a:r>
          </a:p>
          <a:p>
            <a:pPr indent="342900" algn="just">
              <a:spcAft>
                <a:spcPts val="600"/>
              </a:spcAft>
            </a:pPr>
            <a:r>
              <a:rPr lang="tr-TR" sz="1400" b="0" i="0" dirty="0">
                <a:solidFill>
                  <a:srgbClr val="000000"/>
                </a:solidFill>
                <a:effectLst/>
                <a:latin typeface="Calibri" panose="020F0502020204030204" pitchFamily="34" charset="0"/>
              </a:rPr>
              <a:t>Yatırım 1                     →         4.000.000 x %60 = 2.400.000 TL</a:t>
            </a:r>
          </a:p>
          <a:p>
            <a:pPr indent="342900" algn="just">
              <a:spcAft>
                <a:spcPts val="600"/>
              </a:spcAft>
            </a:pPr>
            <a:r>
              <a:rPr lang="tr-TR" sz="1400" b="0" i="0" dirty="0">
                <a:solidFill>
                  <a:srgbClr val="000000"/>
                </a:solidFill>
                <a:effectLst/>
                <a:latin typeface="Calibri" panose="020F0502020204030204" pitchFamily="34" charset="0"/>
              </a:rPr>
              <a:t> </a:t>
            </a:r>
          </a:p>
          <a:p>
            <a:pPr indent="342900" algn="just">
              <a:spcAft>
                <a:spcPts val="600"/>
              </a:spcAft>
            </a:pPr>
            <a:r>
              <a:rPr lang="tr-TR" sz="1400" b="0" i="0" dirty="0">
                <a:solidFill>
                  <a:srgbClr val="000000"/>
                </a:solidFill>
                <a:effectLst/>
                <a:latin typeface="Calibri" panose="020F0502020204030204" pitchFamily="34" charset="0"/>
              </a:rPr>
              <a:t>Yatırım 2 	→         4.000.000 x %40 = 1.600.000 TL</a:t>
            </a:r>
          </a:p>
          <a:p>
            <a:pPr marL="0" marR="0" lvl="0" indent="342900" algn="just" defTabSz="914094" rtl="0" eaLnBrk="1" fontAlgn="auto" latinLnBrk="0" hangingPunct="1">
              <a:lnSpc>
                <a:spcPct val="100000"/>
              </a:lnSpc>
              <a:spcBef>
                <a:spcPts val="60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10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endParaRPr kumimoji="0" lang="tr-TR" sz="2000" b="0" i="0" u="none" strike="noStrike" kern="1200" cap="none" spc="0" normalizeH="0" baseline="0" noProof="0" dirty="0">
              <a:ln>
                <a:noFill/>
              </a:ln>
              <a:solidFill>
                <a:srgbClr val="494949"/>
              </a:solidFill>
              <a:effectLst/>
              <a:uLnTx/>
              <a:uFillTx/>
              <a:latin typeface="Calibri" panose="020F0502020204030204" pitchFamily="34" charset="0"/>
              <a:ea typeface="+mj-ea"/>
              <a:cs typeface="Calibri" panose="020F0502020204030204" pitchFamily="34" charset="0"/>
            </a:endParaRPr>
          </a:p>
          <a:p>
            <a:pPr marL="0" marR="0" lvl="0" indent="342900" algn="just" defTabSz="914094" rtl="0" eaLnBrk="1" fontAlgn="auto" latinLnBrk="0" hangingPunct="1">
              <a:lnSpc>
                <a:spcPct val="70000"/>
              </a:lnSpc>
              <a:spcBef>
                <a:spcPct val="0"/>
              </a:spcBef>
              <a:spcAft>
                <a:spcPts val="60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rPr>
            </a:br>
            <a:r>
              <a:rPr kumimoji="0" lang="tr-TR" sz="2800" b="1"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rPr>
              <a:t>m</a:t>
            </a:r>
            <a:endParaRPr kumimoji="0" lang="tr-TR" sz="5398" b="0" i="0" u="none" strike="noStrike" kern="1200" cap="none" spc="0" normalizeH="0" baseline="0" noProof="0" dirty="0">
              <a:ln>
                <a:noFill/>
              </a:ln>
              <a:solidFill>
                <a:srgbClr val="00338D"/>
              </a:solidFill>
              <a:effectLst/>
              <a:uLnTx/>
              <a:uFillTx/>
              <a:latin typeface="Calibri" panose="020F0502020204030204" pitchFamily="34" charset="0"/>
              <a:ea typeface="+mj-ea"/>
              <a:cs typeface="Calibri" panose="020F0502020204030204" pitchFamily="34" charset="0"/>
            </a:endParaRPr>
          </a:p>
        </p:txBody>
      </p:sp>
      <p:graphicFrame>
        <p:nvGraphicFramePr>
          <p:cNvPr id="8" name="Table 7">
            <a:extLst>
              <a:ext uri="{FF2B5EF4-FFF2-40B4-BE49-F238E27FC236}">
                <a16:creationId xmlns:a16="http://schemas.microsoft.com/office/drawing/2014/main" id="{951DE289-184B-7C30-45B1-469960B06714}"/>
              </a:ext>
            </a:extLst>
          </p:cNvPr>
          <p:cNvGraphicFramePr>
            <a:graphicFrameLocks noGrp="1"/>
          </p:cNvGraphicFramePr>
          <p:nvPr>
            <p:extLst>
              <p:ext uri="{D42A27DB-BD31-4B8C-83A1-F6EECF244321}">
                <p14:modId xmlns:p14="http://schemas.microsoft.com/office/powerpoint/2010/main" val="2215220090"/>
              </p:ext>
            </p:extLst>
          </p:nvPr>
        </p:nvGraphicFramePr>
        <p:xfrm>
          <a:off x="1265295" y="3070025"/>
          <a:ext cx="9466075" cy="993711"/>
        </p:xfrm>
        <a:graphic>
          <a:graphicData uri="http://schemas.openxmlformats.org/drawingml/2006/table">
            <a:tbl>
              <a:tblPr/>
              <a:tblGrid>
                <a:gridCol w="3845800">
                  <a:extLst>
                    <a:ext uri="{9D8B030D-6E8A-4147-A177-3AD203B41FA5}">
                      <a16:colId xmlns:a16="http://schemas.microsoft.com/office/drawing/2014/main" val="1321140889"/>
                    </a:ext>
                  </a:extLst>
                </a:gridCol>
                <a:gridCol w="508823">
                  <a:extLst>
                    <a:ext uri="{9D8B030D-6E8A-4147-A177-3AD203B41FA5}">
                      <a16:colId xmlns:a16="http://schemas.microsoft.com/office/drawing/2014/main" val="2995668591"/>
                    </a:ext>
                  </a:extLst>
                </a:gridCol>
                <a:gridCol w="1478316">
                  <a:extLst>
                    <a:ext uri="{9D8B030D-6E8A-4147-A177-3AD203B41FA5}">
                      <a16:colId xmlns:a16="http://schemas.microsoft.com/office/drawing/2014/main" val="3190404504"/>
                    </a:ext>
                  </a:extLst>
                </a:gridCol>
                <a:gridCol w="3633136">
                  <a:extLst>
                    <a:ext uri="{9D8B030D-6E8A-4147-A177-3AD203B41FA5}">
                      <a16:colId xmlns:a16="http://schemas.microsoft.com/office/drawing/2014/main" val="3033682945"/>
                    </a:ext>
                  </a:extLst>
                </a:gridCol>
              </a:tblGrid>
              <a:tr h="532015">
                <a:tc rowSpan="2">
                  <a:txBody>
                    <a:bodyPr/>
                    <a:lstStyle/>
                    <a:p>
                      <a:pPr algn="just">
                        <a:spcAft>
                          <a:spcPts val="600"/>
                        </a:spcAft>
                      </a:pPr>
                      <a:r>
                        <a:rPr lang="tr-TR" sz="1100" b="1" dirty="0">
                          <a:effectLst/>
                          <a:latin typeface="Calibri" panose="020F0502020204030204" pitchFamily="34" charset="0"/>
                        </a:rPr>
                        <a:t>İlgili teşvik belgesi kapsamında indirimli KV uygulanacak matrah</a:t>
                      </a:r>
                    </a:p>
                  </a:txBody>
                  <a:tcPr marL="68580" marR="68580" marT="0" marB="0" anchor="ctr">
                    <a:lnL>
                      <a:noFill/>
                    </a:lnL>
                    <a:lnR>
                      <a:noFill/>
                    </a:lnR>
                    <a:lnT>
                      <a:noFill/>
                    </a:lnT>
                    <a:lnB>
                      <a:noFill/>
                    </a:lnB>
                    <a:solidFill>
                      <a:srgbClr val="FFFFFF"/>
                    </a:solidFill>
                  </a:tcPr>
                </a:tc>
                <a:tc rowSpan="2">
                  <a:txBody>
                    <a:bodyPr/>
                    <a:lstStyle/>
                    <a:p>
                      <a:pPr marL="20955" algn="just">
                        <a:spcAft>
                          <a:spcPts val="600"/>
                        </a:spcAft>
                      </a:pPr>
                      <a:r>
                        <a:rPr lang="tr-TR" sz="1100" dirty="0">
                          <a:effectLst/>
                          <a:latin typeface="Calibri" panose="020F0502020204030204" pitchFamily="34" charset="0"/>
                        </a:rPr>
                        <a:t>=</a:t>
                      </a:r>
                    </a:p>
                  </a:txBody>
                  <a:tcPr marL="68580" marR="68580" marT="0" marB="0" anchor="ctr">
                    <a:lnL>
                      <a:noFill/>
                    </a:lnL>
                    <a:lnR>
                      <a:noFill/>
                    </a:lnR>
                    <a:lnT>
                      <a:noFill/>
                    </a:lnT>
                    <a:lnB>
                      <a:noFill/>
                    </a:lnB>
                    <a:solidFill>
                      <a:srgbClr val="FFFFFF"/>
                    </a:solidFill>
                  </a:tcPr>
                </a:tc>
                <a:tc rowSpan="2">
                  <a:txBody>
                    <a:bodyPr/>
                    <a:lstStyle/>
                    <a:p>
                      <a:pPr algn="just">
                        <a:spcAft>
                          <a:spcPts val="600"/>
                        </a:spcAft>
                      </a:pPr>
                      <a:r>
                        <a:rPr lang="tr-TR" sz="1100" b="1" dirty="0">
                          <a:effectLst/>
                          <a:latin typeface="Calibri" panose="020F0502020204030204" pitchFamily="34" charset="0"/>
                        </a:rPr>
                        <a:t>KV matrahı  x</a:t>
                      </a:r>
                    </a:p>
                  </a:txBody>
                  <a:tcPr marL="68580" marR="68580" marT="0" marB="0" anchor="ctr">
                    <a:lnL>
                      <a:noFill/>
                    </a:lnL>
                    <a:lnR>
                      <a:noFill/>
                    </a:lnR>
                    <a:lnT>
                      <a:noFill/>
                    </a:lnT>
                    <a:lnB>
                      <a:noFill/>
                    </a:lnB>
                    <a:solidFill>
                      <a:srgbClr val="FFFFFF"/>
                    </a:solidFill>
                  </a:tcPr>
                </a:tc>
                <a:tc>
                  <a:txBody>
                    <a:bodyPr/>
                    <a:lstStyle/>
                    <a:p>
                      <a:pPr indent="21590" algn="ctr">
                        <a:spcAft>
                          <a:spcPts val="600"/>
                        </a:spcAft>
                      </a:pPr>
                      <a:r>
                        <a:rPr lang="tr-TR" sz="1100" b="1" dirty="0">
                          <a:effectLst/>
                          <a:latin typeface="Calibri" panose="020F0502020204030204" pitchFamily="34" charset="0"/>
                        </a:rPr>
                        <a:t>Yatırım teşvik belgesi kapsamındaki ilgili yatırımdan elde edilen kazanç</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4652338"/>
                  </a:ext>
                </a:extLst>
              </a:tr>
              <a:tr h="46169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600"/>
                        </a:spcAft>
                      </a:pPr>
                      <a:r>
                        <a:rPr lang="tr-TR" sz="1100" b="1" dirty="0">
                          <a:effectLst/>
                          <a:latin typeface="Calibri" panose="020F0502020204030204" pitchFamily="34" charset="0"/>
                        </a:rPr>
                        <a:t>Yatırım teşvik belgesi kapsamındaki yatırımlardan elde edilen toplam kazanç</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10709772"/>
                  </a:ext>
                </a:extLst>
              </a:tr>
            </a:tbl>
          </a:graphicData>
        </a:graphic>
      </p:graphicFrame>
      <p:sp>
        <p:nvSpPr>
          <p:cNvPr id="4" name="TextBox 3">
            <a:extLst>
              <a:ext uri="{FF2B5EF4-FFF2-40B4-BE49-F238E27FC236}">
                <a16:creationId xmlns:a16="http://schemas.microsoft.com/office/drawing/2014/main" id="{F2794ED6-963D-BF9F-EE8F-690F3FDEAAC3}"/>
              </a:ext>
            </a:extLst>
          </p:cNvPr>
          <p:cNvSpPr txBox="1"/>
          <p:nvPr/>
        </p:nvSpPr>
        <p:spPr>
          <a:xfrm>
            <a:off x="692272" y="6284422"/>
            <a:ext cx="7944652" cy="299259"/>
          </a:xfrm>
          <a:prstGeom prst="rect">
            <a:avLst/>
          </a:prstGeom>
          <a:solidFill>
            <a:schemeClr val="bg1"/>
          </a:solidFill>
          <a:ln>
            <a:solidFill>
              <a:schemeClr val="bg1"/>
            </a:solidFill>
          </a:ln>
        </p:spPr>
        <p:txBody>
          <a:bodyPr wrap="square" lIns="54610" tIns="54610" rIns="54610" bIns="54610" rtlCol="0">
            <a:noAutofit/>
          </a:bodyPr>
          <a:lstStyle/>
          <a:p>
            <a:pPr>
              <a:spcAft>
                <a:spcPts val="600"/>
              </a:spcAft>
            </a:pPr>
            <a:endParaRPr lang="tr-TR" sz="1500" dirty="0" err="1">
              <a:solidFill>
                <a:schemeClr val="tx2"/>
              </a:solidFill>
            </a:endParaRPr>
          </a:p>
        </p:txBody>
      </p:sp>
    </p:spTree>
    <p:extLst>
      <p:ext uri="{BB962C8B-B14F-4D97-AF65-F5344CB8AC3E}">
        <p14:creationId xmlns:p14="http://schemas.microsoft.com/office/powerpoint/2010/main" val="1820450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562938-AB8C-D579-8574-98EB9A0CFA9B}"/>
              </a:ext>
            </a:extLst>
          </p:cNvPr>
          <p:cNvSpPr>
            <a:spLocks noGrp="1"/>
          </p:cNvSpPr>
          <p:nvPr>
            <p:ph type="body" sz="quarter" idx="10"/>
          </p:nvPr>
        </p:nvSpPr>
        <p:spPr>
          <a:xfrm>
            <a:off x="1003200" y="1209601"/>
            <a:ext cx="10185600" cy="4957934"/>
          </a:xfrm>
        </p:spPr>
        <p:txBody>
          <a:bodyPr/>
          <a:lstStyle/>
          <a:p>
            <a:pPr algn="just"/>
            <a:r>
              <a:rPr lang="en-US" sz="2400" dirty="0" err="1">
                <a:solidFill>
                  <a:schemeClr val="tx1"/>
                </a:solidFill>
                <a:latin typeface="Univers for KPMG"/>
              </a:rPr>
              <a:t>Örnek</a:t>
            </a:r>
            <a:r>
              <a:rPr lang="tr-TR" sz="2400" dirty="0">
                <a:solidFill>
                  <a:schemeClr val="tx1"/>
                </a:solidFill>
                <a:latin typeface="Univers for KPMG"/>
              </a:rPr>
              <a:t> 10</a:t>
            </a:r>
            <a:r>
              <a:rPr lang="en-US" sz="2400" dirty="0">
                <a:solidFill>
                  <a:schemeClr val="tx1"/>
                </a:solidFill>
                <a:latin typeface="Univers for KPMG"/>
              </a:rPr>
              <a:t>: </a:t>
            </a:r>
            <a:r>
              <a:rPr lang="tr-TR" sz="2400" b="0" dirty="0">
                <a:solidFill>
                  <a:schemeClr val="tx1"/>
                </a:solidFill>
                <a:latin typeface="Univers for KPMG"/>
              </a:rPr>
              <a:t>Çınar A.Ş.’nin 2024 kurumlar vergisi matrahı 100.000.000-TL olup söz konusu matrahın 40.000.000-TL’si imalatan, 40.000.000-TL’si ihracattan, 20.000.000-TL’si ise imalat ve ihracat harici kazançlardan oluşmaktadır. Çınar A.Ş’nin US/15-37 kapsamında alınmış (A-Kapalı), (B-Kapalı), (C-Açık) ve (D-Açık) olmak üzere 4 adet teşvik belgesi bulunmaktadır. Kapalı olan (A) belgesinde yatırımdan elde edilen kazanç 20.000.000-TL, (B) belgesinde ise 30.000.000-TL’dir. </a:t>
            </a:r>
            <a:r>
              <a:rPr lang="tr-TR" sz="2400" b="0" dirty="0">
                <a:solidFill>
                  <a:srgbClr val="FF0000"/>
                </a:solidFill>
                <a:latin typeface="Univers for KPMG"/>
              </a:rPr>
              <a:t>(YKO: %40, VİO: %80)</a:t>
            </a:r>
          </a:p>
          <a:p>
            <a:pPr algn="just"/>
            <a:endParaRPr lang="tr-TR" sz="2400" b="0" dirty="0">
              <a:solidFill>
                <a:srgbClr val="FF0000"/>
              </a:solidFill>
              <a:latin typeface="Univers for KPMG"/>
            </a:endParaRPr>
          </a:p>
          <a:p>
            <a:pPr algn="just"/>
            <a:r>
              <a:rPr lang="tr-TR" sz="2400" dirty="0">
                <a:solidFill>
                  <a:schemeClr val="tx1"/>
                </a:solidFill>
                <a:latin typeface="Univers for KPMG"/>
              </a:rPr>
              <a:t>Çözüm:</a:t>
            </a:r>
            <a:r>
              <a:rPr lang="tr-TR" sz="2400" b="0" dirty="0">
                <a:solidFill>
                  <a:schemeClr val="tx1"/>
                </a:solidFill>
                <a:latin typeface="Univers for KPMG"/>
              </a:rPr>
              <a:t> Birden fazla teşvik belgesi olması nedeniyle İndirimli KV hesabının adım adım hareket edilmek suretiyle yapılması gerekmektedir. </a:t>
            </a:r>
          </a:p>
          <a:p>
            <a:endParaRPr lang="en-US" b="0" dirty="0">
              <a:solidFill>
                <a:schemeClr val="tx1"/>
              </a:solidFill>
              <a:latin typeface="Univers for KPMG"/>
            </a:endParaRPr>
          </a:p>
          <a:p>
            <a:endParaRPr lang="en-US" b="0" dirty="0">
              <a:solidFill>
                <a:schemeClr val="tx1"/>
              </a:solidFill>
            </a:endParaRPr>
          </a:p>
        </p:txBody>
      </p:sp>
      <p:sp>
        <p:nvSpPr>
          <p:cNvPr id="2" name="Title 1">
            <a:extLst>
              <a:ext uri="{FF2B5EF4-FFF2-40B4-BE49-F238E27FC236}">
                <a16:creationId xmlns:a16="http://schemas.microsoft.com/office/drawing/2014/main" id="{039B6F95-2A31-C28E-333E-78BC2231F993}"/>
              </a:ext>
            </a:extLst>
          </p:cNvPr>
          <p:cNvSpPr>
            <a:spLocks noGrp="1"/>
          </p:cNvSpPr>
          <p:nvPr>
            <p:ph type="title"/>
          </p:nvPr>
        </p:nvSpPr>
        <p:spPr>
          <a:xfrm>
            <a:off x="1003200" y="520774"/>
            <a:ext cx="10195200" cy="533400"/>
          </a:xfrm>
        </p:spPr>
        <p:txBody>
          <a:bodyPr/>
          <a:lstStyle/>
          <a:p>
            <a:r>
              <a:rPr lang="tr-TR" sz="2800" b="1" dirty="0">
                <a:latin typeface="Univers for KPMG"/>
              </a:rPr>
              <a:t> İndirimli Kurumlar Vergisinden Yararlanılması Halinde Uygulama : </a:t>
            </a:r>
            <a:endParaRPr lang="en-US" sz="2800" b="1" dirty="0">
              <a:latin typeface="Univers for KPMG"/>
            </a:endParaRPr>
          </a:p>
        </p:txBody>
      </p:sp>
      <p:sp>
        <p:nvSpPr>
          <p:cNvPr id="4" name="TextBox 3">
            <a:extLst>
              <a:ext uri="{FF2B5EF4-FFF2-40B4-BE49-F238E27FC236}">
                <a16:creationId xmlns:a16="http://schemas.microsoft.com/office/drawing/2014/main" id="{8A9E1393-86CE-CE29-3296-38C944FEA5EE}"/>
              </a:ext>
            </a:extLst>
          </p:cNvPr>
          <p:cNvSpPr txBox="1"/>
          <p:nvPr/>
        </p:nvSpPr>
        <p:spPr>
          <a:xfrm>
            <a:off x="692272" y="6284422"/>
            <a:ext cx="7944652" cy="299259"/>
          </a:xfrm>
          <a:prstGeom prst="rect">
            <a:avLst/>
          </a:prstGeom>
          <a:solidFill>
            <a:schemeClr val="bg1"/>
          </a:solidFill>
          <a:ln>
            <a:solidFill>
              <a:schemeClr val="bg1"/>
            </a:solidFill>
          </a:ln>
        </p:spPr>
        <p:txBody>
          <a:bodyPr wrap="square" lIns="54610" tIns="54610" rIns="54610" bIns="54610" rtlCol="0">
            <a:noAutofit/>
          </a:bodyPr>
          <a:lstStyle/>
          <a:p>
            <a:pPr>
              <a:spcAft>
                <a:spcPts val="600"/>
              </a:spcAft>
            </a:pPr>
            <a:endParaRPr lang="tr-TR" sz="1500" dirty="0" err="1">
              <a:solidFill>
                <a:schemeClr val="tx2"/>
              </a:solidFill>
            </a:endParaRPr>
          </a:p>
        </p:txBody>
      </p:sp>
      <p:sp>
        <p:nvSpPr>
          <p:cNvPr id="5" name="TextBox 4">
            <a:extLst>
              <a:ext uri="{FF2B5EF4-FFF2-40B4-BE49-F238E27FC236}">
                <a16:creationId xmlns:a16="http://schemas.microsoft.com/office/drawing/2014/main" id="{0ADC7588-703A-A4C7-0983-6682F6FBE342}"/>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093511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D059-5280-3918-3EB6-54D7B6DC0E7B}"/>
              </a:ext>
            </a:extLst>
          </p:cNvPr>
          <p:cNvSpPr>
            <a:spLocks noGrp="1"/>
          </p:cNvSpPr>
          <p:nvPr>
            <p:ph type="title"/>
          </p:nvPr>
        </p:nvSpPr>
        <p:spPr>
          <a:xfrm>
            <a:off x="826586" y="292840"/>
            <a:ext cx="10195200" cy="335810"/>
          </a:xfrm>
        </p:spPr>
        <p:txBody>
          <a:bodyPr/>
          <a:lstStyle/>
          <a:p>
            <a:r>
              <a:rPr lang="tr-TR" sz="2800" b="1" dirty="0">
                <a:latin typeface="Univers for KPMG"/>
              </a:rPr>
              <a:t> İndirimli Kurumlar Vergisinden Yararlanılması Halinde Uygulama: </a:t>
            </a:r>
            <a:endParaRPr lang="en-US" sz="2800" b="1" dirty="0">
              <a:latin typeface="Univers for KPMG"/>
            </a:endParaRPr>
          </a:p>
        </p:txBody>
      </p:sp>
      <p:sp>
        <p:nvSpPr>
          <p:cNvPr id="4" name="TextBox 3">
            <a:extLst>
              <a:ext uri="{FF2B5EF4-FFF2-40B4-BE49-F238E27FC236}">
                <a16:creationId xmlns:a16="http://schemas.microsoft.com/office/drawing/2014/main" id="{DFE21342-8EB8-ABEA-F6FE-D748EC9F4E19}"/>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graphicFrame>
        <p:nvGraphicFramePr>
          <p:cNvPr id="6" name="Table 5">
            <a:extLst>
              <a:ext uri="{FF2B5EF4-FFF2-40B4-BE49-F238E27FC236}">
                <a16:creationId xmlns:a16="http://schemas.microsoft.com/office/drawing/2014/main" id="{4E55968F-C0BD-1632-FCAA-A01716404BA5}"/>
              </a:ext>
            </a:extLst>
          </p:cNvPr>
          <p:cNvGraphicFramePr>
            <a:graphicFrameLocks noGrp="1"/>
          </p:cNvGraphicFramePr>
          <p:nvPr>
            <p:extLst>
              <p:ext uri="{D42A27DB-BD31-4B8C-83A1-F6EECF244321}">
                <p14:modId xmlns:p14="http://schemas.microsoft.com/office/powerpoint/2010/main" val="4285831599"/>
              </p:ext>
            </p:extLst>
          </p:nvPr>
        </p:nvGraphicFramePr>
        <p:xfrm>
          <a:off x="692272" y="744433"/>
          <a:ext cx="10329514" cy="5423102"/>
        </p:xfrm>
        <a:graphic>
          <a:graphicData uri="http://schemas.openxmlformats.org/drawingml/2006/table">
            <a:tbl>
              <a:tblPr/>
              <a:tblGrid>
                <a:gridCol w="4710001">
                  <a:extLst>
                    <a:ext uri="{9D8B030D-6E8A-4147-A177-3AD203B41FA5}">
                      <a16:colId xmlns:a16="http://schemas.microsoft.com/office/drawing/2014/main" val="3411140704"/>
                    </a:ext>
                  </a:extLst>
                </a:gridCol>
                <a:gridCol w="1201861">
                  <a:extLst>
                    <a:ext uri="{9D8B030D-6E8A-4147-A177-3AD203B41FA5}">
                      <a16:colId xmlns:a16="http://schemas.microsoft.com/office/drawing/2014/main" val="3691251554"/>
                    </a:ext>
                  </a:extLst>
                </a:gridCol>
                <a:gridCol w="1104413">
                  <a:extLst>
                    <a:ext uri="{9D8B030D-6E8A-4147-A177-3AD203B41FA5}">
                      <a16:colId xmlns:a16="http://schemas.microsoft.com/office/drawing/2014/main" val="846805267"/>
                    </a:ext>
                  </a:extLst>
                </a:gridCol>
                <a:gridCol w="1104413">
                  <a:extLst>
                    <a:ext uri="{9D8B030D-6E8A-4147-A177-3AD203B41FA5}">
                      <a16:colId xmlns:a16="http://schemas.microsoft.com/office/drawing/2014/main" val="3163900668"/>
                    </a:ext>
                  </a:extLst>
                </a:gridCol>
                <a:gridCol w="1104413">
                  <a:extLst>
                    <a:ext uri="{9D8B030D-6E8A-4147-A177-3AD203B41FA5}">
                      <a16:colId xmlns:a16="http://schemas.microsoft.com/office/drawing/2014/main" val="9186429"/>
                    </a:ext>
                  </a:extLst>
                </a:gridCol>
                <a:gridCol w="1104413">
                  <a:extLst>
                    <a:ext uri="{9D8B030D-6E8A-4147-A177-3AD203B41FA5}">
                      <a16:colId xmlns:a16="http://schemas.microsoft.com/office/drawing/2014/main" val="2501189695"/>
                    </a:ext>
                  </a:extLst>
                </a:gridCol>
              </a:tblGrid>
              <a:tr h="173437">
                <a:tc>
                  <a:txBody>
                    <a:bodyPr/>
                    <a:lstStyle/>
                    <a:p>
                      <a:pPr algn="l" fontAlgn="b"/>
                      <a:r>
                        <a:rPr lang="tr-TR" sz="1100" b="1" i="0" u="none" strike="noStrike" dirty="0">
                          <a:solidFill>
                            <a:srgbClr val="000000"/>
                          </a:solidFill>
                          <a:effectLst/>
                          <a:latin typeface="Calibri" panose="020F0502020204030204" pitchFamily="34" charset="0"/>
                        </a:rPr>
                        <a:t>Column1</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tr-TR" sz="1100" b="1" i="0" u="none" strike="noStrike" dirty="0">
                          <a:solidFill>
                            <a:srgbClr val="000000"/>
                          </a:solidFill>
                          <a:effectLst/>
                          <a:latin typeface="Calibri" panose="020F0502020204030204" pitchFamily="34" charset="0"/>
                        </a:rPr>
                        <a:t>Column</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tr-TR" sz="1100" b="1" i="0" u="none" strike="noStrike" dirty="0">
                          <a:solidFill>
                            <a:srgbClr val="000000"/>
                          </a:solidFill>
                          <a:effectLst/>
                          <a:latin typeface="Calibri" panose="020F0502020204030204" pitchFamily="34" charset="0"/>
                        </a:rPr>
                        <a:t>Column2</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tr-TR" sz="1100" b="1" i="0" u="none" strike="noStrike" dirty="0">
                          <a:solidFill>
                            <a:srgbClr val="000000"/>
                          </a:solidFill>
                          <a:effectLst/>
                          <a:latin typeface="Calibri" panose="020F0502020204030204" pitchFamily="34" charset="0"/>
                        </a:rPr>
                        <a:t>Column3</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tr-TR" sz="1100" b="1" i="0" u="none" strike="noStrike" dirty="0">
                          <a:solidFill>
                            <a:srgbClr val="000000"/>
                          </a:solidFill>
                          <a:effectLst/>
                          <a:latin typeface="Calibri" panose="020F0502020204030204" pitchFamily="34" charset="0"/>
                        </a:rPr>
                        <a:t>Column4</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tr-TR" sz="1100" b="1" i="0" u="none" strike="noStrike" dirty="0">
                          <a:solidFill>
                            <a:srgbClr val="000000"/>
                          </a:solidFill>
                          <a:effectLst/>
                          <a:latin typeface="Calibri" panose="020F0502020204030204" pitchFamily="34" charset="0"/>
                        </a:rPr>
                        <a:t>Column5</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993691336"/>
                  </a:ext>
                </a:extLst>
              </a:tr>
              <a:tr h="173437">
                <a:tc>
                  <a:txBody>
                    <a:bodyPr/>
                    <a:lstStyle/>
                    <a:p>
                      <a:pPr algn="l" fontAlgn="b"/>
                      <a:r>
                        <a:rPr lang="tr-TR" sz="1100" b="0" i="0" u="none" strike="noStrike">
                          <a:solidFill>
                            <a:srgbClr val="000000"/>
                          </a:solidFill>
                          <a:effectLst/>
                          <a:latin typeface="Calibri" panose="020F0502020204030204" pitchFamily="34" charset="0"/>
                        </a:rPr>
                        <a:t>Teşvik Belgesi Numarası</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100" b="0" i="0" u="none" strike="noStrike">
                          <a:solidFill>
                            <a:srgbClr val="000000"/>
                          </a:solidFill>
                          <a:effectLst/>
                          <a:latin typeface="Calibri" panose="020F0502020204030204" pitchFamily="34" charset="0"/>
                        </a:rPr>
                        <a:t>A</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100" b="0" i="0" u="none" strike="noStrike">
                          <a:solidFill>
                            <a:srgbClr val="000000"/>
                          </a:solidFill>
                          <a:effectLst/>
                          <a:latin typeface="Calibri" panose="020F0502020204030204" pitchFamily="34" charset="0"/>
                        </a:rPr>
                        <a:t>B</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100" b="0" i="0" u="none" strike="noStrike">
                          <a:solidFill>
                            <a:srgbClr val="000000"/>
                          </a:solidFill>
                          <a:effectLst/>
                          <a:latin typeface="Calibri" panose="020F0502020204030204" pitchFamily="34" charset="0"/>
                        </a:rPr>
                        <a:t>C</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100" b="0" i="0" u="none" strike="noStrike">
                          <a:solidFill>
                            <a:srgbClr val="000000"/>
                          </a:solidFill>
                          <a:effectLst/>
                          <a:latin typeface="Calibri" panose="020F0502020204030204" pitchFamily="34" charset="0"/>
                        </a:rPr>
                        <a:t>D</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80778576"/>
                  </a:ext>
                </a:extLst>
              </a:tr>
              <a:tr h="173437">
                <a:tc>
                  <a:txBody>
                    <a:bodyPr/>
                    <a:lstStyle/>
                    <a:p>
                      <a:pPr algn="l" fontAlgn="b"/>
                      <a:r>
                        <a:rPr lang="tr-TR" sz="1100" b="0" i="0" u="none" strike="noStrike" dirty="0">
                          <a:solidFill>
                            <a:srgbClr val="000000"/>
                          </a:solidFill>
                          <a:effectLst/>
                          <a:latin typeface="Calibri" panose="020F0502020204030204" pitchFamily="34" charset="0"/>
                        </a:rPr>
                        <a:t>Teşvik Belgesinin Hangi Karara Göre Düzenlendiği</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effectLst/>
                          <a:latin typeface="Calibri" panose="020F0502020204030204" pitchFamily="34" charset="0"/>
                        </a:rPr>
                        <a:t>2012/3305</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effectLst/>
                          <a:latin typeface="Calibri" panose="020F0502020204030204" pitchFamily="34" charset="0"/>
                        </a:rPr>
                        <a:t>2012/3305</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effectLst/>
                          <a:latin typeface="Calibri" panose="020F0502020204030204" pitchFamily="34" charset="0"/>
                        </a:rPr>
                        <a:t>2012/3305</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effectLst/>
                          <a:latin typeface="Calibri" panose="020F0502020204030204" pitchFamily="34" charset="0"/>
                        </a:rPr>
                        <a:t>2012/3305</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840657"/>
                  </a:ext>
                </a:extLst>
              </a:tr>
              <a:tr h="173437">
                <a:tc>
                  <a:txBody>
                    <a:bodyPr/>
                    <a:lstStyle/>
                    <a:p>
                      <a:pPr algn="l" fontAlgn="b"/>
                      <a:r>
                        <a:rPr lang="tr-TR" sz="1100" b="0" i="0" u="none" strike="noStrike">
                          <a:solidFill>
                            <a:srgbClr val="000000"/>
                          </a:solidFill>
                          <a:effectLst/>
                          <a:latin typeface="Calibri" panose="020F0502020204030204" pitchFamily="34" charset="0"/>
                        </a:rPr>
                        <a:t>Yatırıma Başlama Tarihi</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100" b="0" i="0" u="none" strike="noStrike">
                          <a:solidFill>
                            <a:srgbClr val="000000"/>
                          </a:solidFill>
                          <a:effectLst/>
                          <a:latin typeface="Calibri" panose="020F0502020204030204" pitchFamily="34" charset="0"/>
                        </a:rPr>
                        <a:t>2017</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100" b="0" i="0" u="none" strike="noStrike">
                          <a:solidFill>
                            <a:srgbClr val="000000"/>
                          </a:solidFill>
                          <a:effectLst/>
                          <a:latin typeface="Calibri" panose="020F0502020204030204" pitchFamily="34" charset="0"/>
                        </a:rPr>
                        <a:t>2019</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100" b="0" i="0" u="none" strike="noStrike">
                          <a:solidFill>
                            <a:srgbClr val="000000"/>
                          </a:solidFill>
                          <a:effectLst/>
                          <a:latin typeface="Calibri" panose="020F0502020204030204" pitchFamily="34" charset="0"/>
                        </a:rPr>
                        <a:t>2022</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100" b="0" i="0" u="none" strike="noStrike">
                          <a:solidFill>
                            <a:srgbClr val="000000"/>
                          </a:solidFill>
                          <a:effectLst/>
                          <a:latin typeface="Calibri" panose="020F0502020204030204" pitchFamily="34" charset="0"/>
                        </a:rPr>
                        <a:t>2023</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35822850"/>
                  </a:ext>
                </a:extLst>
              </a:tr>
              <a:tr h="173437">
                <a:tc>
                  <a:txBody>
                    <a:bodyPr/>
                    <a:lstStyle/>
                    <a:p>
                      <a:pPr algn="l" fontAlgn="b"/>
                      <a:r>
                        <a:rPr lang="tr-TR" sz="1100" b="0" i="0" u="none" strike="noStrike">
                          <a:solidFill>
                            <a:srgbClr val="000000"/>
                          </a:solidFill>
                          <a:effectLst/>
                          <a:latin typeface="Calibri" panose="020F0502020204030204" pitchFamily="34" charset="0"/>
                        </a:rPr>
                        <a:t>Belge Durumu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Kapalı</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Kapalı</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Açık</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Açık</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448109"/>
                  </a:ext>
                </a:extLst>
              </a:tr>
              <a:tr h="173437">
                <a:tc>
                  <a:txBody>
                    <a:bodyPr/>
                    <a:lstStyle/>
                    <a:p>
                      <a:pPr algn="l" fontAlgn="b"/>
                      <a:r>
                        <a:rPr lang="tr-TR" sz="1100" b="0" i="0" u="none" strike="noStrike" dirty="0">
                          <a:solidFill>
                            <a:srgbClr val="000000"/>
                          </a:solidFill>
                          <a:effectLst/>
                          <a:latin typeface="Calibri" panose="020F0502020204030204" pitchFamily="34" charset="0"/>
                        </a:rPr>
                        <a:t>Kapama Tarihi</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tr-TR" sz="1100" b="0" i="0" u="none" strike="noStrike" dirty="0">
                          <a:solidFill>
                            <a:srgbClr val="000000"/>
                          </a:solidFill>
                          <a:effectLst/>
                          <a:latin typeface="Calibri" panose="020F0502020204030204" pitchFamily="34" charset="0"/>
                        </a:rPr>
                        <a:t>2020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tr-TR" sz="1100" b="0" i="0" u="none" strike="noStrike" dirty="0">
                          <a:solidFill>
                            <a:srgbClr val="000000"/>
                          </a:solidFill>
                          <a:effectLst/>
                          <a:latin typeface="Calibri" panose="020F0502020204030204" pitchFamily="34" charset="0"/>
                        </a:rPr>
                        <a:t>2022</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46441471"/>
                  </a:ext>
                </a:extLst>
              </a:tr>
              <a:tr h="173437">
                <a:tc>
                  <a:txBody>
                    <a:bodyPr/>
                    <a:lstStyle/>
                    <a:p>
                      <a:pPr algn="l" fontAlgn="b"/>
                      <a:r>
                        <a:rPr lang="tr-TR" sz="1100" b="0" i="0" u="none" strike="noStrike">
                          <a:solidFill>
                            <a:srgbClr val="000000"/>
                          </a:solidFill>
                          <a:effectLst/>
                          <a:latin typeface="Calibri" panose="020F0502020204030204" pitchFamily="34" charset="0"/>
                        </a:rPr>
                        <a:t>Yatırımın Türü 1</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Tevzi</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Tevzi</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Tevzi</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Tevzi</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432965"/>
                  </a:ext>
                </a:extLst>
              </a:tr>
              <a:tr h="173437">
                <a:tc>
                  <a:txBody>
                    <a:bodyPr/>
                    <a:lstStyle/>
                    <a:p>
                      <a:pPr algn="l" fontAlgn="b"/>
                      <a:r>
                        <a:rPr lang="tr-TR" sz="1100" b="0" i="0" u="none" strike="noStrike" dirty="0">
                          <a:solidFill>
                            <a:srgbClr val="000000"/>
                          </a:solidFill>
                          <a:effectLst/>
                          <a:latin typeface="Calibri" panose="020F0502020204030204" pitchFamily="34" charset="0"/>
                        </a:rPr>
                        <a:t>Yatırımın Türü 2</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tr-TR" sz="1100" b="0" i="0" u="none" strike="noStrike">
                          <a:solidFill>
                            <a:srgbClr val="000000"/>
                          </a:solidFill>
                          <a:effectLst/>
                          <a:latin typeface="Calibri" panose="020F0502020204030204" pitchFamily="34" charset="0"/>
                        </a:rPr>
                        <a:t>Bölgesel</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tr-TR" sz="1100" b="0" i="0" u="none" strike="noStrike">
                          <a:solidFill>
                            <a:srgbClr val="000000"/>
                          </a:solidFill>
                          <a:effectLst/>
                          <a:latin typeface="Calibri" panose="020F0502020204030204" pitchFamily="34" charset="0"/>
                        </a:rPr>
                        <a:t>Bölgesel</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tr-TR" sz="1100" b="0" i="0" u="none" strike="noStrike">
                          <a:solidFill>
                            <a:srgbClr val="000000"/>
                          </a:solidFill>
                          <a:effectLst/>
                          <a:latin typeface="Calibri" panose="020F0502020204030204" pitchFamily="34" charset="0"/>
                        </a:rPr>
                        <a:t>Bölgesel</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tr-TR" sz="1100" b="0" i="0" u="none" strike="noStrike">
                          <a:solidFill>
                            <a:srgbClr val="000000"/>
                          </a:solidFill>
                          <a:effectLst/>
                          <a:latin typeface="Calibri" panose="020F0502020204030204" pitchFamily="34" charset="0"/>
                        </a:rPr>
                        <a:t>Bölgesel</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64776500"/>
                  </a:ext>
                </a:extLst>
              </a:tr>
              <a:tr h="173437">
                <a:tc>
                  <a:txBody>
                    <a:bodyPr/>
                    <a:lstStyle/>
                    <a:p>
                      <a:pPr algn="l" fontAlgn="b"/>
                      <a:r>
                        <a:rPr lang="tr-TR" sz="1100" b="0" i="0" u="none" strike="noStrike">
                          <a:solidFill>
                            <a:srgbClr val="000000"/>
                          </a:solidFill>
                          <a:effectLst/>
                          <a:latin typeface="Calibri" panose="020F0502020204030204" pitchFamily="34" charset="0"/>
                        </a:rPr>
                        <a:t>Toplam Yatırım Tutarı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20.000.000,00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30.000.000,00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40.000.000,00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50.000.000,00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32224"/>
                  </a:ext>
                </a:extLst>
              </a:tr>
              <a:tr h="173437">
                <a:tc>
                  <a:txBody>
                    <a:bodyPr/>
                    <a:lstStyle/>
                    <a:p>
                      <a:pPr algn="l" fontAlgn="b"/>
                      <a:r>
                        <a:rPr lang="tr-TR" sz="1100" b="0" i="0" u="none" strike="noStrike" dirty="0">
                          <a:solidFill>
                            <a:srgbClr val="000000"/>
                          </a:solidFill>
                          <a:effectLst/>
                          <a:latin typeface="Calibri" panose="020F0502020204030204" pitchFamily="34" charset="0"/>
                        </a:rPr>
                        <a:t>Yatırıma Katkı Oranı</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40,00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40,00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40,00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40,00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30241763"/>
                  </a:ext>
                </a:extLst>
              </a:tr>
              <a:tr h="173437">
                <a:tc>
                  <a:txBody>
                    <a:bodyPr/>
                    <a:lstStyle/>
                    <a:p>
                      <a:pPr algn="l" fontAlgn="b"/>
                      <a:r>
                        <a:rPr lang="tr-TR" sz="1100" b="0" i="0" u="none" strike="noStrike">
                          <a:solidFill>
                            <a:srgbClr val="000000"/>
                          </a:solidFill>
                          <a:effectLst/>
                          <a:latin typeface="Calibri" panose="020F0502020204030204" pitchFamily="34" charset="0"/>
                        </a:rPr>
                        <a:t>Vergi İndirim Oranı</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80,00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80,00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80,00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80,00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564924"/>
                  </a:ext>
                </a:extLst>
              </a:tr>
              <a:tr h="173437">
                <a:tc>
                  <a:txBody>
                    <a:bodyPr/>
                    <a:lstStyle/>
                    <a:p>
                      <a:pPr algn="l" fontAlgn="b"/>
                      <a:r>
                        <a:rPr lang="tr-TR" sz="1100" b="0" i="0" u="none" strike="noStrike">
                          <a:solidFill>
                            <a:srgbClr val="000000"/>
                          </a:solidFill>
                          <a:effectLst/>
                          <a:latin typeface="Calibri" panose="020F0502020204030204" pitchFamily="34" charset="0"/>
                        </a:rPr>
                        <a:t>İndirimli KV Oranı</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5,00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5,00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5,00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5,00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42026672"/>
                  </a:ext>
                </a:extLst>
              </a:tr>
              <a:tr h="173437">
                <a:tc>
                  <a:txBody>
                    <a:bodyPr/>
                    <a:lstStyle/>
                    <a:p>
                      <a:pPr algn="l" fontAlgn="b"/>
                      <a:r>
                        <a:rPr lang="tr-TR" sz="1100" b="0" i="0" u="none" strike="noStrike">
                          <a:solidFill>
                            <a:srgbClr val="000000"/>
                          </a:solidFill>
                          <a:effectLst/>
                          <a:latin typeface="Calibri" panose="020F0502020204030204" pitchFamily="34" charset="0"/>
                        </a:rPr>
                        <a:t>Toplam Yatırıma Katkı Tutarı</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effectLst/>
                          <a:latin typeface="Calibri" panose="020F0502020204030204" pitchFamily="34" charset="0"/>
                        </a:rPr>
                        <a:t>11.000.000,00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16.500.000,00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557096"/>
                  </a:ext>
                </a:extLst>
              </a:tr>
              <a:tr h="341449">
                <a:tc>
                  <a:txBody>
                    <a:bodyPr/>
                    <a:lstStyle/>
                    <a:p>
                      <a:pPr algn="l" fontAlgn="b"/>
                      <a:r>
                        <a:rPr lang="tr-TR" sz="1100" b="0" i="0" u="none" strike="noStrike" dirty="0">
                          <a:solidFill>
                            <a:srgbClr val="000000"/>
                          </a:solidFill>
                          <a:effectLst/>
                          <a:latin typeface="Calibri" panose="020F0502020204030204" pitchFamily="34" charset="0"/>
                        </a:rPr>
                        <a:t>2022 Sonrası Fiilen Gerçekleştirilen Yatırım Harcaması Tutarı  </a:t>
                      </a:r>
                    </a:p>
                    <a:p>
                      <a:pPr algn="l" fontAlgn="b"/>
                      <a:r>
                        <a:rPr lang="tr-TR" sz="1100" b="0" i="0" u="none" strike="noStrike" dirty="0">
                          <a:solidFill>
                            <a:srgbClr val="000000"/>
                          </a:solidFill>
                          <a:effectLst/>
                          <a:latin typeface="Calibri" panose="020F0502020204030204" pitchFamily="34" charset="0"/>
                        </a:rPr>
                        <a:t>(2023 + 2024)</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dirty="0">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dirty="0">
                          <a:solidFill>
                            <a:srgbClr val="000000"/>
                          </a:solidFill>
                          <a:effectLst/>
                          <a:latin typeface="Calibri" panose="020F0502020204030204" pitchFamily="34" charset="0"/>
                        </a:rPr>
                        <a:t>10.000.000,00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40.000.000,00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05601292"/>
                  </a:ext>
                </a:extLst>
              </a:tr>
              <a:tr h="173437">
                <a:tc>
                  <a:txBody>
                    <a:bodyPr/>
                    <a:lstStyle/>
                    <a:p>
                      <a:pPr algn="l" fontAlgn="b"/>
                      <a:r>
                        <a:rPr lang="tr-TR" sz="1100" b="0" i="0" u="none" strike="noStrike">
                          <a:solidFill>
                            <a:srgbClr val="000000"/>
                          </a:solidFill>
                          <a:effectLst/>
                          <a:latin typeface="Calibri" panose="020F0502020204030204" pitchFamily="34" charset="0"/>
                        </a:rPr>
                        <a:t>Önceki Dönemlerde Gerçekleşen Fiili Yatırım Harcaması (2023 Öncesi)</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20.000.000,00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effectLst/>
                          <a:latin typeface="Calibri" panose="020F0502020204030204" pitchFamily="34" charset="0"/>
                        </a:rPr>
                        <a:t>30.000.000,00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effectLst/>
                          <a:latin typeface="Calibri" panose="020F0502020204030204" pitchFamily="34" charset="0"/>
                        </a:rPr>
                        <a:t>20.000.000,00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718252"/>
                  </a:ext>
                </a:extLst>
              </a:tr>
              <a:tr h="341449">
                <a:tc>
                  <a:txBody>
                    <a:bodyPr/>
                    <a:lstStyle/>
                    <a:p>
                      <a:pPr algn="l" fontAlgn="b"/>
                      <a:r>
                        <a:rPr lang="tr-TR" sz="1100" b="0" i="0" u="none" strike="noStrike">
                          <a:solidFill>
                            <a:srgbClr val="000000"/>
                          </a:solidFill>
                          <a:effectLst/>
                          <a:latin typeface="Calibri" panose="020F0502020204030204" pitchFamily="34" charset="0"/>
                        </a:rPr>
                        <a:t>Fiilen Gerçekleştirilen Yatırım Harcaması</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(Yatırımın Başlangıcından İtibaren) (A+B)</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20.000.000,00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dirty="0">
                          <a:solidFill>
                            <a:srgbClr val="000000"/>
                          </a:solidFill>
                          <a:effectLst/>
                          <a:latin typeface="Calibri" panose="020F0502020204030204" pitchFamily="34" charset="0"/>
                        </a:rPr>
                        <a:t>30.000.000,00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30.000.000,00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40.000.000,00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33073343"/>
                  </a:ext>
                </a:extLst>
              </a:tr>
              <a:tr h="173437">
                <a:tc>
                  <a:txBody>
                    <a:bodyPr/>
                    <a:lstStyle/>
                    <a:p>
                      <a:pPr algn="l" fontAlgn="b"/>
                      <a:r>
                        <a:rPr lang="tr-TR" sz="1100" b="0" i="0" u="none" strike="noStrike">
                          <a:solidFill>
                            <a:srgbClr val="000000"/>
                          </a:solidFill>
                          <a:effectLst/>
                          <a:latin typeface="Calibri" panose="020F0502020204030204" pitchFamily="34" charset="0"/>
                        </a:rPr>
                        <a:t>Fiili Yatırım Harcaması Nedeniyle Hak Kazanılan Yatırıma Katkı Tutarı</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11.000.000,00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effectLst/>
                          <a:latin typeface="Calibri" panose="020F0502020204030204" pitchFamily="34" charset="0"/>
                        </a:rPr>
                        <a:t>16.500.000,00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15.000.000,00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16.000.000,00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032029"/>
                  </a:ext>
                </a:extLst>
              </a:tr>
              <a:tr h="341449">
                <a:tc>
                  <a:txBody>
                    <a:bodyPr/>
                    <a:lstStyle/>
                    <a:p>
                      <a:pPr algn="l" fontAlgn="b"/>
                      <a:r>
                        <a:rPr lang="tr-TR" sz="1100" b="0" i="0" u="none" strike="noStrike">
                          <a:solidFill>
                            <a:srgbClr val="000000"/>
                          </a:solidFill>
                          <a:effectLst/>
                          <a:latin typeface="Calibri" panose="020F0502020204030204" pitchFamily="34" charset="0"/>
                        </a:rPr>
                        <a:t>Önceki Dönemlerde Yararlanılan Yatırıma Katkı Tutarı</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(Yatırımdan Elde Edilen Kazanç Dolayısıyla)</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dirty="0">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332486220"/>
                  </a:ext>
                </a:extLst>
              </a:tr>
              <a:tr h="341449">
                <a:tc>
                  <a:txBody>
                    <a:bodyPr/>
                    <a:lstStyle/>
                    <a:p>
                      <a:pPr algn="l" fontAlgn="b"/>
                      <a:r>
                        <a:rPr lang="tr-TR" sz="1100" b="0" i="0" u="none" strike="noStrike">
                          <a:solidFill>
                            <a:srgbClr val="000000"/>
                          </a:solidFill>
                          <a:effectLst/>
                          <a:latin typeface="Calibri" panose="020F0502020204030204" pitchFamily="34" charset="0"/>
                        </a:rPr>
                        <a:t>Önceki Dönemlerde Yararlanılan Yatırıma Katkı Tutarı</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(Diğer Faaliyetlerden Elde Edilen Kazanç Dolayısıyla)</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5.000.000,00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10.000.000,00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effectLst/>
                          <a:latin typeface="Calibri" panose="020F0502020204030204" pitchFamily="34" charset="0"/>
                        </a:rPr>
                        <a:t>11.000.000,00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8.000.000,00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1500"/>
                  </a:ext>
                </a:extLst>
              </a:tr>
              <a:tr h="173437">
                <a:tc>
                  <a:txBody>
                    <a:bodyPr/>
                    <a:lstStyle/>
                    <a:p>
                      <a:pPr algn="l" fontAlgn="b"/>
                      <a:r>
                        <a:rPr lang="tr-TR" sz="1100" b="0" i="0" u="none" strike="noStrike">
                          <a:solidFill>
                            <a:srgbClr val="000000"/>
                          </a:solidFill>
                          <a:effectLst/>
                          <a:latin typeface="Calibri" panose="020F0502020204030204" pitchFamily="34" charset="0"/>
                        </a:rPr>
                        <a:t>Önceki Dönemlerde Yararlanılan Toplam Yatırıma Katkı Tutarı</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5.000.000,00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10.000.000,00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dirty="0">
                          <a:solidFill>
                            <a:srgbClr val="000000"/>
                          </a:solidFill>
                          <a:effectLst/>
                          <a:latin typeface="Calibri" panose="020F0502020204030204" pitchFamily="34" charset="0"/>
                        </a:rPr>
                        <a:t>11.000.000,00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8.000.000,00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63057602"/>
                  </a:ext>
                </a:extLst>
              </a:tr>
              <a:tr h="208450">
                <a:tc>
                  <a:txBody>
                    <a:bodyPr/>
                    <a:lstStyle/>
                    <a:p>
                      <a:pPr algn="l" fontAlgn="b"/>
                      <a:r>
                        <a:rPr lang="tr-TR" sz="1100" b="0" i="0" u="none" strike="noStrike">
                          <a:solidFill>
                            <a:srgbClr val="000000"/>
                          </a:solidFill>
                          <a:effectLst/>
                          <a:latin typeface="Calibri" panose="020F0502020204030204" pitchFamily="34" charset="0"/>
                        </a:rPr>
                        <a:t>2024 Yılında Fiili Harcama Nedeniyle Kullanılabilir YKT Bakiyesinin %100 Vİ'li Kısmı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6.000.000,00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6.500.000,00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FF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FF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524970"/>
                  </a:ext>
                </a:extLst>
              </a:tr>
              <a:tr h="173437">
                <a:tc>
                  <a:txBody>
                    <a:bodyPr/>
                    <a:lstStyle/>
                    <a:p>
                      <a:pPr algn="l" fontAlgn="b"/>
                      <a:r>
                        <a:rPr lang="tr-TR" sz="1100" b="0" i="0" u="none" strike="noStrike">
                          <a:solidFill>
                            <a:srgbClr val="000000"/>
                          </a:solidFill>
                          <a:effectLst/>
                          <a:latin typeface="Calibri" panose="020F0502020204030204" pitchFamily="34" charset="0"/>
                        </a:rPr>
                        <a:t>Endekslemeden Gelen İlave %100 Vİ'li YKT</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3.500.000,00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4.500.000,00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dirty="0">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04632939"/>
                  </a:ext>
                </a:extLst>
              </a:tr>
              <a:tr h="341449">
                <a:tc>
                  <a:txBody>
                    <a:bodyPr/>
                    <a:lstStyle/>
                    <a:p>
                      <a:pPr algn="l" fontAlgn="b"/>
                      <a:r>
                        <a:rPr lang="tr-TR" sz="1100" b="0" i="0" u="none" strike="noStrike">
                          <a:solidFill>
                            <a:srgbClr val="000000"/>
                          </a:solidFill>
                          <a:effectLst/>
                          <a:latin typeface="Calibri" panose="020F0502020204030204" pitchFamily="34" charset="0"/>
                        </a:rPr>
                        <a:t>2024 Yılında Fiili Harcama Nedeniyle Kullanılabilir YKT Bakiyesinin %80 Vİ'li Kısmı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FF0000"/>
                          </a:solidFill>
                          <a:effectLst/>
                          <a:latin typeface="Calibri" panose="020F0502020204030204" pitchFamily="34" charset="0"/>
                        </a:rPr>
                        <a:t>4.000.000,00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FF0000"/>
                          </a:solidFill>
                          <a:effectLst/>
                          <a:latin typeface="Calibri" panose="020F0502020204030204" pitchFamily="34" charset="0"/>
                        </a:rPr>
                        <a:t>8.000.000,00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532927"/>
                  </a:ext>
                </a:extLst>
              </a:tr>
              <a:tr h="217529">
                <a:tc>
                  <a:txBody>
                    <a:bodyPr/>
                    <a:lstStyle/>
                    <a:p>
                      <a:pPr algn="l" fontAlgn="b"/>
                      <a:r>
                        <a:rPr lang="tr-TR" sz="1100" b="0" i="0" u="none" strike="noStrike" dirty="0">
                          <a:solidFill>
                            <a:srgbClr val="000000"/>
                          </a:solidFill>
                          <a:effectLst/>
                          <a:latin typeface="Calibri" panose="020F0502020204030204" pitchFamily="34" charset="0"/>
                        </a:rPr>
                        <a:t>Mevcut YKT'nin Diğer Faaliyetlerden Elde Edilen Kazançlarda Kullanılabilir Kısmı</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6.400.000,00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tr-TR" sz="1100" b="0" i="0" u="none" strike="noStrike" dirty="0">
                          <a:solidFill>
                            <a:srgbClr val="000000"/>
                          </a:solidFill>
                          <a:effectLst/>
                          <a:latin typeface="Calibri" panose="020F0502020204030204" pitchFamily="34" charset="0"/>
                        </a:rPr>
                        <a:t>8.000.000,00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218638733"/>
                  </a:ext>
                </a:extLst>
              </a:tr>
              <a:tr h="341449">
                <a:tc>
                  <a:txBody>
                    <a:bodyPr/>
                    <a:lstStyle/>
                    <a:p>
                      <a:pPr algn="l" fontAlgn="b"/>
                      <a:r>
                        <a:rPr lang="tr-TR" sz="1100" b="1" i="0" u="none" strike="noStrike">
                          <a:solidFill>
                            <a:srgbClr val="000000"/>
                          </a:solidFill>
                          <a:effectLst/>
                          <a:latin typeface="Calibri" panose="020F0502020204030204" pitchFamily="34" charset="0"/>
                        </a:rPr>
                        <a:t>Fiili Yatırım Harcaması Nedeniyle Hak Kazanılan Toplam Yatırıma Katkı Tutarı Endesklenmiş Bakiyesi</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tr-TR" sz="1100" b="1" i="0" u="none" strike="noStrike">
                          <a:solidFill>
                            <a:srgbClr val="000000"/>
                          </a:solidFill>
                          <a:effectLst/>
                          <a:latin typeface="Calibri" panose="020F0502020204030204" pitchFamily="34" charset="0"/>
                        </a:rPr>
                        <a:t> </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tr-TR" sz="1100" b="1" i="0" u="none" strike="noStrike">
                          <a:solidFill>
                            <a:srgbClr val="000000"/>
                          </a:solidFill>
                          <a:effectLst/>
                          <a:latin typeface="Calibri" panose="020F0502020204030204" pitchFamily="34" charset="0"/>
                        </a:rPr>
                        <a:t>9.500.000,00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tr-TR" sz="1100" b="1" i="0" u="none" strike="noStrike">
                          <a:solidFill>
                            <a:srgbClr val="000000"/>
                          </a:solidFill>
                          <a:effectLst/>
                          <a:latin typeface="Calibri" panose="020F0502020204030204" pitchFamily="34" charset="0"/>
                        </a:rPr>
                        <a:t>11.000.000,00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tr-TR" sz="1100" b="1" i="0" u="none" strike="noStrike">
                          <a:solidFill>
                            <a:srgbClr val="000000"/>
                          </a:solidFill>
                          <a:effectLst/>
                          <a:latin typeface="Calibri" panose="020F0502020204030204" pitchFamily="34" charset="0"/>
                        </a:rPr>
                        <a:t>6.400.000,00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tr-TR" sz="1100" b="1" i="0" u="none" strike="noStrike" dirty="0">
                          <a:solidFill>
                            <a:srgbClr val="000000"/>
                          </a:solidFill>
                          <a:effectLst/>
                          <a:latin typeface="Calibri" panose="020F0502020204030204" pitchFamily="34" charset="0"/>
                        </a:rPr>
                        <a:t>8.000.000,00</a:t>
                      </a:r>
                    </a:p>
                  </a:txBody>
                  <a:tcPr marL="5413" marR="5413" marT="5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290675004"/>
                  </a:ext>
                </a:extLst>
              </a:tr>
            </a:tbl>
          </a:graphicData>
        </a:graphic>
      </p:graphicFrame>
    </p:spTree>
    <p:extLst>
      <p:ext uri="{BB962C8B-B14F-4D97-AF65-F5344CB8AC3E}">
        <p14:creationId xmlns:p14="http://schemas.microsoft.com/office/powerpoint/2010/main" val="993721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D059-5280-3918-3EB6-54D7B6DC0E7B}"/>
              </a:ext>
            </a:extLst>
          </p:cNvPr>
          <p:cNvSpPr>
            <a:spLocks noGrp="1"/>
          </p:cNvSpPr>
          <p:nvPr>
            <p:ph type="title"/>
          </p:nvPr>
        </p:nvSpPr>
        <p:spPr>
          <a:xfrm>
            <a:off x="1003200" y="520774"/>
            <a:ext cx="10195200" cy="533400"/>
          </a:xfrm>
        </p:spPr>
        <p:txBody>
          <a:bodyPr/>
          <a:lstStyle/>
          <a:p>
            <a:r>
              <a:rPr lang="tr-TR" sz="2800" b="1" dirty="0">
                <a:latin typeface="Univers for KPMG"/>
              </a:rPr>
              <a:t> İndirimli Kurumlar Vergisinden Yararlanılması Halinde Uygulama: </a:t>
            </a:r>
            <a:endParaRPr lang="en-US" sz="2800" b="1" dirty="0">
              <a:latin typeface="Univers for KPMG"/>
            </a:endParaRPr>
          </a:p>
        </p:txBody>
      </p:sp>
      <p:sp>
        <p:nvSpPr>
          <p:cNvPr id="4" name="TextBox 3">
            <a:extLst>
              <a:ext uri="{FF2B5EF4-FFF2-40B4-BE49-F238E27FC236}">
                <a16:creationId xmlns:a16="http://schemas.microsoft.com/office/drawing/2014/main" id="{DFE21342-8EB8-ABEA-F6FE-D748EC9F4E19}"/>
              </a:ext>
            </a:extLst>
          </p:cNvPr>
          <p:cNvSpPr txBox="1"/>
          <p:nvPr/>
        </p:nvSpPr>
        <p:spPr>
          <a:xfrm>
            <a:off x="692271" y="6270119"/>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graphicFrame>
        <p:nvGraphicFramePr>
          <p:cNvPr id="6" name="Table 5">
            <a:extLst>
              <a:ext uri="{FF2B5EF4-FFF2-40B4-BE49-F238E27FC236}">
                <a16:creationId xmlns:a16="http://schemas.microsoft.com/office/drawing/2014/main" id="{A7D0C68D-DDBB-9FCE-C491-B0E982AB38BD}"/>
              </a:ext>
            </a:extLst>
          </p:cNvPr>
          <p:cNvGraphicFramePr>
            <a:graphicFrameLocks noGrp="1"/>
          </p:cNvGraphicFramePr>
          <p:nvPr>
            <p:extLst>
              <p:ext uri="{D42A27DB-BD31-4B8C-83A1-F6EECF244321}">
                <p14:modId xmlns:p14="http://schemas.microsoft.com/office/powerpoint/2010/main" val="1599711474"/>
              </p:ext>
            </p:extLst>
          </p:nvPr>
        </p:nvGraphicFramePr>
        <p:xfrm>
          <a:off x="692271" y="1054174"/>
          <a:ext cx="11211257" cy="4875876"/>
        </p:xfrm>
        <a:graphic>
          <a:graphicData uri="http://schemas.openxmlformats.org/drawingml/2006/table">
            <a:tbl>
              <a:tblPr/>
              <a:tblGrid>
                <a:gridCol w="4175934">
                  <a:extLst>
                    <a:ext uri="{9D8B030D-6E8A-4147-A177-3AD203B41FA5}">
                      <a16:colId xmlns:a16="http://schemas.microsoft.com/office/drawing/2014/main" val="3083310859"/>
                    </a:ext>
                  </a:extLst>
                </a:gridCol>
                <a:gridCol w="1174013">
                  <a:extLst>
                    <a:ext uri="{9D8B030D-6E8A-4147-A177-3AD203B41FA5}">
                      <a16:colId xmlns:a16="http://schemas.microsoft.com/office/drawing/2014/main" val="2881594921"/>
                    </a:ext>
                  </a:extLst>
                </a:gridCol>
                <a:gridCol w="1092270">
                  <a:extLst>
                    <a:ext uri="{9D8B030D-6E8A-4147-A177-3AD203B41FA5}">
                      <a16:colId xmlns:a16="http://schemas.microsoft.com/office/drawing/2014/main" val="3756659903"/>
                    </a:ext>
                  </a:extLst>
                </a:gridCol>
                <a:gridCol w="1285480">
                  <a:extLst>
                    <a:ext uri="{9D8B030D-6E8A-4147-A177-3AD203B41FA5}">
                      <a16:colId xmlns:a16="http://schemas.microsoft.com/office/drawing/2014/main" val="2600947068"/>
                    </a:ext>
                  </a:extLst>
                </a:gridCol>
                <a:gridCol w="1165652">
                  <a:extLst>
                    <a:ext uri="{9D8B030D-6E8A-4147-A177-3AD203B41FA5}">
                      <a16:colId xmlns:a16="http://schemas.microsoft.com/office/drawing/2014/main" val="2692965262"/>
                    </a:ext>
                  </a:extLst>
                </a:gridCol>
                <a:gridCol w="1072401">
                  <a:extLst>
                    <a:ext uri="{9D8B030D-6E8A-4147-A177-3AD203B41FA5}">
                      <a16:colId xmlns:a16="http://schemas.microsoft.com/office/drawing/2014/main" val="4015040337"/>
                    </a:ext>
                  </a:extLst>
                </a:gridCol>
                <a:gridCol w="367121">
                  <a:extLst>
                    <a:ext uri="{9D8B030D-6E8A-4147-A177-3AD203B41FA5}">
                      <a16:colId xmlns:a16="http://schemas.microsoft.com/office/drawing/2014/main" val="4210144644"/>
                    </a:ext>
                  </a:extLst>
                </a:gridCol>
                <a:gridCol w="460792">
                  <a:extLst>
                    <a:ext uri="{9D8B030D-6E8A-4147-A177-3AD203B41FA5}">
                      <a16:colId xmlns:a16="http://schemas.microsoft.com/office/drawing/2014/main" val="2496803806"/>
                    </a:ext>
                  </a:extLst>
                </a:gridCol>
                <a:gridCol w="417594">
                  <a:extLst>
                    <a:ext uri="{9D8B030D-6E8A-4147-A177-3AD203B41FA5}">
                      <a16:colId xmlns:a16="http://schemas.microsoft.com/office/drawing/2014/main" val="2916272639"/>
                    </a:ext>
                  </a:extLst>
                </a:gridCol>
              </a:tblGrid>
              <a:tr h="193505">
                <a:tc>
                  <a:txBody>
                    <a:bodyPr/>
                    <a:lstStyle/>
                    <a:p>
                      <a:pPr algn="l" fontAlgn="b"/>
                      <a:r>
                        <a:rPr lang="tr-TR" sz="1200" b="1" i="0" u="none" strike="noStrike" dirty="0">
                          <a:solidFill>
                            <a:srgbClr val="000000"/>
                          </a:solidFill>
                          <a:effectLst/>
                          <a:latin typeface="Calibri" panose="020F0502020204030204" pitchFamily="34" charset="0"/>
                        </a:rPr>
                        <a:t>Column1</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b"/>
                      <a:r>
                        <a:rPr lang="tr-TR" sz="1200" b="1" i="0" u="none" strike="noStrike">
                          <a:solidFill>
                            <a:srgbClr val="000000"/>
                          </a:solidFill>
                          <a:effectLst/>
                          <a:latin typeface="Calibri" panose="020F0502020204030204" pitchFamily="34" charset="0"/>
                        </a:rPr>
                        <a:t>Column12</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b"/>
                      <a:r>
                        <a:rPr lang="tr-TR" sz="1200" b="1" i="0" u="none" strike="noStrike">
                          <a:solidFill>
                            <a:srgbClr val="000000"/>
                          </a:solidFill>
                          <a:effectLst/>
                          <a:latin typeface="Calibri" panose="020F0502020204030204" pitchFamily="34" charset="0"/>
                        </a:rPr>
                        <a:t>Column2</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b"/>
                      <a:r>
                        <a:rPr lang="tr-TR" sz="1200" b="1" i="0" u="none" strike="noStrike">
                          <a:solidFill>
                            <a:srgbClr val="000000"/>
                          </a:solidFill>
                          <a:effectLst/>
                          <a:latin typeface="Calibri" panose="020F0502020204030204" pitchFamily="34" charset="0"/>
                        </a:rPr>
                        <a:t>Column3</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b"/>
                      <a:r>
                        <a:rPr lang="tr-TR" sz="1200" b="1" i="0" u="none" strike="noStrike">
                          <a:solidFill>
                            <a:srgbClr val="000000"/>
                          </a:solidFill>
                          <a:effectLst/>
                          <a:latin typeface="Calibri" panose="020F0502020204030204" pitchFamily="34" charset="0"/>
                        </a:rPr>
                        <a:t>Column4</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b"/>
                      <a:r>
                        <a:rPr lang="tr-TR" sz="1200" b="1" i="0" u="none" strike="noStrike">
                          <a:solidFill>
                            <a:srgbClr val="000000"/>
                          </a:solidFill>
                          <a:effectLst/>
                          <a:latin typeface="Calibri" panose="020F0502020204030204" pitchFamily="34" charset="0"/>
                        </a:rPr>
                        <a:t>Column5</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2051128661"/>
                  </a:ext>
                </a:extLst>
              </a:tr>
              <a:tr h="193505">
                <a:tc>
                  <a:txBody>
                    <a:bodyPr/>
                    <a:lstStyle/>
                    <a:p>
                      <a:pPr algn="l" fontAlgn="b"/>
                      <a:r>
                        <a:rPr lang="tr-TR" sz="1200" b="0" i="0" u="none" strike="noStrike" dirty="0">
                          <a:solidFill>
                            <a:srgbClr val="000000"/>
                          </a:solidFill>
                          <a:effectLst/>
                          <a:latin typeface="Calibri" panose="020F0502020204030204" pitchFamily="34" charset="0"/>
                        </a:rPr>
                        <a:t>Teşvik Belgesi Numarası</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tr-TR" sz="1200" b="0" i="0" u="none" strike="noStrike">
                          <a:solidFill>
                            <a:srgbClr val="000000"/>
                          </a:solidFill>
                          <a:effectLst/>
                          <a:latin typeface="Calibri" panose="020F0502020204030204" pitchFamily="34" charset="0"/>
                        </a:rPr>
                        <a:t>A</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tr-TR" sz="1200" b="0" i="0" u="none" strike="noStrike">
                          <a:solidFill>
                            <a:srgbClr val="000000"/>
                          </a:solidFill>
                          <a:effectLst/>
                          <a:latin typeface="Calibri" panose="020F0502020204030204" pitchFamily="34" charset="0"/>
                        </a:rPr>
                        <a:t>B</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tr-TR" sz="1200" b="0" i="0" u="none" strike="noStrike">
                          <a:solidFill>
                            <a:srgbClr val="000000"/>
                          </a:solidFill>
                          <a:effectLst/>
                          <a:latin typeface="Calibri" panose="020F0502020204030204" pitchFamily="34" charset="0"/>
                        </a:rPr>
                        <a:t>C</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tr-TR" sz="1200" b="0" i="0" u="none" strike="noStrike">
                          <a:solidFill>
                            <a:srgbClr val="000000"/>
                          </a:solidFill>
                          <a:effectLst/>
                          <a:latin typeface="Calibri" panose="020F0502020204030204" pitchFamily="34" charset="0"/>
                        </a:rPr>
                        <a:t>D</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2978618673"/>
                  </a:ext>
                </a:extLst>
              </a:tr>
              <a:tr h="193505">
                <a:tc>
                  <a:txBody>
                    <a:bodyPr/>
                    <a:lstStyle/>
                    <a:p>
                      <a:pPr algn="l" fontAlgn="b"/>
                      <a:r>
                        <a:rPr lang="tr-TR" sz="1200" b="0" i="0" u="none" strike="noStrike" dirty="0">
                          <a:solidFill>
                            <a:srgbClr val="000000"/>
                          </a:solidFill>
                          <a:effectLst/>
                          <a:latin typeface="Calibri" panose="020F0502020204030204" pitchFamily="34" charset="0"/>
                        </a:rPr>
                        <a:t>Teşvik Belgesinin Hangi Karara Göre Düzenlendiği</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2012/3305</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2012/3305</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2012/3305</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2012/3305</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2861452174"/>
                  </a:ext>
                </a:extLst>
              </a:tr>
              <a:tr h="193505">
                <a:tc>
                  <a:txBody>
                    <a:bodyPr/>
                    <a:lstStyle/>
                    <a:p>
                      <a:pPr algn="l" fontAlgn="b"/>
                      <a:r>
                        <a:rPr lang="tr-TR" sz="1200" b="0" i="0" u="none" strike="noStrike" dirty="0">
                          <a:solidFill>
                            <a:srgbClr val="000000"/>
                          </a:solidFill>
                          <a:effectLst/>
                          <a:latin typeface="Calibri" panose="020F0502020204030204" pitchFamily="34" charset="0"/>
                        </a:rPr>
                        <a:t>Yatırıma Başlama Tarihi</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tr-TR" sz="1200" b="0" i="0" u="none" strike="noStrike">
                          <a:solidFill>
                            <a:srgbClr val="000000"/>
                          </a:solidFill>
                          <a:effectLst/>
                          <a:latin typeface="Calibri" panose="020F0502020204030204" pitchFamily="34" charset="0"/>
                        </a:rPr>
                        <a:t>2017</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tr-TR" sz="1200" b="0" i="0" u="none" strike="noStrike">
                          <a:solidFill>
                            <a:srgbClr val="000000"/>
                          </a:solidFill>
                          <a:effectLst/>
                          <a:latin typeface="Calibri" panose="020F0502020204030204" pitchFamily="34" charset="0"/>
                        </a:rPr>
                        <a:t>2019</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tr-TR" sz="1200" b="0" i="0" u="none" strike="noStrike">
                          <a:solidFill>
                            <a:srgbClr val="000000"/>
                          </a:solidFill>
                          <a:effectLst/>
                          <a:latin typeface="Calibri" panose="020F0502020204030204" pitchFamily="34" charset="0"/>
                        </a:rPr>
                        <a:t>2022</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tr-TR" sz="1200" b="0" i="0" u="none" strike="noStrike">
                          <a:solidFill>
                            <a:srgbClr val="000000"/>
                          </a:solidFill>
                          <a:effectLst/>
                          <a:latin typeface="Calibri" panose="020F0502020204030204" pitchFamily="34" charset="0"/>
                        </a:rPr>
                        <a:t>2023</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4161550254"/>
                  </a:ext>
                </a:extLst>
              </a:tr>
              <a:tr h="193505">
                <a:tc>
                  <a:txBody>
                    <a:bodyPr/>
                    <a:lstStyle/>
                    <a:p>
                      <a:pPr algn="l" fontAlgn="b"/>
                      <a:r>
                        <a:rPr lang="tr-TR" sz="1200" b="0" i="0" u="none" strike="noStrike">
                          <a:solidFill>
                            <a:srgbClr val="000000"/>
                          </a:solidFill>
                          <a:effectLst/>
                          <a:latin typeface="Calibri" panose="020F0502020204030204" pitchFamily="34" charset="0"/>
                        </a:rPr>
                        <a:t>Belge Durumu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Kapalı</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Kapalı</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Açık</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Açık</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2774053915"/>
                  </a:ext>
                </a:extLst>
              </a:tr>
              <a:tr h="193505">
                <a:tc>
                  <a:txBody>
                    <a:bodyPr/>
                    <a:lstStyle/>
                    <a:p>
                      <a:pPr algn="l" fontAlgn="b"/>
                      <a:r>
                        <a:rPr lang="tr-TR" sz="1200" b="0" i="0" u="none" strike="noStrike" dirty="0">
                          <a:solidFill>
                            <a:srgbClr val="000000"/>
                          </a:solidFill>
                          <a:effectLst/>
                          <a:latin typeface="Calibri" panose="020F0502020204030204" pitchFamily="34" charset="0"/>
                        </a:rPr>
                        <a:t>Kapama Tarihi</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0" i="0" u="none" strike="noStrike">
                          <a:solidFill>
                            <a:srgbClr val="000000"/>
                          </a:solidFill>
                          <a:effectLst/>
                          <a:latin typeface="Calibri" panose="020F0502020204030204" pitchFamily="34" charset="0"/>
                        </a:rPr>
                        <a:t>2020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0" i="0" u="none" strike="noStrike">
                          <a:solidFill>
                            <a:srgbClr val="000000"/>
                          </a:solidFill>
                          <a:effectLst/>
                          <a:latin typeface="Calibri" panose="020F0502020204030204" pitchFamily="34" charset="0"/>
                        </a:rPr>
                        <a:t>2022</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2518650096"/>
                  </a:ext>
                </a:extLst>
              </a:tr>
              <a:tr h="379371">
                <a:tc>
                  <a:txBody>
                    <a:bodyPr/>
                    <a:lstStyle/>
                    <a:p>
                      <a:pPr algn="l" fontAlgn="b"/>
                      <a:r>
                        <a:rPr lang="tr-TR" sz="1200" b="1" i="0" u="none" strike="noStrike" dirty="0">
                          <a:solidFill>
                            <a:srgbClr val="000000"/>
                          </a:solidFill>
                          <a:effectLst/>
                          <a:latin typeface="Calibri" panose="020F0502020204030204" pitchFamily="34" charset="0"/>
                        </a:rPr>
                        <a:t>Fiili Yatırım Harcaması Nedeniyle Hak Kazanılan Toplam Yatırıma Katkı Tutarı Endesklenmiş Bakiyesi</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tr-TR" sz="1200" b="1" i="0" u="none" strike="noStrike" dirty="0">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r" fontAlgn="b"/>
                      <a:r>
                        <a:rPr lang="tr-TR" sz="1200" b="1" i="0" u="none" strike="noStrike">
                          <a:solidFill>
                            <a:srgbClr val="000000"/>
                          </a:solidFill>
                          <a:effectLst/>
                          <a:latin typeface="Calibri" panose="020F0502020204030204" pitchFamily="34" charset="0"/>
                        </a:rPr>
                        <a:t>9.500.000,00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r" fontAlgn="b"/>
                      <a:r>
                        <a:rPr lang="tr-TR" sz="1200" b="1" i="0" u="none" strike="noStrike">
                          <a:solidFill>
                            <a:srgbClr val="000000"/>
                          </a:solidFill>
                          <a:effectLst/>
                          <a:latin typeface="Calibri" panose="020F0502020204030204" pitchFamily="34" charset="0"/>
                        </a:rPr>
                        <a:t>11.000.000,00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r" fontAlgn="b"/>
                      <a:r>
                        <a:rPr lang="tr-TR" sz="1200" b="1" i="0" u="none" strike="noStrike" dirty="0">
                          <a:solidFill>
                            <a:srgbClr val="000000"/>
                          </a:solidFill>
                          <a:effectLst/>
                          <a:latin typeface="Calibri" panose="020F0502020204030204" pitchFamily="34" charset="0"/>
                        </a:rPr>
                        <a:t>6.400.000,00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r" fontAlgn="b"/>
                      <a:r>
                        <a:rPr lang="tr-TR" sz="1200" b="1" i="0" u="none" strike="noStrike" dirty="0">
                          <a:solidFill>
                            <a:srgbClr val="000000"/>
                          </a:solidFill>
                          <a:effectLst/>
                          <a:latin typeface="Calibri" panose="020F0502020204030204" pitchFamily="34" charset="0"/>
                        </a:rPr>
                        <a:t>8.000.000,00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769652794"/>
                  </a:ext>
                </a:extLst>
              </a:tr>
              <a:tr h="193505">
                <a:tc>
                  <a:txBody>
                    <a:bodyPr/>
                    <a:lstStyle/>
                    <a:p>
                      <a:pPr algn="l" fontAlgn="b"/>
                      <a:r>
                        <a:rPr lang="tr-TR" sz="1200" b="0" i="0" u="none" strike="noStrike">
                          <a:solidFill>
                            <a:srgbClr val="000000"/>
                          </a:solidFill>
                          <a:effectLst/>
                          <a:latin typeface="Calibri" panose="020F0502020204030204" pitchFamily="34" charset="0"/>
                        </a:rPr>
                        <a:t>Yatırımdan Elde Edilen Kazanç (A)</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1" i="0" u="none" strike="noStrike" dirty="0">
                          <a:solidFill>
                            <a:srgbClr val="000000"/>
                          </a:solidFill>
                          <a:effectLst/>
                          <a:latin typeface="Calibri" panose="020F0502020204030204" pitchFamily="34" charset="0"/>
                        </a:rPr>
                        <a:t>20.000.000,00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1" i="0" u="none" strike="noStrike">
                          <a:solidFill>
                            <a:srgbClr val="000000"/>
                          </a:solidFill>
                          <a:effectLst/>
                          <a:latin typeface="Calibri" panose="020F0502020204030204" pitchFamily="34" charset="0"/>
                        </a:rPr>
                        <a:t>30.000.000,00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0" i="0" u="none" strike="noStrike">
                          <a:solidFill>
                            <a:srgbClr val="000000"/>
                          </a:solidFill>
                          <a:effectLst/>
                          <a:latin typeface="Calibri" panose="020F0502020204030204" pitchFamily="34" charset="0"/>
                        </a:rPr>
                        <a:t>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0" i="0" u="none" strike="noStrike">
                          <a:solidFill>
                            <a:srgbClr val="000000"/>
                          </a:solidFill>
                          <a:effectLst/>
                          <a:latin typeface="Calibri" panose="020F0502020204030204" pitchFamily="34" charset="0"/>
                        </a:rPr>
                        <a:t>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3024693386"/>
                  </a:ext>
                </a:extLst>
              </a:tr>
              <a:tr h="193505">
                <a:tc>
                  <a:txBody>
                    <a:bodyPr/>
                    <a:lstStyle/>
                    <a:p>
                      <a:pPr algn="l" fontAlgn="b"/>
                      <a:r>
                        <a:rPr lang="tr-TR" sz="1200" b="0" i="0" u="none" strike="noStrike">
                          <a:solidFill>
                            <a:srgbClr val="000000"/>
                          </a:solidFill>
                          <a:effectLst/>
                          <a:latin typeface="Calibri" panose="020F0502020204030204" pitchFamily="34" charset="0"/>
                        </a:rPr>
                        <a:t>Diğer Faaliyetlerden Elde Edilen Kazanç (B)</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tr-TR" sz="1200" b="1" i="0" u="none" strike="noStrike">
                          <a:solidFill>
                            <a:srgbClr val="000000"/>
                          </a:solidFill>
                          <a:effectLst/>
                          <a:latin typeface="Calibri" panose="020F0502020204030204" pitchFamily="34" charset="0"/>
                        </a:rPr>
                        <a:t>50.000.000,00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017630"/>
                  </a:ext>
                </a:extLst>
              </a:tr>
              <a:tr h="193505">
                <a:tc>
                  <a:txBody>
                    <a:bodyPr/>
                    <a:lstStyle/>
                    <a:p>
                      <a:pPr algn="l" fontAlgn="b"/>
                      <a:r>
                        <a:rPr lang="tr-TR" sz="1200" b="1" i="0" u="none" strike="noStrike">
                          <a:solidFill>
                            <a:srgbClr val="FF0000"/>
                          </a:solidFill>
                          <a:effectLst/>
                          <a:latin typeface="Calibri" panose="020F0502020204030204" pitchFamily="34" charset="0"/>
                        </a:rPr>
                        <a:t>Kurumlar Vergisi Matrahı (C) (A+B=)</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1" i="0" u="none" strike="noStrike">
                          <a:solidFill>
                            <a:srgbClr val="FF0000"/>
                          </a:solidFill>
                          <a:effectLst/>
                          <a:latin typeface="Calibri" panose="020F0502020204030204" pitchFamily="34" charset="0"/>
                        </a:rPr>
                        <a:t>100.000.000,00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1" i="0" u="none" strike="noStrike" dirty="0">
                          <a:solidFill>
                            <a:srgbClr val="FF0000"/>
                          </a:solidFill>
                          <a:effectLst/>
                          <a:latin typeface="Calibri" panose="020F0502020204030204" pitchFamily="34" charset="0"/>
                        </a:rPr>
                        <a:t>20.000.000,00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1" i="0" u="none" strike="noStrike">
                          <a:solidFill>
                            <a:srgbClr val="FF0000"/>
                          </a:solidFill>
                          <a:effectLst/>
                          <a:latin typeface="Calibri" panose="020F0502020204030204" pitchFamily="34" charset="0"/>
                        </a:rPr>
                        <a:t>30.000.000,00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gridSpan="2">
                  <a:txBody>
                    <a:bodyPr/>
                    <a:lstStyle/>
                    <a:p>
                      <a:pPr algn="ctr" fontAlgn="b"/>
                      <a:r>
                        <a:rPr lang="tr-TR" sz="1200" b="1" i="0" u="none" strike="noStrike">
                          <a:solidFill>
                            <a:srgbClr val="FF0000"/>
                          </a:solidFill>
                          <a:effectLst/>
                          <a:latin typeface="Calibri" panose="020F0502020204030204" pitchFamily="34" charset="0"/>
                        </a:rPr>
                        <a:t>50.000.000,00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endParaRPr lang="tr-TR"/>
                    </a:p>
                  </a:txBody>
                  <a:tcPr/>
                </a:tc>
                <a:tc>
                  <a:txBody>
                    <a:bodyPr/>
                    <a:lstStyle/>
                    <a:p>
                      <a:pPr algn="l" fontAlgn="b"/>
                      <a:r>
                        <a:rPr lang="tr-TR" sz="1200" b="0" i="0" u="none" strike="noStrike">
                          <a:solidFill>
                            <a:srgbClr val="000000"/>
                          </a:solidFill>
                          <a:effectLst/>
                          <a:latin typeface="Calibri" panose="020F0502020204030204" pitchFamily="34" charset="0"/>
                        </a:rPr>
                        <a:t>KVO</a:t>
                      </a:r>
                    </a:p>
                  </a:txBody>
                  <a:tcPr marL="7515" marR="7515" marT="751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YKO</a:t>
                      </a:r>
                    </a:p>
                  </a:txBody>
                  <a:tcPr marL="7515" marR="7515" marT="7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Calibri" panose="020F0502020204030204" pitchFamily="34" charset="0"/>
                        </a:rPr>
                        <a:t>İVO</a:t>
                      </a:r>
                    </a:p>
                  </a:txBody>
                  <a:tcPr marL="7515" marR="7515" marT="7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196245"/>
                  </a:ext>
                </a:extLst>
              </a:tr>
              <a:tr h="193505">
                <a:tc>
                  <a:txBody>
                    <a:bodyPr/>
                    <a:lstStyle/>
                    <a:p>
                      <a:pPr algn="l" fontAlgn="b"/>
                      <a:r>
                        <a:rPr lang="tr-TR" sz="1200" b="0" i="0" u="none" strike="noStrike" dirty="0">
                          <a:solidFill>
                            <a:srgbClr val="000000"/>
                          </a:solidFill>
                          <a:effectLst/>
                          <a:latin typeface="Calibri" panose="020F0502020204030204" pitchFamily="34" charset="0"/>
                        </a:rPr>
                        <a:t>İmalat Kazancı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40.000.000,00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FF0000"/>
                          </a:solidFill>
                          <a:effectLst/>
                          <a:latin typeface="Calibri" panose="020F0502020204030204" pitchFamily="34" charset="0"/>
                        </a:rPr>
                        <a:t>8.000.000,00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FF0000"/>
                          </a:solidFill>
                          <a:effectLst/>
                          <a:latin typeface="Calibri" panose="020F0502020204030204" pitchFamily="34" charset="0"/>
                        </a:rPr>
                        <a:t>12.000.000,00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tr-TR" sz="1200" b="0" i="0" u="none" strike="noStrike" dirty="0">
                          <a:solidFill>
                            <a:srgbClr val="FF0000"/>
                          </a:solidFill>
                          <a:effectLst/>
                          <a:latin typeface="Calibri" panose="020F0502020204030204" pitchFamily="34" charset="0"/>
                        </a:rPr>
                        <a:t>20.000.000,00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rowSpan="2">
                  <a:txBody>
                    <a:bodyPr/>
                    <a:lstStyle/>
                    <a:p>
                      <a:pPr algn="ctr" fontAlgn="ctr"/>
                      <a:r>
                        <a:rPr lang="tr-TR" sz="1200" b="0" i="0" u="none" strike="noStrike">
                          <a:solidFill>
                            <a:srgbClr val="000000"/>
                          </a:solidFill>
                          <a:effectLst/>
                          <a:latin typeface="Calibri" panose="020F0502020204030204" pitchFamily="34" charset="0"/>
                        </a:rPr>
                        <a:t>0,24</a:t>
                      </a:r>
                    </a:p>
                  </a:txBody>
                  <a:tcPr marL="7515" marR="7515" marT="75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tr-TR" sz="1200" b="0" i="0" u="none" strike="noStrike">
                          <a:solidFill>
                            <a:srgbClr val="000000"/>
                          </a:solidFill>
                          <a:effectLst/>
                          <a:latin typeface="Calibri" panose="020F0502020204030204" pitchFamily="34" charset="0"/>
                        </a:rPr>
                        <a:t>0,192</a:t>
                      </a:r>
                    </a:p>
                  </a:txBody>
                  <a:tcPr marL="7515" marR="7515" marT="7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tr-TR" sz="1200" b="0" i="0" u="none" strike="noStrike">
                          <a:solidFill>
                            <a:srgbClr val="000000"/>
                          </a:solidFill>
                          <a:effectLst/>
                          <a:latin typeface="Calibri" panose="020F0502020204030204" pitchFamily="34" charset="0"/>
                        </a:rPr>
                        <a:t>0,048</a:t>
                      </a:r>
                    </a:p>
                  </a:txBody>
                  <a:tcPr marL="7515" marR="7515" marT="7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3989462"/>
                  </a:ext>
                </a:extLst>
              </a:tr>
              <a:tr h="221495">
                <a:tc>
                  <a:txBody>
                    <a:bodyPr/>
                    <a:lstStyle/>
                    <a:p>
                      <a:pPr algn="l" fontAlgn="b"/>
                      <a:r>
                        <a:rPr lang="tr-TR" sz="1200" b="0" i="0" u="none" strike="noStrike">
                          <a:solidFill>
                            <a:srgbClr val="000000"/>
                          </a:solidFill>
                          <a:effectLst/>
                          <a:latin typeface="Calibri" panose="020F0502020204030204" pitchFamily="34" charset="0"/>
                        </a:rPr>
                        <a:t>İmalattan Elde Edilen Kazanç İçin Yararlanılan YKT</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1" i="0" u="none" strike="noStrike">
                          <a:solidFill>
                            <a:srgbClr val="000000"/>
                          </a:solidFill>
                          <a:effectLst/>
                          <a:latin typeface="Calibri" panose="020F0502020204030204" pitchFamily="34" charset="0"/>
                        </a:rPr>
                        <a:t>1.920.000,00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tr-TR" sz="1200" b="1" i="0" u="none" strike="noStrike" dirty="0">
                          <a:solidFill>
                            <a:srgbClr val="000000"/>
                          </a:solidFill>
                          <a:effectLst/>
                          <a:latin typeface="Calibri" panose="020F0502020204030204" pitchFamily="34" charset="0"/>
                        </a:rPr>
                        <a:t>2.880.000,00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fontAlgn="b"/>
                      <a:r>
                        <a:rPr lang="tr-TR" sz="1200" b="1" i="0" u="none" strike="noStrike" dirty="0">
                          <a:solidFill>
                            <a:srgbClr val="000000"/>
                          </a:solidFill>
                          <a:effectLst/>
                          <a:latin typeface="Calibri" panose="020F0502020204030204" pitchFamily="34" charset="0"/>
                        </a:rPr>
                        <a:t>3.840.000,00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613400681"/>
                  </a:ext>
                </a:extLst>
              </a:tr>
              <a:tr h="193505">
                <a:tc>
                  <a:txBody>
                    <a:bodyPr/>
                    <a:lstStyle/>
                    <a:p>
                      <a:pPr algn="l" fontAlgn="b"/>
                      <a:r>
                        <a:rPr lang="tr-TR" sz="1200" b="0" i="0" u="none" strike="noStrike">
                          <a:solidFill>
                            <a:srgbClr val="000000"/>
                          </a:solidFill>
                          <a:effectLst/>
                          <a:latin typeface="Calibri" panose="020F0502020204030204" pitchFamily="34" charset="0"/>
                        </a:rPr>
                        <a:t>İhracat Kazancı</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40.000.000,00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FF0000"/>
                          </a:solidFill>
                          <a:effectLst/>
                          <a:latin typeface="Calibri" panose="020F0502020204030204" pitchFamily="34" charset="0"/>
                        </a:rPr>
                        <a:t>8.000.000,00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FF0000"/>
                          </a:solidFill>
                          <a:effectLst/>
                          <a:latin typeface="Calibri" panose="020F0502020204030204" pitchFamily="34" charset="0"/>
                        </a:rPr>
                        <a:t>12.000.000,00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tr-TR" sz="1200" b="0" i="0" u="none" strike="noStrike">
                          <a:solidFill>
                            <a:srgbClr val="FF0000"/>
                          </a:solidFill>
                          <a:effectLst/>
                          <a:latin typeface="Calibri" panose="020F0502020204030204" pitchFamily="34" charset="0"/>
                        </a:rPr>
                        <a:t>20.000.000,00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rowSpan="2">
                  <a:txBody>
                    <a:bodyPr/>
                    <a:lstStyle/>
                    <a:p>
                      <a:pPr algn="ctr" fontAlgn="ctr"/>
                      <a:r>
                        <a:rPr lang="tr-TR" sz="1200" b="0" i="0" u="none" strike="noStrike">
                          <a:solidFill>
                            <a:srgbClr val="000000"/>
                          </a:solidFill>
                          <a:effectLst/>
                          <a:latin typeface="Calibri" panose="020F0502020204030204" pitchFamily="34" charset="0"/>
                        </a:rPr>
                        <a:t>0,20</a:t>
                      </a:r>
                    </a:p>
                  </a:txBody>
                  <a:tcPr marL="7515" marR="7515" marT="75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200" b="0" i="0" u="none" strike="noStrike">
                          <a:solidFill>
                            <a:srgbClr val="000000"/>
                          </a:solidFill>
                          <a:effectLst/>
                          <a:latin typeface="Calibri" panose="020F0502020204030204" pitchFamily="34" charset="0"/>
                        </a:rPr>
                        <a:t>0,16</a:t>
                      </a:r>
                    </a:p>
                  </a:txBody>
                  <a:tcPr marL="7515" marR="7515" marT="7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200" b="0" i="0" u="none" strike="noStrike">
                          <a:solidFill>
                            <a:srgbClr val="000000"/>
                          </a:solidFill>
                          <a:effectLst/>
                          <a:latin typeface="Calibri" panose="020F0502020204030204" pitchFamily="34" charset="0"/>
                        </a:rPr>
                        <a:t>0,04</a:t>
                      </a:r>
                    </a:p>
                  </a:txBody>
                  <a:tcPr marL="7515" marR="7515" marT="7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670479"/>
                  </a:ext>
                </a:extLst>
              </a:tr>
              <a:tr h="193505">
                <a:tc>
                  <a:txBody>
                    <a:bodyPr/>
                    <a:lstStyle/>
                    <a:p>
                      <a:pPr algn="l" fontAlgn="b"/>
                      <a:r>
                        <a:rPr lang="tr-TR" sz="1200" b="0" i="0" u="none" strike="noStrike">
                          <a:solidFill>
                            <a:srgbClr val="000000"/>
                          </a:solidFill>
                          <a:effectLst/>
                          <a:latin typeface="Calibri" panose="020F0502020204030204" pitchFamily="34" charset="0"/>
                        </a:rPr>
                        <a:t>İhracattan Elde Edilen Kazanç İçin Yararlanılan YKT</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1" i="0" u="none" strike="noStrike">
                          <a:solidFill>
                            <a:srgbClr val="000000"/>
                          </a:solidFill>
                          <a:effectLst/>
                          <a:latin typeface="Calibri" panose="020F0502020204030204" pitchFamily="34" charset="0"/>
                        </a:rPr>
                        <a:t>1.600.000,00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tr-TR" sz="1200" b="1" i="0" u="none" strike="noStrike" dirty="0">
                          <a:solidFill>
                            <a:srgbClr val="000000"/>
                          </a:solidFill>
                          <a:effectLst/>
                          <a:latin typeface="Calibri" panose="020F0502020204030204" pitchFamily="34" charset="0"/>
                        </a:rPr>
                        <a:t>2.400.000,00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fontAlgn="b"/>
                      <a:r>
                        <a:rPr lang="tr-TR" sz="1200" b="1" i="0" u="none" strike="noStrike" dirty="0">
                          <a:solidFill>
                            <a:srgbClr val="000000"/>
                          </a:solidFill>
                          <a:effectLst/>
                          <a:latin typeface="Calibri" panose="020F0502020204030204" pitchFamily="34" charset="0"/>
                        </a:rPr>
                        <a:t>3.200.000,00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129805611"/>
                  </a:ext>
                </a:extLst>
              </a:tr>
              <a:tr h="193505">
                <a:tc>
                  <a:txBody>
                    <a:bodyPr/>
                    <a:lstStyle/>
                    <a:p>
                      <a:pPr algn="l" fontAlgn="b"/>
                      <a:r>
                        <a:rPr lang="tr-TR" sz="1200" b="0" i="0" u="none" strike="noStrike">
                          <a:solidFill>
                            <a:srgbClr val="000000"/>
                          </a:solidFill>
                          <a:effectLst/>
                          <a:latin typeface="Calibri" panose="020F0502020204030204" pitchFamily="34" charset="0"/>
                        </a:rPr>
                        <a:t>İmalat ve İhracat Dışı Kazanç</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20.000.000,00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FF0000"/>
                          </a:solidFill>
                          <a:effectLst/>
                          <a:latin typeface="Calibri" panose="020F0502020204030204" pitchFamily="34" charset="0"/>
                        </a:rPr>
                        <a:t>4.000.000,00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FF0000"/>
                          </a:solidFill>
                          <a:effectLst/>
                          <a:latin typeface="Calibri" panose="020F0502020204030204" pitchFamily="34" charset="0"/>
                        </a:rPr>
                        <a:t>6.000.000,00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tr-TR" sz="1200" b="0" i="0" u="none" strike="noStrike" dirty="0">
                          <a:solidFill>
                            <a:srgbClr val="FF0000"/>
                          </a:solidFill>
                          <a:effectLst/>
                          <a:latin typeface="Calibri" panose="020F0502020204030204" pitchFamily="34" charset="0"/>
                        </a:rPr>
                        <a:t>10.000.000,00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rowSpan="2">
                  <a:txBody>
                    <a:bodyPr/>
                    <a:lstStyle/>
                    <a:p>
                      <a:pPr algn="ctr" fontAlgn="ctr"/>
                      <a:r>
                        <a:rPr lang="tr-TR" sz="1200" b="0" i="0" u="none" strike="noStrike">
                          <a:solidFill>
                            <a:srgbClr val="000000"/>
                          </a:solidFill>
                          <a:effectLst/>
                          <a:latin typeface="Calibri" panose="020F0502020204030204" pitchFamily="34" charset="0"/>
                        </a:rPr>
                        <a:t>0,25</a:t>
                      </a:r>
                    </a:p>
                  </a:txBody>
                  <a:tcPr marL="7515" marR="7515" marT="751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tr-TR" sz="1200" b="0" i="0" u="none" strike="noStrike">
                          <a:solidFill>
                            <a:srgbClr val="000000"/>
                          </a:solidFill>
                          <a:effectLst/>
                          <a:latin typeface="Calibri" panose="020F0502020204030204" pitchFamily="34" charset="0"/>
                        </a:rPr>
                        <a:t>0,2</a:t>
                      </a:r>
                    </a:p>
                  </a:txBody>
                  <a:tcPr marL="7515" marR="7515" marT="7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tr-TR" sz="1200" b="0" i="0" u="none" strike="noStrike">
                          <a:solidFill>
                            <a:srgbClr val="000000"/>
                          </a:solidFill>
                          <a:effectLst/>
                          <a:latin typeface="Calibri" panose="020F0502020204030204" pitchFamily="34" charset="0"/>
                        </a:rPr>
                        <a:t>0,05</a:t>
                      </a:r>
                    </a:p>
                  </a:txBody>
                  <a:tcPr marL="7515" marR="7515" marT="7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705308717"/>
                  </a:ext>
                </a:extLst>
              </a:tr>
              <a:tr h="193505">
                <a:tc>
                  <a:txBody>
                    <a:bodyPr/>
                    <a:lstStyle/>
                    <a:p>
                      <a:pPr algn="l" fontAlgn="b"/>
                      <a:r>
                        <a:rPr lang="tr-TR" sz="1200" b="0" i="0" u="none" strike="noStrike">
                          <a:solidFill>
                            <a:srgbClr val="000000"/>
                          </a:solidFill>
                          <a:effectLst/>
                          <a:latin typeface="Calibri" panose="020F0502020204030204" pitchFamily="34" charset="0"/>
                        </a:rPr>
                        <a:t>İmalat ve İhracat Dışı Kazanç İçin Kullanılan YKT</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1" i="0" u="none" strike="noStrike">
                          <a:solidFill>
                            <a:srgbClr val="000000"/>
                          </a:solidFill>
                          <a:effectLst/>
                          <a:latin typeface="Calibri" panose="020F0502020204030204" pitchFamily="34" charset="0"/>
                        </a:rPr>
                        <a:t>1.000.000,00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tr-TR" sz="1200" b="1" i="0" u="none" strike="noStrike">
                          <a:solidFill>
                            <a:srgbClr val="000000"/>
                          </a:solidFill>
                          <a:effectLst/>
                          <a:latin typeface="Calibri" panose="020F0502020204030204" pitchFamily="34" charset="0"/>
                        </a:rPr>
                        <a:t>1.500.000,00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fontAlgn="b"/>
                      <a:r>
                        <a:rPr lang="tr-TR" sz="1200" b="1" i="0" u="none" strike="noStrike" dirty="0">
                          <a:solidFill>
                            <a:srgbClr val="000000"/>
                          </a:solidFill>
                          <a:effectLst/>
                          <a:latin typeface="Calibri" panose="020F0502020204030204" pitchFamily="34" charset="0"/>
                        </a:rPr>
                        <a:t>2.000.000,00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974785939"/>
                  </a:ext>
                </a:extLst>
              </a:tr>
              <a:tr h="379371">
                <a:tc>
                  <a:txBody>
                    <a:bodyPr/>
                    <a:lstStyle/>
                    <a:p>
                      <a:pPr algn="l" fontAlgn="b"/>
                      <a:r>
                        <a:rPr lang="tr-TR" sz="1200" b="0" i="0" u="none" strike="noStrike">
                          <a:solidFill>
                            <a:srgbClr val="000000"/>
                          </a:solidFill>
                          <a:effectLst/>
                          <a:latin typeface="Calibri" panose="020F0502020204030204" pitchFamily="34" charset="0"/>
                        </a:rPr>
                        <a:t>Cari Dönemde Yararlanılan Yatırıma Katkı Tutarı              (Yatırımdan Elde Edilen Kazanç Dolayısıyla)</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4.520.000,00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6.780.000,00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tr-TR" sz="1200" b="0" i="0" u="none" strike="noStrike" dirty="0">
                          <a:solidFill>
                            <a:srgbClr val="000000"/>
                          </a:solidFill>
                          <a:effectLst/>
                          <a:latin typeface="Calibri" panose="020F0502020204030204" pitchFamily="34" charset="0"/>
                        </a:rPr>
                        <a:t>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9083992"/>
                  </a:ext>
                </a:extLst>
              </a:tr>
              <a:tr h="379371">
                <a:tc>
                  <a:txBody>
                    <a:bodyPr/>
                    <a:lstStyle/>
                    <a:p>
                      <a:pPr algn="l" fontAlgn="b"/>
                      <a:r>
                        <a:rPr lang="tr-TR" sz="1200" b="0" i="0" u="none" strike="noStrike">
                          <a:solidFill>
                            <a:srgbClr val="000000"/>
                          </a:solidFill>
                          <a:effectLst/>
                          <a:latin typeface="Calibri" panose="020F0502020204030204" pitchFamily="34" charset="0"/>
                        </a:rPr>
                        <a:t>Cari Dönemde Yararlanılan Yatırıma Katkı Tutarı</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(Diğer Faaliyetlerden Elde Edilen Gelirler Dolayısıyla)</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tr-TR" sz="1200" b="0" i="0" u="none" strike="noStrike" dirty="0">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0" i="0" u="none" strike="noStrike">
                          <a:solidFill>
                            <a:srgbClr val="000000"/>
                          </a:solidFill>
                          <a:effectLst/>
                          <a:latin typeface="Calibri" panose="020F0502020204030204" pitchFamily="34" charset="0"/>
                        </a:rPr>
                        <a:t>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0" i="0" u="none" strike="noStrike">
                          <a:solidFill>
                            <a:srgbClr val="000000"/>
                          </a:solidFill>
                          <a:effectLst/>
                          <a:latin typeface="Calibri" panose="020F0502020204030204" pitchFamily="34" charset="0"/>
                        </a:rPr>
                        <a:t>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gridSpan="2">
                  <a:txBody>
                    <a:bodyPr/>
                    <a:lstStyle/>
                    <a:p>
                      <a:pPr algn="ctr" fontAlgn="b"/>
                      <a:r>
                        <a:rPr lang="tr-TR" sz="1200" b="0" i="0" u="none" strike="noStrike" dirty="0">
                          <a:solidFill>
                            <a:srgbClr val="000000"/>
                          </a:solidFill>
                          <a:effectLst/>
                          <a:latin typeface="Calibri" panose="020F0502020204030204" pitchFamily="34" charset="0"/>
                        </a:rPr>
                        <a:t>9.040.000,00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endParaRPr lang="tr-TR"/>
                    </a:p>
                  </a:txBody>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2892547712"/>
                  </a:ext>
                </a:extLst>
              </a:tr>
              <a:tr h="193505">
                <a:tc>
                  <a:txBody>
                    <a:bodyPr/>
                    <a:lstStyle/>
                    <a:p>
                      <a:pPr algn="l" fontAlgn="b"/>
                      <a:r>
                        <a:rPr lang="tr-TR" sz="1200" b="1" i="0" u="none" strike="noStrike">
                          <a:solidFill>
                            <a:srgbClr val="000000"/>
                          </a:solidFill>
                          <a:effectLst/>
                          <a:latin typeface="Calibri" panose="020F0502020204030204" pitchFamily="34" charset="0"/>
                        </a:rPr>
                        <a:t>Cari Dönemde Yararlanılan Toplam Yatırıma Katkı Tutarı</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1"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1" i="0" u="none" strike="noStrike">
                          <a:solidFill>
                            <a:srgbClr val="000000"/>
                          </a:solidFill>
                          <a:effectLst/>
                          <a:latin typeface="Calibri" panose="020F0502020204030204" pitchFamily="34" charset="0"/>
                        </a:rPr>
                        <a:t>4.520.000,00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1" i="0" u="none" strike="noStrike">
                          <a:solidFill>
                            <a:srgbClr val="000000"/>
                          </a:solidFill>
                          <a:effectLst/>
                          <a:latin typeface="Calibri" panose="020F0502020204030204" pitchFamily="34" charset="0"/>
                        </a:rPr>
                        <a:t>6.780.000,00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tr-TR" sz="1200" b="1" i="0" u="none" strike="noStrike" dirty="0">
                          <a:solidFill>
                            <a:srgbClr val="000000"/>
                          </a:solidFill>
                          <a:effectLst/>
                          <a:latin typeface="Calibri" panose="020F0502020204030204" pitchFamily="34" charset="0"/>
                        </a:rPr>
                        <a:t>9.040.000,00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3785043610"/>
                  </a:ext>
                </a:extLst>
              </a:tr>
              <a:tr h="379371">
                <a:tc>
                  <a:txBody>
                    <a:bodyPr/>
                    <a:lstStyle/>
                    <a:p>
                      <a:pPr algn="l" fontAlgn="b"/>
                      <a:r>
                        <a:rPr lang="tr-TR" sz="1200" b="0" i="0" u="none" strike="noStrike">
                          <a:solidFill>
                            <a:srgbClr val="000000"/>
                          </a:solidFill>
                          <a:effectLst/>
                          <a:latin typeface="Calibri" panose="020F0502020204030204" pitchFamily="34" charset="0"/>
                        </a:rPr>
                        <a:t>Cari Dönem Dahil Olmak Üzere Yararlanılan</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Toplam Yatırıma Katkı Tutarı</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9.520.000,00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16.780.000,00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tr-TR" sz="1200" b="0" i="0" u="none" strike="noStrike" dirty="0">
                          <a:solidFill>
                            <a:srgbClr val="000000"/>
                          </a:solidFill>
                          <a:effectLst/>
                          <a:latin typeface="Calibri" panose="020F0502020204030204" pitchFamily="34" charset="0"/>
                        </a:rPr>
                        <a:t>28.040.000,00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2095671531"/>
                  </a:ext>
                </a:extLst>
              </a:tr>
              <a:tr h="234322">
                <a:tc>
                  <a:txBody>
                    <a:bodyPr/>
                    <a:lstStyle/>
                    <a:p>
                      <a:pPr algn="l" fontAlgn="b"/>
                      <a:r>
                        <a:rPr lang="tr-TR" sz="1200" b="1" i="0" u="none" strike="noStrike">
                          <a:solidFill>
                            <a:srgbClr val="FF0000"/>
                          </a:solidFill>
                          <a:effectLst/>
                          <a:latin typeface="Calibri" panose="020F0502020204030204" pitchFamily="34" charset="0"/>
                        </a:rPr>
                        <a:t>Hesaplanan Kurumlar Vergisi</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tr-TR" sz="1200" b="1" i="0" u="none" strike="noStrike">
                          <a:solidFill>
                            <a:srgbClr val="FF0000"/>
                          </a:solidFill>
                          <a:effectLst/>
                          <a:latin typeface="Calibri" panose="020F0502020204030204" pitchFamily="34" charset="0"/>
                        </a:rPr>
                        <a:t> </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1" i="0" u="none" strike="noStrike">
                          <a:solidFill>
                            <a:srgbClr val="FF0000"/>
                          </a:solidFill>
                          <a:effectLst/>
                          <a:latin typeface="Calibri" panose="020F0502020204030204" pitchFamily="34" charset="0"/>
                        </a:rPr>
                        <a:t>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r" fontAlgn="b"/>
                      <a:r>
                        <a:rPr lang="tr-TR" sz="1200" b="1" i="0" u="none" strike="noStrike">
                          <a:solidFill>
                            <a:srgbClr val="FF0000"/>
                          </a:solidFill>
                          <a:effectLst/>
                          <a:latin typeface="Calibri" panose="020F0502020204030204" pitchFamily="34" charset="0"/>
                        </a:rPr>
                        <a:t>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gridSpan="2">
                  <a:txBody>
                    <a:bodyPr/>
                    <a:lstStyle/>
                    <a:p>
                      <a:pPr algn="ctr" fontAlgn="b"/>
                      <a:r>
                        <a:rPr lang="tr-TR" sz="1200" b="1" i="0" u="none" strike="noStrike" dirty="0">
                          <a:solidFill>
                            <a:srgbClr val="FF0000"/>
                          </a:solidFill>
                          <a:effectLst/>
                          <a:latin typeface="Calibri" panose="020F0502020204030204" pitchFamily="34" charset="0"/>
                        </a:rPr>
                        <a:t>2.260.000,00</a:t>
                      </a:r>
                    </a:p>
                  </a:txBody>
                  <a:tcPr marL="7515" marR="7515" marT="7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endParaRPr lang="tr-TR"/>
                    </a:p>
                  </a:txBody>
                  <a:tcPr/>
                </a:tc>
                <a:tc>
                  <a:txBody>
                    <a:bodyPr/>
                    <a:lstStyle/>
                    <a:p>
                      <a:pPr algn="l" fontAlgn="b"/>
                      <a:endParaRPr lang="tr-TR" sz="1200" b="0" i="0" u="none" strike="noStrike">
                        <a:solidFill>
                          <a:srgbClr val="000000"/>
                        </a:solidFill>
                        <a:effectLst/>
                        <a:latin typeface="Calibri" panose="020F0502020204030204" pitchFamily="34" charset="0"/>
                      </a:endParaRPr>
                    </a:p>
                  </a:txBody>
                  <a:tcPr marL="7515" marR="7515" marT="751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515" marR="7515" marT="7515" marB="0" anchor="b">
                    <a:lnL>
                      <a:noFill/>
                    </a:lnL>
                    <a:lnR>
                      <a:noFill/>
                    </a:lnR>
                    <a:lnT>
                      <a:noFill/>
                    </a:lnT>
                    <a:lnB>
                      <a:noFill/>
                    </a:lnB>
                  </a:tcPr>
                </a:tc>
                <a:extLst>
                  <a:ext uri="{0D108BD9-81ED-4DB2-BD59-A6C34878D82A}">
                    <a16:rowId xmlns:a16="http://schemas.microsoft.com/office/drawing/2014/main" val="4169843995"/>
                  </a:ext>
                </a:extLst>
              </a:tr>
            </a:tbl>
          </a:graphicData>
        </a:graphic>
      </p:graphicFrame>
    </p:spTree>
    <p:extLst>
      <p:ext uri="{BB962C8B-B14F-4D97-AF65-F5344CB8AC3E}">
        <p14:creationId xmlns:p14="http://schemas.microsoft.com/office/powerpoint/2010/main" val="1060324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5682-1302-6AFC-1C03-C6D29B454D6B}"/>
              </a:ext>
            </a:extLst>
          </p:cNvPr>
          <p:cNvSpPr>
            <a:spLocks noGrp="1"/>
          </p:cNvSpPr>
          <p:nvPr>
            <p:ph type="title"/>
          </p:nvPr>
        </p:nvSpPr>
        <p:spPr/>
        <p:txBody>
          <a:bodyPr/>
          <a:lstStyle/>
          <a:p>
            <a: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t>Tevsi Yatırımlarda İndirimli KV Uygulaması</a:t>
            </a:r>
            <a:endParaRPr lang="tr-TR" dirty="0"/>
          </a:p>
        </p:txBody>
      </p:sp>
      <p:sp>
        <p:nvSpPr>
          <p:cNvPr id="3" name="Title 1">
            <a:extLst>
              <a:ext uri="{FF2B5EF4-FFF2-40B4-BE49-F238E27FC236}">
                <a16:creationId xmlns:a16="http://schemas.microsoft.com/office/drawing/2014/main" id="{7102F3DF-455D-007A-60E8-EB402AF24F3D}"/>
              </a:ext>
            </a:extLst>
          </p:cNvPr>
          <p:cNvSpPr txBox="1">
            <a:spLocks/>
          </p:cNvSpPr>
          <p:nvPr/>
        </p:nvSpPr>
        <p:spPr>
          <a:xfrm>
            <a:off x="1003199" y="950400"/>
            <a:ext cx="10185600" cy="4530860"/>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defTabSz="902975">
              <a:lnSpc>
                <a:spcPct val="100000"/>
              </a:lnSpc>
              <a:spcBef>
                <a:spcPts val="0"/>
              </a:spcBef>
              <a:defRPr/>
            </a:pPr>
            <a:endParaRPr lang="tr-TR" sz="1600" dirty="0">
              <a:solidFill>
                <a:srgbClr val="494949"/>
              </a:solidFill>
              <a:latin typeface="Open Sans"/>
            </a:endParaRPr>
          </a:p>
          <a:p>
            <a:pPr algn="just" defTabSz="902975">
              <a:lnSpc>
                <a:spcPct val="100000"/>
              </a:lnSpc>
              <a:spcBef>
                <a:spcPts val="0"/>
              </a:spcBef>
              <a:defRPr/>
            </a:pPr>
            <a:r>
              <a:rPr lang="tr-TR" sz="1600" dirty="0">
                <a:solidFill>
                  <a:srgbClr val="494949"/>
                </a:solidFill>
                <a:latin typeface="Open Sans"/>
              </a:rPr>
              <a:t>Tevsi yatırımlarda, </a:t>
            </a:r>
          </a:p>
          <a:p>
            <a:pPr marL="285750" indent="-285750" algn="just" defTabSz="902975">
              <a:lnSpc>
                <a:spcPct val="100000"/>
              </a:lnSpc>
              <a:spcBef>
                <a:spcPts val="0"/>
              </a:spcBef>
              <a:buFont typeface="Arial" panose="020B0604020202020204" pitchFamily="34" charset="0"/>
              <a:buChar char="•"/>
              <a:defRPr/>
            </a:pPr>
            <a:endParaRPr lang="tr-TR" sz="1600" dirty="0">
              <a:solidFill>
                <a:srgbClr val="494949"/>
              </a:solidFill>
              <a:latin typeface="Open Sans"/>
            </a:endParaRPr>
          </a:p>
          <a:p>
            <a:pPr marL="285750" indent="-285750" algn="just" defTabSz="902975">
              <a:lnSpc>
                <a:spcPct val="100000"/>
              </a:lnSpc>
              <a:spcBef>
                <a:spcPts val="0"/>
              </a:spcBef>
              <a:buFont typeface="Arial" panose="020B0604020202020204" pitchFamily="34" charset="0"/>
              <a:buChar char="•"/>
              <a:defRPr/>
            </a:pPr>
            <a:r>
              <a:rPr lang="tr-TR" sz="1600" dirty="0">
                <a:solidFill>
                  <a:srgbClr val="494949"/>
                </a:solidFill>
                <a:latin typeface="Open Sans"/>
              </a:rPr>
              <a:t>Yatırımdan elde edilen kazancın işletme bütünlüğü çerçevesinde ayrı hesaplarda izlenmek suretiyle tespit edilebilmesi halinde, indirimli oran bu kazanca uygulanır.</a:t>
            </a:r>
          </a:p>
          <a:p>
            <a:pPr marL="285750" indent="-285750" algn="just" defTabSz="902975">
              <a:lnSpc>
                <a:spcPct val="100000"/>
              </a:lnSpc>
              <a:spcBef>
                <a:spcPts val="0"/>
              </a:spcBef>
              <a:buFont typeface="Arial" panose="020B0604020202020204" pitchFamily="34" charset="0"/>
              <a:buChar char="•"/>
              <a:defRPr/>
            </a:pPr>
            <a:endParaRPr lang="tr-TR" sz="1600" dirty="0">
              <a:solidFill>
                <a:srgbClr val="494949"/>
              </a:solidFill>
              <a:latin typeface="Open Sans"/>
            </a:endParaRPr>
          </a:p>
          <a:p>
            <a:pPr marL="285750" indent="-285750" algn="just" defTabSz="902975">
              <a:lnSpc>
                <a:spcPct val="100000"/>
              </a:lnSpc>
              <a:spcBef>
                <a:spcPts val="0"/>
              </a:spcBef>
              <a:buFont typeface="Arial" panose="020B0604020202020204" pitchFamily="34" charset="0"/>
              <a:buChar char="•"/>
              <a:defRPr/>
            </a:pPr>
            <a:r>
              <a:rPr lang="tr-TR" sz="1600" dirty="0">
                <a:solidFill>
                  <a:srgbClr val="494949"/>
                </a:solidFill>
                <a:latin typeface="Open Sans"/>
              </a:rPr>
              <a:t>Kazancın ayrı bir şekilde tespit edilememesi halinde ise indirimli oran uygulanacak kazanç, </a:t>
            </a:r>
          </a:p>
          <a:p>
            <a:pPr algn="just" defTabSz="902975">
              <a:lnSpc>
                <a:spcPct val="100000"/>
              </a:lnSpc>
              <a:spcBef>
                <a:spcPts val="0"/>
              </a:spcBef>
              <a:defRPr/>
            </a:pPr>
            <a:endParaRPr lang="tr-TR" sz="1600" dirty="0">
              <a:solidFill>
                <a:srgbClr val="494949"/>
              </a:solidFill>
              <a:latin typeface="Open Sans"/>
            </a:endParaRPr>
          </a:p>
          <a:p>
            <a:pPr algn="just" defTabSz="902975">
              <a:lnSpc>
                <a:spcPct val="100000"/>
              </a:lnSpc>
              <a:spcBef>
                <a:spcPts val="0"/>
              </a:spcBef>
              <a:defRPr/>
            </a:pPr>
            <a:r>
              <a:rPr lang="tr-TR" sz="1600" dirty="0">
                <a:solidFill>
                  <a:srgbClr val="494949"/>
                </a:solidFill>
                <a:latin typeface="Open Sans"/>
              </a:rPr>
              <a:t>			       </a:t>
            </a:r>
            <a:r>
              <a:rPr lang="tr-TR" sz="1600" b="1" dirty="0">
                <a:solidFill>
                  <a:srgbClr val="494949"/>
                </a:solidFill>
                <a:latin typeface="Open Sans"/>
              </a:rPr>
              <a:t>Tevsi Yatırım Tutarı</a:t>
            </a:r>
          </a:p>
          <a:p>
            <a:pPr algn="just" defTabSz="902975">
              <a:lnSpc>
                <a:spcPct val="100000"/>
              </a:lnSpc>
              <a:spcBef>
                <a:spcPts val="0"/>
              </a:spcBef>
              <a:defRPr/>
            </a:pPr>
            <a:r>
              <a:rPr lang="tr-TR" sz="1400" b="1" dirty="0">
                <a:solidFill>
                  <a:srgbClr val="494949"/>
                </a:solidFill>
                <a:latin typeface="Open Sans"/>
              </a:rPr>
              <a:t>Yatırımın Kazanç Oranı </a:t>
            </a:r>
            <a:r>
              <a:rPr lang="tr-TR" sz="1600" dirty="0">
                <a:solidFill>
                  <a:srgbClr val="494949"/>
                </a:solidFill>
                <a:latin typeface="Open Sans"/>
              </a:rPr>
              <a:t>= 				</a:t>
            </a:r>
            <a:endParaRPr lang="tr-TR" sz="1600" b="1" dirty="0">
              <a:solidFill>
                <a:srgbClr val="494949"/>
              </a:solidFill>
              <a:latin typeface="Open Sans"/>
            </a:endParaRPr>
          </a:p>
          <a:p>
            <a:pPr algn="just" defTabSz="902975">
              <a:lnSpc>
                <a:spcPct val="100000"/>
              </a:lnSpc>
              <a:spcBef>
                <a:spcPts val="0"/>
              </a:spcBef>
              <a:defRPr/>
            </a:pPr>
            <a:r>
              <a:rPr lang="tr-TR" sz="1600" dirty="0">
                <a:solidFill>
                  <a:srgbClr val="494949"/>
                </a:solidFill>
                <a:latin typeface="Open Sans"/>
              </a:rPr>
              <a:t> 			 </a:t>
            </a:r>
            <a:r>
              <a:rPr lang="tr-TR" sz="1600" b="1" dirty="0">
                <a:solidFill>
                  <a:srgbClr val="494949"/>
                </a:solidFill>
                <a:latin typeface="Open Sans"/>
              </a:rPr>
              <a:t>Dön. Sonu Toplam Sabit Kıymet</a:t>
            </a:r>
            <a:r>
              <a:rPr lang="tr-TR" sz="1600" dirty="0">
                <a:solidFill>
                  <a:srgbClr val="494949"/>
                </a:solidFill>
                <a:latin typeface="Open Sans"/>
              </a:rPr>
              <a:t>	</a:t>
            </a:r>
          </a:p>
          <a:p>
            <a:pPr algn="just" defTabSz="902975">
              <a:lnSpc>
                <a:spcPct val="100000"/>
              </a:lnSpc>
              <a:spcBef>
                <a:spcPts val="0"/>
              </a:spcBef>
              <a:defRPr/>
            </a:pPr>
            <a:endParaRPr lang="tr-TR" sz="1600" dirty="0">
              <a:solidFill>
                <a:srgbClr val="494949"/>
              </a:solidFill>
              <a:latin typeface="Open Sans"/>
            </a:endParaRPr>
          </a:p>
          <a:p>
            <a:pPr algn="just" defTabSz="902975">
              <a:lnSpc>
                <a:spcPct val="100000"/>
              </a:lnSpc>
              <a:spcBef>
                <a:spcPts val="0"/>
              </a:spcBef>
              <a:defRPr/>
            </a:pPr>
            <a:endParaRPr lang="tr-TR" sz="1600" dirty="0">
              <a:solidFill>
                <a:srgbClr val="494949"/>
              </a:solidFill>
              <a:latin typeface="Open Sans"/>
            </a:endParaRPr>
          </a:p>
          <a:p>
            <a:pPr marL="285750" indent="-285750" algn="just" defTabSz="902975">
              <a:lnSpc>
                <a:spcPct val="100000"/>
              </a:lnSpc>
              <a:spcBef>
                <a:spcPts val="0"/>
              </a:spcBef>
              <a:buFont typeface="Arial" panose="020B0604020202020204" pitchFamily="34" charset="0"/>
              <a:buChar char="•"/>
              <a:defRPr/>
            </a:pPr>
            <a:r>
              <a:rPr lang="tr-TR" sz="1600" b="1" dirty="0">
                <a:solidFill>
                  <a:srgbClr val="494949"/>
                </a:solidFill>
                <a:latin typeface="Open Sans"/>
              </a:rPr>
              <a:t>Dönem Sonu Sabit Kıymet Tutarı: </a:t>
            </a:r>
            <a:r>
              <a:rPr lang="tr-TR" sz="1600" dirty="0">
                <a:solidFill>
                  <a:srgbClr val="494949"/>
                </a:solidFill>
                <a:latin typeface="Open Sans"/>
              </a:rPr>
              <a:t>Brüt değerleri ile dikkate alınır. Bu hesaba sadece ATİK olan kıymetler dahil edilir. Bu kıymetler yeniden değerlemeye ya da enflasyon düzeltmesine tabi tutulmuşsa değerlenmiş tutarları ile dikkate alınır. </a:t>
            </a:r>
          </a:p>
          <a:p>
            <a:pPr algn="just" defTabSz="902975">
              <a:lnSpc>
                <a:spcPct val="100000"/>
              </a:lnSpc>
              <a:spcBef>
                <a:spcPts val="0"/>
              </a:spcBef>
              <a:defRPr/>
            </a:pPr>
            <a:endParaRPr lang="tr-TR" sz="1600" dirty="0">
              <a:solidFill>
                <a:srgbClr val="494949"/>
              </a:solidFill>
              <a:latin typeface="Open Sans"/>
            </a:endParaRPr>
          </a:p>
          <a:p>
            <a:pPr marL="285750" indent="-285750" algn="just" defTabSz="902975">
              <a:lnSpc>
                <a:spcPct val="100000"/>
              </a:lnSpc>
              <a:spcBef>
                <a:spcPts val="0"/>
              </a:spcBef>
              <a:buFont typeface="Arial" panose="020B0604020202020204" pitchFamily="34" charset="0"/>
              <a:buChar char="•"/>
              <a:defRPr/>
            </a:pPr>
            <a:r>
              <a:rPr lang="tr-TR" sz="1600" dirty="0">
                <a:solidFill>
                  <a:srgbClr val="494949"/>
                </a:solidFill>
                <a:latin typeface="Open Sans"/>
              </a:rPr>
              <a:t>İndirimli oran uygulamasına yatırımın kısmen veya tamamen faaliyete geçtiği geçici vergi döneminde başlanır.</a:t>
            </a:r>
          </a:p>
          <a:p>
            <a:pPr marL="285750" indent="-285750" algn="just" defTabSz="902975">
              <a:lnSpc>
                <a:spcPct val="100000"/>
              </a:lnSpc>
              <a:spcBef>
                <a:spcPts val="0"/>
              </a:spcBef>
              <a:buFont typeface="Arial" panose="020B0604020202020204" pitchFamily="34" charset="0"/>
              <a:buChar char="•"/>
              <a:defRPr/>
            </a:pPr>
            <a:endParaRPr lang="tr-TR" sz="1600" dirty="0">
              <a:solidFill>
                <a:srgbClr val="494949"/>
              </a:solidFill>
              <a:latin typeface="Open Sans"/>
            </a:endParaRPr>
          </a:p>
          <a:p>
            <a:pPr algn="just" defTabSz="902975">
              <a:lnSpc>
                <a:spcPct val="100000"/>
              </a:lnSpc>
              <a:spcBef>
                <a:spcPts val="0"/>
              </a:spcBef>
              <a:defRPr/>
            </a:pPr>
            <a:br>
              <a:rPr lang="tr-TR" sz="2800" b="1" dirty="0">
                <a:solidFill>
                  <a:srgbClr val="00338D"/>
                </a:solidFill>
                <a:latin typeface="Univers for KPMG" panose="020B0603020202020204" pitchFamily="34" charset="0"/>
                <a:ea typeface="+mn-ea"/>
                <a:cs typeface="Arial" panose="020B0604020202020204" pitchFamily="34" charset="0"/>
              </a:rPr>
            </a:br>
            <a:endParaRPr lang="tr-TR" dirty="0"/>
          </a:p>
        </p:txBody>
      </p:sp>
      <p:sp>
        <p:nvSpPr>
          <p:cNvPr id="5" name="Minus Sign 4">
            <a:extLst>
              <a:ext uri="{FF2B5EF4-FFF2-40B4-BE49-F238E27FC236}">
                <a16:creationId xmlns:a16="http://schemas.microsoft.com/office/drawing/2014/main" id="{445360A5-BE5E-0D2A-5166-8E2F4C35D953}"/>
              </a:ext>
            </a:extLst>
          </p:cNvPr>
          <p:cNvSpPr/>
          <p:nvPr/>
        </p:nvSpPr>
        <p:spPr>
          <a:xfrm>
            <a:off x="2845837" y="3093099"/>
            <a:ext cx="4488024" cy="335901"/>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tr-TR" sz="1500" dirty="0" err="1">
              <a:solidFill>
                <a:schemeClr val="bg1"/>
              </a:solidFill>
            </a:endParaRPr>
          </a:p>
        </p:txBody>
      </p:sp>
      <p:sp>
        <p:nvSpPr>
          <p:cNvPr id="4" name="TextBox 3">
            <a:extLst>
              <a:ext uri="{FF2B5EF4-FFF2-40B4-BE49-F238E27FC236}">
                <a16:creationId xmlns:a16="http://schemas.microsoft.com/office/drawing/2014/main" id="{F444050A-0BA7-14A3-36F1-BB5D83C03A8F}"/>
              </a:ext>
            </a:extLst>
          </p:cNvPr>
          <p:cNvSpPr txBox="1"/>
          <p:nvPr/>
        </p:nvSpPr>
        <p:spPr>
          <a:xfrm>
            <a:off x="692272" y="6284422"/>
            <a:ext cx="7944652" cy="299259"/>
          </a:xfrm>
          <a:prstGeom prst="rect">
            <a:avLst/>
          </a:prstGeom>
          <a:solidFill>
            <a:schemeClr val="bg1"/>
          </a:solidFill>
          <a:ln>
            <a:solidFill>
              <a:schemeClr val="bg1"/>
            </a:solidFill>
          </a:ln>
        </p:spPr>
        <p:txBody>
          <a:bodyPr wrap="square" lIns="54610" tIns="54610" rIns="54610" bIns="54610" rtlCol="0">
            <a:noAutofit/>
          </a:bodyPr>
          <a:lstStyle/>
          <a:p>
            <a:pPr>
              <a:spcAft>
                <a:spcPts val="600"/>
              </a:spcAft>
            </a:pPr>
            <a:endParaRPr lang="tr-TR" sz="1500" dirty="0" err="1">
              <a:solidFill>
                <a:schemeClr val="tx2"/>
              </a:solidFill>
            </a:endParaRPr>
          </a:p>
        </p:txBody>
      </p:sp>
    </p:spTree>
    <p:extLst>
      <p:ext uri="{BB962C8B-B14F-4D97-AF65-F5344CB8AC3E}">
        <p14:creationId xmlns:p14="http://schemas.microsoft.com/office/powerpoint/2010/main" val="86418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5682-1302-6AFC-1C03-C6D29B454D6B}"/>
              </a:ext>
            </a:extLst>
          </p:cNvPr>
          <p:cNvSpPr>
            <a:spLocks noGrp="1"/>
          </p:cNvSpPr>
          <p:nvPr>
            <p:ph type="title"/>
          </p:nvPr>
        </p:nvSpPr>
        <p:spPr/>
        <p:txBody>
          <a:bodyPr/>
          <a:lstStyle/>
          <a:p>
            <a: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t>Tevsi Yatırımlarda İndirimli KV Uygulaması</a:t>
            </a:r>
            <a:endParaRPr lang="tr-TR" dirty="0"/>
          </a:p>
        </p:txBody>
      </p:sp>
      <p:sp>
        <p:nvSpPr>
          <p:cNvPr id="3" name="Title 1">
            <a:extLst>
              <a:ext uri="{FF2B5EF4-FFF2-40B4-BE49-F238E27FC236}">
                <a16:creationId xmlns:a16="http://schemas.microsoft.com/office/drawing/2014/main" id="{7102F3DF-455D-007A-60E8-EB402AF24F3D}"/>
              </a:ext>
            </a:extLst>
          </p:cNvPr>
          <p:cNvSpPr txBox="1">
            <a:spLocks/>
          </p:cNvSpPr>
          <p:nvPr/>
        </p:nvSpPr>
        <p:spPr>
          <a:xfrm>
            <a:off x="1003199" y="950400"/>
            <a:ext cx="10185600" cy="4530860"/>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494949"/>
                </a:solidFill>
                <a:effectLst/>
                <a:uLnTx/>
                <a:uFillTx/>
                <a:latin typeface="Open Sans"/>
                <a:ea typeface="+mj-ea"/>
                <a:cs typeface="+mj-cs"/>
              </a:rPr>
              <a:t>Tevsi yatırımlarda, </a:t>
            </a:r>
          </a:p>
          <a:p>
            <a:pPr marR="0" lvl="0" algn="just" defTabSz="902975" rtl="0" eaLnBrk="1" fontAlgn="auto" latinLnBrk="0" hangingPunct="1">
              <a:lnSpc>
                <a:spcPct val="100000"/>
              </a:lnSpc>
              <a:spcBef>
                <a:spcPts val="0"/>
              </a:spcBef>
              <a:spcAft>
                <a:spcPts val="0"/>
              </a:spcAft>
              <a:buClrTx/>
              <a:buSzTx/>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285750" marR="0" lvl="0" indent="-285750" algn="just" defTabSz="90297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srgbClr val="494949"/>
                </a:solidFill>
                <a:effectLst/>
                <a:uLnTx/>
                <a:uFillTx/>
                <a:latin typeface="Open Sans"/>
                <a:ea typeface="+mj-ea"/>
                <a:cs typeface="+mj-cs"/>
              </a:rPr>
              <a:t>Dönem sonunda kurumun aktifine kayıtlı bulunan toplam sabit kıymet” ifadesinden Vergi Usul Kanununun 313 üncü maddesi uyarınca </a:t>
            </a:r>
            <a:r>
              <a:rPr kumimoji="0" lang="tr-TR" sz="1600" b="0" i="0" u="sng" strike="noStrike" kern="1200" cap="none" spc="0" normalizeH="0" baseline="0" noProof="0" dirty="0">
                <a:ln>
                  <a:noFill/>
                </a:ln>
                <a:solidFill>
                  <a:srgbClr val="FF0000"/>
                </a:solidFill>
                <a:effectLst/>
                <a:uLnTx/>
                <a:uFillTx/>
                <a:latin typeface="Open Sans"/>
                <a:ea typeface="+mj-ea"/>
                <a:cs typeface="+mj-cs"/>
              </a:rPr>
              <a:t>amortisman mevzuunu oluşturan iktisadi kıymetlerin </a:t>
            </a:r>
            <a:r>
              <a:rPr kumimoji="0" lang="tr-TR" sz="1600" b="0" i="0" u="none" strike="noStrike" kern="1200" cap="none" spc="0" normalizeH="0" baseline="0" noProof="0" dirty="0">
                <a:ln>
                  <a:noFill/>
                </a:ln>
                <a:solidFill>
                  <a:srgbClr val="494949"/>
                </a:solidFill>
                <a:effectLst/>
                <a:uLnTx/>
                <a:uFillTx/>
                <a:latin typeface="Open Sans"/>
                <a:ea typeface="+mj-ea"/>
                <a:cs typeface="+mj-cs"/>
              </a:rPr>
              <a:t>anlaşılması, dolayısıyla boş arazi-arsa ve amortismana tabi olmayan diğer kıymetlerle ilgili tutarların bu hesaplamada dikkate alınmaması; sabit kıymet tutarının hesabında ise bu kıymetlerin birikmiş amortismanları düşülmeden önceki </a:t>
            </a:r>
            <a:r>
              <a:rPr kumimoji="0" lang="tr-TR" sz="1600" b="0" i="0" u="sng" strike="noStrike" kern="1200" cap="none" spc="0" normalizeH="0" baseline="0" noProof="0" dirty="0">
                <a:ln>
                  <a:noFill/>
                </a:ln>
                <a:solidFill>
                  <a:srgbClr val="FF0000"/>
                </a:solidFill>
                <a:effectLst/>
                <a:uLnTx/>
                <a:uFillTx/>
                <a:latin typeface="Open Sans"/>
                <a:ea typeface="+mj-ea"/>
                <a:cs typeface="+mj-cs"/>
              </a:rPr>
              <a:t>brüt tutarlarının </a:t>
            </a:r>
            <a:r>
              <a:rPr lang="tr-TR" sz="1600" dirty="0">
                <a:solidFill>
                  <a:srgbClr val="494949"/>
                </a:solidFill>
                <a:latin typeface="Open Sans"/>
              </a:rPr>
              <a:t>dikkate alınması gerekmektedir.</a:t>
            </a:r>
          </a:p>
          <a:p>
            <a:pPr marL="285750" marR="0" lvl="0" indent="-285750" algn="just" defTabSz="90297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600" dirty="0">
              <a:solidFill>
                <a:srgbClr val="494949"/>
              </a:solidFill>
              <a:latin typeface="Open Sans"/>
            </a:endParaRPr>
          </a:p>
          <a:p>
            <a:pPr marL="285750" marR="0" lvl="0" indent="-285750" algn="just" defTabSz="9029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600" dirty="0">
                <a:solidFill>
                  <a:srgbClr val="494949"/>
                </a:solidFill>
                <a:latin typeface="Open Sans"/>
              </a:rPr>
              <a:t>Bu hesaplama sırasında işletme aktifinde yer alan sabit kıymetlerin kayıtlı değeri olarak, gerekli şartların oluşması halinde yapılan </a:t>
            </a:r>
            <a:r>
              <a:rPr lang="tr-TR" sz="1600" u="sng" dirty="0">
                <a:solidFill>
                  <a:srgbClr val="FF0000"/>
                </a:solidFill>
                <a:latin typeface="Open Sans"/>
              </a:rPr>
              <a:t>enflasyon düzeltmesi sonucu oluşan değerleri </a:t>
            </a:r>
            <a:r>
              <a:rPr lang="tr-TR" sz="1600" dirty="0">
                <a:solidFill>
                  <a:srgbClr val="494949"/>
                </a:solidFill>
                <a:latin typeface="Open Sans"/>
              </a:rPr>
              <a:t>dikkate alınacaktır.</a:t>
            </a:r>
          </a:p>
          <a:p>
            <a:pPr marL="285750" marR="0" lvl="0" indent="-285750" algn="just" defTabSz="90297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600" dirty="0">
              <a:solidFill>
                <a:srgbClr val="494949"/>
              </a:solidFill>
              <a:latin typeface="Open Sans"/>
            </a:endParaRPr>
          </a:p>
          <a:p>
            <a:pPr marL="285750" marR="0" lvl="0" indent="-285750" algn="just" defTabSz="9029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600" dirty="0">
                <a:solidFill>
                  <a:srgbClr val="494949"/>
                </a:solidFill>
                <a:latin typeface="Open Sans"/>
              </a:rPr>
              <a:t>Birden fazla tevsi yatırımı bulunan kurumların oranlama yaparken sadece tevsi yatırıma konu hizmet ve üretim işletmesiyle ilgili sabit kıymetleri değil, kurumun aktifine kayıtlı olan ve amortisman mevzuunu oluşturan </a:t>
            </a:r>
            <a:r>
              <a:rPr lang="tr-TR" sz="1600" u="sng" dirty="0">
                <a:solidFill>
                  <a:srgbClr val="FF0000"/>
                </a:solidFill>
                <a:latin typeface="Open Sans"/>
              </a:rPr>
              <a:t>tüm sabit kıymetlerin toplamını </a:t>
            </a:r>
            <a:r>
              <a:rPr lang="tr-TR" sz="1600" dirty="0">
                <a:solidFill>
                  <a:srgbClr val="494949"/>
                </a:solidFill>
                <a:latin typeface="Open Sans"/>
              </a:rPr>
              <a:t>dikkate almaları gerekmektedir.</a:t>
            </a:r>
          </a:p>
          <a:p>
            <a:pPr marR="0" lvl="0" algn="just" defTabSz="902975" rtl="0" eaLnBrk="1" fontAlgn="auto" latinLnBrk="0" hangingPunct="1">
              <a:lnSpc>
                <a:spcPct val="100000"/>
              </a:lnSpc>
              <a:spcBef>
                <a:spcPts val="0"/>
              </a:spcBef>
              <a:spcAft>
                <a:spcPts val="0"/>
              </a:spcAft>
              <a:buClrTx/>
              <a:buSzTx/>
              <a:tabLst/>
              <a:defRPr/>
            </a:pPr>
            <a:endParaRPr lang="tr-TR" sz="1600" noProof="0" dirty="0">
              <a:solidFill>
                <a:srgbClr val="494949"/>
              </a:solidFill>
              <a:latin typeface="Open Sans"/>
            </a:endParaRPr>
          </a:p>
          <a:p>
            <a:pPr marR="0" lvl="0" algn="just" defTabSz="902975" rtl="0" eaLnBrk="1" fontAlgn="auto" latinLnBrk="0" hangingPunct="1">
              <a:lnSpc>
                <a:spcPct val="100000"/>
              </a:lnSpc>
              <a:spcBef>
                <a:spcPts val="0"/>
              </a:spcBef>
              <a:spcAft>
                <a:spcPts val="0"/>
              </a:spcAft>
              <a:buClrTx/>
              <a:buSzTx/>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br>
            <a:endParaRPr kumimoji="0" lang="tr-TR" sz="5398" b="0" i="0" u="none" strike="noStrike" kern="1200" cap="none" spc="0" normalizeH="0" baseline="0" noProof="0" dirty="0">
              <a:ln>
                <a:noFill/>
              </a:ln>
              <a:solidFill>
                <a:srgbClr val="00338D"/>
              </a:solidFill>
              <a:effectLst/>
              <a:uLnTx/>
              <a:uFillTx/>
              <a:latin typeface="KPMG Extralight"/>
              <a:ea typeface="+mj-ea"/>
              <a:cs typeface="+mj-cs"/>
            </a:endParaRPr>
          </a:p>
        </p:txBody>
      </p:sp>
      <p:sp>
        <p:nvSpPr>
          <p:cNvPr id="4" name="TextBox 3">
            <a:extLst>
              <a:ext uri="{FF2B5EF4-FFF2-40B4-BE49-F238E27FC236}">
                <a16:creationId xmlns:a16="http://schemas.microsoft.com/office/drawing/2014/main" id="{0D3E2145-926F-1E43-D568-85F58F90D46E}"/>
              </a:ext>
            </a:extLst>
          </p:cNvPr>
          <p:cNvSpPr txBox="1"/>
          <p:nvPr/>
        </p:nvSpPr>
        <p:spPr>
          <a:xfrm>
            <a:off x="692272" y="6284422"/>
            <a:ext cx="7944652" cy="299259"/>
          </a:xfrm>
          <a:prstGeom prst="rect">
            <a:avLst/>
          </a:prstGeom>
          <a:solidFill>
            <a:schemeClr val="bg1"/>
          </a:solidFill>
          <a:ln>
            <a:solidFill>
              <a:schemeClr val="bg1"/>
            </a:solidFill>
          </a:ln>
        </p:spPr>
        <p:txBody>
          <a:bodyPr wrap="square" lIns="54610" tIns="54610" rIns="54610" bIns="54610" rtlCol="0">
            <a:noAutofit/>
          </a:bodyPr>
          <a:lstStyle/>
          <a:p>
            <a:pPr>
              <a:spcAft>
                <a:spcPts val="600"/>
              </a:spcAft>
            </a:pPr>
            <a:endParaRPr lang="tr-TR" sz="1500" dirty="0" err="1">
              <a:solidFill>
                <a:schemeClr val="tx2"/>
              </a:solidFill>
            </a:endParaRPr>
          </a:p>
        </p:txBody>
      </p:sp>
    </p:spTree>
    <p:extLst>
      <p:ext uri="{BB962C8B-B14F-4D97-AF65-F5344CB8AC3E}">
        <p14:creationId xmlns:p14="http://schemas.microsoft.com/office/powerpoint/2010/main" val="2222134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5682-1302-6AFC-1C03-C6D29B454D6B}"/>
              </a:ext>
            </a:extLst>
          </p:cNvPr>
          <p:cNvSpPr>
            <a:spLocks noGrp="1"/>
          </p:cNvSpPr>
          <p:nvPr>
            <p:ph type="title"/>
          </p:nvPr>
        </p:nvSpPr>
        <p:spPr/>
        <p:txBody>
          <a:bodyPr/>
          <a:lstStyle/>
          <a:p>
            <a: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t>Tevsi Yatırımlarda İndirimli KV Uygulaması</a:t>
            </a:r>
            <a:endParaRPr lang="tr-TR" dirty="0"/>
          </a:p>
        </p:txBody>
      </p:sp>
      <p:sp>
        <p:nvSpPr>
          <p:cNvPr id="3" name="Title 1">
            <a:extLst>
              <a:ext uri="{FF2B5EF4-FFF2-40B4-BE49-F238E27FC236}">
                <a16:creationId xmlns:a16="http://schemas.microsoft.com/office/drawing/2014/main" id="{7102F3DF-455D-007A-60E8-EB402AF24F3D}"/>
              </a:ext>
            </a:extLst>
          </p:cNvPr>
          <p:cNvSpPr txBox="1">
            <a:spLocks/>
          </p:cNvSpPr>
          <p:nvPr/>
        </p:nvSpPr>
        <p:spPr>
          <a:xfrm>
            <a:off x="1003199" y="950400"/>
            <a:ext cx="10185600" cy="4530860"/>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494949"/>
                </a:solidFill>
                <a:effectLst/>
                <a:uLnTx/>
                <a:uFillTx/>
                <a:latin typeface="Open Sans"/>
                <a:ea typeface="+mj-ea"/>
                <a:cs typeface="+mj-cs"/>
              </a:rPr>
              <a:t>Tevsi yatırımlarda, </a:t>
            </a:r>
          </a:p>
          <a:p>
            <a:pPr marL="0" marR="0" lvl="0" indent="0" algn="just" defTabSz="902975" rtl="0" eaLnBrk="1" fontAlgn="auto" latinLnBrk="0" hangingPunct="1">
              <a:lnSpc>
                <a:spcPct val="100000"/>
              </a:lnSpc>
              <a:spcBef>
                <a:spcPts val="0"/>
              </a:spcBef>
              <a:spcAft>
                <a:spcPts val="0"/>
              </a:spcAft>
              <a:buClrTx/>
              <a:buSzTx/>
              <a:buFontTx/>
              <a:buNone/>
              <a:tabLst/>
              <a:defRPr/>
            </a:pPr>
            <a:endParaRPr lang="tr-TR" sz="1600" dirty="0">
              <a:solidFill>
                <a:srgbClr val="494949"/>
              </a:solidFill>
              <a:latin typeface="Open Sans"/>
            </a:endParaRPr>
          </a:p>
          <a:p>
            <a:pPr marL="285750" marR="0" lvl="0" indent="-285750" algn="just" defTabSz="9029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600" dirty="0">
                <a:solidFill>
                  <a:srgbClr val="494949"/>
                </a:solidFill>
                <a:latin typeface="Open Sans"/>
              </a:rPr>
              <a:t>Tevsi yatırımlardan elde edilen kazancın ayrı hesaplarda izlenmek suretiyle tespit edilememesi durumunda indirimli kurumlar vergisine konu edilecek kazanç, tevsi yatırım tutarının toplam sabit kıymet tutarına bölünmesi suretiyle bulunacak oranın kurumun ticari bilanço kârı ile çarpılması suretiyle hesaplanacaktır. </a:t>
            </a: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algn="just" defTabSz="902975">
              <a:lnSpc>
                <a:spcPct val="100000"/>
              </a:lnSpc>
              <a:spcBef>
                <a:spcPts val="0"/>
              </a:spcBef>
              <a:defRPr/>
            </a:pPr>
            <a:endParaRPr lang="tr-TR" sz="1600" dirty="0">
              <a:solidFill>
                <a:srgbClr val="494949"/>
              </a:solidFill>
              <a:latin typeface="Open Sans"/>
            </a:endParaRPr>
          </a:p>
          <a:p>
            <a:pPr algn="just" defTabSz="902975">
              <a:lnSpc>
                <a:spcPct val="100000"/>
              </a:lnSpc>
              <a:spcBef>
                <a:spcPts val="0"/>
              </a:spcBef>
              <a:defRPr/>
            </a:pPr>
            <a:r>
              <a:rPr lang="tr-TR" sz="1600" dirty="0">
                <a:solidFill>
                  <a:srgbClr val="494949"/>
                </a:solidFill>
                <a:latin typeface="Open Sans"/>
              </a:rPr>
              <a:t>		        </a:t>
            </a:r>
            <a:r>
              <a:rPr lang="tr-TR" sz="1600" b="1" dirty="0">
                <a:solidFill>
                  <a:srgbClr val="494949"/>
                </a:solidFill>
                <a:latin typeface="Open Sans"/>
              </a:rPr>
              <a:t>Tevsi Yatırım Tutarı</a:t>
            </a:r>
          </a:p>
          <a:p>
            <a:pPr algn="just" defTabSz="902975">
              <a:lnSpc>
                <a:spcPct val="100000"/>
              </a:lnSpc>
              <a:spcBef>
                <a:spcPts val="0"/>
              </a:spcBef>
              <a:defRPr/>
            </a:pPr>
            <a:r>
              <a:rPr lang="tr-TR" sz="1400" b="1" dirty="0">
                <a:solidFill>
                  <a:srgbClr val="494949"/>
                </a:solidFill>
                <a:latin typeface="Open Sans"/>
              </a:rPr>
              <a:t>Yatırımın Kazanç </a:t>
            </a:r>
            <a:r>
              <a:rPr lang="tr-TR" sz="1600" dirty="0">
                <a:solidFill>
                  <a:srgbClr val="494949"/>
                </a:solidFill>
                <a:latin typeface="Open Sans"/>
              </a:rPr>
              <a:t>= 				         </a:t>
            </a:r>
            <a:r>
              <a:rPr lang="tr-TR" sz="1600" b="1" dirty="0">
                <a:solidFill>
                  <a:srgbClr val="494949"/>
                </a:solidFill>
                <a:latin typeface="Open Sans"/>
              </a:rPr>
              <a:t>x</a:t>
            </a:r>
            <a:r>
              <a:rPr lang="tr-TR" sz="1600" dirty="0">
                <a:solidFill>
                  <a:srgbClr val="494949"/>
                </a:solidFill>
                <a:latin typeface="Open Sans"/>
              </a:rPr>
              <a:t> </a:t>
            </a:r>
            <a:r>
              <a:rPr lang="tr-TR" sz="1600" b="1" dirty="0">
                <a:solidFill>
                  <a:srgbClr val="494949"/>
                </a:solidFill>
                <a:latin typeface="Open Sans"/>
              </a:rPr>
              <a:t>Ticari Bilanço Karı</a:t>
            </a:r>
          </a:p>
          <a:p>
            <a:pPr algn="just" defTabSz="902975">
              <a:lnSpc>
                <a:spcPct val="100000"/>
              </a:lnSpc>
              <a:spcBef>
                <a:spcPts val="0"/>
              </a:spcBef>
              <a:defRPr/>
            </a:pPr>
            <a:r>
              <a:rPr lang="tr-TR" sz="1600" dirty="0">
                <a:solidFill>
                  <a:srgbClr val="494949"/>
                </a:solidFill>
                <a:latin typeface="Open Sans"/>
              </a:rPr>
              <a:t> 		  </a:t>
            </a:r>
            <a:r>
              <a:rPr lang="tr-TR" sz="1600" b="1" dirty="0">
                <a:solidFill>
                  <a:srgbClr val="494949"/>
                </a:solidFill>
                <a:latin typeface="Open Sans"/>
              </a:rPr>
              <a:t>Dön. Sonu Toplam Sabit Kıymet</a:t>
            </a: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br>
            <a: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t>Bu şekilde hesaplanan kazanç tutarı, matrahı aşamaz!!</a:t>
            </a:r>
            <a:endParaRPr kumimoji="0" lang="tr-TR" sz="5398" b="0" i="0" u="none" strike="noStrike" kern="1200" cap="none" spc="0" normalizeH="0" baseline="0" noProof="0" dirty="0">
              <a:ln>
                <a:noFill/>
              </a:ln>
              <a:solidFill>
                <a:srgbClr val="00338D"/>
              </a:solidFill>
              <a:effectLst/>
              <a:uLnTx/>
              <a:uFillTx/>
              <a:latin typeface="KPMG Extralight"/>
              <a:ea typeface="+mj-ea"/>
              <a:cs typeface="+mj-cs"/>
            </a:endParaRPr>
          </a:p>
        </p:txBody>
      </p:sp>
      <p:sp>
        <p:nvSpPr>
          <p:cNvPr id="4" name="Minus Sign 3">
            <a:extLst>
              <a:ext uri="{FF2B5EF4-FFF2-40B4-BE49-F238E27FC236}">
                <a16:creationId xmlns:a16="http://schemas.microsoft.com/office/drawing/2014/main" id="{18C935DC-0721-0FFB-5B9C-EE36B1BB2058}"/>
              </a:ext>
            </a:extLst>
          </p:cNvPr>
          <p:cNvSpPr/>
          <p:nvPr/>
        </p:nvSpPr>
        <p:spPr>
          <a:xfrm>
            <a:off x="2267339" y="3109962"/>
            <a:ext cx="4208106" cy="335901"/>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tr-TR" sz="1500" dirty="0" err="1">
              <a:solidFill>
                <a:schemeClr val="bg1"/>
              </a:solidFill>
            </a:endParaRPr>
          </a:p>
        </p:txBody>
      </p:sp>
      <p:sp>
        <p:nvSpPr>
          <p:cNvPr id="5" name="TextBox 4">
            <a:extLst>
              <a:ext uri="{FF2B5EF4-FFF2-40B4-BE49-F238E27FC236}">
                <a16:creationId xmlns:a16="http://schemas.microsoft.com/office/drawing/2014/main" id="{273A4B68-CB08-0523-FB16-F071B86E951C}"/>
              </a:ext>
            </a:extLst>
          </p:cNvPr>
          <p:cNvSpPr txBox="1"/>
          <p:nvPr/>
        </p:nvSpPr>
        <p:spPr>
          <a:xfrm>
            <a:off x="692272" y="6284422"/>
            <a:ext cx="7944652" cy="299259"/>
          </a:xfrm>
          <a:prstGeom prst="rect">
            <a:avLst/>
          </a:prstGeom>
          <a:solidFill>
            <a:schemeClr val="bg1"/>
          </a:solidFill>
          <a:ln>
            <a:solidFill>
              <a:schemeClr val="bg1"/>
            </a:solidFill>
          </a:ln>
        </p:spPr>
        <p:txBody>
          <a:bodyPr wrap="square" lIns="54610" tIns="54610" rIns="54610" bIns="54610" rtlCol="0">
            <a:noAutofit/>
          </a:bodyPr>
          <a:lstStyle/>
          <a:p>
            <a:pPr>
              <a:spcAft>
                <a:spcPts val="600"/>
              </a:spcAft>
            </a:pPr>
            <a:endParaRPr lang="tr-TR" sz="1500" dirty="0" err="1">
              <a:solidFill>
                <a:schemeClr val="tx2"/>
              </a:solidFill>
            </a:endParaRPr>
          </a:p>
        </p:txBody>
      </p:sp>
    </p:spTree>
    <p:extLst>
      <p:ext uri="{BB962C8B-B14F-4D97-AF65-F5344CB8AC3E}">
        <p14:creationId xmlns:p14="http://schemas.microsoft.com/office/powerpoint/2010/main" val="548869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5682-1302-6AFC-1C03-C6D29B454D6B}"/>
              </a:ext>
            </a:extLst>
          </p:cNvPr>
          <p:cNvSpPr>
            <a:spLocks noGrp="1"/>
          </p:cNvSpPr>
          <p:nvPr>
            <p:ph type="title"/>
          </p:nvPr>
        </p:nvSpPr>
        <p:spPr/>
        <p:txBody>
          <a:bodyPr/>
          <a:lstStyle/>
          <a:p>
            <a: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t>Tevsi Yatırımlarda İndirimli KV Uygulaması</a:t>
            </a:r>
            <a:endParaRPr lang="tr-TR" dirty="0"/>
          </a:p>
        </p:txBody>
      </p:sp>
      <p:sp>
        <p:nvSpPr>
          <p:cNvPr id="3" name="Title 1">
            <a:extLst>
              <a:ext uri="{FF2B5EF4-FFF2-40B4-BE49-F238E27FC236}">
                <a16:creationId xmlns:a16="http://schemas.microsoft.com/office/drawing/2014/main" id="{7102F3DF-455D-007A-60E8-EB402AF24F3D}"/>
              </a:ext>
            </a:extLst>
          </p:cNvPr>
          <p:cNvSpPr txBox="1">
            <a:spLocks/>
          </p:cNvSpPr>
          <p:nvPr/>
        </p:nvSpPr>
        <p:spPr>
          <a:xfrm>
            <a:off x="1003199" y="950400"/>
            <a:ext cx="10296172" cy="5151820"/>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indent="342900" algn="just">
              <a:spcAft>
                <a:spcPts val="600"/>
              </a:spcAft>
            </a:pPr>
            <a:r>
              <a:rPr lang="tr-TR" sz="1800" b="1" i="0" dirty="0">
                <a:solidFill>
                  <a:srgbClr val="000000"/>
                </a:solidFill>
                <a:effectLst/>
                <a:latin typeface="Calibri" panose="020F0502020204030204" pitchFamily="34" charset="0"/>
              </a:rPr>
              <a:t>Örnek 11:</a:t>
            </a:r>
            <a:r>
              <a:rPr lang="tr-TR" sz="1800" b="0" i="0" dirty="0">
                <a:solidFill>
                  <a:srgbClr val="000000"/>
                </a:solidFill>
                <a:effectLst/>
                <a:latin typeface="Calibri" panose="020F0502020204030204" pitchFamily="34" charset="0"/>
              </a:rPr>
              <a:t> (H) A.Ş. 2024 hesap döneminde yatırım teşvik belgesi kapsamında 10.000.000 TL tutarında tevsi yatırım harcaması yapmış olup yatırım 2024 yılında tamamlanmıştır..</a:t>
            </a:r>
          </a:p>
          <a:p>
            <a:pPr indent="342900" algn="just">
              <a:spcAft>
                <a:spcPts val="600"/>
              </a:spcAft>
            </a:pPr>
            <a:r>
              <a:rPr lang="tr-TR" sz="1800" b="0" i="0" dirty="0">
                <a:solidFill>
                  <a:srgbClr val="000000"/>
                </a:solidFill>
                <a:effectLst/>
                <a:latin typeface="Calibri" panose="020F0502020204030204" pitchFamily="34" charset="0"/>
              </a:rPr>
              <a:t>Söz konusu şirketin 2024 hesap döneminde ticari bilanço kârı 20.000.000 TL, kurumlar vergisi matrahı ise 10.000.000 TL’dir. Tevsi yatırımdan doğan kazanç ayrı bir şekilde tespit edilememiştir. </a:t>
            </a:r>
            <a:r>
              <a:rPr lang="tr-TR" sz="1800" b="0" i="0" dirty="0">
                <a:solidFill>
                  <a:srgbClr val="FF0000"/>
                </a:solidFill>
                <a:effectLst/>
                <a:latin typeface="Calibri" panose="020F0502020204030204" pitchFamily="34" charset="0"/>
              </a:rPr>
              <a:t>(Yatırıma katkı oranı: %40, vergi indirim oranı: %70)</a:t>
            </a:r>
          </a:p>
          <a:p>
            <a:pPr indent="342900" algn="just">
              <a:spcAft>
                <a:spcPts val="600"/>
              </a:spcAft>
            </a:pPr>
            <a:r>
              <a:rPr lang="tr-TR" sz="1800" b="0" i="0" dirty="0">
                <a:solidFill>
                  <a:srgbClr val="000000"/>
                </a:solidFill>
                <a:effectLst/>
                <a:latin typeface="Calibri" panose="020F0502020204030204" pitchFamily="34" charset="0"/>
              </a:rPr>
              <a:t>(H) A.Ş.’</a:t>
            </a:r>
            <a:r>
              <a:rPr lang="tr-TR" sz="1800" b="0" i="0" dirty="0" err="1">
                <a:solidFill>
                  <a:srgbClr val="000000"/>
                </a:solidFill>
                <a:effectLst/>
                <a:latin typeface="Calibri" panose="020F0502020204030204" pitchFamily="34" charset="0"/>
              </a:rPr>
              <a:t>nin</a:t>
            </a:r>
            <a:r>
              <a:rPr lang="tr-TR" sz="1800" b="0" i="0" dirty="0">
                <a:solidFill>
                  <a:srgbClr val="000000"/>
                </a:solidFill>
                <a:effectLst/>
                <a:latin typeface="Calibri" panose="020F0502020204030204" pitchFamily="34" charset="0"/>
              </a:rPr>
              <a:t> dönem sonunda aktifine kayıtlı bulunan sabit kıymetlerin tutarları aşağıdaki gibidir:</a:t>
            </a: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494949"/>
                </a:solidFill>
                <a:effectLst/>
                <a:uLnTx/>
                <a:uFillTx/>
                <a:latin typeface="Open Sans"/>
                <a:ea typeface="+mj-ea"/>
                <a:cs typeface="+mj-cs"/>
              </a:rPr>
              <a:t>	</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br>
            <a:endPar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lang="tr-TR" sz="1600" b="1" dirty="0">
              <a:solidFill>
                <a:srgbClr val="00338D"/>
              </a:solidFill>
              <a:latin typeface="Calibri" panose="020F0502020204030204" pitchFamily="34" charset="0"/>
              <a:cs typeface="Calibri" panose="020F050202020403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lang="tr-TR" sz="1600" b="1" dirty="0">
              <a:solidFill>
                <a:srgbClr val="00338D"/>
              </a:solidFill>
              <a:latin typeface="Calibri" panose="020F0502020204030204" pitchFamily="34" charset="0"/>
              <a:cs typeface="Calibri" panose="020F050202020403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r>
              <a:rPr lang="tr-TR" sz="1600" b="1" dirty="0">
                <a:solidFill>
                  <a:srgbClr val="00338D"/>
                </a:solidFill>
                <a:latin typeface="Calibri" panose="020F0502020204030204" pitchFamily="34" charset="0"/>
                <a:cs typeface="Calibri" panose="020F0502020204030204" pitchFamily="34" charset="0"/>
              </a:rPr>
              <a:t>Dikkate alınması gereken sabit kıymet tutarı (47.500.000 – 7.500.000=) 40.000.000 TL’dir.  </a:t>
            </a: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srgbClr val="00338D"/>
              </a:solidFill>
              <a:effectLst/>
              <a:uLnTx/>
              <a:uFillTx/>
              <a:latin typeface="KPMG Extralight"/>
              <a:ea typeface="+mj-ea"/>
              <a:cs typeface="Arial" panose="020B060402020202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lang="tr-TR" sz="2800" b="1" dirty="0">
              <a:solidFill>
                <a:srgbClr val="00338D"/>
              </a:solidFill>
              <a:latin typeface="KPMG Extralight"/>
              <a:cs typeface="Arial" panose="020B060402020202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00338D"/>
                </a:solidFill>
                <a:effectLst/>
                <a:uLnTx/>
                <a:uFillTx/>
                <a:latin typeface="KPMG Extralight"/>
                <a:ea typeface="+mj-ea"/>
                <a:cs typeface="Arial" panose="020B0604020202020204" pitchFamily="34" charset="0"/>
              </a:rPr>
              <a:t>	              </a:t>
            </a:r>
            <a:r>
              <a:rPr kumimoji="0" lang="tr-TR" sz="1600" b="1" i="0" u="none" strike="noStrike" kern="1200" cap="none" spc="0" normalizeH="0" baseline="0" noProof="0" dirty="0">
                <a:ln>
                  <a:noFill/>
                </a:ln>
                <a:solidFill>
                  <a:srgbClr val="00338D"/>
                </a:solidFill>
                <a:effectLst/>
                <a:uLnTx/>
                <a:uFillTx/>
                <a:latin typeface="Calibri" panose="020F0502020204030204" pitchFamily="34" charset="0"/>
                <a:cs typeface="Calibri" panose="020F0502020204030204" pitchFamily="34" charset="0"/>
              </a:rPr>
              <a:t>= 0,25 x 2.000.000 </a:t>
            </a:r>
          </a:p>
          <a:p>
            <a:pPr marL="0" marR="0" lvl="0" indent="0" algn="just" defTabSz="902975" rtl="0" eaLnBrk="1" fontAlgn="auto" latinLnBrk="0" hangingPunct="1">
              <a:lnSpc>
                <a:spcPct val="100000"/>
              </a:lnSpc>
              <a:spcBef>
                <a:spcPts val="0"/>
              </a:spcBef>
              <a:spcAft>
                <a:spcPts val="0"/>
              </a:spcAft>
              <a:buClrTx/>
              <a:buSzTx/>
              <a:buFontTx/>
              <a:buNone/>
              <a:tabLst/>
              <a:defRPr/>
            </a:pPr>
            <a:r>
              <a:rPr lang="tr-TR" sz="1600" b="1" dirty="0">
                <a:solidFill>
                  <a:srgbClr val="00338D"/>
                </a:solidFill>
                <a:latin typeface="Calibri" panose="020F0502020204030204" pitchFamily="34" charset="0"/>
                <a:cs typeface="Calibri" panose="020F0502020204030204" pitchFamily="34" charset="0"/>
              </a:rPr>
              <a:t>		     = 5.000.000 TL</a:t>
            </a:r>
            <a:endParaRPr kumimoji="0" lang="tr-TR" sz="1600" b="1" i="0" u="none" strike="noStrike" kern="1200" cap="none" spc="0" normalizeH="0" baseline="0" noProof="0" dirty="0">
              <a:ln>
                <a:noFill/>
              </a:ln>
              <a:solidFill>
                <a:srgbClr val="00338D"/>
              </a:solidFill>
              <a:effectLst/>
              <a:uLnTx/>
              <a:uFillTx/>
              <a:latin typeface="Calibri" panose="020F0502020204030204" pitchFamily="34" charset="0"/>
              <a:cs typeface="Calibri" panose="020F050202020403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lang="tr-TR" sz="2800" b="1" dirty="0">
              <a:solidFill>
                <a:srgbClr val="00338D"/>
              </a:solidFill>
              <a:latin typeface="KPMG Extralight"/>
              <a:cs typeface="Arial" panose="020B060402020202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srgbClr val="00338D"/>
              </a:solidFill>
              <a:effectLst/>
              <a:uLnTx/>
              <a:uFillTx/>
              <a:latin typeface="KPMG Extralight"/>
              <a:ea typeface="+mj-ea"/>
              <a:cs typeface="Arial" panose="020B060402020202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5398" b="0" i="0" u="none" strike="noStrike" kern="1200" cap="none" spc="0" normalizeH="0" baseline="0" noProof="0" dirty="0">
              <a:ln>
                <a:noFill/>
              </a:ln>
              <a:solidFill>
                <a:srgbClr val="00338D"/>
              </a:solidFill>
              <a:effectLst/>
              <a:uLnTx/>
              <a:uFillTx/>
              <a:latin typeface="KPMG Extralight"/>
              <a:ea typeface="+mj-ea"/>
              <a:cs typeface="+mj-cs"/>
            </a:endParaRPr>
          </a:p>
        </p:txBody>
      </p:sp>
      <p:graphicFrame>
        <p:nvGraphicFramePr>
          <p:cNvPr id="5" name="Table 4">
            <a:extLst>
              <a:ext uri="{FF2B5EF4-FFF2-40B4-BE49-F238E27FC236}">
                <a16:creationId xmlns:a16="http://schemas.microsoft.com/office/drawing/2014/main" id="{40259652-B8D4-1C65-23DA-C718121A4561}"/>
              </a:ext>
            </a:extLst>
          </p:cNvPr>
          <p:cNvGraphicFramePr>
            <a:graphicFrameLocks noGrp="1"/>
          </p:cNvGraphicFramePr>
          <p:nvPr>
            <p:extLst>
              <p:ext uri="{D42A27DB-BD31-4B8C-83A1-F6EECF244321}">
                <p14:modId xmlns:p14="http://schemas.microsoft.com/office/powerpoint/2010/main" val="3434493987"/>
              </p:ext>
            </p:extLst>
          </p:nvPr>
        </p:nvGraphicFramePr>
        <p:xfrm>
          <a:off x="1464744" y="2746382"/>
          <a:ext cx="6391632" cy="1105535"/>
        </p:xfrm>
        <a:graphic>
          <a:graphicData uri="http://schemas.openxmlformats.org/drawingml/2006/table">
            <a:tbl>
              <a:tblPr/>
              <a:tblGrid>
                <a:gridCol w="3326989">
                  <a:extLst>
                    <a:ext uri="{9D8B030D-6E8A-4147-A177-3AD203B41FA5}">
                      <a16:colId xmlns:a16="http://schemas.microsoft.com/office/drawing/2014/main" val="1317771212"/>
                    </a:ext>
                  </a:extLst>
                </a:gridCol>
                <a:gridCol w="3064643">
                  <a:extLst>
                    <a:ext uri="{9D8B030D-6E8A-4147-A177-3AD203B41FA5}">
                      <a16:colId xmlns:a16="http://schemas.microsoft.com/office/drawing/2014/main" val="907830371"/>
                    </a:ext>
                  </a:extLst>
                </a:gridCol>
              </a:tblGrid>
              <a:tr h="0">
                <a:tc>
                  <a:txBody>
                    <a:bodyPr/>
                    <a:lstStyle/>
                    <a:p>
                      <a:pPr indent="450215" algn="just">
                        <a:spcAft>
                          <a:spcPts val="600"/>
                        </a:spcAft>
                      </a:pPr>
                      <a:r>
                        <a:rPr lang="tr-TR" sz="1200" dirty="0">
                          <a:effectLst/>
                          <a:latin typeface="Calibri" panose="020F0502020204030204" pitchFamily="34" charset="0"/>
                        </a:rPr>
                        <a:t>Sabit kıymetler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600"/>
                        </a:spcAft>
                      </a:pPr>
                      <a:r>
                        <a:rPr lang="tr-TR" sz="1200" dirty="0">
                          <a:effectLst/>
                          <a:latin typeface="Calibri" panose="020F0502020204030204" pitchFamily="34" charset="0"/>
                        </a:rPr>
                        <a:t>Amortisman düşülmeden önceki brüt tutar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1614419"/>
                  </a:ext>
                </a:extLst>
              </a:tr>
              <a:tr h="0">
                <a:tc>
                  <a:txBody>
                    <a:bodyPr/>
                    <a:lstStyle/>
                    <a:p>
                      <a:pPr indent="450215">
                        <a:spcAft>
                          <a:spcPts val="600"/>
                        </a:spcAft>
                      </a:pPr>
                      <a:r>
                        <a:rPr lang="tr-TR" sz="1200" dirty="0">
                          <a:effectLst/>
                          <a:latin typeface="Calibri" panose="020F0502020204030204" pitchFamily="34" charset="0"/>
                        </a:rPr>
                        <a:t>250-Arazi ve Arsalar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0215" algn="just">
                        <a:spcAft>
                          <a:spcPts val="600"/>
                        </a:spcAft>
                      </a:pPr>
                      <a:r>
                        <a:rPr lang="tr-TR" sz="1200" dirty="0">
                          <a:effectLst/>
                          <a:latin typeface="Calibri" panose="020F0502020204030204" pitchFamily="34" charset="0"/>
                        </a:rPr>
                        <a:t>   7.500.000 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8213960"/>
                  </a:ext>
                </a:extLst>
              </a:tr>
              <a:tr h="0">
                <a:tc>
                  <a:txBody>
                    <a:bodyPr/>
                    <a:lstStyle/>
                    <a:p>
                      <a:pPr indent="450215">
                        <a:spcAft>
                          <a:spcPts val="600"/>
                        </a:spcAft>
                      </a:pPr>
                      <a:r>
                        <a:rPr lang="tr-TR" sz="1200" dirty="0">
                          <a:effectLst/>
                          <a:latin typeface="Calibri" panose="020F0502020204030204" pitchFamily="34" charset="0"/>
                        </a:rPr>
                        <a:t>252-Binalar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0215" algn="just">
                        <a:spcAft>
                          <a:spcPts val="600"/>
                        </a:spcAft>
                      </a:pPr>
                      <a:r>
                        <a:rPr lang="tr-TR" sz="1200" dirty="0">
                          <a:effectLst/>
                          <a:latin typeface="Calibri" panose="020F0502020204030204" pitchFamily="34" charset="0"/>
                        </a:rPr>
                        <a:t>20.000.000 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2915644"/>
                  </a:ext>
                </a:extLst>
              </a:tr>
              <a:tr h="0">
                <a:tc>
                  <a:txBody>
                    <a:bodyPr/>
                    <a:lstStyle/>
                    <a:p>
                      <a:pPr indent="450215">
                        <a:spcAft>
                          <a:spcPts val="600"/>
                        </a:spcAft>
                      </a:pPr>
                      <a:r>
                        <a:rPr lang="tr-TR" sz="1200" dirty="0">
                          <a:effectLst/>
                          <a:latin typeface="Calibri" panose="020F0502020204030204" pitchFamily="34" charset="0"/>
                        </a:rPr>
                        <a:t>255-Demirbaşlar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0215" algn="just">
                        <a:spcAft>
                          <a:spcPts val="600"/>
                        </a:spcAft>
                      </a:pPr>
                      <a:r>
                        <a:rPr lang="tr-TR" sz="1200" dirty="0">
                          <a:effectLst/>
                          <a:latin typeface="Calibri" panose="020F0502020204030204" pitchFamily="34" charset="0"/>
                        </a:rPr>
                        <a:t>10.000.000 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1640318"/>
                  </a:ext>
                </a:extLst>
              </a:tr>
              <a:tr h="152400">
                <a:tc>
                  <a:txBody>
                    <a:bodyPr/>
                    <a:lstStyle/>
                    <a:p>
                      <a:pPr indent="450215">
                        <a:spcAft>
                          <a:spcPts val="600"/>
                        </a:spcAft>
                      </a:pPr>
                      <a:r>
                        <a:rPr lang="tr-TR" sz="1200">
                          <a:effectLst/>
                          <a:latin typeface="Calibri" panose="020F0502020204030204" pitchFamily="34" charset="0"/>
                        </a:rPr>
                        <a:t>258-Yapılmakta Olan Yatırımlar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0215" algn="just">
                        <a:spcAft>
                          <a:spcPts val="600"/>
                        </a:spcAft>
                      </a:pPr>
                      <a:r>
                        <a:rPr lang="tr-TR" sz="1200" dirty="0">
                          <a:effectLst/>
                          <a:latin typeface="Calibri" panose="020F0502020204030204" pitchFamily="34" charset="0"/>
                        </a:rPr>
                        <a:t> 10.000.000 TL</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6274450"/>
                  </a:ext>
                </a:extLst>
              </a:tr>
              <a:tr h="191135">
                <a:tc>
                  <a:txBody>
                    <a:bodyPr/>
                    <a:lstStyle/>
                    <a:p>
                      <a:pPr indent="450215" algn="just">
                        <a:spcAft>
                          <a:spcPts val="600"/>
                        </a:spcAft>
                      </a:pPr>
                      <a:r>
                        <a:rPr lang="tr-TR" sz="1200" dirty="0">
                          <a:effectLst/>
                          <a:latin typeface="Calibri" panose="020F0502020204030204" pitchFamily="34" charset="0"/>
                        </a:rPr>
                        <a:t> </a:t>
                      </a:r>
                      <a:r>
                        <a:rPr lang="tr-TR" sz="1200" b="1" dirty="0">
                          <a:effectLst/>
                          <a:latin typeface="Calibri" panose="020F0502020204030204" pitchFamily="34" charset="0"/>
                        </a:rPr>
                        <a:t>TOPLAM</a:t>
                      </a:r>
                      <a:endParaRPr lang="tr-TR" sz="1200" dirty="0">
                        <a:effectLst/>
                        <a:latin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0215" algn="just">
                        <a:spcAft>
                          <a:spcPts val="600"/>
                        </a:spcAft>
                      </a:pPr>
                      <a:r>
                        <a:rPr lang="tr-TR" sz="1200" b="1" dirty="0">
                          <a:effectLst/>
                          <a:latin typeface="Calibri" panose="020F0502020204030204" pitchFamily="34" charset="0"/>
                        </a:rPr>
                        <a:t> 47.500.000 TL</a:t>
                      </a:r>
                      <a:endParaRPr lang="tr-TR" sz="1200" dirty="0">
                        <a:effectLst/>
                        <a:latin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89955"/>
                  </a:ext>
                </a:extLst>
              </a:tr>
            </a:tbl>
          </a:graphicData>
        </a:graphic>
      </p:graphicFrame>
      <p:graphicFrame>
        <p:nvGraphicFramePr>
          <p:cNvPr id="7" name="Table 6">
            <a:extLst>
              <a:ext uri="{FF2B5EF4-FFF2-40B4-BE49-F238E27FC236}">
                <a16:creationId xmlns:a16="http://schemas.microsoft.com/office/drawing/2014/main" id="{53643B51-7F31-3658-91DF-3A3AB9E97789}"/>
              </a:ext>
            </a:extLst>
          </p:cNvPr>
          <p:cNvGraphicFramePr>
            <a:graphicFrameLocks noGrp="1"/>
          </p:cNvGraphicFramePr>
          <p:nvPr>
            <p:extLst>
              <p:ext uri="{D42A27DB-BD31-4B8C-83A1-F6EECF244321}">
                <p14:modId xmlns:p14="http://schemas.microsoft.com/office/powerpoint/2010/main" val="1356872778"/>
              </p:ext>
            </p:extLst>
          </p:nvPr>
        </p:nvGraphicFramePr>
        <p:xfrm>
          <a:off x="1277833" y="4567731"/>
          <a:ext cx="4115261" cy="662305"/>
        </p:xfrm>
        <a:graphic>
          <a:graphicData uri="http://schemas.openxmlformats.org/drawingml/2006/table">
            <a:tbl>
              <a:tblPr/>
              <a:tblGrid>
                <a:gridCol w="1719692">
                  <a:extLst>
                    <a:ext uri="{9D8B030D-6E8A-4147-A177-3AD203B41FA5}">
                      <a16:colId xmlns:a16="http://schemas.microsoft.com/office/drawing/2014/main" val="720166618"/>
                    </a:ext>
                  </a:extLst>
                </a:gridCol>
                <a:gridCol w="220836">
                  <a:extLst>
                    <a:ext uri="{9D8B030D-6E8A-4147-A177-3AD203B41FA5}">
                      <a16:colId xmlns:a16="http://schemas.microsoft.com/office/drawing/2014/main" val="3570336913"/>
                    </a:ext>
                  </a:extLst>
                </a:gridCol>
                <a:gridCol w="1157569">
                  <a:extLst>
                    <a:ext uri="{9D8B030D-6E8A-4147-A177-3AD203B41FA5}">
                      <a16:colId xmlns:a16="http://schemas.microsoft.com/office/drawing/2014/main" val="2825046188"/>
                    </a:ext>
                  </a:extLst>
                </a:gridCol>
                <a:gridCol w="1017164">
                  <a:extLst>
                    <a:ext uri="{9D8B030D-6E8A-4147-A177-3AD203B41FA5}">
                      <a16:colId xmlns:a16="http://schemas.microsoft.com/office/drawing/2014/main" val="3338719008"/>
                    </a:ext>
                  </a:extLst>
                </a:gridCol>
              </a:tblGrid>
              <a:tr h="354330">
                <a:tc rowSpan="2">
                  <a:txBody>
                    <a:bodyPr/>
                    <a:lstStyle/>
                    <a:p>
                      <a:pPr algn="just">
                        <a:spcAft>
                          <a:spcPts val="600"/>
                        </a:spcAft>
                      </a:pPr>
                      <a:r>
                        <a:rPr lang="tr-TR" sz="900" dirty="0">
                          <a:effectLst/>
                          <a:latin typeface="Calibri" panose="020F0502020204030204" pitchFamily="34" charset="0"/>
                        </a:rPr>
                        <a:t>Tevsi yatırıma isabet eden kazanç tutarı</a:t>
                      </a:r>
                      <a:endParaRPr lang="tr-TR" sz="1100" dirty="0">
                        <a:effectLst/>
                        <a:latin typeface="Calibri" panose="020F0502020204030204" pitchFamily="34" charset="0"/>
                      </a:endParaRPr>
                    </a:p>
                  </a:txBody>
                  <a:tcPr marL="68580" marR="68580" marT="0" marB="0" anchor="ctr">
                    <a:lnL>
                      <a:noFill/>
                    </a:lnL>
                    <a:lnR>
                      <a:noFill/>
                    </a:lnR>
                    <a:lnT>
                      <a:noFill/>
                    </a:lnT>
                    <a:lnB>
                      <a:noFill/>
                    </a:lnB>
                    <a:solidFill>
                      <a:srgbClr val="FFFFFF"/>
                    </a:solidFill>
                  </a:tcPr>
                </a:tc>
                <a:tc rowSpan="2">
                  <a:txBody>
                    <a:bodyPr/>
                    <a:lstStyle/>
                    <a:p>
                      <a:pPr marR="22225" algn="just">
                        <a:spcAft>
                          <a:spcPts val="600"/>
                        </a:spcAft>
                      </a:pPr>
                      <a:r>
                        <a:rPr lang="tr-TR" sz="900">
                          <a:effectLst/>
                          <a:latin typeface="Calibri" panose="020F0502020204030204" pitchFamily="34" charset="0"/>
                        </a:rPr>
                        <a:t> =</a:t>
                      </a:r>
                      <a:endParaRPr lang="tr-TR" sz="1100">
                        <a:effectLst/>
                        <a:latin typeface="Calibri" panose="020F0502020204030204" pitchFamily="34" charset="0"/>
                      </a:endParaRPr>
                    </a:p>
                  </a:txBody>
                  <a:tcPr marL="68580" marR="68580" marT="0" marB="0" anchor="ctr">
                    <a:lnL>
                      <a:noFill/>
                    </a:lnL>
                    <a:lnR>
                      <a:noFill/>
                    </a:lnR>
                    <a:lnT>
                      <a:noFill/>
                    </a:lnT>
                    <a:lnB>
                      <a:noFill/>
                    </a:lnB>
                    <a:solidFill>
                      <a:srgbClr val="FFFFFF"/>
                    </a:solidFill>
                  </a:tcPr>
                </a:tc>
                <a:tc>
                  <a:txBody>
                    <a:bodyPr/>
                    <a:lstStyle/>
                    <a:p>
                      <a:pPr marL="635" indent="-635" algn="just">
                        <a:spcAft>
                          <a:spcPts val="600"/>
                        </a:spcAft>
                      </a:pPr>
                      <a:r>
                        <a:rPr lang="tr-TR" sz="900" dirty="0">
                          <a:effectLst/>
                          <a:latin typeface="Calibri" panose="020F0502020204030204" pitchFamily="34" charset="0"/>
                        </a:rPr>
                        <a:t>Gerçekleşen tevsi yatırım tutarı</a:t>
                      </a:r>
                      <a:endParaRPr lang="tr-TR" sz="1100" dirty="0">
                        <a:effectLst/>
                        <a:latin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indent="24765" algn="just">
                        <a:spcAft>
                          <a:spcPts val="600"/>
                        </a:spcAft>
                      </a:pPr>
                      <a:r>
                        <a:rPr lang="tr-TR" sz="900" dirty="0">
                          <a:effectLst/>
                          <a:latin typeface="Calibri" panose="020F0502020204030204" pitchFamily="34" charset="0"/>
                        </a:rPr>
                        <a:t>x Ticari bilanço kârı</a:t>
                      </a:r>
                      <a:endParaRPr lang="tr-TR" sz="1100" dirty="0">
                        <a:effectLst/>
                        <a:latin typeface="Calibri" panose="020F0502020204030204" pitchFamily="34"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69620291"/>
                  </a:ext>
                </a:extLst>
              </a:tr>
              <a:tr h="307975">
                <a:tc vMerge="1">
                  <a:txBody>
                    <a:bodyPr/>
                    <a:lstStyle/>
                    <a:p>
                      <a:endParaRPr lang="tr-TR"/>
                    </a:p>
                  </a:txBody>
                  <a:tcPr/>
                </a:tc>
                <a:tc vMerge="1">
                  <a:txBody>
                    <a:bodyPr/>
                    <a:lstStyle/>
                    <a:p>
                      <a:endParaRPr lang="tr-TR"/>
                    </a:p>
                  </a:txBody>
                  <a:tcPr/>
                </a:tc>
                <a:tc>
                  <a:txBody>
                    <a:bodyPr/>
                    <a:lstStyle/>
                    <a:p>
                      <a:pPr marL="635" indent="-635" algn="just">
                        <a:spcAft>
                          <a:spcPts val="600"/>
                        </a:spcAft>
                      </a:pPr>
                      <a:r>
                        <a:rPr lang="tr-TR" sz="900" dirty="0">
                          <a:effectLst/>
                          <a:latin typeface="Calibri" panose="020F0502020204030204" pitchFamily="34" charset="0"/>
                        </a:rPr>
                        <a:t>Dönem sonu toplam sabit kıymet tutarı</a:t>
                      </a:r>
                      <a:endParaRPr lang="tr-TR" sz="1100" dirty="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tr-TR"/>
                    </a:p>
                  </a:txBody>
                  <a:tcPr/>
                </a:tc>
                <a:extLst>
                  <a:ext uri="{0D108BD9-81ED-4DB2-BD59-A6C34878D82A}">
                    <a16:rowId xmlns:a16="http://schemas.microsoft.com/office/drawing/2014/main" val="4202046118"/>
                  </a:ext>
                </a:extLst>
              </a:tr>
            </a:tbl>
          </a:graphicData>
        </a:graphic>
      </p:graphicFrame>
      <p:graphicFrame>
        <p:nvGraphicFramePr>
          <p:cNvPr id="8" name="Table 7">
            <a:extLst>
              <a:ext uri="{FF2B5EF4-FFF2-40B4-BE49-F238E27FC236}">
                <a16:creationId xmlns:a16="http://schemas.microsoft.com/office/drawing/2014/main" id="{BECDB132-E741-D932-DE31-4545BF3C45C1}"/>
              </a:ext>
            </a:extLst>
          </p:cNvPr>
          <p:cNvGraphicFramePr>
            <a:graphicFrameLocks noGrp="1"/>
          </p:cNvGraphicFramePr>
          <p:nvPr>
            <p:extLst>
              <p:ext uri="{D42A27DB-BD31-4B8C-83A1-F6EECF244321}">
                <p14:modId xmlns:p14="http://schemas.microsoft.com/office/powerpoint/2010/main" val="3025640295"/>
              </p:ext>
            </p:extLst>
          </p:nvPr>
        </p:nvGraphicFramePr>
        <p:xfrm>
          <a:off x="5868957" y="4567731"/>
          <a:ext cx="3713582" cy="395605"/>
        </p:xfrm>
        <a:graphic>
          <a:graphicData uri="http://schemas.openxmlformats.org/drawingml/2006/table">
            <a:tbl>
              <a:tblPr/>
              <a:tblGrid>
                <a:gridCol w="1361602">
                  <a:extLst>
                    <a:ext uri="{9D8B030D-6E8A-4147-A177-3AD203B41FA5}">
                      <a16:colId xmlns:a16="http://schemas.microsoft.com/office/drawing/2014/main" val="1310228819"/>
                    </a:ext>
                  </a:extLst>
                </a:gridCol>
                <a:gridCol w="600706">
                  <a:extLst>
                    <a:ext uri="{9D8B030D-6E8A-4147-A177-3AD203B41FA5}">
                      <a16:colId xmlns:a16="http://schemas.microsoft.com/office/drawing/2014/main" val="2719732934"/>
                    </a:ext>
                  </a:extLst>
                </a:gridCol>
                <a:gridCol w="836490">
                  <a:extLst>
                    <a:ext uri="{9D8B030D-6E8A-4147-A177-3AD203B41FA5}">
                      <a16:colId xmlns:a16="http://schemas.microsoft.com/office/drawing/2014/main" val="1212932539"/>
                    </a:ext>
                  </a:extLst>
                </a:gridCol>
                <a:gridCol w="914784">
                  <a:extLst>
                    <a:ext uri="{9D8B030D-6E8A-4147-A177-3AD203B41FA5}">
                      <a16:colId xmlns:a16="http://schemas.microsoft.com/office/drawing/2014/main" val="723140678"/>
                    </a:ext>
                  </a:extLst>
                </a:gridCol>
              </a:tblGrid>
              <a:tr h="193040">
                <a:tc rowSpan="2">
                  <a:txBody>
                    <a:bodyPr/>
                    <a:lstStyle/>
                    <a:p>
                      <a:pPr algn="just">
                        <a:spcAft>
                          <a:spcPts val="600"/>
                        </a:spcAft>
                      </a:pPr>
                      <a:r>
                        <a:rPr lang="tr-TR" sz="900" dirty="0">
                          <a:effectLst/>
                          <a:latin typeface="Calibri" panose="020F0502020204030204" pitchFamily="34" charset="0"/>
                        </a:rPr>
                        <a:t>Tevsi yatırıma isabet eden kazanç tutarı</a:t>
                      </a:r>
                      <a:endParaRPr lang="tr-TR" sz="1100" dirty="0">
                        <a:effectLst/>
                        <a:latin typeface="Calibri" panose="020F0502020204030204" pitchFamily="34" charset="0"/>
                      </a:endParaRPr>
                    </a:p>
                  </a:txBody>
                  <a:tcPr marL="68580" marR="68580" marT="0" marB="0" anchor="ctr">
                    <a:lnL>
                      <a:noFill/>
                    </a:lnL>
                    <a:lnR>
                      <a:noFill/>
                    </a:lnR>
                    <a:lnT>
                      <a:noFill/>
                    </a:lnT>
                    <a:lnB>
                      <a:noFill/>
                    </a:lnB>
                    <a:solidFill>
                      <a:srgbClr val="FFFFFF"/>
                    </a:solidFill>
                  </a:tcPr>
                </a:tc>
                <a:tc rowSpan="2">
                  <a:txBody>
                    <a:bodyPr/>
                    <a:lstStyle/>
                    <a:p>
                      <a:pPr marR="20955" indent="238760" algn="just">
                        <a:spcAft>
                          <a:spcPts val="600"/>
                        </a:spcAft>
                      </a:pPr>
                      <a:r>
                        <a:rPr lang="tr-TR" sz="900" dirty="0">
                          <a:effectLst/>
                          <a:latin typeface="Calibri" panose="020F0502020204030204" pitchFamily="34" charset="0"/>
                        </a:rPr>
                        <a:t>     =</a:t>
                      </a:r>
                      <a:endParaRPr lang="tr-TR" sz="1100" dirty="0">
                        <a:effectLst/>
                        <a:latin typeface="Calibri" panose="020F0502020204030204" pitchFamily="34" charset="0"/>
                      </a:endParaRPr>
                    </a:p>
                  </a:txBody>
                  <a:tcPr marL="68580" marR="68580" marT="0" marB="0" anchor="ctr">
                    <a:lnL>
                      <a:noFill/>
                    </a:lnL>
                    <a:lnR>
                      <a:noFill/>
                    </a:lnR>
                    <a:lnT>
                      <a:noFill/>
                    </a:lnT>
                    <a:lnB>
                      <a:noFill/>
                    </a:lnB>
                    <a:solidFill>
                      <a:srgbClr val="FFFFFF"/>
                    </a:solidFill>
                  </a:tcPr>
                </a:tc>
                <a:tc>
                  <a:txBody>
                    <a:bodyPr/>
                    <a:lstStyle/>
                    <a:p>
                      <a:pPr algn="just">
                        <a:spcAft>
                          <a:spcPts val="600"/>
                        </a:spcAft>
                      </a:pPr>
                      <a:r>
                        <a:rPr lang="tr-TR" sz="900" dirty="0">
                          <a:effectLst/>
                          <a:latin typeface="Calibri" panose="020F0502020204030204" pitchFamily="34" charset="0"/>
                        </a:rPr>
                        <a:t>10.000.000 TL</a:t>
                      </a:r>
                      <a:endParaRPr lang="tr-TR" sz="1100" dirty="0">
                        <a:effectLst/>
                        <a:latin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indent="69215" algn="just">
                        <a:spcAft>
                          <a:spcPts val="600"/>
                        </a:spcAft>
                      </a:pPr>
                      <a:r>
                        <a:rPr lang="tr-TR" sz="900" dirty="0">
                          <a:effectLst/>
                          <a:latin typeface="Calibri" panose="020F0502020204030204" pitchFamily="34" charset="0"/>
                        </a:rPr>
                        <a:t>x 20.000.000 TL</a:t>
                      </a:r>
                      <a:endParaRPr lang="tr-TR" sz="1100" dirty="0">
                        <a:effectLst/>
                        <a:latin typeface="Calibri" panose="020F0502020204030204" pitchFamily="34"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70865164"/>
                  </a:ext>
                </a:extLst>
              </a:tr>
              <a:tr h="202565">
                <a:tc vMerge="1">
                  <a:txBody>
                    <a:bodyPr/>
                    <a:lstStyle/>
                    <a:p>
                      <a:endParaRPr lang="tr-TR"/>
                    </a:p>
                  </a:txBody>
                  <a:tcPr/>
                </a:tc>
                <a:tc vMerge="1">
                  <a:txBody>
                    <a:bodyPr/>
                    <a:lstStyle/>
                    <a:p>
                      <a:endParaRPr lang="tr-TR"/>
                    </a:p>
                  </a:txBody>
                  <a:tcPr/>
                </a:tc>
                <a:tc>
                  <a:txBody>
                    <a:bodyPr/>
                    <a:lstStyle/>
                    <a:p>
                      <a:pPr algn="just">
                        <a:spcAft>
                          <a:spcPts val="600"/>
                        </a:spcAft>
                      </a:pPr>
                      <a:r>
                        <a:rPr lang="tr-TR" sz="900" dirty="0">
                          <a:effectLst/>
                          <a:latin typeface="Calibri" panose="020F0502020204030204" pitchFamily="34" charset="0"/>
                        </a:rPr>
                        <a:t>40.000.000 TL</a:t>
                      </a:r>
                      <a:endParaRPr lang="tr-TR" sz="1100" dirty="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tr-TR"/>
                    </a:p>
                  </a:txBody>
                  <a:tcPr/>
                </a:tc>
                <a:extLst>
                  <a:ext uri="{0D108BD9-81ED-4DB2-BD59-A6C34878D82A}">
                    <a16:rowId xmlns:a16="http://schemas.microsoft.com/office/drawing/2014/main" val="370056090"/>
                  </a:ext>
                </a:extLst>
              </a:tr>
            </a:tbl>
          </a:graphicData>
        </a:graphic>
      </p:graphicFrame>
      <p:sp>
        <p:nvSpPr>
          <p:cNvPr id="4" name="TextBox 3">
            <a:extLst>
              <a:ext uri="{FF2B5EF4-FFF2-40B4-BE49-F238E27FC236}">
                <a16:creationId xmlns:a16="http://schemas.microsoft.com/office/drawing/2014/main" id="{FB76E45F-B983-65F0-1F5A-00F3CB4FF48E}"/>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71817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5682-1302-6AFC-1C03-C6D29B454D6B}"/>
              </a:ext>
            </a:extLst>
          </p:cNvPr>
          <p:cNvSpPr>
            <a:spLocks noGrp="1"/>
          </p:cNvSpPr>
          <p:nvPr>
            <p:ph type="title"/>
          </p:nvPr>
        </p:nvSpPr>
        <p:spPr/>
        <p:txBody>
          <a:bodyPr/>
          <a:lstStyle/>
          <a:p>
            <a: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t>Tevsi Yatırımlarda İndirimli KV Uygulaması</a:t>
            </a:r>
            <a:endParaRPr lang="tr-TR" dirty="0"/>
          </a:p>
        </p:txBody>
      </p:sp>
      <p:sp>
        <p:nvSpPr>
          <p:cNvPr id="3" name="Title 1">
            <a:extLst>
              <a:ext uri="{FF2B5EF4-FFF2-40B4-BE49-F238E27FC236}">
                <a16:creationId xmlns:a16="http://schemas.microsoft.com/office/drawing/2014/main" id="{7102F3DF-455D-007A-60E8-EB402AF24F3D}"/>
              </a:ext>
            </a:extLst>
          </p:cNvPr>
          <p:cNvSpPr txBox="1">
            <a:spLocks/>
          </p:cNvSpPr>
          <p:nvPr/>
        </p:nvSpPr>
        <p:spPr>
          <a:xfrm>
            <a:off x="1003199" y="950400"/>
            <a:ext cx="10296172" cy="5151820"/>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indent="342900" algn="just">
              <a:spcAft>
                <a:spcPts val="600"/>
              </a:spcAft>
            </a:pPr>
            <a:r>
              <a:rPr lang="tr-TR" sz="1800" b="0" i="0" dirty="0">
                <a:solidFill>
                  <a:srgbClr val="000000"/>
                </a:solidFill>
                <a:effectLst/>
                <a:latin typeface="Calibri" panose="020F0502020204030204" pitchFamily="34" charset="0"/>
              </a:rPr>
              <a:t>Buna göre, indirimli kurumlar vergisine tabi tutulacak olan matrah 5.000.000 TL, (H) A.Ş.’nin kurumlar vergisi matrahından düşük olduğundan, bu tutarın tamamı indirimli kurumlar vergisi uygulamasına konu olacaktır.</a:t>
            </a:r>
          </a:p>
          <a:p>
            <a:pPr indent="342900" algn="just">
              <a:spcAft>
                <a:spcPts val="600"/>
              </a:spcAft>
            </a:pPr>
            <a:r>
              <a:rPr lang="tr-TR" sz="1800" b="0" i="0" dirty="0">
                <a:solidFill>
                  <a:srgbClr val="000000"/>
                </a:solidFill>
                <a:effectLst/>
                <a:latin typeface="Calibri" panose="020F0502020204030204" pitchFamily="34" charset="0"/>
              </a:rPr>
              <a:t>Yatırıma katkı oranı %40 olduğundan, hak kazanılan yatırıma katkı tutarı (10.000.000 TL x % 40) 4.000.000 TL’dir.</a:t>
            </a:r>
          </a:p>
          <a:p>
            <a:pPr indent="342900" algn="just">
              <a:spcAft>
                <a:spcPts val="600"/>
              </a:spcAft>
            </a:pPr>
            <a:r>
              <a:rPr lang="tr-TR" sz="1800" b="0" i="0" dirty="0">
                <a:solidFill>
                  <a:srgbClr val="000000"/>
                </a:solidFill>
                <a:effectLst/>
                <a:latin typeface="Calibri" panose="020F0502020204030204" pitchFamily="34" charset="0"/>
              </a:rPr>
              <a:t> </a:t>
            </a:r>
          </a:p>
          <a:p>
            <a:pPr indent="342900" algn="just">
              <a:spcAft>
                <a:spcPts val="600"/>
              </a:spcAft>
            </a:pPr>
            <a:endParaRPr lang="tr-TR" sz="1800" b="0" i="0" dirty="0">
              <a:solidFill>
                <a:srgbClr val="000000"/>
              </a:solidFill>
              <a:effectLst/>
              <a:latin typeface="Calibri" panose="020F0502020204030204" pitchFamily="34" charset="0"/>
            </a:endParaRPr>
          </a:p>
          <a:p>
            <a:pPr indent="342900" algn="just">
              <a:spcAft>
                <a:spcPts val="600"/>
              </a:spcAft>
            </a:pPr>
            <a:endParaRPr lang="tr-TR" sz="1800" dirty="0">
              <a:solidFill>
                <a:srgbClr val="000000"/>
              </a:solidFill>
              <a:latin typeface="Calibri" panose="020F0502020204030204" pitchFamily="34" charset="0"/>
            </a:endParaRPr>
          </a:p>
          <a:p>
            <a:pPr indent="342900" algn="just">
              <a:spcAft>
                <a:spcPts val="600"/>
              </a:spcAft>
            </a:pPr>
            <a:endParaRPr lang="tr-TR" sz="1800" b="0" i="0" dirty="0">
              <a:solidFill>
                <a:srgbClr val="000000"/>
              </a:solidFill>
              <a:effectLst/>
              <a:latin typeface="Calibri" panose="020F0502020204030204" pitchFamily="34" charset="0"/>
            </a:endParaRPr>
          </a:p>
          <a:p>
            <a:pPr indent="342900" algn="just">
              <a:spcAft>
                <a:spcPts val="600"/>
              </a:spcAft>
            </a:pPr>
            <a:endParaRPr lang="tr-TR" sz="1800" dirty="0">
              <a:solidFill>
                <a:srgbClr val="000000"/>
              </a:solidFill>
              <a:latin typeface="Calibri" panose="020F0502020204030204" pitchFamily="34" charset="0"/>
            </a:endParaRPr>
          </a:p>
          <a:p>
            <a:pPr indent="342900" algn="just">
              <a:spcAft>
                <a:spcPts val="600"/>
              </a:spcAft>
            </a:pPr>
            <a:endParaRPr lang="tr-TR" sz="1800" b="0" i="0" dirty="0">
              <a:solidFill>
                <a:srgbClr val="000000"/>
              </a:solidFill>
              <a:effectLst/>
              <a:latin typeface="Calibri" panose="020F0502020204030204" pitchFamily="34" charset="0"/>
            </a:endParaRPr>
          </a:p>
          <a:p>
            <a:pPr indent="342900" algn="just">
              <a:spcAft>
                <a:spcPts val="600"/>
              </a:spcAft>
            </a:pPr>
            <a:endParaRPr lang="tr-TR" sz="1800" dirty="0">
              <a:solidFill>
                <a:srgbClr val="000000"/>
              </a:solidFill>
              <a:latin typeface="Calibri" panose="020F0502020204030204" pitchFamily="34" charset="0"/>
            </a:endParaRPr>
          </a:p>
          <a:p>
            <a:pPr indent="342900" algn="just">
              <a:spcAft>
                <a:spcPts val="600"/>
              </a:spcAft>
            </a:pPr>
            <a:endParaRPr lang="tr-TR" sz="1800" b="0" i="0" dirty="0">
              <a:solidFill>
                <a:srgbClr val="000000"/>
              </a:solidFill>
              <a:effectLst/>
              <a:latin typeface="Calibri" panose="020F0502020204030204" pitchFamily="34" charset="0"/>
            </a:endParaRPr>
          </a:p>
          <a:p>
            <a:pPr indent="342900" algn="just">
              <a:spcAft>
                <a:spcPts val="600"/>
              </a:spcAft>
            </a:pPr>
            <a:endParaRPr lang="tr-TR" sz="1800" b="0" i="0" dirty="0">
              <a:solidFill>
                <a:srgbClr val="000000"/>
              </a:solidFill>
              <a:effectLst/>
              <a:latin typeface="Calibri" panose="020F0502020204030204" pitchFamily="34" charset="0"/>
            </a:endParaRPr>
          </a:p>
          <a:p>
            <a:pPr indent="342900" algn="just">
              <a:spcAft>
                <a:spcPts val="600"/>
              </a:spcAft>
            </a:pPr>
            <a:r>
              <a:rPr lang="tr-TR" sz="1800" b="0" i="0" dirty="0">
                <a:solidFill>
                  <a:srgbClr val="000000"/>
                </a:solidFill>
                <a:effectLst/>
                <a:latin typeface="Calibri" panose="020F0502020204030204" pitchFamily="34" charset="0"/>
              </a:rPr>
              <a:t>Yapılan tevsi yatırım nedeniyle tahsilinden vazgeçilen kurumlar vergisi, diğer bir ifadeyle yararlanılan yatırıma katkı tutarı [(5.000.000 TL x %25) - (5.000.000 TL x %7,5)=] 875.000 TL’dir. 3.125.000-TL’lik bakiye YKT, izleyen hesap dönemlerinde bu belge kapsamında kullanılabilir. </a:t>
            </a: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494949"/>
              </a:solidFill>
              <a:effectLst/>
              <a:uLnTx/>
              <a:uFillTx/>
              <a:latin typeface="Open Sans"/>
              <a:ea typeface="+mj-ea"/>
              <a:cs typeface="+mj-cs"/>
            </a:endParaRPr>
          </a:p>
          <a:p>
            <a:pPr marL="0" marR="0" lvl="0" indent="0" algn="just" defTabSz="902975"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494949"/>
                </a:solidFill>
                <a:effectLst/>
                <a:uLnTx/>
                <a:uFillTx/>
                <a:latin typeface="Open Sans"/>
                <a:ea typeface="+mj-ea"/>
                <a:cs typeface="+mj-cs"/>
              </a:rPr>
              <a:t>	</a:t>
            </a:r>
            <a:br>
              <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rPr>
            </a:br>
            <a:endParaRPr kumimoji="0" lang="tr-TR" sz="2800" b="1" i="0" u="none" strike="noStrike" kern="1200" cap="none" spc="0" normalizeH="0" baseline="0" noProof="0" dirty="0">
              <a:ln>
                <a:noFill/>
              </a:ln>
              <a:solidFill>
                <a:srgbClr val="00338D"/>
              </a:solidFill>
              <a:effectLst/>
              <a:uLnTx/>
              <a:uFillTx/>
              <a:latin typeface="Univers for KPMG" panose="020B0603020202020204" pitchFamily="34" charset="0"/>
              <a:ea typeface="+mj-ea"/>
              <a:cs typeface="Arial" panose="020B0604020202020204" pitchFamily="34" charset="0"/>
            </a:endParaRPr>
          </a:p>
          <a:p>
            <a:pPr marL="0" marR="0" lvl="0" indent="0" algn="just" defTabSz="902975" rtl="0" eaLnBrk="1" fontAlgn="auto" latinLnBrk="0" hangingPunct="1">
              <a:lnSpc>
                <a:spcPct val="100000"/>
              </a:lnSpc>
              <a:spcBef>
                <a:spcPts val="0"/>
              </a:spcBef>
              <a:spcAft>
                <a:spcPts val="0"/>
              </a:spcAft>
              <a:buClrTx/>
              <a:buSzTx/>
              <a:buFontTx/>
              <a:buNone/>
              <a:tabLst/>
              <a:defRPr/>
            </a:pPr>
            <a:endParaRPr kumimoji="0" lang="tr-TR" sz="5398" b="0" i="0" u="none" strike="noStrike" kern="1200" cap="none" spc="0" normalizeH="0" baseline="0" noProof="0" dirty="0">
              <a:ln>
                <a:noFill/>
              </a:ln>
              <a:solidFill>
                <a:srgbClr val="00338D"/>
              </a:solidFill>
              <a:effectLst/>
              <a:uLnTx/>
              <a:uFillTx/>
              <a:latin typeface="KPMG Extralight"/>
              <a:ea typeface="+mj-ea"/>
              <a:cs typeface="+mj-cs"/>
            </a:endParaRPr>
          </a:p>
        </p:txBody>
      </p:sp>
      <p:graphicFrame>
        <p:nvGraphicFramePr>
          <p:cNvPr id="4" name="Table 3">
            <a:extLst>
              <a:ext uri="{FF2B5EF4-FFF2-40B4-BE49-F238E27FC236}">
                <a16:creationId xmlns:a16="http://schemas.microsoft.com/office/drawing/2014/main" id="{F8310016-CD12-E3D0-28EB-8B299C890167}"/>
              </a:ext>
            </a:extLst>
          </p:cNvPr>
          <p:cNvGraphicFramePr>
            <a:graphicFrameLocks noGrp="1"/>
          </p:cNvGraphicFramePr>
          <p:nvPr>
            <p:extLst>
              <p:ext uri="{D42A27DB-BD31-4B8C-83A1-F6EECF244321}">
                <p14:modId xmlns:p14="http://schemas.microsoft.com/office/powerpoint/2010/main" val="890721685"/>
              </p:ext>
            </p:extLst>
          </p:nvPr>
        </p:nvGraphicFramePr>
        <p:xfrm>
          <a:off x="1257300" y="2283528"/>
          <a:ext cx="6014148" cy="1760220"/>
        </p:xfrm>
        <a:graphic>
          <a:graphicData uri="http://schemas.openxmlformats.org/drawingml/2006/table">
            <a:tbl>
              <a:tblPr/>
              <a:tblGrid>
                <a:gridCol w="4597845">
                  <a:extLst>
                    <a:ext uri="{9D8B030D-6E8A-4147-A177-3AD203B41FA5}">
                      <a16:colId xmlns:a16="http://schemas.microsoft.com/office/drawing/2014/main" val="2191631568"/>
                    </a:ext>
                  </a:extLst>
                </a:gridCol>
                <a:gridCol w="1416303">
                  <a:extLst>
                    <a:ext uri="{9D8B030D-6E8A-4147-A177-3AD203B41FA5}">
                      <a16:colId xmlns:a16="http://schemas.microsoft.com/office/drawing/2014/main" val="1284518247"/>
                    </a:ext>
                  </a:extLst>
                </a:gridCol>
              </a:tblGrid>
              <a:tr h="221955">
                <a:tc>
                  <a:txBody>
                    <a:bodyPr/>
                    <a:lstStyle/>
                    <a:p>
                      <a:pPr algn="l" fontAlgn="b"/>
                      <a:r>
                        <a:rPr lang="tr-TR" sz="1600" b="0" i="0" u="none" strike="noStrike" dirty="0">
                          <a:solidFill>
                            <a:srgbClr val="000000"/>
                          </a:solidFill>
                          <a:effectLst/>
                          <a:latin typeface="Calibri" panose="020F0502020204030204" pitchFamily="34" charset="0"/>
                        </a:rPr>
                        <a:t>Kurumlar Vergisi Matrahı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Calibri" panose="020F0502020204030204" pitchFamily="34" charset="0"/>
                        </a:rPr>
                        <a:t>10.000.000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967795"/>
                  </a:ext>
                </a:extLst>
              </a:tr>
              <a:tr h="221955">
                <a:tc>
                  <a:txBody>
                    <a:bodyPr/>
                    <a:lstStyle/>
                    <a:p>
                      <a:pPr algn="l" fontAlgn="b"/>
                      <a:r>
                        <a:rPr lang="tr-TR" sz="1600" b="0" i="0" u="none" strike="noStrike" dirty="0">
                          <a:solidFill>
                            <a:srgbClr val="000000"/>
                          </a:solidFill>
                          <a:effectLst/>
                          <a:latin typeface="Calibri" panose="020F0502020204030204" pitchFamily="34" charset="0"/>
                        </a:rPr>
                        <a:t>İndirimli KV Oranı (%25-(%25 x %70))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Calibri" panose="020F0502020204030204" pitchFamily="34" charset="0"/>
                        </a:rPr>
                        <a:t>7,50%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5467905"/>
                  </a:ext>
                </a:extLst>
              </a:tr>
              <a:tr h="221955">
                <a:tc>
                  <a:txBody>
                    <a:bodyPr/>
                    <a:lstStyle/>
                    <a:p>
                      <a:pPr algn="l" fontAlgn="b"/>
                      <a:r>
                        <a:rPr lang="tr-TR" sz="1600" b="0" i="0" u="none" strike="noStrike" dirty="0">
                          <a:solidFill>
                            <a:srgbClr val="000000"/>
                          </a:solidFill>
                          <a:effectLst/>
                          <a:latin typeface="Calibri" panose="020F0502020204030204" pitchFamily="34" charset="0"/>
                        </a:rPr>
                        <a:t>İndirimli KV Matrahı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Calibri" panose="020F0502020204030204" pitchFamily="34" charset="0"/>
                        </a:rPr>
                        <a:t>5.000.000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1153155"/>
                  </a:ext>
                </a:extLst>
              </a:tr>
              <a:tr h="221955">
                <a:tc>
                  <a:txBody>
                    <a:bodyPr/>
                    <a:lstStyle/>
                    <a:p>
                      <a:pPr algn="l" fontAlgn="b"/>
                      <a:r>
                        <a:rPr lang="sv-SE" sz="1600" b="0" i="0" u="none" strike="noStrike" dirty="0">
                          <a:solidFill>
                            <a:srgbClr val="000000"/>
                          </a:solidFill>
                          <a:effectLst/>
                          <a:latin typeface="Calibri" panose="020F0502020204030204" pitchFamily="34" charset="0"/>
                        </a:rPr>
                        <a:t>İndirimli Orana Göre Hesaplanan KV (5.000.000 x %7,5)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Calibri" panose="020F0502020204030204" pitchFamily="34" charset="0"/>
                        </a:rPr>
                        <a:t>375.000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1476229"/>
                  </a:ext>
                </a:extLst>
              </a:tr>
              <a:tr h="221955">
                <a:tc>
                  <a:txBody>
                    <a:bodyPr/>
                    <a:lstStyle/>
                    <a:p>
                      <a:pPr algn="l" fontAlgn="b"/>
                      <a:r>
                        <a:rPr lang="it-IT" sz="1600" b="0" i="0" u="none" strike="noStrike" dirty="0">
                          <a:solidFill>
                            <a:srgbClr val="000000"/>
                          </a:solidFill>
                          <a:effectLst/>
                          <a:latin typeface="Calibri" panose="020F0502020204030204" pitchFamily="34" charset="0"/>
                        </a:rPr>
                        <a:t>Genel Orana Tabi Matrah (10.000.000 - 5.000.000)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Calibri" panose="020F0502020204030204" pitchFamily="34" charset="0"/>
                        </a:rPr>
                        <a:t>5.000.000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073356"/>
                  </a:ext>
                </a:extLst>
              </a:tr>
              <a:tr h="221955">
                <a:tc>
                  <a:txBody>
                    <a:bodyPr/>
                    <a:lstStyle/>
                    <a:p>
                      <a:pPr algn="l" fontAlgn="b"/>
                      <a:r>
                        <a:rPr lang="sv-SE" sz="1600" b="0" i="0" u="none" strike="noStrike">
                          <a:solidFill>
                            <a:srgbClr val="000000"/>
                          </a:solidFill>
                          <a:effectLst/>
                          <a:latin typeface="Calibri" panose="020F0502020204030204" pitchFamily="34" charset="0"/>
                        </a:rPr>
                        <a:t>Genel Orana Göre Hesaplanan KV (5.000.000 x %25)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Calibri" panose="020F0502020204030204" pitchFamily="34" charset="0"/>
                        </a:rPr>
                        <a:t>1.250.000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642766"/>
                  </a:ext>
                </a:extLst>
              </a:tr>
              <a:tr h="221955">
                <a:tc>
                  <a:txBody>
                    <a:bodyPr/>
                    <a:lstStyle/>
                    <a:p>
                      <a:pPr algn="l" fontAlgn="b"/>
                      <a:r>
                        <a:rPr lang="nn-NO" sz="1600" b="0" i="0" u="none" strike="noStrike">
                          <a:solidFill>
                            <a:srgbClr val="000000"/>
                          </a:solidFill>
                          <a:effectLst/>
                          <a:latin typeface="Calibri" panose="020F0502020204030204" pitchFamily="34" charset="0"/>
                        </a:rPr>
                        <a:t>Hesaplanan Toplam KV (1.250.000 + 375.000)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Calibri" panose="020F0502020204030204" pitchFamily="34" charset="0"/>
                        </a:rPr>
                        <a:t>1.625.000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25252"/>
                  </a:ext>
                </a:extLst>
              </a:tr>
            </a:tbl>
          </a:graphicData>
        </a:graphic>
      </p:graphicFrame>
      <p:sp>
        <p:nvSpPr>
          <p:cNvPr id="5" name="TextBox 4">
            <a:extLst>
              <a:ext uri="{FF2B5EF4-FFF2-40B4-BE49-F238E27FC236}">
                <a16:creationId xmlns:a16="http://schemas.microsoft.com/office/drawing/2014/main" id="{5D4FEF03-9B82-FD27-E4FB-F374DFC231A3}"/>
              </a:ext>
            </a:extLst>
          </p:cNvPr>
          <p:cNvSpPr txBox="1"/>
          <p:nvPr/>
        </p:nvSpPr>
        <p:spPr>
          <a:xfrm>
            <a:off x="692272" y="6284422"/>
            <a:ext cx="7944652" cy="299259"/>
          </a:xfrm>
          <a:prstGeom prst="rect">
            <a:avLst/>
          </a:prstGeom>
          <a:solidFill>
            <a:schemeClr val="bg1"/>
          </a:solidFill>
          <a:ln>
            <a:solidFill>
              <a:schemeClr val="bg1"/>
            </a:solidFill>
          </a:ln>
        </p:spPr>
        <p:txBody>
          <a:bodyPr wrap="square" lIns="54610" tIns="54610" rIns="54610" bIns="54610" rtlCol="0">
            <a:noAutofit/>
          </a:bodyPr>
          <a:lstStyle/>
          <a:p>
            <a:pPr>
              <a:spcAft>
                <a:spcPts val="600"/>
              </a:spcAft>
            </a:pPr>
            <a:endParaRPr lang="tr-TR" sz="1500" dirty="0" err="1">
              <a:solidFill>
                <a:schemeClr val="tx2"/>
              </a:solidFill>
            </a:endParaRPr>
          </a:p>
        </p:txBody>
      </p:sp>
    </p:spTree>
    <p:extLst>
      <p:ext uri="{BB962C8B-B14F-4D97-AF65-F5344CB8AC3E}">
        <p14:creationId xmlns:p14="http://schemas.microsoft.com/office/powerpoint/2010/main" val="227631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Yatırım Teşvik Sistemi-Yatırım Türleri</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543050" y="1169633"/>
            <a:ext cx="9645750"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1200"/>
              </a:spcBef>
              <a:spcAft>
                <a:spcPts val="12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1200"/>
              </a:spcBef>
              <a:spcAft>
                <a:spcPts val="1200"/>
              </a:spcAft>
              <a:buFont typeface="Arial" panose="020B0604020202020204" pitchFamily="34" charset="0"/>
              <a:buChar char="•"/>
            </a:pPr>
            <a:r>
              <a:rPr lang="tr-TR" sz="3200" i="1" dirty="0">
                <a:solidFill>
                  <a:srgbClr val="0070C0"/>
                </a:solidFill>
                <a:latin typeface="Calibri" panose="020F0502020204030204" pitchFamily="34" charset="0"/>
                <a:ea typeface="Calibri" panose="020F0502020204030204" pitchFamily="34" charset="0"/>
                <a:cs typeface="Calibri" panose="020F0502020204030204" pitchFamily="34" charset="0"/>
              </a:rPr>
              <a:t>Genel teşvik</a:t>
            </a:r>
          </a:p>
          <a:p>
            <a:pPr marL="342900" indent="-342900" algn="just">
              <a:spcBef>
                <a:spcPts val="1200"/>
              </a:spcBef>
              <a:spcAft>
                <a:spcPts val="1200"/>
              </a:spcAft>
              <a:buFont typeface="Arial" panose="020B0604020202020204" pitchFamily="34" charset="0"/>
              <a:buChar char="•"/>
            </a:pPr>
            <a:r>
              <a:rPr lang="tr-TR" sz="3200" i="1" dirty="0">
                <a:solidFill>
                  <a:srgbClr val="0070C0"/>
                </a:solidFill>
                <a:latin typeface="Calibri" panose="020F0502020204030204" pitchFamily="34" charset="0"/>
                <a:ea typeface="Calibri" panose="020F0502020204030204" pitchFamily="34" charset="0"/>
                <a:cs typeface="Calibri" panose="020F0502020204030204" pitchFamily="34" charset="0"/>
              </a:rPr>
              <a:t>Bölgesel teşvik</a:t>
            </a:r>
          </a:p>
          <a:p>
            <a:pPr marL="342900" indent="-342900" algn="just">
              <a:spcBef>
                <a:spcPts val="1200"/>
              </a:spcBef>
              <a:spcAft>
                <a:spcPts val="1200"/>
              </a:spcAft>
              <a:buFont typeface="Arial" panose="020B0604020202020204" pitchFamily="34" charset="0"/>
              <a:buChar char="•"/>
            </a:pPr>
            <a:r>
              <a:rPr lang="tr-TR" sz="3200" i="1" dirty="0">
                <a:solidFill>
                  <a:srgbClr val="0070C0"/>
                </a:solidFill>
                <a:latin typeface="Calibri" panose="020F0502020204030204" pitchFamily="34" charset="0"/>
                <a:ea typeface="Calibri" panose="020F0502020204030204" pitchFamily="34" charset="0"/>
                <a:cs typeface="Calibri" panose="020F0502020204030204" pitchFamily="34" charset="0"/>
              </a:rPr>
              <a:t>Öncelikli yatırım </a:t>
            </a:r>
          </a:p>
          <a:p>
            <a:pPr marL="342900" indent="-342900" algn="just">
              <a:spcBef>
                <a:spcPts val="1200"/>
              </a:spcBef>
              <a:spcAft>
                <a:spcPts val="1200"/>
              </a:spcAft>
              <a:buFont typeface="Arial" panose="020B0604020202020204" pitchFamily="34" charset="0"/>
              <a:buChar char="•"/>
            </a:pPr>
            <a:r>
              <a:rPr lang="tr-TR" sz="3200" i="1" dirty="0">
                <a:solidFill>
                  <a:srgbClr val="0070C0"/>
                </a:solidFill>
                <a:latin typeface="Calibri" panose="020F0502020204030204" pitchFamily="34" charset="0"/>
                <a:ea typeface="Calibri" panose="020F0502020204030204" pitchFamily="34" charset="0"/>
                <a:cs typeface="Calibri" panose="020F0502020204030204" pitchFamily="34" charset="0"/>
              </a:rPr>
              <a:t>Stratejik yatırım </a:t>
            </a:r>
          </a:p>
          <a:p>
            <a:pPr marL="342900" indent="-342900" algn="just">
              <a:spcBef>
                <a:spcPts val="600"/>
              </a:spcBef>
              <a:spcAft>
                <a:spcPts val="600"/>
              </a:spcAf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206EC09-8D1C-4D8D-FC20-7CB5B80F7FD7}"/>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5" name="TextBox 4">
            <a:extLst>
              <a:ext uri="{FF2B5EF4-FFF2-40B4-BE49-F238E27FC236}">
                <a16:creationId xmlns:a16="http://schemas.microsoft.com/office/drawing/2014/main" id="{E765FF03-C5BB-8748-4DE5-48D0DB0E8F48}"/>
              </a:ext>
            </a:extLst>
          </p:cNvPr>
          <p:cNvSpPr txBox="1"/>
          <p:nvPr/>
        </p:nvSpPr>
        <p:spPr>
          <a:xfrm>
            <a:off x="844672" y="63199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638209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7C97-B648-AD75-0E4E-8F99A5225A8B}"/>
              </a:ext>
            </a:extLst>
          </p:cNvPr>
          <p:cNvSpPr>
            <a:spLocks noGrp="1"/>
          </p:cNvSpPr>
          <p:nvPr>
            <p:ph type="title"/>
          </p:nvPr>
        </p:nvSpPr>
        <p:spPr>
          <a:xfrm>
            <a:off x="913701" y="946705"/>
            <a:ext cx="10195200" cy="533400"/>
          </a:xfrm>
        </p:spPr>
        <p:txBody>
          <a:bodyPr/>
          <a:lstStyle/>
          <a:p>
            <a:r>
              <a:rPr lang="tr-TR" sz="2800" b="1" i="0" dirty="0">
                <a:effectLst/>
                <a:latin typeface="Univers for KPMG"/>
              </a:rPr>
              <a:t>Yurtiçi Asgari Kurumlar Vergisinde Uygulama</a:t>
            </a:r>
            <a:endParaRPr lang="en-US" sz="2800" dirty="0">
              <a:latin typeface="Univers for KPMG"/>
            </a:endParaRPr>
          </a:p>
        </p:txBody>
      </p:sp>
      <p:sp>
        <p:nvSpPr>
          <p:cNvPr id="3" name="Text Placeholder 2">
            <a:extLst>
              <a:ext uri="{FF2B5EF4-FFF2-40B4-BE49-F238E27FC236}">
                <a16:creationId xmlns:a16="http://schemas.microsoft.com/office/drawing/2014/main" id="{1C3659D0-8F04-AA85-F6A6-B933777D827F}"/>
              </a:ext>
            </a:extLst>
          </p:cNvPr>
          <p:cNvSpPr>
            <a:spLocks noGrp="1"/>
          </p:cNvSpPr>
          <p:nvPr>
            <p:ph type="body" sz="quarter" idx="10"/>
          </p:nvPr>
        </p:nvSpPr>
        <p:spPr>
          <a:xfrm>
            <a:off x="913701" y="1629959"/>
            <a:ext cx="10185600" cy="3598081"/>
          </a:xfrm>
        </p:spPr>
        <p:txBody>
          <a:bodyPr/>
          <a:lstStyle/>
          <a:p>
            <a:pPr algn="just">
              <a:spcBef>
                <a:spcPts val="600"/>
              </a:spcBef>
            </a:pPr>
            <a:r>
              <a:rPr lang="tr-TR" sz="1600" b="0" dirty="0">
                <a:solidFill>
                  <a:schemeClr val="tx1"/>
                </a:solidFill>
                <a:latin typeface="Univers for KPMG"/>
              </a:rPr>
              <a:t> </a:t>
            </a:r>
            <a:r>
              <a:rPr lang="tr-TR" sz="2000" dirty="0">
                <a:solidFill>
                  <a:schemeClr val="tx1"/>
                </a:solidFill>
              </a:rPr>
              <a:t>Bu kapsamdaki yatırıma katkı tutarının tespitinde, </a:t>
            </a:r>
          </a:p>
          <a:p>
            <a:pPr algn="just">
              <a:spcBef>
                <a:spcPts val="800"/>
              </a:spcBef>
              <a:spcAft>
                <a:spcPts val="800"/>
              </a:spcAft>
            </a:pPr>
            <a:r>
              <a:rPr lang="tr-TR" sz="2000" dirty="0">
                <a:solidFill>
                  <a:schemeClr val="tx1"/>
                </a:solidFill>
              </a:rPr>
              <a:t>1- </a:t>
            </a:r>
            <a:r>
              <a:rPr lang="tr-TR" sz="2000" dirty="0">
                <a:solidFill>
                  <a:srgbClr val="FF0000"/>
                </a:solidFill>
              </a:rPr>
              <a:t>2/8/2024 tarihinden önce </a:t>
            </a:r>
            <a:r>
              <a:rPr lang="tr-TR" sz="2000" b="0" dirty="0">
                <a:solidFill>
                  <a:schemeClr val="tx1"/>
                </a:solidFill>
              </a:rPr>
              <a:t>mevcut </a:t>
            </a:r>
            <a:r>
              <a:rPr lang="tr-TR" sz="2000" b="0" u="sng" dirty="0">
                <a:solidFill>
                  <a:schemeClr val="tx1"/>
                </a:solidFill>
              </a:rPr>
              <a:t>yatırım teşvik belgelerinde kayıtlı olan yatırım tutarı dikkate alınacak</a:t>
            </a:r>
            <a:r>
              <a:rPr lang="tr-TR" sz="2000" b="0" dirty="0">
                <a:solidFill>
                  <a:schemeClr val="tx1"/>
                </a:solidFill>
              </a:rPr>
              <a:t>,</a:t>
            </a:r>
          </a:p>
          <a:p>
            <a:pPr algn="just">
              <a:spcBef>
                <a:spcPts val="800"/>
              </a:spcBef>
              <a:spcAft>
                <a:spcPts val="800"/>
              </a:spcAft>
            </a:pPr>
            <a:r>
              <a:rPr lang="tr-TR" sz="2000" dirty="0">
                <a:solidFill>
                  <a:schemeClr val="tx1"/>
                </a:solidFill>
              </a:rPr>
              <a:t>2- </a:t>
            </a:r>
            <a:r>
              <a:rPr lang="tr-TR" sz="2000" dirty="0">
                <a:solidFill>
                  <a:srgbClr val="FF0000"/>
                </a:solidFill>
              </a:rPr>
              <a:t>2/8/2024 tarihinden önce mevcut olup bu tarihten sonra </a:t>
            </a:r>
            <a:r>
              <a:rPr lang="tr-TR" sz="2000" b="0" u="sng" dirty="0">
                <a:solidFill>
                  <a:schemeClr val="tx1"/>
                </a:solidFill>
              </a:rPr>
              <a:t>yatırım teşvik belgesinde gerçekleştirilen revizeler sonucundaki artışlar</a:t>
            </a:r>
            <a:r>
              <a:rPr lang="tr-TR" sz="2000" b="0" dirty="0">
                <a:solidFill>
                  <a:schemeClr val="tx1"/>
                </a:solidFill>
              </a:rPr>
              <a:t> hesaplamaya dahil edilmeyecek,</a:t>
            </a:r>
          </a:p>
          <a:p>
            <a:pPr algn="just">
              <a:spcBef>
                <a:spcPts val="800"/>
              </a:spcBef>
              <a:spcAft>
                <a:spcPts val="800"/>
              </a:spcAft>
            </a:pPr>
            <a:r>
              <a:rPr lang="tr-TR" sz="2000" dirty="0">
                <a:solidFill>
                  <a:schemeClr val="tx1"/>
                </a:solidFill>
              </a:rPr>
              <a:t>3- </a:t>
            </a:r>
            <a:r>
              <a:rPr lang="tr-TR" sz="2000" b="0" dirty="0">
                <a:solidFill>
                  <a:schemeClr val="tx1"/>
                </a:solidFill>
              </a:rPr>
              <a:t>2/8/2024 tarihinden sonra (bu tarih dahil) yeni alınan teşvik belgeleri kapsamında yatırıma katkı tutarlarının kullanılması nedeniyle 32/A maddesi hükmüne istinaden ilgili hesap döneminde alınmayan vergi, hesaplanan asgari vergiden düşülemeyecektir.</a:t>
            </a:r>
            <a:endParaRPr lang="tr-TR" sz="1600" b="0" dirty="0">
              <a:solidFill>
                <a:schemeClr val="tx1"/>
              </a:solidFill>
              <a:latin typeface="Univers for KPMG"/>
            </a:endParaRPr>
          </a:p>
          <a:p>
            <a:pPr algn="just"/>
            <a:endParaRPr lang="tr-TR" sz="1600" b="0" dirty="0">
              <a:solidFill>
                <a:schemeClr val="tx1"/>
              </a:solidFill>
              <a:latin typeface="Univers for KPMG"/>
            </a:endParaRPr>
          </a:p>
          <a:p>
            <a:pPr algn="just"/>
            <a:endParaRPr lang="tr-TR" sz="1600" b="0" dirty="0">
              <a:solidFill>
                <a:schemeClr val="tx1"/>
              </a:solidFill>
              <a:latin typeface="Univers for KPMG"/>
            </a:endParaRPr>
          </a:p>
          <a:p>
            <a:pPr algn="just"/>
            <a:endParaRPr lang="tr-TR" sz="1600" b="0" dirty="0">
              <a:solidFill>
                <a:schemeClr val="tx1"/>
              </a:solidFill>
              <a:latin typeface="Univers for KPMG"/>
            </a:endParaRPr>
          </a:p>
        </p:txBody>
      </p:sp>
      <p:sp>
        <p:nvSpPr>
          <p:cNvPr id="4" name="TextBox 3">
            <a:extLst>
              <a:ext uri="{FF2B5EF4-FFF2-40B4-BE49-F238E27FC236}">
                <a16:creationId xmlns:a16="http://schemas.microsoft.com/office/drawing/2014/main" id="{8C899C35-20F6-04EC-8991-1B293B719E9D}"/>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550132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7C97-B648-AD75-0E4E-8F99A5225A8B}"/>
              </a:ext>
            </a:extLst>
          </p:cNvPr>
          <p:cNvSpPr>
            <a:spLocks noGrp="1"/>
          </p:cNvSpPr>
          <p:nvPr>
            <p:ph type="title"/>
          </p:nvPr>
        </p:nvSpPr>
        <p:spPr>
          <a:xfrm>
            <a:off x="904101" y="391206"/>
            <a:ext cx="10195200" cy="533400"/>
          </a:xfrm>
        </p:spPr>
        <p:txBody>
          <a:bodyPr/>
          <a:lstStyle/>
          <a:p>
            <a:r>
              <a:rPr lang="tr-TR" sz="2800" b="1" i="0" dirty="0">
                <a:effectLst/>
                <a:latin typeface="Univers for KPMG"/>
              </a:rPr>
              <a:t>Yurtiçi Asgari Kurumlar Vergisinde Uygulama</a:t>
            </a:r>
            <a:endParaRPr lang="en-US" sz="2800" dirty="0">
              <a:latin typeface="Univers for KPMG"/>
            </a:endParaRPr>
          </a:p>
        </p:txBody>
      </p:sp>
      <p:sp>
        <p:nvSpPr>
          <p:cNvPr id="3" name="Text Placeholder 2">
            <a:extLst>
              <a:ext uri="{FF2B5EF4-FFF2-40B4-BE49-F238E27FC236}">
                <a16:creationId xmlns:a16="http://schemas.microsoft.com/office/drawing/2014/main" id="{1C3659D0-8F04-AA85-F6A6-B933777D827F}"/>
              </a:ext>
            </a:extLst>
          </p:cNvPr>
          <p:cNvSpPr>
            <a:spLocks noGrp="1"/>
          </p:cNvSpPr>
          <p:nvPr>
            <p:ph type="body" sz="quarter" idx="10"/>
          </p:nvPr>
        </p:nvSpPr>
        <p:spPr>
          <a:xfrm>
            <a:off x="894501" y="785813"/>
            <a:ext cx="10185600" cy="5680981"/>
          </a:xfrm>
        </p:spPr>
        <p:txBody>
          <a:bodyPr/>
          <a:lstStyle/>
          <a:p>
            <a:pPr algn="just"/>
            <a:r>
              <a:rPr lang="tr-TR" sz="1600" b="0" dirty="0">
                <a:solidFill>
                  <a:schemeClr val="tx1"/>
                </a:solidFill>
                <a:latin typeface="Univers for KPMG"/>
              </a:rPr>
              <a:t> </a:t>
            </a:r>
            <a:r>
              <a:rPr lang="tr-TR" sz="1600" dirty="0">
                <a:solidFill>
                  <a:schemeClr val="tx1"/>
                </a:solidFill>
                <a:latin typeface="Univers for KPMG"/>
              </a:rPr>
              <a:t>Örnek 12: </a:t>
            </a:r>
            <a:r>
              <a:rPr lang="tr-TR" sz="1400" b="0" dirty="0">
                <a:solidFill>
                  <a:schemeClr val="tx1"/>
                </a:solidFill>
              </a:rPr>
              <a:t>(E) A.Ş.’nin 2025 hesap dönemine ilişkin ticari bilanço karı 15.000.000-TL, KKEG tutarı 3.000.000-TL, bankalara borçlu durumda olanların taşınmaz satışından elde ettikleri kazanç istisnası 4.000.000 TL, geçmiş yıl zararları 4.000.000-TL, Ar-Ge İndirimi 2.000.000-TL, yatırım indirimi 2.000.000-TL’dir. Şirketin 2/8/2024 tarihinden önce aldığı yatırım teşvik belgesi kapsamında 2025 hesap dönemine ilişkin verdiği kurumlar vergisi beyannamesinde bu yatırımı dolayısıyla 4.000.000-TL matraha indirimli kurumlar vergisi uygulama hakkı bulunmakta olup indirimli vergi oranı ise %5’tir. Buna göre, anılan kurumun asgari kurumlar vergisi aşağıdaki şekilde hesaplanacaktır.</a:t>
            </a:r>
          </a:p>
          <a:p>
            <a:pPr algn="just"/>
            <a:endParaRPr lang="tr-TR" sz="1200" b="0" dirty="0">
              <a:solidFill>
                <a:schemeClr val="tx1"/>
              </a:solidFill>
              <a:latin typeface="Univers for KPMG"/>
            </a:endParaRPr>
          </a:p>
          <a:p>
            <a:pPr algn="just"/>
            <a:endParaRPr lang="tr-TR" sz="1600" b="0" dirty="0">
              <a:solidFill>
                <a:schemeClr val="tx1"/>
              </a:solidFill>
              <a:latin typeface="Univers for KPMG"/>
            </a:endParaRPr>
          </a:p>
          <a:p>
            <a:pPr algn="just"/>
            <a:endParaRPr lang="tr-TR" sz="1600" b="0" dirty="0">
              <a:solidFill>
                <a:schemeClr val="tx1"/>
              </a:solidFill>
              <a:latin typeface="Univers for KPMG"/>
            </a:endParaRPr>
          </a:p>
          <a:p>
            <a:pPr algn="just"/>
            <a:endParaRPr lang="tr-TR" sz="1600" b="0" dirty="0">
              <a:solidFill>
                <a:schemeClr val="tx1"/>
              </a:solidFill>
              <a:latin typeface="Univers for KPMG"/>
            </a:endParaRPr>
          </a:p>
          <a:p>
            <a:pPr algn="just"/>
            <a:endParaRPr lang="tr-TR" sz="1600" b="0" dirty="0">
              <a:solidFill>
                <a:schemeClr val="tx1"/>
              </a:solidFill>
              <a:latin typeface="Univers for KPMG"/>
            </a:endParaRPr>
          </a:p>
        </p:txBody>
      </p:sp>
      <p:sp>
        <p:nvSpPr>
          <p:cNvPr id="4" name="TextBox 3">
            <a:extLst>
              <a:ext uri="{FF2B5EF4-FFF2-40B4-BE49-F238E27FC236}">
                <a16:creationId xmlns:a16="http://schemas.microsoft.com/office/drawing/2014/main" id="{8C899C35-20F6-04EC-8991-1B293B719E9D}"/>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graphicFrame>
        <p:nvGraphicFramePr>
          <p:cNvPr id="5" name="Table 4">
            <a:extLst>
              <a:ext uri="{FF2B5EF4-FFF2-40B4-BE49-F238E27FC236}">
                <a16:creationId xmlns:a16="http://schemas.microsoft.com/office/drawing/2014/main" id="{8DE70C99-B372-D9B5-58E9-99C0B99EC161}"/>
              </a:ext>
            </a:extLst>
          </p:cNvPr>
          <p:cNvGraphicFramePr>
            <a:graphicFrameLocks noGrp="1"/>
          </p:cNvGraphicFramePr>
          <p:nvPr>
            <p:extLst>
              <p:ext uri="{D42A27DB-BD31-4B8C-83A1-F6EECF244321}">
                <p14:modId xmlns:p14="http://schemas.microsoft.com/office/powerpoint/2010/main" val="3107241093"/>
              </p:ext>
            </p:extLst>
          </p:nvPr>
        </p:nvGraphicFramePr>
        <p:xfrm>
          <a:off x="1738994" y="2217407"/>
          <a:ext cx="8392774" cy="3950981"/>
        </p:xfrm>
        <a:graphic>
          <a:graphicData uri="http://schemas.openxmlformats.org/drawingml/2006/table">
            <a:tbl>
              <a:tblPr/>
              <a:tblGrid>
                <a:gridCol w="4229957">
                  <a:extLst>
                    <a:ext uri="{9D8B030D-6E8A-4147-A177-3AD203B41FA5}">
                      <a16:colId xmlns:a16="http://schemas.microsoft.com/office/drawing/2014/main" val="2268965589"/>
                    </a:ext>
                  </a:extLst>
                </a:gridCol>
                <a:gridCol w="1762483">
                  <a:extLst>
                    <a:ext uri="{9D8B030D-6E8A-4147-A177-3AD203B41FA5}">
                      <a16:colId xmlns:a16="http://schemas.microsoft.com/office/drawing/2014/main" val="3242365346"/>
                    </a:ext>
                  </a:extLst>
                </a:gridCol>
                <a:gridCol w="2400334">
                  <a:extLst>
                    <a:ext uri="{9D8B030D-6E8A-4147-A177-3AD203B41FA5}">
                      <a16:colId xmlns:a16="http://schemas.microsoft.com/office/drawing/2014/main" val="1220365002"/>
                    </a:ext>
                  </a:extLst>
                </a:gridCol>
              </a:tblGrid>
              <a:tr h="188913">
                <a:tc>
                  <a:txBody>
                    <a:bodyPr/>
                    <a:lstStyle/>
                    <a:p>
                      <a:pPr algn="l" fontAlgn="b"/>
                      <a:r>
                        <a:rPr lang="tr-TR"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Kurumlar Vergisi</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Yurt İçi Asgari Kurumlar Vergisi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926618"/>
                  </a:ext>
                </a:extLst>
              </a:tr>
              <a:tr h="188913">
                <a:tc>
                  <a:txBody>
                    <a:bodyPr/>
                    <a:lstStyle/>
                    <a:p>
                      <a:pPr algn="l" fontAlgn="b"/>
                      <a:r>
                        <a:rPr lang="tr-TR" sz="1200" b="0" i="0" u="none" strike="noStrike" dirty="0">
                          <a:solidFill>
                            <a:srgbClr val="000000"/>
                          </a:solidFill>
                          <a:effectLst/>
                          <a:latin typeface="Calibri" panose="020F0502020204030204" pitchFamily="34" charset="0"/>
                        </a:rPr>
                        <a:t>Ticari bilanço karı (a)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15.000.000,00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15.000.000,00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614445"/>
                  </a:ext>
                </a:extLst>
              </a:tr>
              <a:tr h="188913">
                <a:tc>
                  <a:txBody>
                    <a:bodyPr/>
                    <a:lstStyle/>
                    <a:p>
                      <a:pPr algn="l" fontAlgn="b"/>
                      <a:r>
                        <a:rPr lang="tr-TR" sz="1200" b="0" i="0" u="none" strike="noStrike" dirty="0">
                          <a:solidFill>
                            <a:srgbClr val="000000"/>
                          </a:solidFill>
                          <a:effectLst/>
                          <a:latin typeface="Calibri" panose="020F0502020204030204" pitchFamily="34" charset="0"/>
                        </a:rPr>
                        <a:t>KKEG (b)</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3.000.000,00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3.000.000,00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8742160"/>
                  </a:ext>
                </a:extLst>
              </a:tr>
              <a:tr h="440009">
                <a:tc>
                  <a:txBody>
                    <a:bodyPr/>
                    <a:lstStyle/>
                    <a:p>
                      <a:pPr algn="l" fontAlgn="b"/>
                      <a:r>
                        <a:rPr lang="tr-TR" sz="1200" b="0" i="0" u="none" strike="noStrike" dirty="0">
                          <a:solidFill>
                            <a:srgbClr val="000000"/>
                          </a:solidFill>
                          <a:effectLst/>
                          <a:latin typeface="Calibri" panose="020F0502020204030204" pitchFamily="34" charset="0"/>
                        </a:rPr>
                        <a:t>İstisnalar                                                                                          - Bankalara borçlu durumda olanların taşınmaz satış kazancı istisnası 4.000.000 TL (c)</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4.000.000,00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1658960"/>
                  </a:ext>
                </a:extLst>
              </a:tr>
              <a:tr h="188913">
                <a:tc>
                  <a:txBody>
                    <a:bodyPr/>
                    <a:lstStyle/>
                    <a:p>
                      <a:pPr algn="l" fontAlgn="b"/>
                      <a:r>
                        <a:rPr lang="tr-TR" sz="1200" b="0" i="0" u="none" strike="noStrike" dirty="0">
                          <a:solidFill>
                            <a:srgbClr val="000000"/>
                          </a:solidFill>
                          <a:effectLst/>
                          <a:latin typeface="Calibri" panose="020F0502020204030204" pitchFamily="34" charset="0"/>
                        </a:rPr>
                        <a:t>Geçmiş yıl zararları (ç)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4.000.000,00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939574"/>
                  </a:ext>
                </a:extLst>
              </a:tr>
              <a:tr h="377370">
                <a:tc>
                  <a:txBody>
                    <a:bodyPr/>
                    <a:lstStyle/>
                    <a:p>
                      <a:pPr algn="l" fontAlgn="b"/>
                      <a:r>
                        <a:rPr lang="tr-TR" sz="1200" b="0" i="0" u="none" strike="noStrike" dirty="0">
                          <a:solidFill>
                            <a:srgbClr val="000000"/>
                          </a:solidFill>
                          <a:effectLst/>
                          <a:latin typeface="Calibri" panose="020F0502020204030204" pitchFamily="34" charset="0"/>
                        </a:rPr>
                        <a:t>İndirimler</a:t>
                      </a:r>
                      <a:br>
                        <a:rPr lang="tr-TR" sz="1200" b="0" i="0" u="none" strike="noStrike" dirty="0">
                          <a:solidFill>
                            <a:srgbClr val="000000"/>
                          </a:solidFill>
                          <a:effectLst/>
                          <a:latin typeface="Calibri" panose="020F0502020204030204" pitchFamily="34" charset="0"/>
                        </a:rPr>
                      </a:br>
                      <a:r>
                        <a:rPr lang="tr-TR" sz="1200" b="0" i="0" u="none" strike="noStrike" dirty="0">
                          <a:solidFill>
                            <a:srgbClr val="000000"/>
                          </a:solidFill>
                          <a:effectLst/>
                          <a:latin typeface="Calibri" panose="020F0502020204030204" pitchFamily="34" charset="0"/>
                        </a:rPr>
                        <a:t>- Ar-Ge indirimi 2.000.000 TL (d)</a:t>
                      </a:r>
                      <a:br>
                        <a:rPr lang="tr-TR" sz="1200" b="0" i="0" u="none" strike="noStrike" dirty="0">
                          <a:solidFill>
                            <a:srgbClr val="000000"/>
                          </a:solidFill>
                          <a:effectLst/>
                          <a:latin typeface="Calibri" panose="020F0502020204030204" pitchFamily="34" charset="0"/>
                        </a:rPr>
                      </a:br>
                      <a:r>
                        <a:rPr lang="tr-TR" sz="1200" b="0" i="0" u="none" strike="noStrike" dirty="0">
                          <a:solidFill>
                            <a:srgbClr val="000000"/>
                          </a:solidFill>
                          <a:effectLst/>
                          <a:latin typeface="Calibri" panose="020F0502020204030204" pitchFamily="34" charset="0"/>
                        </a:rPr>
                        <a:t>- Yatırım indirimi 2.000.000 TL (e)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4.000.000,00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2.000.000,00                                           (d)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422033"/>
                  </a:ext>
                </a:extLst>
              </a:tr>
              <a:tr h="377827">
                <a:tc>
                  <a:txBody>
                    <a:bodyPr/>
                    <a:lstStyle/>
                    <a:p>
                      <a:pPr algn="l" fontAlgn="b"/>
                      <a:r>
                        <a:rPr lang="tr-TR" sz="1200" b="0" i="0" u="none" strike="noStrike">
                          <a:solidFill>
                            <a:srgbClr val="000000"/>
                          </a:solidFill>
                          <a:effectLst/>
                          <a:latin typeface="Calibri" panose="020F0502020204030204" pitchFamily="34" charset="0"/>
                        </a:rPr>
                        <a:t>Kurumlar vergisi matrahı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6.000.000,00                    (a+b-c-ç-d-e)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16.000.000,00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2395"/>
                  </a:ext>
                </a:extLst>
              </a:tr>
              <a:tr h="377827">
                <a:tc>
                  <a:txBody>
                    <a:bodyPr/>
                    <a:lstStyle/>
                    <a:p>
                      <a:pPr algn="l" fontAlgn="b"/>
                      <a:r>
                        <a:rPr lang="tr-TR" sz="1200" b="0" i="0" u="none" strike="noStrike" dirty="0">
                          <a:solidFill>
                            <a:srgbClr val="000000"/>
                          </a:solidFill>
                          <a:effectLst/>
                          <a:latin typeface="Calibri" panose="020F0502020204030204" pitchFamily="34" charset="0"/>
                        </a:rPr>
                        <a:t>Teşvik belgesine istinaden indirimli orana tabi matrah</a:t>
                      </a:r>
                      <a:br>
                        <a:rPr lang="tr-TR" sz="1200" b="0" i="0" u="none" strike="noStrike" dirty="0">
                          <a:solidFill>
                            <a:srgbClr val="000000"/>
                          </a:solidFill>
                          <a:effectLst/>
                          <a:latin typeface="Calibri" panose="020F0502020204030204" pitchFamily="34" charset="0"/>
                        </a:rPr>
                      </a:br>
                      <a:r>
                        <a:rPr lang="tr-TR" sz="1200" b="0" i="0" u="none" strike="noStrike" dirty="0">
                          <a:solidFill>
                            <a:srgbClr val="000000"/>
                          </a:solidFill>
                          <a:effectLst/>
                          <a:latin typeface="Calibri" panose="020F0502020204030204" pitchFamily="34" charset="0"/>
                        </a:rPr>
                        <a:t>üzerinden hesaplanan vergi (f)</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200.000,00             (4.000.000 x %5)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532067"/>
                  </a:ext>
                </a:extLst>
              </a:tr>
              <a:tr h="377827">
                <a:tc>
                  <a:txBody>
                    <a:bodyPr/>
                    <a:lstStyle/>
                    <a:p>
                      <a:pPr algn="l" fontAlgn="b"/>
                      <a:r>
                        <a:rPr lang="tr-TR" sz="1200" b="0" i="0" u="none" strike="noStrike">
                          <a:solidFill>
                            <a:srgbClr val="000000"/>
                          </a:solidFill>
                          <a:effectLst/>
                          <a:latin typeface="Calibri" panose="020F0502020204030204" pitchFamily="34" charset="0"/>
                        </a:rPr>
                        <a:t>Teşvik belgesine göre alınmayan vergi (g)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800.000,00             (4.000.000 x %20)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063146"/>
                  </a:ext>
                </a:extLst>
              </a:tr>
              <a:tr h="377827">
                <a:tc>
                  <a:txBody>
                    <a:bodyPr/>
                    <a:lstStyle/>
                    <a:p>
                      <a:pPr algn="l" fontAlgn="b"/>
                      <a:r>
                        <a:rPr lang="tr-TR" sz="1200" b="0" i="0" u="none" strike="noStrike">
                          <a:solidFill>
                            <a:srgbClr val="000000"/>
                          </a:solidFill>
                          <a:effectLst/>
                          <a:latin typeface="Calibri" panose="020F0502020204030204" pitchFamily="34" charset="0"/>
                        </a:rPr>
                        <a:t>Genel orana tabi matrah üzerinden hesaplanan vergi (h)</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500.000,00              (2.000.000 x 0,25)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867584"/>
                  </a:ext>
                </a:extLst>
              </a:tr>
              <a:tr h="377827">
                <a:tc>
                  <a:txBody>
                    <a:bodyPr/>
                    <a:lstStyle/>
                    <a:p>
                      <a:pPr algn="l" fontAlgn="b"/>
                      <a:r>
                        <a:rPr lang="tr-TR" sz="1200" b="0" i="0" u="none" strike="noStrike">
                          <a:solidFill>
                            <a:srgbClr val="000000"/>
                          </a:solidFill>
                          <a:effectLst/>
                          <a:latin typeface="Calibri" panose="020F0502020204030204" pitchFamily="34" charset="0"/>
                        </a:rPr>
                        <a:t>Hesaplanan kurumlar vergisi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700.000,00                (500.000 + 200.000)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tr-TR" sz="1200" b="0" i="0" u="none" strike="noStrike" dirty="0">
                          <a:solidFill>
                            <a:srgbClr val="000000"/>
                          </a:solidFill>
                          <a:effectLst/>
                          <a:latin typeface="Calibri" panose="020F0502020204030204" pitchFamily="34" charset="0"/>
                        </a:rPr>
                        <a:t>800.000,00                             ((16.000.000 x %10)-800.000)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090212"/>
                  </a:ext>
                </a:extLst>
              </a:tr>
              <a:tr h="188913">
                <a:tc>
                  <a:txBody>
                    <a:bodyPr/>
                    <a:lstStyle/>
                    <a:p>
                      <a:pPr algn="l" fontAlgn="b"/>
                      <a:r>
                        <a:rPr lang="tr-TR" sz="1100" b="0" i="0" u="none" strike="noStrike">
                          <a:solidFill>
                            <a:srgbClr val="000000"/>
                          </a:solidFill>
                          <a:effectLst/>
                          <a:latin typeface="Calibri" panose="020F0502020204030204" pitchFamily="34" charset="0"/>
                        </a:rPr>
                        <a:t>Ödenecek kurumlar vergisi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tr-TR" sz="1100" b="1" i="0" u="none" strike="noStrike" dirty="0">
                          <a:solidFill>
                            <a:srgbClr val="FF0000"/>
                          </a:solidFill>
                          <a:effectLst/>
                          <a:latin typeface="Calibri" panose="020F0502020204030204" pitchFamily="34" charset="0"/>
                        </a:rPr>
                        <a:t>800.000,00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582110685"/>
                  </a:ext>
                </a:extLst>
              </a:tr>
            </a:tbl>
          </a:graphicData>
        </a:graphic>
      </p:graphicFrame>
    </p:spTree>
    <p:extLst>
      <p:ext uri="{BB962C8B-B14F-4D97-AF65-F5344CB8AC3E}">
        <p14:creationId xmlns:p14="http://schemas.microsoft.com/office/powerpoint/2010/main" val="3629368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7C97-B648-AD75-0E4E-8F99A5225A8B}"/>
              </a:ext>
            </a:extLst>
          </p:cNvPr>
          <p:cNvSpPr>
            <a:spLocks noGrp="1"/>
          </p:cNvSpPr>
          <p:nvPr>
            <p:ph type="title"/>
          </p:nvPr>
        </p:nvSpPr>
        <p:spPr>
          <a:xfrm>
            <a:off x="913701" y="516970"/>
            <a:ext cx="10195200" cy="533400"/>
          </a:xfrm>
        </p:spPr>
        <p:txBody>
          <a:bodyPr/>
          <a:lstStyle/>
          <a:p>
            <a:r>
              <a:rPr lang="en-US" sz="2800" b="1" i="0" dirty="0" err="1">
                <a:effectLst/>
                <a:latin typeface="Univers for KPMG"/>
              </a:rPr>
              <a:t>Yatırıma</a:t>
            </a:r>
            <a:r>
              <a:rPr lang="en-US" sz="2800" b="1" i="0" dirty="0">
                <a:effectLst/>
                <a:latin typeface="Univers for KPMG"/>
              </a:rPr>
              <a:t> </a:t>
            </a:r>
            <a:r>
              <a:rPr lang="tr-TR" sz="2800" b="1" i="0" dirty="0">
                <a:effectLst/>
                <a:latin typeface="Univers for KPMG"/>
              </a:rPr>
              <a:t>K</a:t>
            </a:r>
            <a:r>
              <a:rPr lang="en-US" sz="2800" b="1" i="0" dirty="0" err="1">
                <a:effectLst/>
                <a:latin typeface="Univers for KPMG"/>
              </a:rPr>
              <a:t>atkı</a:t>
            </a:r>
            <a:r>
              <a:rPr lang="en-US" sz="2800" b="1" i="0" dirty="0">
                <a:effectLst/>
                <a:latin typeface="Univers for KPMG"/>
              </a:rPr>
              <a:t> </a:t>
            </a:r>
            <a:r>
              <a:rPr lang="tr-TR" sz="2800" b="1" i="0" dirty="0">
                <a:effectLst/>
                <a:latin typeface="Univers for KPMG"/>
              </a:rPr>
              <a:t>T</a:t>
            </a:r>
            <a:r>
              <a:rPr lang="en-US" sz="2800" b="1" i="0" dirty="0" err="1">
                <a:effectLst/>
                <a:latin typeface="Univers for KPMG"/>
              </a:rPr>
              <a:t>utarında</a:t>
            </a:r>
            <a:r>
              <a:rPr lang="en-US" sz="2800" b="1" i="0" dirty="0">
                <a:effectLst/>
                <a:latin typeface="Univers for KPMG"/>
              </a:rPr>
              <a:t> </a:t>
            </a:r>
            <a:r>
              <a:rPr lang="tr-TR" sz="2800" b="1" i="0" dirty="0">
                <a:effectLst/>
                <a:latin typeface="Univers for KPMG"/>
              </a:rPr>
              <a:t>E</a:t>
            </a:r>
            <a:r>
              <a:rPr lang="en-US" sz="2800" b="1" i="0" dirty="0" err="1">
                <a:effectLst/>
                <a:latin typeface="Univers for KPMG"/>
              </a:rPr>
              <a:t>ndeksleme</a:t>
            </a:r>
            <a:endParaRPr lang="en-US" sz="2800" dirty="0">
              <a:latin typeface="Univers for KPMG"/>
            </a:endParaRPr>
          </a:p>
        </p:txBody>
      </p:sp>
      <p:sp>
        <p:nvSpPr>
          <p:cNvPr id="3" name="Text Placeholder 2">
            <a:extLst>
              <a:ext uri="{FF2B5EF4-FFF2-40B4-BE49-F238E27FC236}">
                <a16:creationId xmlns:a16="http://schemas.microsoft.com/office/drawing/2014/main" id="{1C3659D0-8F04-AA85-F6A6-B933777D827F}"/>
              </a:ext>
            </a:extLst>
          </p:cNvPr>
          <p:cNvSpPr>
            <a:spLocks noGrp="1"/>
          </p:cNvSpPr>
          <p:nvPr>
            <p:ph type="body" sz="quarter" idx="10"/>
          </p:nvPr>
        </p:nvSpPr>
        <p:spPr>
          <a:xfrm>
            <a:off x="913701" y="924933"/>
            <a:ext cx="10185600" cy="5353403"/>
          </a:xfrm>
        </p:spPr>
        <p:txBody>
          <a:bodyPr/>
          <a:lstStyle/>
          <a:p>
            <a:pPr algn="just"/>
            <a:r>
              <a:rPr lang="en-US" sz="2000" b="0" dirty="0" err="1">
                <a:solidFill>
                  <a:schemeClr val="tx1"/>
                </a:solidFill>
                <a:latin typeface="Univers for KPMG"/>
              </a:rPr>
              <a:t>Yatırımın</a:t>
            </a:r>
            <a:r>
              <a:rPr lang="en-US" sz="2000" b="0" dirty="0">
                <a:solidFill>
                  <a:schemeClr val="tx1"/>
                </a:solidFill>
                <a:latin typeface="Univers for KPMG"/>
              </a:rPr>
              <a:t> </a:t>
            </a:r>
            <a:r>
              <a:rPr lang="en-US" sz="2000" b="0" dirty="0" err="1">
                <a:solidFill>
                  <a:schemeClr val="tx1"/>
                </a:solidFill>
                <a:latin typeface="Univers for KPMG"/>
              </a:rPr>
              <a:t>tamamlanması</a:t>
            </a:r>
            <a:r>
              <a:rPr lang="en-US" sz="2000" b="0" dirty="0">
                <a:solidFill>
                  <a:schemeClr val="tx1"/>
                </a:solidFill>
                <a:latin typeface="Univers for KPMG"/>
              </a:rPr>
              <a:t> </a:t>
            </a:r>
            <a:r>
              <a:rPr lang="en-US" sz="2000" b="0" dirty="0" err="1">
                <a:solidFill>
                  <a:schemeClr val="tx1"/>
                </a:solidFill>
                <a:latin typeface="Univers for KPMG"/>
              </a:rPr>
              <a:t>şartıyla</a:t>
            </a:r>
            <a:r>
              <a:rPr lang="en-US" sz="2000" b="0" dirty="0">
                <a:solidFill>
                  <a:schemeClr val="tx1"/>
                </a:solidFill>
                <a:latin typeface="Univers for KPMG"/>
              </a:rPr>
              <a:t>, </a:t>
            </a:r>
            <a:r>
              <a:rPr lang="en-US" sz="2000" b="0" dirty="0" err="1">
                <a:solidFill>
                  <a:schemeClr val="tx1"/>
                </a:solidFill>
                <a:latin typeface="Univers for KPMG"/>
              </a:rPr>
              <a:t>indirimli</a:t>
            </a:r>
            <a:r>
              <a:rPr lang="en-US" sz="2000" b="0" dirty="0">
                <a:solidFill>
                  <a:schemeClr val="tx1"/>
                </a:solidFill>
                <a:latin typeface="Univers for KPMG"/>
              </a:rPr>
              <a:t> </a:t>
            </a:r>
            <a:r>
              <a:rPr lang="en-US" sz="2000" b="0" dirty="0" err="1">
                <a:solidFill>
                  <a:schemeClr val="tx1"/>
                </a:solidFill>
                <a:latin typeface="Univers for KPMG"/>
              </a:rPr>
              <a:t>kurumlar</a:t>
            </a:r>
            <a:r>
              <a:rPr lang="en-US" sz="2000" b="0" dirty="0">
                <a:solidFill>
                  <a:schemeClr val="tx1"/>
                </a:solidFill>
                <a:latin typeface="Univers for KPMG"/>
              </a:rPr>
              <a:t> </a:t>
            </a:r>
            <a:r>
              <a:rPr lang="en-US" sz="2000" b="0" dirty="0" err="1">
                <a:solidFill>
                  <a:schemeClr val="tx1"/>
                </a:solidFill>
                <a:latin typeface="Univers for KPMG"/>
              </a:rPr>
              <a:t>vergisi</a:t>
            </a:r>
            <a:r>
              <a:rPr lang="en-US" sz="2000" b="0" dirty="0">
                <a:solidFill>
                  <a:schemeClr val="tx1"/>
                </a:solidFill>
                <a:latin typeface="Univers for KPMG"/>
              </a:rPr>
              <a:t> </a:t>
            </a:r>
            <a:r>
              <a:rPr lang="en-US" sz="2000" b="0" dirty="0" err="1">
                <a:solidFill>
                  <a:schemeClr val="tx1"/>
                </a:solidFill>
                <a:latin typeface="Univers for KPMG"/>
              </a:rPr>
              <a:t>uygulanmak</a:t>
            </a:r>
            <a:r>
              <a:rPr lang="en-US" sz="2000" b="0" dirty="0">
                <a:solidFill>
                  <a:schemeClr val="tx1"/>
                </a:solidFill>
                <a:latin typeface="Univers for KPMG"/>
              </a:rPr>
              <a:t> </a:t>
            </a:r>
            <a:r>
              <a:rPr lang="en-US" sz="2000" b="0" dirty="0" err="1">
                <a:solidFill>
                  <a:schemeClr val="tx1"/>
                </a:solidFill>
                <a:latin typeface="Univers for KPMG"/>
              </a:rPr>
              <a:t>suretiyle</a:t>
            </a:r>
            <a:r>
              <a:rPr lang="en-US" sz="2000" b="0" dirty="0">
                <a:solidFill>
                  <a:schemeClr val="tx1"/>
                </a:solidFill>
                <a:latin typeface="Univers for KPMG"/>
              </a:rPr>
              <a:t> </a:t>
            </a:r>
            <a:r>
              <a:rPr lang="en-US" sz="2000" b="0" dirty="0" err="1">
                <a:solidFill>
                  <a:schemeClr val="tx1"/>
                </a:solidFill>
                <a:latin typeface="Univers for KPMG"/>
              </a:rPr>
              <a:t>yararlanılan</a:t>
            </a:r>
            <a:r>
              <a:rPr lang="en-US" sz="2000" b="0" dirty="0">
                <a:solidFill>
                  <a:schemeClr val="tx1"/>
                </a:solidFill>
                <a:latin typeface="Univers for KPMG"/>
              </a:rPr>
              <a:t> </a:t>
            </a:r>
            <a:r>
              <a:rPr lang="en-US" sz="2000" b="0" dirty="0" err="1">
                <a:solidFill>
                  <a:schemeClr val="tx1"/>
                </a:solidFill>
                <a:latin typeface="Univers for KPMG"/>
              </a:rPr>
              <a:t>kısmı</a:t>
            </a:r>
            <a:r>
              <a:rPr lang="en-US" sz="2000" b="0" dirty="0">
                <a:solidFill>
                  <a:schemeClr val="tx1"/>
                </a:solidFill>
                <a:latin typeface="Univers for KPMG"/>
              </a:rPr>
              <a:t> </a:t>
            </a:r>
            <a:r>
              <a:rPr lang="en-US" sz="2000" b="0" dirty="0" err="1">
                <a:solidFill>
                  <a:schemeClr val="tx1"/>
                </a:solidFill>
                <a:latin typeface="Univers for KPMG"/>
              </a:rPr>
              <a:t>hariç</a:t>
            </a:r>
            <a:r>
              <a:rPr lang="en-US" sz="2000" b="0" dirty="0">
                <a:solidFill>
                  <a:schemeClr val="tx1"/>
                </a:solidFill>
                <a:latin typeface="Univers for KPMG"/>
              </a:rPr>
              <a:t> </a:t>
            </a:r>
            <a:r>
              <a:rPr lang="en-US" sz="2000" b="0" dirty="0" err="1">
                <a:solidFill>
                  <a:schemeClr val="tx1"/>
                </a:solidFill>
                <a:latin typeface="Univers for KPMG"/>
              </a:rPr>
              <a:t>olmak</a:t>
            </a:r>
            <a:r>
              <a:rPr lang="en-US" sz="2000" b="0" dirty="0">
                <a:solidFill>
                  <a:schemeClr val="tx1"/>
                </a:solidFill>
                <a:latin typeface="Univers for KPMG"/>
              </a:rPr>
              <a:t> </a:t>
            </a:r>
            <a:r>
              <a:rPr lang="en-US" sz="2000" b="0" dirty="0" err="1">
                <a:solidFill>
                  <a:schemeClr val="tx1"/>
                </a:solidFill>
                <a:latin typeface="Univers for KPMG"/>
              </a:rPr>
              <a:t>üzere</a:t>
            </a:r>
            <a:r>
              <a:rPr lang="en-US" sz="2000" b="0" dirty="0">
                <a:solidFill>
                  <a:schemeClr val="tx1"/>
                </a:solidFill>
                <a:latin typeface="Univers for KPMG"/>
              </a:rPr>
              <a:t> </a:t>
            </a:r>
            <a:r>
              <a:rPr lang="en-US" sz="2000" b="0" dirty="0" err="1">
                <a:solidFill>
                  <a:schemeClr val="tx1"/>
                </a:solidFill>
                <a:latin typeface="Univers for KPMG"/>
              </a:rPr>
              <a:t>kalan</a:t>
            </a:r>
            <a:r>
              <a:rPr lang="en-US" sz="2000" b="0" dirty="0">
                <a:solidFill>
                  <a:schemeClr val="tx1"/>
                </a:solidFill>
                <a:latin typeface="Univers for KPMG"/>
              </a:rPr>
              <a:t> </a:t>
            </a:r>
            <a:r>
              <a:rPr lang="en-US" sz="2000" b="0" dirty="0" err="1">
                <a:solidFill>
                  <a:schemeClr val="tx1"/>
                </a:solidFill>
                <a:latin typeface="Univers for KPMG"/>
              </a:rPr>
              <a:t>yatırıma</a:t>
            </a:r>
            <a:r>
              <a:rPr lang="en-US" sz="2000" b="0" dirty="0">
                <a:solidFill>
                  <a:schemeClr val="tx1"/>
                </a:solidFill>
                <a:latin typeface="Univers for KPMG"/>
              </a:rPr>
              <a:t> </a:t>
            </a:r>
            <a:r>
              <a:rPr lang="en-US" sz="2000" b="0" dirty="0" err="1">
                <a:solidFill>
                  <a:schemeClr val="tx1"/>
                </a:solidFill>
                <a:latin typeface="Univers for KPMG"/>
              </a:rPr>
              <a:t>katkı</a:t>
            </a:r>
            <a:r>
              <a:rPr lang="en-US" sz="2000" b="0" dirty="0">
                <a:solidFill>
                  <a:schemeClr val="tx1"/>
                </a:solidFill>
                <a:latin typeface="Univers for KPMG"/>
              </a:rPr>
              <a:t> </a:t>
            </a:r>
            <a:r>
              <a:rPr lang="en-US" sz="2000" b="0" dirty="0" err="1">
                <a:solidFill>
                  <a:schemeClr val="tx1"/>
                </a:solidFill>
                <a:latin typeface="Univers for KPMG"/>
              </a:rPr>
              <a:t>tutarı</a:t>
            </a:r>
            <a:r>
              <a:rPr lang="en-US" sz="2000" b="0" dirty="0">
                <a:solidFill>
                  <a:schemeClr val="tx1"/>
                </a:solidFill>
                <a:latin typeface="Univers for KPMG"/>
              </a:rPr>
              <a:t>, </a:t>
            </a:r>
            <a:r>
              <a:rPr lang="en-US" sz="2000" b="0" dirty="0" err="1">
                <a:solidFill>
                  <a:schemeClr val="tx1"/>
                </a:solidFill>
                <a:latin typeface="Univers for KPMG"/>
              </a:rPr>
              <a:t>yatırımın</a:t>
            </a:r>
            <a:r>
              <a:rPr lang="en-US" sz="2000" b="0" dirty="0">
                <a:solidFill>
                  <a:schemeClr val="tx1"/>
                </a:solidFill>
                <a:latin typeface="Univers for KPMG"/>
              </a:rPr>
              <a:t> </a:t>
            </a:r>
            <a:r>
              <a:rPr lang="en-US" sz="2000" b="0" dirty="0" err="1">
                <a:solidFill>
                  <a:schemeClr val="tx1"/>
                </a:solidFill>
                <a:latin typeface="Univers for KPMG"/>
              </a:rPr>
              <a:t>tamamlandığı</a:t>
            </a:r>
            <a:r>
              <a:rPr lang="en-US" sz="2000" b="0" dirty="0">
                <a:solidFill>
                  <a:schemeClr val="tx1"/>
                </a:solidFill>
                <a:latin typeface="Univers for KPMG"/>
              </a:rPr>
              <a:t> </a:t>
            </a:r>
            <a:r>
              <a:rPr lang="en-US" sz="2000" b="0" dirty="0" err="1">
                <a:solidFill>
                  <a:schemeClr val="tx1"/>
                </a:solidFill>
                <a:latin typeface="Univers for KPMG"/>
              </a:rPr>
              <a:t>hesap</a:t>
            </a:r>
            <a:r>
              <a:rPr lang="en-US" sz="2000" b="0" dirty="0">
                <a:solidFill>
                  <a:schemeClr val="tx1"/>
                </a:solidFill>
                <a:latin typeface="Univers for KPMG"/>
              </a:rPr>
              <a:t> </a:t>
            </a:r>
            <a:r>
              <a:rPr lang="en-US" sz="2000" b="0" dirty="0" err="1">
                <a:solidFill>
                  <a:schemeClr val="tx1"/>
                </a:solidFill>
                <a:latin typeface="Univers for KPMG"/>
              </a:rPr>
              <a:t>dönemini</a:t>
            </a:r>
            <a:r>
              <a:rPr lang="en-US" sz="2000" b="0" dirty="0">
                <a:solidFill>
                  <a:schemeClr val="tx1"/>
                </a:solidFill>
                <a:latin typeface="Univers for KPMG"/>
              </a:rPr>
              <a:t> </a:t>
            </a:r>
            <a:r>
              <a:rPr lang="en-US" sz="2000" b="0" dirty="0" err="1">
                <a:solidFill>
                  <a:schemeClr val="tx1"/>
                </a:solidFill>
                <a:latin typeface="Univers for KPMG"/>
              </a:rPr>
              <a:t>izleyen</a:t>
            </a:r>
            <a:r>
              <a:rPr lang="en-US" sz="2000" b="0" dirty="0">
                <a:solidFill>
                  <a:schemeClr val="tx1"/>
                </a:solidFill>
                <a:latin typeface="Univers for KPMG"/>
              </a:rPr>
              <a:t> </a:t>
            </a:r>
            <a:r>
              <a:rPr lang="en-US" sz="2000" b="0" dirty="0" err="1">
                <a:solidFill>
                  <a:schemeClr val="tx1"/>
                </a:solidFill>
                <a:latin typeface="Univers for KPMG"/>
              </a:rPr>
              <a:t>yıllarda</a:t>
            </a:r>
            <a:r>
              <a:rPr lang="en-US" sz="2000" b="0" dirty="0">
                <a:solidFill>
                  <a:schemeClr val="tx1"/>
                </a:solidFill>
                <a:latin typeface="Univers for KPMG"/>
              </a:rPr>
              <a:t> Vergi </a:t>
            </a:r>
            <a:r>
              <a:rPr lang="en-US" sz="2000" b="0" dirty="0" err="1">
                <a:solidFill>
                  <a:schemeClr val="tx1"/>
                </a:solidFill>
                <a:latin typeface="Univers for KPMG"/>
              </a:rPr>
              <a:t>Usul</a:t>
            </a:r>
            <a:r>
              <a:rPr lang="en-US" sz="2000" b="0" dirty="0">
                <a:solidFill>
                  <a:schemeClr val="tx1"/>
                </a:solidFill>
                <a:latin typeface="Univers for KPMG"/>
              </a:rPr>
              <a:t> </a:t>
            </a:r>
            <a:r>
              <a:rPr lang="en-US" sz="2000" b="0" dirty="0" err="1">
                <a:solidFill>
                  <a:schemeClr val="tx1"/>
                </a:solidFill>
                <a:latin typeface="Univers for KPMG"/>
              </a:rPr>
              <a:t>Kanunu</a:t>
            </a:r>
            <a:r>
              <a:rPr lang="en-US" sz="2000" b="0" dirty="0">
                <a:solidFill>
                  <a:schemeClr val="tx1"/>
                </a:solidFill>
                <a:latin typeface="Univers for KPMG"/>
              </a:rPr>
              <a:t> </a:t>
            </a:r>
            <a:r>
              <a:rPr lang="en-US" sz="2000" b="0" dirty="0" err="1">
                <a:solidFill>
                  <a:schemeClr val="tx1"/>
                </a:solidFill>
                <a:latin typeface="Univers for KPMG"/>
              </a:rPr>
              <a:t>hükümlerine</a:t>
            </a:r>
            <a:r>
              <a:rPr lang="en-US" sz="2000" b="0" dirty="0">
                <a:solidFill>
                  <a:schemeClr val="tx1"/>
                </a:solidFill>
                <a:latin typeface="Univers for KPMG"/>
              </a:rPr>
              <a:t> </a:t>
            </a:r>
            <a:r>
              <a:rPr lang="en-US" sz="2000" b="0" dirty="0" err="1">
                <a:solidFill>
                  <a:schemeClr val="tx1"/>
                </a:solidFill>
                <a:latin typeface="Univers for KPMG"/>
              </a:rPr>
              <a:t>göre</a:t>
            </a:r>
            <a:r>
              <a:rPr lang="en-US" sz="2000" b="0" dirty="0">
                <a:solidFill>
                  <a:schemeClr val="tx1"/>
                </a:solidFill>
                <a:latin typeface="Univers for KPMG"/>
              </a:rPr>
              <a:t> </a:t>
            </a:r>
            <a:r>
              <a:rPr lang="en-US" sz="2000" b="0" dirty="0" err="1">
                <a:solidFill>
                  <a:schemeClr val="tx1"/>
                </a:solidFill>
                <a:latin typeface="Univers for KPMG"/>
              </a:rPr>
              <a:t>bu</a:t>
            </a:r>
            <a:r>
              <a:rPr lang="en-US" sz="2000" b="0" dirty="0">
                <a:solidFill>
                  <a:schemeClr val="tx1"/>
                </a:solidFill>
                <a:latin typeface="Univers for KPMG"/>
              </a:rPr>
              <a:t> </a:t>
            </a:r>
            <a:r>
              <a:rPr lang="en-US" sz="2000" b="0" dirty="0" err="1">
                <a:solidFill>
                  <a:schemeClr val="tx1"/>
                </a:solidFill>
                <a:latin typeface="Univers for KPMG"/>
              </a:rPr>
              <a:t>yıllar</a:t>
            </a:r>
            <a:r>
              <a:rPr lang="en-US" sz="2000" b="0" dirty="0">
                <a:solidFill>
                  <a:schemeClr val="tx1"/>
                </a:solidFill>
                <a:latin typeface="Univers for KPMG"/>
              </a:rPr>
              <a:t> </a:t>
            </a:r>
            <a:r>
              <a:rPr lang="en-US" sz="2000" b="0" dirty="0" err="1">
                <a:solidFill>
                  <a:schemeClr val="tx1"/>
                </a:solidFill>
                <a:latin typeface="Univers for KPMG"/>
              </a:rPr>
              <a:t>için</a:t>
            </a:r>
            <a:r>
              <a:rPr lang="en-US" sz="2000" b="0" dirty="0">
                <a:solidFill>
                  <a:schemeClr val="tx1"/>
                </a:solidFill>
                <a:latin typeface="Univers for KPMG"/>
              </a:rPr>
              <a:t> </a:t>
            </a:r>
            <a:r>
              <a:rPr lang="en-US" sz="2000" b="0" dirty="0" err="1">
                <a:solidFill>
                  <a:schemeClr val="tx1"/>
                </a:solidFill>
                <a:latin typeface="Univers for KPMG"/>
              </a:rPr>
              <a:t>belirlenen</a:t>
            </a:r>
            <a:r>
              <a:rPr lang="en-US" sz="2000" b="0" dirty="0">
                <a:solidFill>
                  <a:schemeClr val="tx1"/>
                </a:solidFill>
                <a:latin typeface="Univers for KPMG"/>
              </a:rPr>
              <a:t> </a:t>
            </a:r>
            <a:r>
              <a:rPr lang="en-US" sz="2000" b="0" dirty="0" err="1">
                <a:solidFill>
                  <a:schemeClr val="tx1"/>
                </a:solidFill>
                <a:latin typeface="Univers for KPMG"/>
              </a:rPr>
              <a:t>yeniden</a:t>
            </a:r>
            <a:r>
              <a:rPr lang="en-US" sz="2000" b="0" dirty="0">
                <a:solidFill>
                  <a:schemeClr val="tx1"/>
                </a:solidFill>
                <a:latin typeface="Univers for KPMG"/>
              </a:rPr>
              <a:t> </a:t>
            </a:r>
            <a:r>
              <a:rPr lang="en-US" sz="2000" b="0" dirty="0" err="1">
                <a:solidFill>
                  <a:schemeClr val="tx1"/>
                </a:solidFill>
                <a:latin typeface="Univers for KPMG"/>
              </a:rPr>
              <a:t>değerleme</a:t>
            </a:r>
            <a:r>
              <a:rPr lang="en-US" sz="2000" b="0" dirty="0">
                <a:solidFill>
                  <a:schemeClr val="tx1"/>
                </a:solidFill>
                <a:latin typeface="Univers for KPMG"/>
              </a:rPr>
              <a:t> </a:t>
            </a:r>
            <a:r>
              <a:rPr lang="en-US" sz="2000" b="0" dirty="0" err="1">
                <a:solidFill>
                  <a:schemeClr val="tx1"/>
                </a:solidFill>
                <a:latin typeface="Univers for KPMG"/>
              </a:rPr>
              <a:t>oranında</a:t>
            </a:r>
            <a:r>
              <a:rPr lang="en-US" sz="2000" b="0" dirty="0">
                <a:solidFill>
                  <a:schemeClr val="tx1"/>
                </a:solidFill>
                <a:latin typeface="Univers for KPMG"/>
              </a:rPr>
              <a:t> </a:t>
            </a:r>
            <a:r>
              <a:rPr lang="en-US" sz="2000" b="0" dirty="0" err="1">
                <a:solidFill>
                  <a:schemeClr val="tx1"/>
                </a:solidFill>
                <a:latin typeface="Univers for KPMG"/>
              </a:rPr>
              <a:t>artırılarak</a:t>
            </a:r>
            <a:r>
              <a:rPr lang="en-US" sz="2000" b="0" dirty="0">
                <a:solidFill>
                  <a:schemeClr val="tx1"/>
                </a:solidFill>
                <a:latin typeface="Univers for KPMG"/>
              </a:rPr>
              <a:t> </a:t>
            </a:r>
            <a:r>
              <a:rPr lang="en-US" sz="2000" b="0" dirty="0" err="1">
                <a:solidFill>
                  <a:schemeClr val="tx1"/>
                </a:solidFill>
                <a:latin typeface="Univers for KPMG"/>
              </a:rPr>
              <a:t>dikkate</a:t>
            </a:r>
            <a:r>
              <a:rPr lang="en-US" sz="2000" b="0" dirty="0">
                <a:solidFill>
                  <a:schemeClr val="tx1"/>
                </a:solidFill>
                <a:latin typeface="Univers for KPMG"/>
              </a:rPr>
              <a:t> </a:t>
            </a:r>
            <a:r>
              <a:rPr lang="en-US" sz="2000" b="0" dirty="0" err="1">
                <a:solidFill>
                  <a:schemeClr val="tx1"/>
                </a:solidFill>
                <a:latin typeface="Univers for KPMG"/>
              </a:rPr>
              <a:t>alınır</a:t>
            </a:r>
            <a:r>
              <a:rPr lang="en-US" sz="2000" b="0" dirty="0">
                <a:solidFill>
                  <a:schemeClr val="tx1"/>
                </a:solidFill>
                <a:latin typeface="Univers for KPMG"/>
              </a:rPr>
              <a:t>.” </a:t>
            </a:r>
            <a:r>
              <a:rPr lang="en-US" sz="2000" b="0" dirty="0" err="1">
                <a:solidFill>
                  <a:schemeClr val="tx1"/>
                </a:solidFill>
                <a:latin typeface="Univers for KPMG"/>
              </a:rPr>
              <a:t>hükmü</a:t>
            </a:r>
            <a:r>
              <a:rPr lang="en-US" sz="2000" b="0" dirty="0">
                <a:solidFill>
                  <a:schemeClr val="tx1"/>
                </a:solidFill>
                <a:latin typeface="Univers for KPMG"/>
              </a:rPr>
              <a:t> </a:t>
            </a:r>
            <a:r>
              <a:rPr lang="en-US" sz="2000" b="0" dirty="0" err="1">
                <a:solidFill>
                  <a:schemeClr val="tx1"/>
                </a:solidFill>
                <a:latin typeface="Univers for KPMG"/>
              </a:rPr>
              <a:t>eklenmiştir</a:t>
            </a:r>
            <a:r>
              <a:rPr lang="en-US" sz="2000" b="0" dirty="0">
                <a:solidFill>
                  <a:schemeClr val="tx1"/>
                </a:solidFill>
                <a:latin typeface="Univers for KPMG"/>
              </a:rPr>
              <a:t>.</a:t>
            </a:r>
          </a:p>
          <a:p>
            <a:pPr algn="just">
              <a:spcBef>
                <a:spcPts val="600"/>
              </a:spcBef>
            </a:pPr>
            <a:r>
              <a:rPr lang="tr-TR" sz="2000" b="0" dirty="0">
                <a:solidFill>
                  <a:schemeClr val="tx1"/>
                </a:solidFill>
                <a:latin typeface="Univers for KPMG"/>
              </a:rPr>
              <a:t>Yatırım döneminden kalan bakiye Yatırıma Katkı Tutarı, </a:t>
            </a:r>
            <a:r>
              <a:rPr lang="en-US" sz="2000" u="sng" dirty="0" err="1">
                <a:solidFill>
                  <a:srgbClr val="FF0000"/>
                </a:solidFill>
                <a:latin typeface="Univers for KPMG"/>
              </a:rPr>
              <a:t>yatırımın</a:t>
            </a:r>
            <a:r>
              <a:rPr lang="en-US" sz="2000" u="sng" dirty="0">
                <a:solidFill>
                  <a:srgbClr val="FF0000"/>
                </a:solidFill>
                <a:latin typeface="Univers for KPMG"/>
              </a:rPr>
              <a:t> </a:t>
            </a:r>
            <a:r>
              <a:rPr lang="en-US" sz="2000" u="sng" dirty="0" err="1">
                <a:solidFill>
                  <a:srgbClr val="FF0000"/>
                </a:solidFill>
                <a:latin typeface="Univers for KPMG"/>
              </a:rPr>
              <a:t>tamamlandığı</a:t>
            </a:r>
            <a:r>
              <a:rPr lang="en-US" sz="2000" u="sng" dirty="0">
                <a:solidFill>
                  <a:srgbClr val="FF0000"/>
                </a:solidFill>
                <a:latin typeface="Univers for KPMG"/>
              </a:rPr>
              <a:t> </a:t>
            </a:r>
            <a:r>
              <a:rPr lang="en-US" sz="2000" b="0" dirty="0" err="1">
                <a:solidFill>
                  <a:schemeClr val="tx1"/>
                </a:solidFill>
                <a:latin typeface="Univers for KPMG"/>
              </a:rPr>
              <a:t>hesap</a:t>
            </a:r>
            <a:r>
              <a:rPr lang="en-US" sz="2000" b="0" dirty="0">
                <a:solidFill>
                  <a:schemeClr val="tx1"/>
                </a:solidFill>
                <a:latin typeface="Univers for KPMG"/>
              </a:rPr>
              <a:t> </a:t>
            </a:r>
            <a:r>
              <a:rPr lang="en-US" sz="2000" b="0" dirty="0" err="1">
                <a:solidFill>
                  <a:schemeClr val="tx1"/>
                </a:solidFill>
                <a:latin typeface="Univers for KPMG"/>
              </a:rPr>
              <a:t>dönemini</a:t>
            </a:r>
            <a:r>
              <a:rPr lang="en-US" sz="2000" b="0" dirty="0">
                <a:solidFill>
                  <a:schemeClr val="tx1"/>
                </a:solidFill>
                <a:latin typeface="Univers for KPMG"/>
              </a:rPr>
              <a:t> </a:t>
            </a:r>
            <a:r>
              <a:rPr lang="en-US" sz="2000" b="0" dirty="0" err="1">
                <a:solidFill>
                  <a:schemeClr val="tx1"/>
                </a:solidFill>
                <a:latin typeface="Univers for KPMG"/>
              </a:rPr>
              <a:t>izleyen</a:t>
            </a:r>
            <a:r>
              <a:rPr lang="en-US" sz="2000" b="0" dirty="0">
                <a:solidFill>
                  <a:schemeClr val="tx1"/>
                </a:solidFill>
                <a:latin typeface="Univers for KPMG"/>
              </a:rPr>
              <a:t> </a:t>
            </a:r>
            <a:r>
              <a:rPr lang="en-US" sz="2000" b="0" dirty="0" err="1">
                <a:solidFill>
                  <a:schemeClr val="tx1"/>
                </a:solidFill>
                <a:latin typeface="Univers for KPMG"/>
              </a:rPr>
              <a:t>yıllarda</a:t>
            </a:r>
            <a:r>
              <a:rPr lang="en-US" sz="2000" b="0" dirty="0">
                <a:solidFill>
                  <a:schemeClr val="tx1"/>
                </a:solidFill>
                <a:latin typeface="Univers for KPMG"/>
              </a:rPr>
              <a:t> Vergi </a:t>
            </a:r>
            <a:r>
              <a:rPr lang="en-US" sz="2000" b="0" dirty="0" err="1">
                <a:solidFill>
                  <a:schemeClr val="tx1"/>
                </a:solidFill>
                <a:latin typeface="Univers for KPMG"/>
              </a:rPr>
              <a:t>Usul</a:t>
            </a:r>
            <a:r>
              <a:rPr lang="en-US" sz="2000" b="0" dirty="0">
                <a:solidFill>
                  <a:schemeClr val="tx1"/>
                </a:solidFill>
                <a:latin typeface="Univers for KPMG"/>
              </a:rPr>
              <a:t> </a:t>
            </a:r>
            <a:r>
              <a:rPr lang="en-US" sz="2000" b="0" dirty="0" err="1">
                <a:solidFill>
                  <a:schemeClr val="tx1"/>
                </a:solidFill>
                <a:latin typeface="Univers for KPMG"/>
              </a:rPr>
              <a:t>Kanunu</a:t>
            </a:r>
            <a:r>
              <a:rPr lang="en-US" sz="2000" b="0" dirty="0">
                <a:solidFill>
                  <a:schemeClr val="tx1"/>
                </a:solidFill>
                <a:latin typeface="Univers for KPMG"/>
              </a:rPr>
              <a:t> </a:t>
            </a:r>
            <a:r>
              <a:rPr lang="en-US" sz="2000" b="0" dirty="0" err="1">
                <a:solidFill>
                  <a:schemeClr val="tx1"/>
                </a:solidFill>
                <a:latin typeface="Univers for KPMG"/>
              </a:rPr>
              <a:t>hükümlerine</a:t>
            </a:r>
            <a:r>
              <a:rPr lang="en-US" sz="2000" b="0" dirty="0">
                <a:solidFill>
                  <a:schemeClr val="tx1"/>
                </a:solidFill>
                <a:latin typeface="Univers for KPMG"/>
              </a:rPr>
              <a:t> </a:t>
            </a:r>
            <a:r>
              <a:rPr lang="en-US" sz="2000" b="0" dirty="0" err="1">
                <a:solidFill>
                  <a:schemeClr val="tx1"/>
                </a:solidFill>
                <a:latin typeface="Univers for KPMG"/>
              </a:rPr>
              <a:t>göre</a:t>
            </a:r>
            <a:r>
              <a:rPr lang="en-US" sz="2000" b="0" dirty="0">
                <a:solidFill>
                  <a:schemeClr val="tx1"/>
                </a:solidFill>
                <a:latin typeface="Univers for KPMG"/>
              </a:rPr>
              <a:t> </a:t>
            </a:r>
            <a:r>
              <a:rPr lang="en-US" sz="2000" b="0" dirty="0" err="1">
                <a:solidFill>
                  <a:schemeClr val="tx1"/>
                </a:solidFill>
                <a:latin typeface="Univers for KPMG"/>
              </a:rPr>
              <a:t>bu</a:t>
            </a:r>
            <a:r>
              <a:rPr lang="en-US" sz="2000" b="0" dirty="0">
                <a:solidFill>
                  <a:schemeClr val="tx1"/>
                </a:solidFill>
                <a:latin typeface="Univers for KPMG"/>
              </a:rPr>
              <a:t> </a:t>
            </a:r>
            <a:r>
              <a:rPr lang="en-US" sz="2000" b="0" dirty="0" err="1">
                <a:solidFill>
                  <a:schemeClr val="tx1"/>
                </a:solidFill>
                <a:latin typeface="Univers for KPMG"/>
              </a:rPr>
              <a:t>yıllar</a:t>
            </a:r>
            <a:r>
              <a:rPr lang="en-US" sz="2000" b="0" dirty="0">
                <a:solidFill>
                  <a:schemeClr val="tx1"/>
                </a:solidFill>
                <a:latin typeface="Univers for KPMG"/>
              </a:rPr>
              <a:t> </a:t>
            </a:r>
            <a:r>
              <a:rPr lang="en-US" sz="2000" b="0" dirty="0" err="1">
                <a:solidFill>
                  <a:schemeClr val="tx1"/>
                </a:solidFill>
                <a:latin typeface="Univers for KPMG"/>
              </a:rPr>
              <a:t>için</a:t>
            </a:r>
            <a:r>
              <a:rPr lang="en-US" sz="2000" b="0" dirty="0">
                <a:solidFill>
                  <a:schemeClr val="tx1"/>
                </a:solidFill>
                <a:latin typeface="Univers for KPMG"/>
              </a:rPr>
              <a:t> </a:t>
            </a:r>
            <a:r>
              <a:rPr lang="en-US" sz="2000" b="0" dirty="0" err="1">
                <a:solidFill>
                  <a:schemeClr val="tx1"/>
                </a:solidFill>
                <a:latin typeface="Univers for KPMG"/>
              </a:rPr>
              <a:t>belirlenen</a:t>
            </a:r>
            <a:r>
              <a:rPr lang="en-US" sz="2000" b="0" dirty="0">
                <a:solidFill>
                  <a:schemeClr val="tx1"/>
                </a:solidFill>
                <a:latin typeface="Univers for KPMG"/>
              </a:rPr>
              <a:t> </a:t>
            </a:r>
            <a:r>
              <a:rPr lang="en-US" sz="2000" b="0" dirty="0" err="1">
                <a:solidFill>
                  <a:schemeClr val="tx1"/>
                </a:solidFill>
                <a:latin typeface="Univers for KPMG"/>
              </a:rPr>
              <a:t>yeniden</a:t>
            </a:r>
            <a:r>
              <a:rPr lang="en-US" sz="2000" b="0" dirty="0">
                <a:solidFill>
                  <a:schemeClr val="tx1"/>
                </a:solidFill>
                <a:latin typeface="Univers for KPMG"/>
              </a:rPr>
              <a:t> </a:t>
            </a:r>
            <a:r>
              <a:rPr lang="en-US" sz="2000" b="0" dirty="0" err="1">
                <a:solidFill>
                  <a:schemeClr val="tx1"/>
                </a:solidFill>
                <a:latin typeface="Univers for KPMG"/>
              </a:rPr>
              <a:t>değerleme</a:t>
            </a:r>
            <a:r>
              <a:rPr lang="en-US" sz="2000" b="0" dirty="0">
                <a:solidFill>
                  <a:schemeClr val="tx1"/>
                </a:solidFill>
                <a:latin typeface="Univers for KPMG"/>
              </a:rPr>
              <a:t> </a:t>
            </a:r>
            <a:r>
              <a:rPr lang="en-US" sz="2000" b="0" dirty="0" err="1">
                <a:solidFill>
                  <a:schemeClr val="tx1"/>
                </a:solidFill>
                <a:latin typeface="Univers for KPMG"/>
              </a:rPr>
              <a:t>oranında</a:t>
            </a:r>
            <a:r>
              <a:rPr lang="en-US" sz="2000" b="0" dirty="0">
                <a:solidFill>
                  <a:schemeClr val="tx1"/>
                </a:solidFill>
                <a:latin typeface="Univers for KPMG"/>
              </a:rPr>
              <a:t> </a:t>
            </a:r>
            <a:r>
              <a:rPr lang="en-US" sz="2000" b="0" dirty="0" err="1">
                <a:solidFill>
                  <a:schemeClr val="tx1"/>
                </a:solidFill>
                <a:latin typeface="Univers for KPMG"/>
              </a:rPr>
              <a:t>artırılarak</a:t>
            </a:r>
            <a:r>
              <a:rPr lang="en-US" sz="2000" b="0" dirty="0">
                <a:solidFill>
                  <a:schemeClr val="tx1"/>
                </a:solidFill>
                <a:latin typeface="Univers for KPMG"/>
              </a:rPr>
              <a:t> </a:t>
            </a:r>
            <a:r>
              <a:rPr lang="en-US" sz="2000" b="0" dirty="0" err="1">
                <a:solidFill>
                  <a:schemeClr val="tx1"/>
                </a:solidFill>
                <a:latin typeface="Univers for KPMG"/>
              </a:rPr>
              <a:t>dikkate</a:t>
            </a:r>
            <a:r>
              <a:rPr lang="en-US" sz="2000" b="0" dirty="0">
                <a:solidFill>
                  <a:schemeClr val="tx1"/>
                </a:solidFill>
                <a:latin typeface="Univers for KPMG"/>
              </a:rPr>
              <a:t> </a:t>
            </a:r>
            <a:r>
              <a:rPr lang="en-US" sz="2000" b="0" dirty="0" err="1">
                <a:solidFill>
                  <a:schemeClr val="tx1"/>
                </a:solidFill>
                <a:latin typeface="Univers for KPMG"/>
              </a:rPr>
              <a:t>alınacaktır</a:t>
            </a:r>
            <a:r>
              <a:rPr lang="en-US" sz="2000" b="0" dirty="0">
                <a:solidFill>
                  <a:schemeClr val="tx1"/>
                </a:solidFill>
                <a:latin typeface="Univers for KPMG"/>
              </a:rPr>
              <a:t>.</a:t>
            </a:r>
            <a:endParaRPr lang="tr-TR" sz="2000" b="0" dirty="0">
              <a:solidFill>
                <a:schemeClr val="tx1"/>
              </a:solidFill>
              <a:latin typeface="Univers for KPMG"/>
            </a:endParaRPr>
          </a:p>
          <a:p>
            <a:pPr algn="just">
              <a:spcBef>
                <a:spcPts val="600"/>
              </a:spcBef>
            </a:pPr>
            <a:r>
              <a:rPr lang="tr-TR" sz="2000" b="0" dirty="0">
                <a:solidFill>
                  <a:schemeClr val="tx1"/>
                </a:solidFill>
                <a:latin typeface="Univers for KPMG"/>
              </a:rPr>
              <a:t>İdare tarafından verilen bir özelgede «</a:t>
            </a:r>
            <a:r>
              <a:rPr lang="en-US" sz="2000" b="0" i="1" dirty="0" err="1">
                <a:solidFill>
                  <a:srgbClr val="FF0000"/>
                </a:solidFill>
                <a:latin typeface="Univers for KPMG"/>
              </a:rPr>
              <a:t>Şirketinizin</a:t>
            </a:r>
            <a:r>
              <a:rPr lang="en-US" sz="2000" b="0" i="1" dirty="0">
                <a:solidFill>
                  <a:srgbClr val="FF0000"/>
                </a:solidFill>
                <a:latin typeface="Univers for KPMG"/>
              </a:rPr>
              <a:t> </a:t>
            </a:r>
            <a:r>
              <a:rPr lang="tr-TR" sz="2000" b="0" i="1" dirty="0">
                <a:solidFill>
                  <a:srgbClr val="FF0000"/>
                </a:solidFill>
                <a:latin typeface="Univers for KPMG"/>
              </a:rPr>
              <a:t>.... </a:t>
            </a:r>
            <a:r>
              <a:rPr lang="en-US" sz="2000" b="0" i="1" dirty="0" err="1">
                <a:solidFill>
                  <a:srgbClr val="FF0000"/>
                </a:solidFill>
                <a:latin typeface="Univers for KPMG"/>
              </a:rPr>
              <a:t>sayılı</a:t>
            </a:r>
            <a:r>
              <a:rPr lang="en-US" sz="2000" b="0" i="1" dirty="0">
                <a:solidFill>
                  <a:srgbClr val="FF0000"/>
                </a:solidFill>
                <a:latin typeface="Univers for KPMG"/>
              </a:rPr>
              <a:t> </a:t>
            </a:r>
            <a:r>
              <a:rPr lang="en-US" sz="2000" b="0" i="1" dirty="0" err="1">
                <a:solidFill>
                  <a:srgbClr val="FF0000"/>
                </a:solidFill>
                <a:latin typeface="Univers for KPMG"/>
              </a:rPr>
              <a:t>yatırım</a:t>
            </a:r>
            <a:r>
              <a:rPr lang="en-US" sz="2000" b="0" i="1" dirty="0">
                <a:solidFill>
                  <a:srgbClr val="FF0000"/>
                </a:solidFill>
                <a:latin typeface="Univers for KPMG"/>
              </a:rPr>
              <a:t> </a:t>
            </a:r>
            <a:r>
              <a:rPr lang="en-US" sz="2000" b="0" i="1" dirty="0" err="1">
                <a:solidFill>
                  <a:srgbClr val="FF0000"/>
                </a:solidFill>
                <a:latin typeface="Univers for KPMG"/>
              </a:rPr>
              <a:t>teşvik</a:t>
            </a:r>
            <a:r>
              <a:rPr lang="en-US" sz="2000" b="0" i="1" dirty="0">
                <a:solidFill>
                  <a:srgbClr val="FF0000"/>
                </a:solidFill>
                <a:latin typeface="Univers for KPMG"/>
              </a:rPr>
              <a:t> </a:t>
            </a:r>
            <a:r>
              <a:rPr lang="en-US" sz="2000" b="0" i="1" dirty="0" err="1">
                <a:solidFill>
                  <a:srgbClr val="FF0000"/>
                </a:solidFill>
                <a:latin typeface="Univers for KPMG"/>
              </a:rPr>
              <a:t>belgesi</a:t>
            </a:r>
            <a:r>
              <a:rPr lang="en-US" sz="2000" b="0" i="1" dirty="0">
                <a:solidFill>
                  <a:srgbClr val="FF0000"/>
                </a:solidFill>
                <a:latin typeface="Univers for KPMG"/>
              </a:rPr>
              <a:t> </a:t>
            </a:r>
            <a:r>
              <a:rPr lang="en-US" sz="2000" b="0" i="1" dirty="0" err="1">
                <a:solidFill>
                  <a:srgbClr val="FF0000"/>
                </a:solidFill>
                <a:latin typeface="Univers for KPMG"/>
              </a:rPr>
              <a:t>kapsamında</a:t>
            </a:r>
            <a:r>
              <a:rPr lang="en-US" sz="2000" b="0" i="1" dirty="0">
                <a:solidFill>
                  <a:srgbClr val="FF0000"/>
                </a:solidFill>
                <a:latin typeface="Univers for KPMG"/>
              </a:rPr>
              <a:t> </a:t>
            </a:r>
            <a:r>
              <a:rPr lang="en-US" sz="2000" b="0" i="1" dirty="0" err="1">
                <a:solidFill>
                  <a:srgbClr val="FF0000"/>
                </a:solidFill>
                <a:latin typeface="Univers for KPMG"/>
              </a:rPr>
              <a:t>hava</a:t>
            </a:r>
            <a:r>
              <a:rPr lang="en-US" sz="2000" b="0" i="1" dirty="0">
                <a:solidFill>
                  <a:srgbClr val="FF0000"/>
                </a:solidFill>
                <a:latin typeface="Univers for KPMG"/>
              </a:rPr>
              <a:t> </a:t>
            </a:r>
            <a:r>
              <a:rPr lang="en-US" sz="2000" b="0" i="1" dirty="0" err="1">
                <a:solidFill>
                  <a:srgbClr val="FF0000"/>
                </a:solidFill>
                <a:latin typeface="Univers for KPMG"/>
              </a:rPr>
              <a:t>ve</a:t>
            </a:r>
            <a:r>
              <a:rPr lang="en-US" sz="2000" b="0" i="1" dirty="0">
                <a:solidFill>
                  <a:srgbClr val="FF0000"/>
                </a:solidFill>
                <a:latin typeface="Univers for KPMG"/>
              </a:rPr>
              <a:t> </a:t>
            </a:r>
            <a:r>
              <a:rPr lang="en-US" sz="2000" b="0" i="1" dirty="0" err="1">
                <a:solidFill>
                  <a:srgbClr val="FF0000"/>
                </a:solidFill>
                <a:latin typeface="Univers for KPMG"/>
              </a:rPr>
              <a:t>uzay</a:t>
            </a:r>
            <a:r>
              <a:rPr lang="tr-TR" sz="2000" b="0" i="1" dirty="0">
                <a:solidFill>
                  <a:srgbClr val="FF0000"/>
                </a:solidFill>
                <a:latin typeface="Univers for KPMG"/>
              </a:rPr>
              <a:t> </a:t>
            </a:r>
            <a:r>
              <a:rPr lang="en-US" sz="2000" b="0" i="1" dirty="0" err="1">
                <a:solidFill>
                  <a:srgbClr val="FF0000"/>
                </a:solidFill>
                <a:latin typeface="Univers for KPMG"/>
              </a:rPr>
              <a:t>taşıtları</a:t>
            </a:r>
            <a:r>
              <a:rPr lang="en-US" sz="2000" b="0" i="1" dirty="0">
                <a:solidFill>
                  <a:srgbClr val="FF0000"/>
                </a:solidFill>
                <a:latin typeface="Univers for KPMG"/>
              </a:rPr>
              <a:t> </a:t>
            </a:r>
            <a:r>
              <a:rPr lang="en-US" sz="2000" b="0" i="1" dirty="0" err="1">
                <a:solidFill>
                  <a:srgbClr val="FF0000"/>
                </a:solidFill>
                <a:latin typeface="Univers for KPMG"/>
              </a:rPr>
              <a:t>imalatına</a:t>
            </a:r>
            <a:r>
              <a:rPr lang="en-US" sz="2000" b="0" i="1" dirty="0">
                <a:solidFill>
                  <a:srgbClr val="FF0000"/>
                </a:solidFill>
                <a:latin typeface="Univers for KPMG"/>
              </a:rPr>
              <a:t> </a:t>
            </a:r>
            <a:r>
              <a:rPr lang="en-US" sz="2000" b="0" i="1" dirty="0" err="1">
                <a:solidFill>
                  <a:srgbClr val="FF0000"/>
                </a:solidFill>
                <a:latin typeface="Univers for KPMG"/>
              </a:rPr>
              <a:t>yönelik</a:t>
            </a:r>
            <a:r>
              <a:rPr lang="en-US" sz="2000" b="0" i="1" dirty="0">
                <a:solidFill>
                  <a:srgbClr val="FF0000"/>
                </a:solidFill>
                <a:latin typeface="Univers for KPMG"/>
              </a:rPr>
              <a:t> </a:t>
            </a:r>
            <a:r>
              <a:rPr lang="en-US" sz="2000" b="0" i="1" dirty="0" err="1">
                <a:solidFill>
                  <a:srgbClr val="FF0000"/>
                </a:solidFill>
                <a:latin typeface="Univers for KPMG"/>
              </a:rPr>
              <a:t>gerçekleştirdiği</a:t>
            </a:r>
            <a:r>
              <a:rPr lang="en-US" sz="2000" b="0" i="1" dirty="0">
                <a:solidFill>
                  <a:srgbClr val="FF0000"/>
                </a:solidFill>
                <a:latin typeface="Univers for KPMG"/>
              </a:rPr>
              <a:t> </a:t>
            </a:r>
            <a:r>
              <a:rPr lang="en-US" sz="2000" b="0" i="1" dirty="0" err="1">
                <a:solidFill>
                  <a:srgbClr val="FF0000"/>
                </a:solidFill>
                <a:latin typeface="Univers for KPMG"/>
              </a:rPr>
              <a:t>yatırım</a:t>
            </a:r>
            <a:r>
              <a:rPr lang="en-US" sz="2000" b="0" i="1" dirty="0">
                <a:solidFill>
                  <a:srgbClr val="FF0000"/>
                </a:solidFill>
                <a:latin typeface="Univers for KPMG"/>
              </a:rPr>
              <a:t> </a:t>
            </a:r>
            <a:r>
              <a:rPr lang="en-US" sz="2000" b="0" i="1" dirty="0" err="1">
                <a:solidFill>
                  <a:srgbClr val="FF0000"/>
                </a:solidFill>
                <a:latin typeface="Univers for KPMG"/>
              </a:rPr>
              <a:t>harcamalarını</a:t>
            </a:r>
            <a:r>
              <a:rPr lang="en-US" sz="2000" b="0" i="1" dirty="0">
                <a:solidFill>
                  <a:srgbClr val="FF0000"/>
                </a:solidFill>
                <a:latin typeface="Univers for KPMG"/>
              </a:rPr>
              <a:t> 31.12.2018 </a:t>
            </a:r>
            <a:r>
              <a:rPr lang="en-US" sz="2000" b="0" i="1" dirty="0" err="1">
                <a:solidFill>
                  <a:srgbClr val="FF0000"/>
                </a:solidFill>
                <a:latin typeface="Univers for KPMG"/>
              </a:rPr>
              <a:t>tarihinde</a:t>
            </a:r>
            <a:r>
              <a:rPr lang="en-US" sz="2000" b="0" i="1" dirty="0">
                <a:solidFill>
                  <a:srgbClr val="FF0000"/>
                </a:solidFill>
                <a:latin typeface="Univers for KPMG"/>
              </a:rPr>
              <a:t> </a:t>
            </a:r>
            <a:r>
              <a:rPr lang="en-US" sz="2000" b="0" i="1" dirty="0" err="1">
                <a:solidFill>
                  <a:srgbClr val="FF0000"/>
                </a:solidFill>
                <a:latin typeface="Univers for KPMG"/>
              </a:rPr>
              <a:t>fiilen</a:t>
            </a:r>
            <a:r>
              <a:rPr lang="en-US" sz="2000" b="0" i="1" dirty="0">
                <a:solidFill>
                  <a:srgbClr val="FF0000"/>
                </a:solidFill>
                <a:latin typeface="Univers for KPMG"/>
              </a:rPr>
              <a:t> </a:t>
            </a:r>
            <a:r>
              <a:rPr lang="en-US" sz="2000" b="0" i="1" dirty="0" err="1">
                <a:solidFill>
                  <a:srgbClr val="FF0000"/>
                </a:solidFill>
                <a:latin typeface="Univers for KPMG"/>
              </a:rPr>
              <a:t>tamamlayarak</a:t>
            </a:r>
            <a:r>
              <a:rPr lang="tr-TR" sz="2000" b="0" i="1" dirty="0">
                <a:solidFill>
                  <a:srgbClr val="FF0000"/>
                </a:solidFill>
                <a:latin typeface="Univers for KPMG"/>
              </a:rPr>
              <a:t> </a:t>
            </a:r>
            <a:r>
              <a:rPr lang="en-US" sz="2000" b="0" i="1" dirty="0" err="1">
                <a:solidFill>
                  <a:srgbClr val="FF0000"/>
                </a:solidFill>
                <a:latin typeface="Univers for KPMG"/>
              </a:rPr>
              <a:t>söz</a:t>
            </a:r>
            <a:r>
              <a:rPr lang="en-US" sz="2000" b="0" i="1" dirty="0">
                <a:solidFill>
                  <a:srgbClr val="FF0000"/>
                </a:solidFill>
                <a:latin typeface="Univers for KPMG"/>
              </a:rPr>
              <a:t> </a:t>
            </a:r>
            <a:r>
              <a:rPr lang="en-US" sz="2000" b="0" i="1" dirty="0" err="1">
                <a:solidFill>
                  <a:srgbClr val="FF0000"/>
                </a:solidFill>
                <a:latin typeface="Univers for KPMG"/>
              </a:rPr>
              <a:t>konusu</a:t>
            </a:r>
            <a:r>
              <a:rPr lang="en-US" sz="2000" b="0" i="1" dirty="0">
                <a:solidFill>
                  <a:srgbClr val="FF0000"/>
                </a:solidFill>
                <a:latin typeface="Univers for KPMG"/>
              </a:rPr>
              <a:t> </a:t>
            </a:r>
            <a:r>
              <a:rPr lang="en-US" sz="2000" b="0" i="1" dirty="0" err="1">
                <a:solidFill>
                  <a:srgbClr val="FF0000"/>
                </a:solidFill>
                <a:latin typeface="Univers for KPMG"/>
              </a:rPr>
              <a:t>makine</a:t>
            </a:r>
            <a:r>
              <a:rPr lang="en-US" sz="2000" b="0" i="1" dirty="0">
                <a:solidFill>
                  <a:srgbClr val="FF0000"/>
                </a:solidFill>
                <a:latin typeface="Univers for KPMG"/>
              </a:rPr>
              <a:t> </a:t>
            </a:r>
            <a:r>
              <a:rPr lang="en-US" sz="2000" b="0" i="1" dirty="0" err="1">
                <a:solidFill>
                  <a:srgbClr val="FF0000"/>
                </a:solidFill>
                <a:latin typeface="Univers for KPMG"/>
              </a:rPr>
              <a:t>ve</a:t>
            </a:r>
            <a:r>
              <a:rPr lang="en-US" sz="2000" b="0" i="1" dirty="0">
                <a:solidFill>
                  <a:srgbClr val="FF0000"/>
                </a:solidFill>
                <a:latin typeface="Univers for KPMG"/>
              </a:rPr>
              <a:t> </a:t>
            </a:r>
            <a:r>
              <a:rPr lang="en-US" sz="2000" b="0" i="1" dirty="0" err="1">
                <a:solidFill>
                  <a:srgbClr val="FF0000"/>
                </a:solidFill>
                <a:latin typeface="Univers for KPMG"/>
              </a:rPr>
              <a:t>teçhizatları</a:t>
            </a:r>
            <a:r>
              <a:rPr lang="en-US" sz="2000" b="0" i="1" dirty="0">
                <a:solidFill>
                  <a:srgbClr val="FF0000"/>
                </a:solidFill>
                <a:latin typeface="Univers for KPMG"/>
              </a:rPr>
              <a:t> </a:t>
            </a:r>
            <a:r>
              <a:rPr lang="en-US" sz="2000" b="0" i="1" dirty="0" err="1">
                <a:solidFill>
                  <a:srgbClr val="FF0000"/>
                </a:solidFill>
                <a:latin typeface="Univers for KPMG"/>
              </a:rPr>
              <a:t>aktifleştirerek</a:t>
            </a:r>
            <a:r>
              <a:rPr lang="en-US" sz="2000" b="0" i="1" dirty="0">
                <a:solidFill>
                  <a:srgbClr val="FF0000"/>
                </a:solidFill>
                <a:latin typeface="Univers for KPMG"/>
              </a:rPr>
              <a:t> </a:t>
            </a:r>
            <a:r>
              <a:rPr lang="en-US" sz="2000" b="0" i="1" dirty="0" err="1">
                <a:solidFill>
                  <a:srgbClr val="FF0000"/>
                </a:solidFill>
                <a:latin typeface="Univers for KPMG"/>
              </a:rPr>
              <a:t>kullanmaya</a:t>
            </a:r>
            <a:r>
              <a:rPr lang="en-US" sz="2000" b="0" i="1" dirty="0">
                <a:solidFill>
                  <a:srgbClr val="FF0000"/>
                </a:solidFill>
                <a:latin typeface="Univers for KPMG"/>
              </a:rPr>
              <a:t> </a:t>
            </a:r>
            <a:r>
              <a:rPr lang="en-US" sz="2000" b="0" i="1" dirty="0" err="1">
                <a:solidFill>
                  <a:srgbClr val="FF0000"/>
                </a:solidFill>
                <a:latin typeface="Univers for KPMG"/>
              </a:rPr>
              <a:t>başladığı</a:t>
            </a:r>
            <a:r>
              <a:rPr lang="en-US" sz="2000" b="0" i="1" dirty="0">
                <a:solidFill>
                  <a:srgbClr val="FF0000"/>
                </a:solidFill>
                <a:latin typeface="Univers for KPMG"/>
              </a:rPr>
              <a:t>,</a:t>
            </a:r>
            <a:r>
              <a:rPr lang="tr-TR" sz="2000" b="0" i="1" dirty="0">
                <a:solidFill>
                  <a:srgbClr val="FF0000"/>
                </a:solidFill>
                <a:latin typeface="Univers for KPMG"/>
              </a:rPr>
              <a:t> </a:t>
            </a:r>
            <a:r>
              <a:rPr lang="en-US" sz="2000" b="0" i="1" dirty="0" err="1">
                <a:solidFill>
                  <a:srgbClr val="FF0000"/>
                </a:solidFill>
                <a:latin typeface="Univers for KPMG"/>
              </a:rPr>
              <a:t>Söz</a:t>
            </a:r>
            <a:r>
              <a:rPr lang="en-US" sz="2000" b="0" i="1" dirty="0">
                <a:solidFill>
                  <a:srgbClr val="FF0000"/>
                </a:solidFill>
                <a:latin typeface="Univers for KPMG"/>
              </a:rPr>
              <a:t> </a:t>
            </a:r>
            <a:r>
              <a:rPr lang="en-US" sz="2000" b="0" i="1" dirty="0" err="1">
                <a:solidFill>
                  <a:srgbClr val="FF0000"/>
                </a:solidFill>
                <a:latin typeface="Univers for KPMG"/>
              </a:rPr>
              <a:t>konusu</a:t>
            </a:r>
            <a:r>
              <a:rPr lang="en-US" sz="2000" b="0" i="1" dirty="0">
                <a:solidFill>
                  <a:srgbClr val="FF0000"/>
                </a:solidFill>
                <a:latin typeface="Univers for KPMG"/>
              </a:rPr>
              <a:t> </a:t>
            </a:r>
            <a:r>
              <a:rPr lang="en-US" sz="2000" b="0" i="1" dirty="0" err="1">
                <a:solidFill>
                  <a:srgbClr val="FF0000"/>
                </a:solidFill>
                <a:latin typeface="Univers for KPMG"/>
              </a:rPr>
              <a:t>yatırım</a:t>
            </a:r>
            <a:r>
              <a:rPr lang="en-US" sz="2000" b="0" i="1" dirty="0">
                <a:solidFill>
                  <a:srgbClr val="FF0000"/>
                </a:solidFill>
                <a:latin typeface="Univers for KPMG"/>
              </a:rPr>
              <a:t> </a:t>
            </a:r>
            <a:r>
              <a:rPr lang="en-US" sz="2000" b="0" i="1" dirty="0" err="1">
                <a:solidFill>
                  <a:srgbClr val="FF0000"/>
                </a:solidFill>
                <a:latin typeface="Univers for KPMG"/>
              </a:rPr>
              <a:t>teşvik</a:t>
            </a:r>
            <a:r>
              <a:rPr lang="en-US" sz="2000" b="0" i="1" dirty="0">
                <a:solidFill>
                  <a:srgbClr val="FF0000"/>
                </a:solidFill>
                <a:latin typeface="Univers for KPMG"/>
              </a:rPr>
              <a:t> </a:t>
            </a:r>
            <a:r>
              <a:rPr lang="en-US" sz="2000" b="0" i="1" dirty="0" err="1">
                <a:solidFill>
                  <a:srgbClr val="FF0000"/>
                </a:solidFill>
                <a:latin typeface="Univers for KPMG"/>
              </a:rPr>
              <a:t>belgesinin</a:t>
            </a:r>
            <a:r>
              <a:rPr lang="en-US" sz="2000" b="0" i="1" dirty="0">
                <a:solidFill>
                  <a:srgbClr val="FF0000"/>
                </a:solidFill>
                <a:latin typeface="Univers for KPMG"/>
              </a:rPr>
              <a:t> </a:t>
            </a:r>
            <a:r>
              <a:rPr lang="en-US" sz="2000" b="0" i="1" dirty="0" err="1">
                <a:solidFill>
                  <a:srgbClr val="FF0000"/>
                </a:solidFill>
                <a:latin typeface="Univers for KPMG"/>
              </a:rPr>
              <a:t>iş</a:t>
            </a:r>
            <a:r>
              <a:rPr lang="en-US" sz="2000" b="0" i="1" dirty="0">
                <a:solidFill>
                  <a:srgbClr val="FF0000"/>
                </a:solidFill>
                <a:latin typeface="Univers for KPMG"/>
              </a:rPr>
              <a:t> </a:t>
            </a:r>
            <a:r>
              <a:rPr lang="en-US" sz="2000" b="0" i="1" dirty="0" err="1">
                <a:solidFill>
                  <a:srgbClr val="FF0000"/>
                </a:solidFill>
                <a:latin typeface="Univers for KPMG"/>
              </a:rPr>
              <a:t>bitiş</a:t>
            </a:r>
            <a:r>
              <a:rPr lang="en-US" sz="2000" b="0" i="1" dirty="0">
                <a:solidFill>
                  <a:srgbClr val="FF0000"/>
                </a:solidFill>
                <a:latin typeface="Univers for KPMG"/>
              </a:rPr>
              <a:t> </a:t>
            </a:r>
            <a:r>
              <a:rPr lang="en-US" sz="2000" b="0" i="1" dirty="0" err="1">
                <a:solidFill>
                  <a:srgbClr val="FF0000"/>
                </a:solidFill>
                <a:latin typeface="Univers for KPMG"/>
              </a:rPr>
              <a:t>tarihinin</a:t>
            </a:r>
            <a:r>
              <a:rPr lang="en-US" sz="2000" b="0" i="1" dirty="0">
                <a:solidFill>
                  <a:srgbClr val="FF0000"/>
                </a:solidFill>
                <a:latin typeface="Univers for KPMG"/>
              </a:rPr>
              <a:t> 18.10.2021 </a:t>
            </a:r>
            <a:r>
              <a:rPr lang="en-US" sz="2000" b="0" i="1" dirty="0" err="1">
                <a:solidFill>
                  <a:srgbClr val="FF0000"/>
                </a:solidFill>
                <a:latin typeface="Univers for KPMG"/>
              </a:rPr>
              <a:t>olmasına</a:t>
            </a:r>
            <a:r>
              <a:rPr lang="en-US" sz="2000" b="0" i="1" dirty="0">
                <a:solidFill>
                  <a:srgbClr val="FF0000"/>
                </a:solidFill>
                <a:latin typeface="Univers for KPMG"/>
              </a:rPr>
              <a:t> </a:t>
            </a:r>
            <a:r>
              <a:rPr lang="en-US" sz="2000" b="0" i="1" dirty="0" err="1">
                <a:solidFill>
                  <a:srgbClr val="FF0000"/>
                </a:solidFill>
                <a:latin typeface="Univers for KPMG"/>
              </a:rPr>
              <a:t>karşın</a:t>
            </a:r>
            <a:r>
              <a:rPr lang="en-US" sz="2000" b="0" i="1" dirty="0">
                <a:solidFill>
                  <a:srgbClr val="FF0000"/>
                </a:solidFill>
                <a:latin typeface="Univers for KPMG"/>
              </a:rPr>
              <a:t> </a:t>
            </a:r>
            <a:r>
              <a:rPr lang="en-US" sz="2000" b="0" i="1" dirty="0" err="1">
                <a:solidFill>
                  <a:srgbClr val="FF0000"/>
                </a:solidFill>
                <a:latin typeface="Univers for KPMG"/>
              </a:rPr>
              <a:t>tamamlama</a:t>
            </a:r>
            <a:r>
              <a:rPr lang="tr-TR" sz="2000" b="0" i="1" dirty="0">
                <a:solidFill>
                  <a:srgbClr val="FF0000"/>
                </a:solidFill>
                <a:latin typeface="Univers for KPMG"/>
              </a:rPr>
              <a:t> </a:t>
            </a:r>
            <a:r>
              <a:rPr lang="en-US" sz="2000" b="0" i="1" dirty="0" err="1">
                <a:solidFill>
                  <a:srgbClr val="FF0000"/>
                </a:solidFill>
                <a:latin typeface="Univers for KPMG"/>
              </a:rPr>
              <a:t>vizesi</a:t>
            </a:r>
            <a:r>
              <a:rPr lang="en-US" sz="2000" b="0" i="1" dirty="0">
                <a:solidFill>
                  <a:srgbClr val="FF0000"/>
                </a:solidFill>
                <a:latin typeface="Univers for KPMG"/>
              </a:rPr>
              <a:t> </a:t>
            </a:r>
            <a:r>
              <a:rPr lang="en-US" sz="2000" b="0" i="1" dirty="0" err="1">
                <a:solidFill>
                  <a:srgbClr val="FF0000"/>
                </a:solidFill>
                <a:latin typeface="Univers for KPMG"/>
              </a:rPr>
              <a:t>başvurusunun</a:t>
            </a:r>
            <a:r>
              <a:rPr lang="en-US" sz="2000" b="0" i="1" dirty="0">
                <a:solidFill>
                  <a:srgbClr val="FF0000"/>
                </a:solidFill>
                <a:latin typeface="Univers for KPMG"/>
              </a:rPr>
              <a:t> </a:t>
            </a:r>
            <a:r>
              <a:rPr lang="en-US" sz="2000" b="0" i="1" dirty="0" err="1">
                <a:solidFill>
                  <a:srgbClr val="FF0000"/>
                </a:solidFill>
                <a:latin typeface="Univers for KPMG"/>
              </a:rPr>
              <a:t>tarafınızca</a:t>
            </a:r>
            <a:r>
              <a:rPr lang="en-US" sz="2000" b="0" i="1" dirty="0">
                <a:solidFill>
                  <a:srgbClr val="FF0000"/>
                </a:solidFill>
                <a:latin typeface="Univers for KPMG"/>
              </a:rPr>
              <a:t> 04.01.2024 </a:t>
            </a:r>
            <a:r>
              <a:rPr lang="en-US" sz="2000" b="0" i="1" dirty="0" err="1">
                <a:solidFill>
                  <a:srgbClr val="FF0000"/>
                </a:solidFill>
                <a:latin typeface="Univers for KPMG"/>
              </a:rPr>
              <a:t>tarihinde</a:t>
            </a:r>
            <a:r>
              <a:rPr lang="en-US" sz="2000" b="0" i="1" dirty="0">
                <a:solidFill>
                  <a:srgbClr val="FF0000"/>
                </a:solidFill>
                <a:latin typeface="Univers for KPMG"/>
              </a:rPr>
              <a:t> </a:t>
            </a:r>
            <a:r>
              <a:rPr lang="en-US" sz="2000" b="0" i="1" dirty="0" err="1">
                <a:solidFill>
                  <a:srgbClr val="FF0000"/>
                </a:solidFill>
                <a:latin typeface="Univers for KPMG"/>
              </a:rPr>
              <a:t>yapıldığı</a:t>
            </a:r>
            <a:r>
              <a:rPr lang="en-US" sz="2000" b="0" i="1" dirty="0">
                <a:solidFill>
                  <a:srgbClr val="FF0000"/>
                </a:solidFill>
                <a:latin typeface="Univers for KPMG"/>
              </a:rPr>
              <a:t>,</a:t>
            </a:r>
            <a:r>
              <a:rPr lang="tr-TR" sz="2000" b="0" i="1" dirty="0">
                <a:solidFill>
                  <a:srgbClr val="FF0000"/>
                </a:solidFill>
                <a:latin typeface="Univers for KPMG"/>
              </a:rPr>
              <a:t> bakanlık tarafından kapama işleminin 1</a:t>
            </a:r>
            <a:r>
              <a:rPr lang="en-US" sz="2000" b="0" i="1" dirty="0">
                <a:solidFill>
                  <a:srgbClr val="FF0000"/>
                </a:solidFill>
                <a:latin typeface="Univers for KPMG"/>
              </a:rPr>
              <a:t>8.01.2024 </a:t>
            </a:r>
            <a:r>
              <a:rPr lang="en-US" sz="2000" b="0" i="1" dirty="0" err="1">
                <a:solidFill>
                  <a:srgbClr val="FF0000"/>
                </a:solidFill>
                <a:latin typeface="Univers for KPMG"/>
              </a:rPr>
              <a:t>tarih</a:t>
            </a:r>
            <a:r>
              <a:rPr lang="tr-TR" sz="2000" b="0" i="1" dirty="0">
                <a:solidFill>
                  <a:srgbClr val="FF0000"/>
                </a:solidFill>
                <a:latin typeface="Univers for KPMG"/>
              </a:rPr>
              <a:t>inde yapıldığı anlaşıldığından bakiye yatırıma katkı tutarının 2025 yılından itibaren endekslemesinin yapılması»</a:t>
            </a:r>
            <a:r>
              <a:rPr lang="tr-TR" sz="2000" b="0" dirty="0">
                <a:solidFill>
                  <a:schemeClr val="tx1"/>
                </a:solidFill>
                <a:latin typeface="Univers for KPMG"/>
              </a:rPr>
              <a:t> gerektiği belirtilmektedir.  </a:t>
            </a:r>
            <a:endParaRPr lang="en-US" sz="2000" b="0" dirty="0">
              <a:solidFill>
                <a:schemeClr val="tx1"/>
              </a:solidFill>
              <a:latin typeface="Univers for KPMG"/>
            </a:endParaRPr>
          </a:p>
          <a:p>
            <a:pPr algn="just"/>
            <a:endParaRPr lang="en-US" sz="1600" b="0" dirty="0">
              <a:solidFill>
                <a:schemeClr val="tx1"/>
              </a:solidFill>
              <a:latin typeface="Univers for KPMG"/>
            </a:endParaRPr>
          </a:p>
        </p:txBody>
      </p:sp>
      <p:sp>
        <p:nvSpPr>
          <p:cNvPr id="4" name="TextBox 3">
            <a:extLst>
              <a:ext uri="{FF2B5EF4-FFF2-40B4-BE49-F238E27FC236}">
                <a16:creationId xmlns:a16="http://schemas.microsoft.com/office/drawing/2014/main" id="{8C899C35-20F6-04EC-8991-1B293B719E9D}"/>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221584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7C97-B648-AD75-0E4E-8F99A5225A8B}"/>
              </a:ext>
            </a:extLst>
          </p:cNvPr>
          <p:cNvSpPr>
            <a:spLocks noGrp="1"/>
          </p:cNvSpPr>
          <p:nvPr>
            <p:ph type="title"/>
          </p:nvPr>
        </p:nvSpPr>
        <p:spPr>
          <a:xfrm>
            <a:off x="913701" y="516970"/>
            <a:ext cx="10195200" cy="533400"/>
          </a:xfrm>
        </p:spPr>
        <p:txBody>
          <a:bodyPr/>
          <a:lstStyle/>
          <a:p>
            <a:r>
              <a:rPr lang="tr-TR" sz="2800" b="1" i="0" dirty="0">
                <a:effectLst/>
                <a:latin typeface="Univers for KPMG"/>
              </a:rPr>
              <a:t>Özellikli Konular: Faiz ve Kur Farklarının Durumu </a:t>
            </a:r>
            <a:endParaRPr lang="en-US" sz="2800" dirty="0">
              <a:latin typeface="Univers for KPMG"/>
            </a:endParaRPr>
          </a:p>
        </p:txBody>
      </p:sp>
      <p:sp>
        <p:nvSpPr>
          <p:cNvPr id="3" name="Text Placeholder 2">
            <a:extLst>
              <a:ext uri="{FF2B5EF4-FFF2-40B4-BE49-F238E27FC236}">
                <a16:creationId xmlns:a16="http://schemas.microsoft.com/office/drawing/2014/main" id="{1C3659D0-8F04-AA85-F6A6-B933777D827F}"/>
              </a:ext>
            </a:extLst>
          </p:cNvPr>
          <p:cNvSpPr>
            <a:spLocks noGrp="1"/>
          </p:cNvSpPr>
          <p:nvPr>
            <p:ph type="body" sz="quarter" idx="10"/>
          </p:nvPr>
        </p:nvSpPr>
        <p:spPr>
          <a:xfrm>
            <a:off x="913701" y="924933"/>
            <a:ext cx="10185600" cy="4594225"/>
          </a:xfrm>
        </p:spPr>
        <p:txBody>
          <a:bodyPr/>
          <a:lstStyle/>
          <a:p>
            <a:pPr algn="just"/>
            <a:endParaRPr lang="tr-TR" sz="1600" b="0" dirty="0">
              <a:solidFill>
                <a:schemeClr val="tx1"/>
              </a:solidFill>
              <a:latin typeface="Univers for KPMG"/>
            </a:endParaRPr>
          </a:p>
          <a:p>
            <a:pPr algn="just">
              <a:spcBef>
                <a:spcPts val="600"/>
              </a:spcBef>
            </a:pPr>
            <a:r>
              <a:rPr lang="tr-TR" sz="2000" b="0" dirty="0">
                <a:solidFill>
                  <a:schemeClr val="tx1"/>
                </a:solidFill>
                <a:latin typeface="Univers for KPMG"/>
              </a:rPr>
              <a:t>Vergi İdaresi konu hakkındaki görüşünü «</a:t>
            </a:r>
            <a:r>
              <a:rPr lang="tr-TR" sz="2000" b="0" i="1" dirty="0">
                <a:solidFill>
                  <a:srgbClr val="FF0000"/>
                </a:solidFill>
                <a:latin typeface="Univers for KPMG"/>
              </a:rPr>
              <a:t>yatırım maliyetine eklenen veya eklenmeyen faiz giderleri ve kur farkları, indirimli kurumlar vergisine esas olan yatırıma katkı tutarının tespitinde dikkate alınmayacak, teşvik belgesine göre belirlenen indirimli kurumlar vergisine esas yatırıma katkı tutarı, finansman giderleri dolayısıyla artmayacak veya azalmayacaktır.</a:t>
            </a:r>
            <a:r>
              <a:rPr lang="tr-TR" sz="2000" b="0" dirty="0">
                <a:solidFill>
                  <a:schemeClr val="tx1"/>
                </a:solidFill>
                <a:latin typeface="Univers for KPMG"/>
              </a:rPr>
              <a:t>» şeklinde belirtmiştir. </a:t>
            </a:r>
            <a:endParaRPr lang="en-US" sz="2000" b="0" dirty="0">
              <a:solidFill>
                <a:schemeClr val="tx1"/>
              </a:solidFill>
              <a:latin typeface="Univers for KPMG"/>
            </a:endParaRPr>
          </a:p>
          <a:p>
            <a:pPr algn="just"/>
            <a:endParaRPr lang="en-US" sz="1600" b="0" dirty="0">
              <a:solidFill>
                <a:schemeClr val="tx1"/>
              </a:solidFill>
              <a:latin typeface="Univers for KPMG"/>
            </a:endParaRPr>
          </a:p>
        </p:txBody>
      </p:sp>
      <p:sp>
        <p:nvSpPr>
          <p:cNvPr id="4" name="TextBox 3">
            <a:extLst>
              <a:ext uri="{FF2B5EF4-FFF2-40B4-BE49-F238E27FC236}">
                <a16:creationId xmlns:a16="http://schemas.microsoft.com/office/drawing/2014/main" id="{8C899C35-20F6-04EC-8991-1B293B719E9D}"/>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842593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086AAF-1D44-6993-C199-CD4CA9EACD2A}"/>
              </a:ext>
            </a:extLst>
          </p:cNvPr>
          <p:cNvSpPr>
            <a:spLocks noGrp="1"/>
          </p:cNvSpPr>
          <p:nvPr>
            <p:ph type="body" sz="quarter" idx="10"/>
          </p:nvPr>
        </p:nvSpPr>
        <p:spPr>
          <a:xfrm>
            <a:off x="1012800" y="1216479"/>
            <a:ext cx="10185600" cy="3126921"/>
          </a:xfrm>
        </p:spPr>
        <p:txBody>
          <a:bodyPr/>
          <a:lstStyle/>
          <a:p>
            <a:pPr algn="just">
              <a:spcBef>
                <a:spcPts val="600"/>
              </a:spcBef>
            </a:pPr>
            <a:r>
              <a:rPr lang="tr-TR" sz="2000" b="0" dirty="0">
                <a:solidFill>
                  <a:schemeClr val="tx1"/>
                </a:solidFill>
                <a:latin typeface="Univers for KPMG"/>
              </a:rPr>
              <a:t>Vergi İdaresi konu hakkındaki görüşünü «...</a:t>
            </a:r>
            <a:r>
              <a:rPr lang="tr-TR" sz="2000" b="0" i="1" dirty="0">
                <a:solidFill>
                  <a:srgbClr val="FF0000"/>
                </a:solidFill>
                <a:latin typeface="Univers for KPMG"/>
              </a:rPr>
              <a:t>Bu hüküm ve açıklamalar ile Ekonomi Bakanlığının … tarih ve … sayılı yazısında belirtilen, “Yatırım teşvik belgesi kapsamında finansal kiralama yoluyla temin edilen makine ve teçhizatın halen kiralama süreleri devam etse dahi tamamlama vizesinde, firmanız muhasebe kayıtlarında "260-Haklar Hesabında" belirtilen mal bedeli tutarı dikkate alınarak işlem yapılmaktadır.” görüşü çerçevesinde, indirimli kurumlar vergisi uygulamasında dikkate alınacak yatırıma katkı tutarının belirlenmesinde, yatırım teşvik belgesi kapsamında finansal kiralama yoluyla edindiğiniz iktisadi kıymetler için Vergi Usul Kanununun mükerrer 290 ıncı maddesi hükümleri çerçevesinde “260. Haklar Hesabı”nda yer alan tutarın dikkate alınması gerekmektedir.</a:t>
            </a:r>
            <a:r>
              <a:rPr lang="tr-TR" sz="2000" b="0" dirty="0">
                <a:solidFill>
                  <a:schemeClr val="tx1"/>
                </a:solidFill>
                <a:latin typeface="Univers for KPMG"/>
              </a:rPr>
              <a:t>» şeklinde belirtmiştir. </a:t>
            </a:r>
            <a:endParaRPr lang="en-US" sz="2000" b="0" dirty="0">
              <a:solidFill>
                <a:schemeClr val="tx1"/>
              </a:solidFill>
              <a:latin typeface="Univers for KPMG"/>
            </a:endParaRPr>
          </a:p>
        </p:txBody>
      </p:sp>
      <p:sp>
        <p:nvSpPr>
          <p:cNvPr id="2" name="Title 1">
            <a:extLst>
              <a:ext uri="{FF2B5EF4-FFF2-40B4-BE49-F238E27FC236}">
                <a16:creationId xmlns:a16="http://schemas.microsoft.com/office/drawing/2014/main" id="{C4AF062D-DAE8-0AE3-BAE4-6940F50C38DE}"/>
              </a:ext>
            </a:extLst>
          </p:cNvPr>
          <p:cNvSpPr>
            <a:spLocks noGrp="1"/>
          </p:cNvSpPr>
          <p:nvPr>
            <p:ph type="title"/>
          </p:nvPr>
        </p:nvSpPr>
        <p:spPr>
          <a:xfrm>
            <a:off x="913701" y="481693"/>
            <a:ext cx="10195200" cy="734786"/>
          </a:xfrm>
        </p:spPr>
        <p:txBody>
          <a:bodyPr/>
          <a:lstStyle/>
          <a:p>
            <a:r>
              <a:rPr lang="tr-TR" sz="2800" b="1" i="0" dirty="0">
                <a:effectLst/>
                <a:latin typeface="Univers for KPMG"/>
              </a:rPr>
              <a:t>Özellikli Konular: Finansal Kiralama Kapsamındaki Harcamalar  </a:t>
            </a:r>
            <a:endParaRPr lang="en-US" sz="2800" dirty="0">
              <a:latin typeface="Univers for KPMG"/>
            </a:endParaRPr>
          </a:p>
        </p:txBody>
      </p:sp>
      <p:sp>
        <p:nvSpPr>
          <p:cNvPr id="4" name="TextBox 3">
            <a:extLst>
              <a:ext uri="{FF2B5EF4-FFF2-40B4-BE49-F238E27FC236}">
                <a16:creationId xmlns:a16="http://schemas.microsoft.com/office/drawing/2014/main" id="{4D1A5D59-7183-915F-BB92-C42EC378BFCE}"/>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985026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7C97-B648-AD75-0E4E-8F99A5225A8B}"/>
              </a:ext>
            </a:extLst>
          </p:cNvPr>
          <p:cNvSpPr>
            <a:spLocks noGrp="1"/>
          </p:cNvSpPr>
          <p:nvPr>
            <p:ph type="title"/>
          </p:nvPr>
        </p:nvSpPr>
        <p:spPr>
          <a:xfrm>
            <a:off x="913701" y="516970"/>
            <a:ext cx="10195200" cy="533400"/>
          </a:xfrm>
        </p:spPr>
        <p:txBody>
          <a:bodyPr/>
          <a:lstStyle/>
          <a:p>
            <a:r>
              <a:rPr lang="tr-TR" sz="2800" b="1" i="0" dirty="0">
                <a:effectLst/>
                <a:latin typeface="Univers for KPMG"/>
              </a:rPr>
              <a:t>Özellikli Konular: «Geçici Vergi Dönemi» ifadesi </a:t>
            </a:r>
            <a:endParaRPr lang="en-US" sz="2800" dirty="0">
              <a:latin typeface="Univers for KPMG"/>
            </a:endParaRPr>
          </a:p>
        </p:txBody>
      </p:sp>
      <p:sp>
        <p:nvSpPr>
          <p:cNvPr id="3" name="Text Placeholder 2">
            <a:extLst>
              <a:ext uri="{FF2B5EF4-FFF2-40B4-BE49-F238E27FC236}">
                <a16:creationId xmlns:a16="http://schemas.microsoft.com/office/drawing/2014/main" id="{1C3659D0-8F04-AA85-F6A6-B933777D827F}"/>
              </a:ext>
            </a:extLst>
          </p:cNvPr>
          <p:cNvSpPr>
            <a:spLocks noGrp="1"/>
          </p:cNvSpPr>
          <p:nvPr>
            <p:ph type="body" sz="quarter" idx="10"/>
          </p:nvPr>
        </p:nvSpPr>
        <p:spPr>
          <a:xfrm>
            <a:off x="913701" y="924933"/>
            <a:ext cx="10185600" cy="4594225"/>
          </a:xfrm>
        </p:spPr>
        <p:txBody>
          <a:bodyPr/>
          <a:lstStyle/>
          <a:p>
            <a:pPr algn="just"/>
            <a:endParaRPr lang="tr-TR" sz="1600" b="0" dirty="0">
              <a:solidFill>
                <a:schemeClr val="tx1"/>
              </a:solidFill>
              <a:latin typeface="Univers for KPMG"/>
            </a:endParaRPr>
          </a:p>
          <a:p>
            <a:pPr algn="just"/>
            <a:r>
              <a:rPr lang="tr-TR" sz="2000" b="0" i="0" dirty="0">
                <a:solidFill>
                  <a:srgbClr val="494949"/>
                </a:solidFill>
                <a:effectLst/>
                <a:latin typeface="Open Sans"/>
              </a:rPr>
              <a:t>Yatırıma başlanan tarihten itibaren bu maddeye göre hesaplanacak yatırıma katkı tutarına mahsuben, toplam yatırıma katkı tutarının %50'sini ve gerçekleştirilen yatırım harcaması tutarını geçmemek üzere; yatırım döneminde kurumun diğer faaliyetlerinden elde edilen kazançlarına indirimli kurumlar vergisi uygulanacağı belirtilmiş olmasına rağmen, bu uygulamanın fiilen yatırıma başlanıldığı tarihten sonraki kazançlar için geçerli olduğu ifade edilmektedir. </a:t>
            </a:r>
            <a:endParaRPr lang="en-US" sz="1600" b="0" dirty="0">
              <a:solidFill>
                <a:schemeClr val="tx1"/>
              </a:solidFill>
              <a:latin typeface="Univers for KPMG"/>
            </a:endParaRPr>
          </a:p>
        </p:txBody>
      </p:sp>
      <p:sp>
        <p:nvSpPr>
          <p:cNvPr id="4" name="TextBox 3">
            <a:extLst>
              <a:ext uri="{FF2B5EF4-FFF2-40B4-BE49-F238E27FC236}">
                <a16:creationId xmlns:a16="http://schemas.microsoft.com/office/drawing/2014/main" id="{8C899C35-20F6-04EC-8991-1B293B719E9D}"/>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591796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086AAF-1D44-6993-C199-CD4CA9EACD2A}"/>
              </a:ext>
            </a:extLst>
          </p:cNvPr>
          <p:cNvSpPr>
            <a:spLocks noGrp="1"/>
          </p:cNvSpPr>
          <p:nvPr>
            <p:ph type="body" sz="quarter" idx="10"/>
          </p:nvPr>
        </p:nvSpPr>
        <p:spPr>
          <a:xfrm>
            <a:off x="1012800" y="1905098"/>
            <a:ext cx="10185600" cy="1189166"/>
          </a:xfrm>
        </p:spPr>
        <p:txBody>
          <a:bodyPr/>
          <a:lstStyle/>
          <a:p>
            <a:r>
              <a:rPr lang="tr-TR" sz="2400" b="0" dirty="0">
                <a:solidFill>
                  <a:schemeClr val="tx1"/>
                </a:solidFill>
                <a:latin typeface="Univers for KPMG"/>
              </a:rPr>
              <a:t>İdare vermiş olduğu özelgelerde; </a:t>
            </a:r>
            <a:r>
              <a:rPr lang="tr-TR" sz="2400" b="0" i="1" dirty="0">
                <a:solidFill>
                  <a:srgbClr val="FF0000"/>
                </a:solidFill>
                <a:latin typeface="Univers for KPMG"/>
              </a:rPr>
              <a:t>«belge kapsamındaki kalemlere ilişkin harcamaların KDV istisnasından yararlanılmaksızın gerçekleştirilmesinin vergi indirimine engel teşkil etmediğini» </a:t>
            </a:r>
            <a:r>
              <a:rPr lang="tr-TR" sz="2400" b="0" dirty="0">
                <a:solidFill>
                  <a:schemeClr val="tx1"/>
                </a:solidFill>
                <a:latin typeface="Univers for KPMG"/>
              </a:rPr>
              <a:t>belirtmektedir.  </a:t>
            </a:r>
          </a:p>
        </p:txBody>
      </p:sp>
      <p:sp>
        <p:nvSpPr>
          <p:cNvPr id="2" name="Title 1">
            <a:extLst>
              <a:ext uri="{FF2B5EF4-FFF2-40B4-BE49-F238E27FC236}">
                <a16:creationId xmlns:a16="http://schemas.microsoft.com/office/drawing/2014/main" id="{C4AF062D-DAE8-0AE3-BAE4-6940F50C38DE}"/>
              </a:ext>
            </a:extLst>
          </p:cNvPr>
          <p:cNvSpPr>
            <a:spLocks noGrp="1"/>
          </p:cNvSpPr>
          <p:nvPr>
            <p:ph type="title"/>
          </p:nvPr>
        </p:nvSpPr>
        <p:spPr>
          <a:xfrm>
            <a:off x="923301" y="780952"/>
            <a:ext cx="10195200" cy="873578"/>
          </a:xfrm>
        </p:spPr>
        <p:txBody>
          <a:bodyPr/>
          <a:lstStyle/>
          <a:p>
            <a:r>
              <a:rPr lang="tr-TR" sz="2800" b="1" i="0" dirty="0">
                <a:effectLst/>
                <a:latin typeface="Univers for KPMG"/>
              </a:rPr>
              <a:t>Özellikli Konular: Harcamanın KDV istisnasından yararlanılmaksızın yapılması </a:t>
            </a:r>
            <a:endParaRPr lang="en-US" sz="2800" dirty="0">
              <a:latin typeface="Univers for KPMG"/>
            </a:endParaRPr>
          </a:p>
        </p:txBody>
      </p:sp>
      <p:sp>
        <p:nvSpPr>
          <p:cNvPr id="4" name="TextBox 3">
            <a:extLst>
              <a:ext uri="{FF2B5EF4-FFF2-40B4-BE49-F238E27FC236}">
                <a16:creationId xmlns:a16="http://schemas.microsoft.com/office/drawing/2014/main" id="{4D1A5D59-7183-915F-BB92-C42EC378BFCE}"/>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189681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086AAF-1D44-6993-C199-CD4CA9EACD2A}"/>
              </a:ext>
            </a:extLst>
          </p:cNvPr>
          <p:cNvSpPr>
            <a:spLocks noGrp="1"/>
          </p:cNvSpPr>
          <p:nvPr>
            <p:ph type="body" sz="quarter" idx="10"/>
          </p:nvPr>
        </p:nvSpPr>
        <p:spPr>
          <a:xfrm>
            <a:off x="1012800" y="1905098"/>
            <a:ext cx="10185600" cy="2495452"/>
          </a:xfrm>
        </p:spPr>
        <p:txBody>
          <a:bodyPr/>
          <a:lstStyle/>
          <a:p>
            <a:r>
              <a:rPr lang="tr-TR" sz="2800" b="0" dirty="0">
                <a:solidFill>
                  <a:schemeClr val="tx1"/>
                </a:solidFill>
                <a:latin typeface="Univers for KPMG"/>
              </a:rPr>
              <a:t>İdare vermiş olduğu özelgelerde; </a:t>
            </a:r>
            <a:r>
              <a:rPr lang="tr-TR" sz="2800" b="0" dirty="0">
                <a:solidFill>
                  <a:srgbClr val="FF0000"/>
                </a:solidFill>
                <a:latin typeface="Univers for KPMG"/>
              </a:rPr>
              <a:t>belge revizesi gerçekleştirilmeksizin vergi indiriminden yararlanılamayacağı; yatırıma katkı tutarının belgede kayıtlı sabit yatırım harcaması üzerinden hesaplanması gerektiğini </a:t>
            </a:r>
            <a:r>
              <a:rPr lang="tr-TR" sz="2800" b="0" dirty="0">
                <a:solidFill>
                  <a:schemeClr val="tx1"/>
                </a:solidFill>
                <a:latin typeface="Univers for KPMG"/>
              </a:rPr>
              <a:t>ifade etmektedir.   </a:t>
            </a:r>
          </a:p>
        </p:txBody>
      </p:sp>
      <p:sp>
        <p:nvSpPr>
          <p:cNvPr id="2" name="Title 1">
            <a:extLst>
              <a:ext uri="{FF2B5EF4-FFF2-40B4-BE49-F238E27FC236}">
                <a16:creationId xmlns:a16="http://schemas.microsoft.com/office/drawing/2014/main" id="{C4AF062D-DAE8-0AE3-BAE4-6940F50C38DE}"/>
              </a:ext>
            </a:extLst>
          </p:cNvPr>
          <p:cNvSpPr>
            <a:spLocks noGrp="1"/>
          </p:cNvSpPr>
          <p:nvPr>
            <p:ph type="title"/>
          </p:nvPr>
        </p:nvSpPr>
        <p:spPr>
          <a:xfrm>
            <a:off x="913701" y="481693"/>
            <a:ext cx="10195200" cy="734786"/>
          </a:xfrm>
        </p:spPr>
        <p:txBody>
          <a:bodyPr/>
          <a:lstStyle/>
          <a:p>
            <a:r>
              <a:rPr lang="tr-TR" sz="2800" b="1" i="0" dirty="0">
                <a:effectLst/>
                <a:latin typeface="Univers for KPMG"/>
              </a:rPr>
              <a:t>Özellikli Konular: Fiili harcamanın belgede kayıtlı toplam harcama tutarını aşması  </a:t>
            </a:r>
            <a:endParaRPr lang="en-US" sz="2800" dirty="0">
              <a:latin typeface="Univers for KPMG"/>
            </a:endParaRPr>
          </a:p>
        </p:txBody>
      </p:sp>
      <p:sp>
        <p:nvSpPr>
          <p:cNvPr id="4" name="TextBox 3">
            <a:extLst>
              <a:ext uri="{FF2B5EF4-FFF2-40B4-BE49-F238E27FC236}">
                <a16:creationId xmlns:a16="http://schemas.microsoft.com/office/drawing/2014/main" id="{4D1A5D59-7183-915F-BB92-C42EC378BFCE}"/>
              </a:ext>
            </a:extLst>
          </p:cNvPr>
          <p:cNvSpPr txBox="1"/>
          <p:nvPr/>
        </p:nvSpPr>
        <p:spPr>
          <a:xfrm>
            <a:off x="675944" y="6226677"/>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516580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086AAF-1D44-6993-C199-CD4CA9EACD2A}"/>
              </a:ext>
            </a:extLst>
          </p:cNvPr>
          <p:cNvSpPr>
            <a:spLocks noGrp="1"/>
          </p:cNvSpPr>
          <p:nvPr>
            <p:ph type="body" sz="quarter" idx="10"/>
          </p:nvPr>
        </p:nvSpPr>
        <p:spPr>
          <a:xfrm>
            <a:off x="923301" y="1374419"/>
            <a:ext cx="10185600" cy="2495452"/>
          </a:xfrm>
        </p:spPr>
        <p:txBody>
          <a:bodyPr/>
          <a:lstStyle/>
          <a:p>
            <a:r>
              <a:rPr lang="tr-TR" sz="2800" b="0" dirty="0">
                <a:solidFill>
                  <a:schemeClr val="tx1"/>
                </a:solidFill>
                <a:latin typeface="Univers for KPMG"/>
              </a:rPr>
              <a:t>İdare vermiş olduğu özelgelerde; değerleme raporu ile arsa ve inşa maliyetinin ayrıştırılması halinde inşa maliyetinin yatırıma katkı tutarının hesabında dikkate alınabileceğini ifade etmektedir.   </a:t>
            </a:r>
          </a:p>
        </p:txBody>
      </p:sp>
      <p:sp>
        <p:nvSpPr>
          <p:cNvPr id="2" name="Title 1">
            <a:extLst>
              <a:ext uri="{FF2B5EF4-FFF2-40B4-BE49-F238E27FC236}">
                <a16:creationId xmlns:a16="http://schemas.microsoft.com/office/drawing/2014/main" id="{C4AF062D-DAE8-0AE3-BAE4-6940F50C38DE}"/>
              </a:ext>
            </a:extLst>
          </p:cNvPr>
          <p:cNvSpPr>
            <a:spLocks noGrp="1"/>
          </p:cNvSpPr>
          <p:nvPr>
            <p:ph type="title"/>
          </p:nvPr>
        </p:nvSpPr>
        <p:spPr>
          <a:xfrm>
            <a:off x="913701" y="481693"/>
            <a:ext cx="10195200" cy="734786"/>
          </a:xfrm>
        </p:spPr>
        <p:txBody>
          <a:bodyPr/>
          <a:lstStyle/>
          <a:p>
            <a:r>
              <a:rPr lang="tr-TR" sz="2800" b="1" i="0" dirty="0">
                <a:effectLst/>
                <a:latin typeface="Univers for KPMG"/>
              </a:rPr>
              <a:t>Özellikli Konular: YTB kapsamında hazır bina alımı   </a:t>
            </a:r>
            <a:endParaRPr lang="en-US" sz="2800" dirty="0">
              <a:latin typeface="Univers for KPMG"/>
            </a:endParaRPr>
          </a:p>
        </p:txBody>
      </p:sp>
      <p:sp>
        <p:nvSpPr>
          <p:cNvPr id="4" name="TextBox 3">
            <a:extLst>
              <a:ext uri="{FF2B5EF4-FFF2-40B4-BE49-F238E27FC236}">
                <a16:creationId xmlns:a16="http://schemas.microsoft.com/office/drawing/2014/main" id="{4D1A5D59-7183-915F-BB92-C42EC378BFCE}"/>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518854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062D-DAE8-0AE3-BAE4-6940F50C38DE}"/>
              </a:ext>
            </a:extLst>
          </p:cNvPr>
          <p:cNvSpPr>
            <a:spLocks noGrp="1"/>
          </p:cNvSpPr>
          <p:nvPr>
            <p:ph type="title"/>
          </p:nvPr>
        </p:nvSpPr>
        <p:spPr>
          <a:xfrm>
            <a:off x="872880" y="824593"/>
            <a:ext cx="10195200" cy="947058"/>
          </a:xfrm>
        </p:spPr>
        <p:txBody>
          <a:bodyPr/>
          <a:lstStyle/>
          <a:p>
            <a:r>
              <a:rPr lang="tr-TR" sz="2800" b="1" i="0" dirty="0">
                <a:effectLst/>
                <a:latin typeface="Univers for KPMG"/>
              </a:rPr>
              <a:t>Özellikli Konular: Yatırımdan elde edilen kazanca enflasyon düzeltmesinden kaynaklı farklar dahil edilir mi?   </a:t>
            </a:r>
            <a:endParaRPr lang="en-US" sz="2800" dirty="0">
              <a:latin typeface="Univers for KPMG"/>
            </a:endParaRPr>
          </a:p>
        </p:txBody>
      </p:sp>
      <p:sp>
        <p:nvSpPr>
          <p:cNvPr id="4" name="TextBox 3">
            <a:extLst>
              <a:ext uri="{FF2B5EF4-FFF2-40B4-BE49-F238E27FC236}">
                <a16:creationId xmlns:a16="http://schemas.microsoft.com/office/drawing/2014/main" id="{4D1A5D59-7183-915F-BB92-C42EC378BFCE}"/>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5" name="Title 1">
            <a:extLst>
              <a:ext uri="{FF2B5EF4-FFF2-40B4-BE49-F238E27FC236}">
                <a16:creationId xmlns:a16="http://schemas.microsoft.com/office/drawing/2014/main" id="{FAD83389-55FA-1674-5E65-37909F8D5D91}"/>
              </a:ext>
            </a:extLst>
          </p:cNvPr>
          <p:cNvSpPr txBox="1">
            <a:spLocks/>
          </p:cNvSpPr>
          <p:nvPr/>
        </p:nvSpPr>
        <p:spPr>
          <a:xfrm>
            <a:off x="872880" y="2356758"/>
            <a:ext cx="10195200" cy="94705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endParaRPr lang="en-US" sz="2800" dirty="0">
              <a:latin typeface="Univers for KPMG"/>
            </a:endParaRPr>
          </a:p>
        </p:txBody>
      </p:sp>
    </p:spTree>
    <p:extLst>
      <p:ext uri="{BB962C8B-B14F-4D97-AF65-F5344CB8AC3E}">
        <p14:creationId xmlns:p14="http://schemas.microsoft.com/office/powerpoint/2010/main" val="249298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Yatırım Teşvik Sistemi-Destek Unsurları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371600" y="1169633"/>
            <a:ext cx="9817200"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1200"/>
              </a:spcBef>
              <a:spcAft>
                <a:spcPts val="12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CB9D9B2-2A6C-3268-1D13-CEEF832FC8DA}"/>
              </a:ext>
            </a:extLst>
          </p:cNvPr>
          <p:cNvPicPr>
            <a:picLocks noChangeAspect="1"/>
          </p:cNvPicPr>
          <p:nvPr/>
        </p:nvPicPr>
        <p:blipFill>
          <a:blip r:embed="rId2"/>
          <a:stretch>
            <a:fillRect/>
          </a:stretch>
        </p:blipFill>
        <p:spPr>
          <a:xfrm>
            <a:off x="1003199" y="1169633"/>
            <a:ext cx="8516357" cy="5006774"/>
          </a:xfrm>
          <a:prstGeom prst="rect">
            <a:avLst/>
          </a:prstGeom>
          <a:ln>
            <a:solidFill>
              <a:schemeClr val="tx1"/>
            </a:solidFill>
          </a:ln>
        </p:spPr>
      </p:pic>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915095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062D-DAE8-0AE3-BAE4-6940F50C38DE}"/>
              </a:ext>
            </a:extLst>
          </p:cNvPr>
          <p:cNvSpPr>
            <a:spLocks noGrp="1"/>
          </p:cNvSpPr>
          <p:nvPr>
            <p:ph type="title"/>
          </p:nvPr>
        </p:nvSpPr>
        <p:spPr>
          <a:xfrm>
            <a:off x="872880" y="1159328"/>
            <a:ext cx="10195200" cy="1289957"/>
          </a:xfrm>
        </p:spPr>
        <p:txBody>
          <a:bodyPr/>
          <a:lstStyle/>
          <a:p>
            <a:r>
              <a:rPr lang="tr-TR" sz="2800" b="1" i="0" dirty="0">
                <a:effectLst/>
                <a:latin typeface="Univers for KPMG"/>
              </a:rPr>
              <a:t>Özellikli Konular: Yurtiçi Asgari Kurumlar Vergisi Uygulaması    </a:t>
            </a:r>
            <a:endParaRPr lang="en-US" sz="2800" dirty="0">
              <a:latin typeface="Univers for KPMG"/>
            </a:endParaRPr>
          </a:p>
        </p:txBody>
      </p:sp>
      <p:sp>
        <p:nvSpPr>
          <p:cNvPr id="4" name="TextBox 3">
            <a:extLst>
              <a:ext uri="{FF2B5EF4-FFF2-40B4-BE49-F238E27FC236}">
                <a16:creationId xmlns:a16="http://schemas.microsoft.com/office/drawing/2014/main" id="{4D1A5D59-7183-915F-BB92-C42EC378BFCE}"/>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3" name="Title 1">
            <a:extLst>
              <a:ext uri="{FF2B5EF4-FFF2-40B4-BE49-F238E27FC236}">
                <a16:creationId xmlns:a16="http://schemas.microsoft.com/office/drawing/2014/main" id="{9C0E0ED0-C7EC-F48A-C02F-E073D82A711C}"/>
              </a:ext>
            </a:extLst>
          </p:cNvPr>
          <p:cNvSpPr txBox="1">
            <a:spLocks/>
          </p:cNvSpPr>
          <p:nvPr/>
        </p:nvSpPr>
        <p:spPr>
          <a:xfrm>
            <a:off x="872880" y="2103664"/>
            <a:ext cx="10195200" cy="1289957"/>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a:lnSpc>
                <a:spcPct val="100000"/>
              </a:lnSpc>
              <a:spcBef>
                <a:spcPts val="600"/>
              </a:spcBef>
              <a:spcAft>
                <a:spcPts val="600"/>
              </a:spcAft>
            </a:pPr>
            <a:r>
              <a:rPr lang="tr-TR" sz="2800" dirty="0">
                <a:solidFill>
                  <a:schemeClr val="tx1"/>
                </a:solidFill>
                <a:latin typeface="Univers for KPMG"/>
              </a:rPr>
              <a:t>Yatırım teşvik belgesi 02.08.2024 tarihinden sonra revize edilirse revize nedeniyle ortaya çıkan ilave yatırıma katkı tutarından asgari KV uygulamasında yararlanılamaz.  </a:t>
            </a:r>
            <a:endParaRPr lang="en-US" sz="2800" dirty="0">
              <a:solidFill>
                <a:schemeClr val="tx1"/>
              </a:solidFill>
              <a:latin typeface="Univers for KPMG"/>
            </a:endParaRPr>
          </a:p>
        </p:txBody>
      </p:sp>
    </p:spTree>
    <p:extLst>
      <p:ext uri="{BB962C8B-B14F-4D97-AF65-F5344CB8AC3E}">
        <p14:creationId xmlns:p14="http://schemas.microsoft.com/office/powerpoint/2010/main" val="1315502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062D-DAE8-0AE3-BAE4-6940F50C38DE}"/>
              </a:ext>
            </a:extLst>
          </p:cNvPr>
          <p:cNvSpPr>
            <a:spLocks noGrp="1"/>
          </p:cNvSpPr>
          <p:nvPr>
            <p:ph type="title"/>
          </p:nvPr>
        </p:nvSpPr>
        <p:spPr>
          <a:xfrm>
            <a:off x="872880" y="1159328"/>
            <a:ext cx="10195200" cy="1289957"/>
          </a:xfrm>
        </p:spPr>
        <p:txBody>
          <a:bodyPr/>
          <a:lstStyle/>
          <a:p>
            <a:r>
              <a:rPr lang="tr-TR" sz="2800" b="1" i="0" dirty="0">
                <a:effectLst/>
                <a:latin typeface="Univers for KPMG"/>
              </a:rPr>
              <a:t>Özellikli Konular: KKEG’lerin yatırımdan elde edilen kazanç karşısındaki durumu    </a:t>
            </a:r>
            <a:endParaRPr lang="en-US" sz="2800" dirty="0">
              <a:latin typeface="Univers for KPMG"/>
            </a:endParaRPr>
          </a:p>
        </p:txBody>
      </p:sp>
      <p:sp>
        <p:nvSpPr>
          <p:cNvPr id="4" name="TextBox 3">
            <a:extLst>
              <a:ext uri="{FF2B5EF4-FFF2-40B4-BE49-F238E27FC236}">
                <a16:creationId xmlns:a16="http://schemas.microsoft.com/office/drawing/2014/main" id="{4D1A5D59-7183-915F-BB92-C42EC378BFCE}"/>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3" name="Title 1">
            <a:extLst>
              <a:ext uri="{FF2B5EF4-FFF2-40B4-BE49-F238E27FC236}">
                <a16:creationId xmlns:a16="http://schemas.microsoft.com/office/drawing/2014/main" id="{9C0E0ED0-C7EC-F48A-C02F-E073D82A711C}"/>
              </a:ext>
            </a:extLst>
          </p:cNvPr>
          <p:cNvSpPr txBox="1">
            <a:spLocks/>
          </p:cNvSpPr>
          <p:nvPr/>
        </p:nvSpPr>
        <p:spPr>
          <a:xfrm>
            <a:off x="872880" y="2139043"/>
            <a:ext cx="10195200" cy="3461657"/>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a:lnSpc>
                <a:spcPct val="100000"/>
              </a:lnSpc>
            </a:pPr>
            <a:r>
              <a:rPr lang="tr-TR" sz="2000" dirty="0">
                <a:solidFill>
                  <a:schemeClr val="tx1"/>
                </a:solidFill>
                <a:latin typeface="Univers for KPMG"/>
              </a:rPr>
              <a:t>Vergi idaresi bir muktezasında </a:t>
            </a:r>
            <a:r>
              <a:rPr lang="tr-TR" sz="2000" dirty="0">
                <a:solidFill>
                  <a:srgbClr val="FF0000"/>
                </a:solidFill>
                <a:latin typeface="Univers for KPMG"/>
              </a:rPr>
              <a:t>«...Öte yandan, kanunen kabul edilmeyen giderler nedeniyle safi kurum kazancınız yatırımdan elde edilen kazancınızdan yüksek olsa dahi indirimli kurumlar vergisi uygulanabilecek kazanç söz konusu yatırımdan elde edilen kazancı aşamayacak olup söz konusu kazancınızın tespitinde kanunen kabul edilmeyen giderlerinizin dikkate alınması mümkün bulunmamaktadır.» </a:t>
            </a:r>
            <a:r>
              <a:rPr lang="tr-TR" sz="2000" dirty="0">
                <a:solidFill>
                  <a:schemeClr val="tx1"/>
                </a:solidFill>
                <a:latin typeface="Univers for KPMG"/>
              </a:rPr>
              <a:t>şeklinde görüş belirtmiştir.</a:t>
            </a:r>
            <a:endParaRPr lang="en-US" sz="2000" dirty="0">
              <a:solidFill>
                <a:schemeClr val="tx1"/>
              </a:solidFill>
              <a:latin typeface="Univers for KPMG"/>
            </a:endParaRPr>
          </a:p>
        </p:txBody>
      </p:sp>
    </p:spTree>
    <p:extLst>
      <p:ext uri="{BB962C8B-B14F-4D97-AF65-F5344CB8AC3E}">
        <p14:creationId xmlns:p14="http://schemas.microsoft.com/office/powerpoint/2010/main" val="2490086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062D-DAE8-0AE3-BAE4-6940F50C38DE}"/>
              </a:ext>
            </a:extLst>
          </p:cNvPr>
          <p:cNvSpPr>
            <a:spLocks noGrp="1"/>
          </p:cNvSpPr>
          <p:nvPr>
            <p:ph type="title"/>
          </p:nvPr>
        </p:nvSpPr>
        <p:spPr>
          <a:xfrm>
            <a:off x="872880" y="1159329"/>
            <a:ext cx="10195200" cy="726622"/>
          </a:xfrm>
        </p:spPr>
        <p:txBody>
          <a:bodyPr/>
          <a:lstStyle/>
          <a:p>
            <a:r>
              <a:rPr lang="tr-TR" sz="2800" b="1" i="0" dirty="0">
                <a:effectLst/>
                <a:latin typeface="Univers for KPMG"/>
              </a:rPr>
              <a:t>Özellikli Konular: İmalat Sanayi (US-15-37) kapsamında yapılan harcamaların durumu    </a:t>
            </a:r>
            <a:endParaRPr lang="en-US" sz="2800" dirty="0">
              <a:latin typeface="Univers for KPMG"/>
            </a:endParaRPr>
          </a:p>
        </p:txBody>
      </p:sp>
      <p:sp>
        <p:nvSpPr>
          <p:cNvPr id="4" name="TextBox 3">
            <a:extLst>
              <a:ext uri="{FF2B5EF4-FFF2-40B4-BE49-F238E27FC236}">
                <a16:creationId xmlns:a16="http://schemas.microsoft.com/office/drawing/2014/main" id="{4D1A5D59-7183-915F-BB92-C42EC378BFCE}"/>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3" name="Title 1">
            <a:extLst>
              <a:ext uri="{FF2B5EF4-FFF2-40B4-BE49-F238E27FC236}">
                <a16:creationId xmlns:a16="http://schemas.microsoft.com/office/drawing/2014/main" id="{9C0E0ED0-C7EC-F48A-C02F-E073D82A711C}"/>
              </a:ext>
            </a:extLst>
          </p:cNvPr>
          <p:cNvSpPr txBox="1">
            <a:spLocks/>
          </p:cNvSpPr>
          <p:nvPr/>
        </p:nvSpPr>
        <p:spPr>
          <a:xfrm>
            <a:off x="872880" y="2139044"/>
            <a:ext cx="10195200" cy="138792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a:lnSpc>
                <a:spcPct val="100000"/>
              </a:lnSpc>
              <a:spcBef>
                <a:spcPts val="600"/>
              </a:spcBef>
              <a:spcAft>
                <a:spcPts val="600"/>
              </a:spcAft>
            </a:pPr>
            <a:r>
              <a:rPr lang="tr-TR" sz="2000" dirty="0">
                <a:solidFill>
                  <a:schemeClr val="tx1"/>
                </a:solidFill>
                <a:latin typeface="Univers for KPMG"/>
              </a:rPr>
              <a:t>Vergi idaresi muktezasında </a:t>
            </a:r>
            <a:r>
              <a:rPr lang="tr-TR" sz="2000" dirty="0">
                <a:solidFill>
                  <a:srgbClr val="FF0000"/>
                </a:solidFill>
                <a:latin typeface="Univers for KPMG"/>
              </a:rPr>
              <a:t>«...2017-2022 döneminde yapılan fiili harcamalara sağlanan ilave 15 puan yatırıma katkı ve %100 vergi indirimi uygulamasından kaynaklı hak edilen katkı tutarları için 2022 sonrasında da uygulamaya aynen devam olunur» </a:t>
            </a:r>
            <a:r>
              <a:rPr lang="tr-TR" sz="2000" dirty="0">
                <a:solidFill>
                  <a:schemeClr val="tx1"/>
                </a:solidFill>
                <a:latin typeface="Univers for KPMG"/>
              </a:rPr>
              <a:t>şeklinde görüş belirtmiştir.</a:t>
            </a:r>
            <a:endParaRPr lang="en-US" sz="2000" dirty="0">
              <a:solidFill>
                <a:schemeClr val="tx1"/>
              </a:solidFill>
              <a:latin typeface="Univers for KPMG"/>
            </a:endParaRPr>
          </a:p>
        </p:txBody>
      </p:sp>
    </p:spTree>
    <p:extLst>
      <p:ext uri="{BB962C8B-B14F-4D97-AF65-F5344CB8AC3E}">
        <p14:creationId xmlns:p14="http://schemas.microsoft.com/office/powerpoint/2010/main" val="1796090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BBD8-BC01-60E0-A400-79C07A651C95}"/>
              </a:ext>
            </a:extLst>
          </p:cNvPr>
          <p:cNvSpPr>
            <a:spLocks noGrp="1"/>
          </p:cNvSpPr>
          <p:nvPr>
            <p:ph type="title"/>
          </p:nvPr>
        </p:nvSpPr>
        <p:spPr>
          <a:xfrm>
            <a:off x="594828" y="2115104"/>
            <a:ext cx="10185600" cy="2627791"/>
          </a:xfrm>
        </p:spPr>
        <p:txBody>
          <a:bodyPr/>
          <a:lstStyle/>
          <a:p>
            <a:pPr algn="ctr"/>
            <a:br>
              <a:rPr lang="tr-TR" sz="3200" b="1" dirty="0">
                <a:latin typeface="Univers for KPMG"/>
              </a:rPr>
            </a:br>
            <a:r>
              <a:rPr lang="tr-TR" sz="3200" b="1" dirty="0">
                <a:latin typeface="Univers for KPMG"/>
              </a:rPr>
              <a:t>TEŞEKKÜRLER </a:t>
            </a:r>
          </a:p>
        </p:txBody>
      </p:sp>
      <p:sp>
        <p:nvSpPr>
          <p:cNvPr id="3" name="TextBox 2">
            <a:extLst>
              <a:ext uri="{FF2B5EF4-FFF2-40B4-BE49-F238E27FC236}">
                <a16:creationId xmlns:a16="http://schemas.microsoft.com/office/drawing/2014/main" id="{3117FAD2-CC22-89D9-F165-B09C5F4D3C01}"/>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12839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Yatırım Teşvik Sistemi-Bölgesel Ayrım  </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371600" y="1169633"/>
            <a:ext cx="9817200"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1200"/>
              </a:spcBef>
              <a:spcAft>
                <a:spcPts val="12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62EF5223-2713-C80F-AAED-B1F68B76C9AB}"/>
              </a:ext>
            </a:extLst>
          </p:cNvPr>
          <p:cNvPicPr>
            <a:picLocks noChangeAspect="1"/>
          </p:cNvPicPr>
          <p:nvPr/>
        </p:nvPicPr>
        <p:blipFill>
          <a:blip r:embed="rId2"/>
          <a:stretch>
            <a:fillRect/>
          </a:stretch>
        </p:blipFill>
        <p:spPr>
          <a:xfrm>
            <a:off x="1118507" y="1257300"/>
            <a:ext cx="9029700" cy="4253593"/>
          </a:xfrm>
          <a:prstGeom prst="rect">
            <a:avLst/>
          </a:prstGeom>
        </p:spPr>
      </p:pic>
      <p:sp>
        <p:nvSpPr>
          <p:cNvPr id="4" name="TextBox 3">
            <a:extLst>
              <a:ext uri="{FF2B5EF4-FFF2-40B4-BE49-F238E27FC236}">
                <a16:creationId xmlns:a16="http://schemas.microsoft.com/office/drawing/2014/main" id="{2057B6C8-993F-5755-FA16-306110E01240}"/>
              </a:ext>
            </a:extLst>
          </p:cNvPr>
          <p:cNvSpPr txBox="1"/>
          <p:nvPr/>
        </p:nvSpPr>
        <p:spPr>
          <a:xfrm>
            <a:off x="675943"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76371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Yatırım Teşvik Sistemi-</a:t>
            </a:r>
            <a:r>
              <a:rPr lang="tr-TR" sz="3200" b="1" dirty="0">
                <a:solidFill>
                  <a:srgbClr val="FF0000"/>
                </a:solidFill>
                <a:latin typeface="Univers for KPMG"/>
              </a:rPr>
              <a:t>Bölgesel</a:t>
            </a:r>
            <a:r>
              <a:rPr lang="tr-TR" sz="3200" b="1" dirty="0">
                <a:latin typeface="Univers for KPMG"/>
              </a:rPr>
              <a:t> Destek Türleri ve Oranları </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371600" y="1169633"/>
            <a:ext cx="9817200"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1200"/>
              </a:spcBef>
              <a:spcAft>
                <a:spcPts val="12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768649E-AB18-1189-5A7A-47D8165FDF6C}"/>
              </a:ext>
            </a:extLst>
          </p:cNvPr>
          <p:cNvPicPr>
            <a:picLocks noChangeAspect="1"/>
          </p:cNvPicPr>
          <p:nvPr/>
        </p:nvPicPr>
        <p:blipFill>
          <a:blip r:embed="rId2"/>
          <a:stretch>
            <a:fillRect/>
          </a:stretch>
        </p:blipFill>
        <p:spPr>
          <a:xfrm>
            <a:off x="1003200" y="1420955"/>
            <a:ext cx="8524521" cy="4016088"/>
          </a:xfrm>
          <a:prstGeom prst="rect">
            <a:avLst/>
          </a:prstGeom>
        </p:spPr>
      </p:pic>
      <p:sp>
        <p:nvSpPr>
          <p:cNvPr id="4" name="TextBox 3">
            <a:extLst>
              <a:ext uri="{FF2B5EF4-FFF2-40B4-BE49-F238E27FC236}">
                <a16:creationId xmlns:a16="http://schemas.microsoft.com/office/drawing/2014/main" id="{F362B969-D5D3-2DEB-0A24-191684BF5214}"/>
              </a:ext>
            </a:extLst>
          </p:cNvPr>
          <p:cNvSpPr txBox="1"/>
          <p:nvPr/>
        </p:nvSpPr>
        <p:spPr>
          <a:xfrm>
            <a:off x="692272"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79875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2800" b="1" dirty="0">
                <a:latin typeface="Univers for KPMG"/>
              </a:rPr>
              <a:t>Yatırım Teşvik </a:t>
            </a:r>
            <a:r>
              <a:rPr lang="tr-TR" sz="2800" b="1" dirty="0"/>
              <a:t>Sistemi-</a:t>
            </a:r>
            <a:r>
              <a:rPr lang="tr-TR" sz="2800" b="1" dirty="0">
                <a:solidFill>
                  <a:srgbClr val="FF0000"/>
                </a:solidFill>
                <a:latin typeface="Univers for KPMG"/>
              </a:rPr>
              <a:t>Öncelikli Yatırım </a:t>
            </a:r>
            <a:r>
              <a:rPr lang="tr-TR" sz="2800" b="1" dirty="0">
                <a:latin typeface="Univers for KPMG"/>
              </a:rPr>
              <a:t>Destek Tür ve Oranları </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371600" y="1169633"/>
            <a:ext cx="9817200"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1200"/>
              </a:spcBef>
              <a:spcAft>
                <a:spcPts val="12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2D0D053-E5B2-33F4-3064-588BEFE67952}"/>
              </a:ext>
            </a:extLst>
          </p:cNvPr>
          <p:cNvPicPr>
            <a:picLocks noChangeAspect="1"/>
          </p:cNvPicPr>
          <p:nvPr/>
        </p:nvPicPr>
        <p:blipFill>
          <a:blip r:embed="rId2"/>
          <a:stretch>
            <a:fillRect/>
          </a:stretch>
        </p:blipFill>
        <p:spPr>
          <a:xfrm>
            <a:off x="1094144" y="1324754"/>
            <a:ext cx="8425413" cy="4511431"/>
          </a:xfrm>
          <a:prstGeom prst="rect">
            <a:avLst/>
          </a:prstGeom>
        </p:spPr>
      </p:pic>
      <p:sp>
        <p:nvSpPr>
          <p:cNvPr id="4" name="TextBox 3">
            <a:extLst>
              <a:ext uri="{FF2B5EF4-FFF2-40B4-BE49-F238E27FC236}">
                <a16:creationId xmlns:a16="http://schemas.microsoft.com/office/drawing/2014/main" id="{38E71C5B-F46D-1754-0F95-F057E4E9997C}"/>
              </a:ext>
            </a:extLst>
          </p:cNvPr>
          <p:cNvSpPr txBox="1"/>
          <p:nvPr/>
        </p:nvSpPr>
        <p:spPr>
          <a:xfrm>
            <a:off x="684107"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97505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2800" b="1" dirty="0">
                <a:latin typeface="Univers for KPMG"/>
              </a:rPr>
              <a:t>Yatırım Teşvik Sistemi-</a:t>
            </a:r>
            <a:r>
              <a:rPr lang="tr-TR" sz="2800" b="1" dirty="0">
                <a:solidFill>
                  <a:srgbClr val="FF0000"/>
                </a:solidFill>
                <a:latin typeface="Univers for KPMG"/>
              </a:rPr>
              <a:t>Strateji Yatırım </a:t>
            </a:r>
            <a:r>
              <a:rPr lang="tr-TR" sz="2800" b="1" dirty="0">
                <a:latin typeface="Univers for KPMG"/>
              </a:rPr>
              <a:t>Destek Türleri ve Oranları </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371600" y="1169633"/>
            <a:ext cx="9817200"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1200"/>
              </a:spcBef>
              <a:spcAft>
                <a:spcPts val="12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CA6633D-1C21-0524-8591-C3CB04D3A1F4}"/>
              </a:ext>
            </a:extLst>
          </p:cNvPr>
          <p:cNvPicPr>
            <a:picLocks noChangeAspect="1"/>
          </p:cNvPicPr>
          <p:nvPr/>
        </p:nvPicPr>
        <p:blipFill>
          <a:blip r:embed="rId2"/>
          <a:stretch>
            <a:fillRect/>
          </a:stretch>
        </p:blipFill>
        <p:spPr>
          <a:xfrm>
            <a:off x="1003200" y="1305876"/>
            <a:ext cx="8451547" cy="4518733"/>
          </a:xfrm>
          <a:prstGeom prst="rect">
            <a:avLst/>
          </a:prstGeom>
        </p:spPr>
      </p:pic>
      <p:sp>
        <p:nvSpPr>
          <p:cNvPr id="4" name="TextBox 3">
            <a:extLst>
              <a:ext uri="{FF2B5EF4-FFF2-40B4-BE49-F238E27FC236}">
                <a16:creationId xmlns:a16="http://schemas.microsoft.com/office/drawing/2014/main" id="{EE0FC00E-CDEB-B256-77DB-F16EBCD2DBE8}"/>
              </a:ext>
            </a:extLst>
          </p:cNvPr>
          <p:cNvSpPr txBox="1"/>
          <p:nvPr/>
        </p:nvSpPr>
        <p:spPr>
          <a:xfrm>
            <a:off x="667779"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30525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2_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32F9CA8E-23B2-4F27-97D5-D13B48472974}" vid="{41B3CA61-CA54-45BF-A8CA-F3559622C17D}"/>
    </a:ext>
  </a:extLst>
</a:theme>
</file>

<file path=ppt/theme/theme2.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2" id="{6F9D073B-8B7E-4CCD-B454-11736666544F}" vid="{CB0E54E2-5236-4DAF-8398-713F6E87C91A}"/>
    </a:ext>
  </a:extLst>
</a:theme>
</file>

<file path=docMetadata/LabelInfo.xml><?xml version="1.0" encoding="utf-8"?>
<clbl:labelList xmlns:clbl="http://schemas.microsoft.com/office/2020/mipLabelMetadata">
  <clbl:label id="{4ed8881d-4062-46d6-b0ca-1cc939420954}" enabled="1" method="Privileged" siteId="{deff24bb-2089-4400-8c8e-f71e680378b2}" contentBits="0" removed="0"/>
</clbl:labelList>
</file>

<file path=docProps/app.xml><?xml version="1.0" encoding="utf-8"?>
<Properties xmlns="http://schemas.openxmlformats.org/officeDocument/2006/extended-properties" xmlns:vt="http://schemas.openxmlformats.org/officeDocument/2006/docPropsVTypes">
  <TotalTime>15079</TotalTime>
  <Words>5674</Words>
  <Application>Microsoft Office PowerPoint</Application>
  <PresentationFormat>Widescreen</PresentationFormat>
  <Paragraphs>962</Paragraphs>
  <Slides>53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53</vt:i4>
      </vt:variant>
    </vt:vector>
  </HeadingPairs>
  <TitlesOfParts>
    <vt:vector size="63" baseType="lpstr">
      <vt:lpstr>Arial</vt:lpstr>
      <vt:lpstr>Calibri</vt:lpstr>
      <vt:lpstr>KPMG Bold</vt:lpstr>
      <vt:lpstr>KPMG Extralight</vt:lpstr>
      <vt:lpstr>Open Sans</vt:lpstr>
      <vt:lpstr>Univers for KPMG</vt:lpstr>
      <vt:lpstr>Univers for KPMG Light</vt:lpstr>
      <vt:lpstr>Wingdings</vt:lpstr>
      <vt:lpstr>2_KPMG_Standard_4x3_0922_2015</vt:lpstr>
      <vt:lpstr>KPMG Widescreen [16:9] Feb 2022</vt:lpstr>
      <vt:lpstr> TEŞVİK BELGELİ YATIRIMLARDA İNDİRİMLİ KURUMLAR VERGİSİ  Şaban ATUÇURAN Yeminli Mali Müşavir satucuran@kpmg.com Linkedin:saban.atucuran </vt:lpstr>
      <vt:lpstr>Sunum Çerçevesi</vt:lpstr>
      <vt:lpstr>Yatırım Teşvik Mevzuatına Yönelik Düzenlemeler</vt:lpstr>
      <vt:lpstr>Yatırım Teşvik Sistemi-Yatırım Türleri</vt:lpstr>
      <vt:lpstr>Yatırım Teşvik Sistemi-Destek Unsurları</vt:lpstr>
      <vt:lpstr>Yatırım Teşvik Sistemi-Bölgesel Ayrım  </vt:lpstr>
      <vt:lpstr>Yatırım Teşvik Sistemi-Bölgesel Destek Türleri ve Oranları </vt:lpstr>
      <vt:lpstr>Yatırım Teşvik Sistemi-Öncelikli Yatırım Destek Tür ve Oranları </vt:lpstr>
      <vt:lpstr>Yatırım Teşvik Sistemi-Strateji Yatırım Destek Türleri ve Oranları </vt:lpstr>
      <vt:lpstr>PowerPoint Presentation</vt:lpstr>
      <vt:lpstr> İndirimli Kurumlar Vergisi Uygulaması: Kapsamdışı  </vt:lpstr>
      <vt:lpstr>PowerPoint Presentation</vt:lpstr>
      <vt:lpstr> İndirimli kurumlar vergisi uygulaması: </vt:lpstr>
      <vt:lpstr>  İndirimli Kurumlar Vergisi Uygulaması Harcama Kalemleri  </vt:lpstr>
      <vt:lpstr>  İndirimli Kurumlar Vergisi Uygulaması Harcama Kalemleri/Finansallar  </vt:lpstr>
      <vt:lpstr>Yatırımdan Elde Edilen Kazanç İçin Ne Zaman İndirimli KV Uygulanmaya Başlanır? (Tek Belge İşletme Dönemi)  </vt:lpstr>
      <vt:lpstr>Yatırımdan Elde Edilen Kazanç İndirimli KV Uygulanması </vt:lpstr>
      <vt:lpstr>Diğer Faaliyetlerden Elde Edilen Kazançlarda İndirimli KV Uygulaması (Yatırım Dönemi) </vt:lpstr>
      <vt:lpstr>Diğer Faaliyetlerden Elde Edilen Kazançlarda İndirimli KV Uygulaması</vt:lpstr>
      <vt:lpstr>Diğer Faaliyetlerden Elde Edilen Kazançlarda İndirimli KV Uygulaması </vt:lpstr>
      <vt:lpstr>Diğer Faaliyetlerden Elde Edilen Kazançlarda İndirimli KV Uygulaması </vt:lpstr>
      <vt:lpstr>Diğer Faaliyetlerden Elde Edilen Kazançlarda İndirimli KV Uygulaması </vt:lpstr>
      <vt:lpstr>Diğer Faaliyetlerden Elde Edilen Kazançlarda İndirimli KV Uygulaması </vt:lpstr>
      <vt:lpstr>Diğer Faaliyetlerden Elde Edilen Kazançlarda İndirimli KV Uygulaması </vt:lpstr>
      <vt:lpstr>Diğer Faaliyetlerden Elde Edilen Kazançlarda İndirimli KV Uygulaması (Kısmen İşletme) </vt:lpstr>
      <vt:lpstr>Diğer Faaliyetlerden Elde Edilen Kazançlarda İndirimli KV Uygulaması </vt:lpstr>
      <vt:lpstr>Birden Fazla Teşvik Belgesinin Olduğu Durumda Uygulama </vt:lpstr>
      <vt:lpstr>PowerPoint Presentation</vt:lpstr>
      <vt:lpstr>PowerPoint Presentation</vt:lpstr>
      <vt:lpstr>PowerPoint Presentation</vt:lpstr>
      <vt:lpstr>Yatırımdan Elde Edilen Kazanç, KV Matrahından Büyükse Uygulama </vt:lpstr>
      <vt:lpstr> İndirimli Kurumlar Vergisinden Yararlanılması Halinde Uygulama : </vt:lpstr>
      <vt:lpstr> İndirimli Kurumlar Vergisinden Yararlanılması Halinde Uygulama: </vt:lpstr>
      <vt:lpstr> İndirimli Kurumlar Vergisinden Yararlanılması Halinde Uygulama: </vt:lpstr>
      <vt:lpstr>Tevsi Yatırımlarda İndirimli KV Uygulaması</vt:lpstr>
      <vt:lpstr>Tevsi Yatırımlarda İndirimli KV Uygulaması</vt:lpstr>
      <vt:lpstr>Tevsi Yatırımlarda İndirimli KV Uygulaması</vt:lpstr>
      <vt:lpstr>Tevsi Yatırımlarda İndirimli KV Uygulaması</vt:lpstr>
      <vt:lpstr>Tevsi Yatırımlarda İndirimli KV Uygulaması</vt:lpstr>
      <vt:lpstr>Yurtiçi Asgari Kurumlar Vergisinde Uygulama</vt:lpstr>
      <vt:lpstr>Yurtiçi Asgari Kurumlar Vergisinde Uygulama</vt:lpstr>
      <vt:lpstr>Yatırıma Katkı Tutarında Endeksleme</vt:lpstr>
      <vt:lpstr>Özellikli Konular: Faiz ve Kur Farklarının Durumu </vt:lpstr>
      <vt:lpstr>Özellikli Konular: Finansal Kiralama Kapsamındaki Harcamalar  </vt:lpstr>
      <vt:lpstr>Özellikli Konular: «Geçici Vergi Dönemi» ifadesi </vt:lpstr>
      <vt:lpstr>Özellikli Konular: Harcamanın KDV istisnasından yararlanılmaksızın yapılması </vt:lpstr>
      <vt:lpstr>Özellikli Konular: Fiili harcamanın belgede kayıtlı toplam harcama tutarını aşması  </vt:lpstr>
      <vt:lpstr>Özellikli Konular: YTB kapsamında hazır bina alımı   </vt:lpstr>
      <vt:lpstr>Özellikli Konular: Yatırımdan elde edilen kazanca enflasyon düzeltmesinden kaynaklı farklar dahil edilir mi?   </vt:lpstr>
      <vt:lpstr>Özellikli Konular: Yurtiçi Asgari Kurumlar Vergisi Uygulaması    </vt:lpstr>
      <vt:lpstr>Özellikli Konular: KKEG’lerin yatırımdan elde edilen kazanç karşısındaki durumu    </vt:lpstr>
      <vt:lpstr>Özellikli Konular: İmalat Sanayi (US-15-37) kapsamında yapılan harcamaların durumu    </vt:lpstr>
      <vt:lpstr> TEŞEKKÜRLER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Kus,Senem</dc:creator>
  <cp:lastModifiedBy>Atucuran, Saban</cp:lastModifiedBy>
  <cp:revision>358</cp:revision>
  <dcterms:created xsi:type="dcterms:W3CDTF">2020-05-15T06:23:53Z</dcterms:created>
  <dcterms:modified xsi:type="dcterms:W3CDTF">2025-02-25T10:57:47Z</dcterms:modified>
</cp:coreProperties>
</file>