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0" r:id="rId1"/>
  </p:sldMasterIdLst>
  <p:sldIdLst>
    <p:sldId id="256" r:id="rId2"/>
    <p:sldId id="257" r:id="rId3"/>
    <p:sldId id="258" r:id="rId4"/>
    <p:sldId id="259" r:id="rId5"/>
    <p:sldId id="260" r:id="rId6"/>
    <p:sldId id="261" r:id="rId7"/>
    <p:sldId id="262" r:id="rId8"/>
    <p:sldId id="263" r:id="rId9"/>
    <p:sldId id="264" r:id="rId10"/>
    <p:sldId id="275" r:id="rId11"/>
    <p:sldId id="265" r:id="rId12"/>
    <p:sldId id="266" r:id="rId13"/>
    <p:sldId id="276" r:id="rId14"/>
    <p:sldId id="267" r:id="rId15"/>
    <p:sldId id="277" r:id="rId16"/>
    <p:sldId id="278" r:id="rId17"/>
    <p:sldId id="269" r:id="rId18"/>
    <p:sldId id="280" r:id="rId19"/>
    <p:sldId id="281" r:id="rId20"/>
    <p:sldId id="270" r:id="rId21"/>
    <p:sldId id="282" r:id="rId22"/>
    <p:sldId id="273" r:id="rId23"/>
    <p:sldId id="274" r:id="rId24"/>
    <p:sldId id="285" r:id="rId25"/>
    <p:sldId id="289" r:id="rId26"/>
    <p:sldId id="286" r:id="rId27"/>
    <p:sldId id="287" r:id="rId28"/>
    <p:sldId id="288" r:id="rId29"/>
    <p:sldId id="290" r:id="rId30"/>
    <p:sldId id="293" r:id="rId31"/>
    <p:sldId id="294" r:id="rId32"/>
    <p:sldId id="295" r:id="rId33"/>
    <p:sldId id="291"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57F1E4F-1CFF-5643-939E-217C01CDF565}"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4423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0123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902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6973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440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174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2059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627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437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75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61BEF0D-F0BB-DE4B-95CE-6DB70DBA9567}" type="datetimeFigureOut">
              <a:rPr lang="en-US" smtClean="0"/>
              <a:pPr/>
              <a:t>5/7/2025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9265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5/7/2025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7F1E4F-1CFF-5643-939E-217C01CDF56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2376448"/>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D75A89-06C2-4B3C-9CF9-06FF196D8DB6}"/>
              </a:ext>
            </a:extLst>
          </p:cNvPr>
          <p:cNvSpPr>
            <a:spLocks noGrp="1"/>
          </p:cNvSpPr>
          <p:nvPr>
            <p:ph type="ctrTitle"/>
          </p:nvPr>
        </p:nvSpPr>
        <p:spPr/>
        <p:txBody>
          <a:bodyPr/>
          <a:lstStyle/>
          <a:p>
            <a:r>
              <a:rPr lang="tr-TR" dirty="0"/>
              <a:t>ASGARİ KURUMLAR VERGİSİ UYGULAMASI</a:t>
            </a:r>
          </a:p>
        </p:txBody>
      </p:sp>
      <p:sp>
        <p:nvSpPr>
          <p:cNvPr id="3" name="Alt Başlık 2">
            <a:extLst>
              <a:ext uri="{FF2B5EF4-FFF2-40B4-BE49-F238E27FC236}">
                <a16:creationId xmlns:a16="http://schemas.microsoft.com/office/drawing/2014/main" id="{ACA2AB5C-8493-46E7-9112-D41E246654D7}"/>
              </a:ext>
            </a:extLst>
          </p:cNvPr>
          <p:cNvSpPr>
            <a:spLocks noGrp="1"/>
          </p:cNvSpPr>
          <p:nvPr>
            <p:ph type="subTitle" idx="1"/>
          </p:nvPr>
        </p:nvSpPr>
        <p:spPr>
          <a:xfrm>
            <a:off x="581194" y="2495445"/>
            <a:ext cx="10993546" cy="3049678"/>
          </a:xfrm>
        </p:spPr>
        <p:txBody>
          <a:bodyPr>
            <a:normAutofit fontScale="92500" lnSpcReduction="10000"/>
          </a:bodyPr>
          <a:lstStyle/>
          <a:p>
            <a:endParaRPr lang="tr-TR" dirty="0"/>
          </a:p>
          <a:p>
            <a:endParaRPr lang="tr-TR" dirty="0"/>
          </a:p>
          <a:p>
            <a:endParaRPr lang="tr-TR" dirty="0"/>
          </a:p>
          <a:p>
            <a:r>
              <a:rPr lang="tr-TR" dirty="0"/>
              <a:t>07.05.2025</a:t>
            </a:r>
          </a:p>
          <a:p>
            <a:endParaRPr lang="tr-TR" dirty="0"/>
          </a:p>
          <a:p>
            <a:r>
              <a:rPr lang="tr-TR" dirty="0"/>
              <a:t>Ömer </a:t>
            </a:r>
            <a:r>
              <a:rPr lang="tr-TR" dirty="0" err="1"/>
              <a:t>güzeldal</a:t>
            </a:r>
            <a:endParaRPr lang="tr-TR" dirty="0"/>
          </a:p>
          <a:p>
            <a:r>
              <a:rPr lang="tr-TR" dirty="0"/>
              <a:t>Yeminli mali müşavir</a:t>
            </a:r>
          </a:p>
        </p:txBody>
      </p:sp>
    </p:spTree>
    <p:extLst>
      <p:ext uri="{BB962C8B-B14F-4D97-AF65-F5344CB8AC3E}">
        <p14:creationId xmlns:p14="http://schemas.microsoft.com/office/powerpoint/2010/main" val="1572719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id="{518F20C7-2EE8-435E-A59D-A43F2DA73BD2}"/>
              </a:ext>
            </a:extLst>
          </p:cNvPr>
          <p:cNvGraphicFramePr>
            <a:graphicFrameLocks noGrp="1"/>
          </p:cNvGraphicFramePr>
          <p:nvPr>
            <p:extLst>
              <p:ext uri="{D42A27DB-BD31-4B8C-83A1-F6EECF244321}">
                <p14:modId xmlns:p14="http://schemas.microsoft.com/office/powerpoint/2010/main" val="66652076"/>
              </p:ext>
            </p:extLst>
          </p:nvPr>
        </p:nvGraphicFramePr>
        <p:xfrm>
          <a:off x="2883891" y="1099545"/>
          <a:ext cx="5753100" cy="3021143"/>
        </p:xfrm>
        <a:graphic>
          <a:graphicData uri="http://schemas.openxmlformats.org/drawingml/2006/table">
            <a:tbl>
              <a:tblPr firstRow="1" firstCol="1" bandRow="1">
                <a:tableStyleId>{5C22544A-7EE6-4342-B048-85BDC9FD1C3A}</a:tableStyleId>
              </a:tblPr>
              <a:tblGrid>
                <a:gridCol w="1808951">
                  <a:extLst>
                    <a:ext uri="{9D8B030D-6E8A-4147-A177-3AD203B41FA5}">
                      <a16:colId xmlns:a16="http://schemas.microsoft.com/office/drawing/2014/main" val="956032405"/>
                    </a:ext>
                  </a:extLst>
                </a:gridCol>
                <a:gridCol w="2055223">
                  <a:extLst>
                    <a:ext uri="{9D8B030D-6E8A-4147-A177-3AD203B41FA5}">
                      <a16:colId xmlns:a16="http://schemas.microsoft.com/office/drawing/2014/main" val="3545559530"/>
                    </a:ext>
                  </a:extLst>
                </a:gridCol>
                <a:gridCol w="1888926">
                  <a:extLst>
                    <a:ext uri="{9D8B030D-6E8A-4147-A177-3AD203B41FA5}">
                      <a16:colId xmlns:a16="http://schemas.microsoft.com/office/drawing/2014/main" val="4232931736"/>
                    </a:ext>
                  </a:extLst>
                </a:gridCol>
              </a:tblGrid>
              <a:tr h="0">
                <a:tc>
                  <a:txBody>
                    <a:bodyPr/>
                    <a:lstStyle/>
                    <a:p>
                      <a:pPr>
                        <a:lnSpc>
                          <a:spcPct val="107000"/>
                        </a:lnSpc>
                        <a:spcAft>
                          <a:spcPts val="75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ct val="107000"/>
                        </a:lnSpc>
                        <a:spcAft>
                          <a:spcPts val="750"/>
                        </a:spcAft>
                      </a:pPr>
                      <a:r>
                        <a:rPr lang="tr-TR" sz="1200">
                          <a:effectLst/>
                        </a:rPr>
                        <a:t>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ct val="107000"/>
                        </a:lnSpc>
                        <a:spcAft>
                          <a:spcPts val="750"/>
                        </a:spcAft>
                      </a:pPr>
                      <a:r>
                        <a:rPr lang="tr-TR" sz="1200">
                          <a:effectLst/>
                        </a:rPr>
                        <a:t>Asgari 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1844811713"/>
                  </a:ext>
                </a:extLst>
              </a:tr>
              <a:tr h="0">
                <a:tc>
                  <a:txBody>
                    <a:bodyPr/>
                    <a:lstStyle/>
                    <a:p>
                      <a:pPr>
                        <a:lnSpc>
                          <a:spcPct val="107000"/>
                        </a:lnSpc>
                        <a:spcAft>
                          <a:spcPts val="750"/>
                        </a:spcAft>
                      </a:pPr>
                      <a:r>
                        <a:rPr lang="tr-TR" sz="1200">
                          <a:effectLst/>
                        </a:rPr>
                        <a:t>Ticari bilanço kan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1.000.000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marL="914400">
                        <a:lnSpc>
                          <a:spcPct val="107000"/>
                        </a:lnSpc>
                        <a:spcAft>
                          <a:spcPts val="750"/>
                        </a:spcAft>
                      </a:pPr>
                      <a:r>
                        <a:rPr lang="tr-TR" sz="1200">
                          <a:effectLst/>
                        </a:rPr>
                        <a:t>1.000.000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154844585"/>
                  </a:ext>
                </a:extLst>
              </a:tr>
              <a:tr h="0">
                <a:tc>
                  <a:txBody>
                    <a:bodyPr/>
                    <a:lstStyle/>
                    <a:p>
                      <a:pPr>
                        <a:lnSpc>
                          <a:spcPct val="107000"/>
                        </a:lnSpc>
                        <a:spcAft>
                          <a:spcPts val="750"/>
                        </a:spcAft>
                      </a:pPr>
                      <a:r>
                        <a:rPr lang="tr-TR" sz="1200">
                          <a:effectLst/>
                        </a:rPr>
                        <a:t>KKEG</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dirty="0">
                          <a:effectLst/>
                        </a:rPr>
                        <a:t>200.000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marL="990600">
                        <a:lnSpc>
                          <a:spcPct val="107000"/>
                        </a:lnSpc>
                        <a:spcAft>
                          <a:spcPts val="750"/>
                        </a:spcAft>
                      </a:pPr>
                      <a:r>
                        <a:rPr lang="tr-TR" sz="1200">
                          <a:effectLst/>
                        </a:rPr>
                        <a:t>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1611609773"/>
                  </a:ext>
                </a:extLst>
              </a:tr>
              <a:tr h="0">
                <a:tc>
                  <a:txBody>
                    <a:bodyPr/>
                    <a:lstStyle/>
                    <a:p>
                      <a:pPr>
                        <a:lnSpc>
                          <a:spcPct val="107000"/>
                        </a:lnSpc>
                        <a:spcAft>
                          <a:spcPts val="750"/>
                        </a:spcAft>
                      </a:pPr>
                      <a:r>
                        <a:rPr lang="tr-TR" sz="1200" dirty="0">
                          <a:effectLst/>
                        </a:rPr>
                        <a:t>İstisnalar ve indirimler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403819197"/>
                  </a:ext>
                </a:extLst>
              </a:tr>
              <a:tr h="0">
                <a:tc>
                  <a:txBody>
                    <a:bodyPr/>
                    <a:lstStyle/>
                    <a:p>
                      <a:pPr>
                        <a:lnSpc>
                          <a:spcPct val="107000"/>
                        </a:lnSpc>
                        <a:spcAft>
                          <a:spcPts val="750"/>
                        </a:spcAft>
                      </a:pPr>
                      <a:r>
                        <a:rPr lang="tr-TR" sz="1200">
                          <a:effectLst/>
                        </a:rPr>
                        <a:t>Kurumlar vergisi matrahı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1.200.000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marL="914400">
                        <a:lnSpc>
                          <a:spcPct val="107000"/>
                        </a:lnSpc>
                        <a:spcAft>
                          <a:spcPts val="750"/>
                        </a:spcAft>
                      </a:pPr>
                      <a:r>
                        <a:rPr lang="tr-TR" sz="1200">
                          <a:effectLst/>
                        </a:rPr>
                        <a:t>1.200.000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2239642815"/>
                  </a:ext>
                </a:extLst>
              </a:tr>
              <a:tr h="0">
                <a:tc>
                  <a:txBody>
                    <a:bodyPr/>
                    <a:lstStyle/>
                    <a:p>
                      <a:pPr>
                        <a:lnSpc>
                          <a:spcPct val="107000"/>
                        </a:lnSpc>
                        <a:spcAft>
                          <a:spcPts val="750"/>
                        </a:spcAft>
                      </a:pPr>
                      <a:r>
                        <a:rPr lang="tr-TR" sz="1200">
                          <a:effectLst/>
                        </a:rPr>
                        <a:t>Hesaplanan 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500"/>
                        </a:spcAft>
                      </a:pPr>
                      <a:r>
                        <a:rPr lang="tr-TR" sz="1200">
                          <a:effectLst/>
                        </a:rPr>
                        <a:t>(1.200.000 x%25)</a:t>
                      </a:r>
                      <a:endParaRPr lang="tr-TR" sz="1100">
                        <a:effectLst/>
                      </a:endParaRPr>
                    </a:p>
                    <a:p>
                      <a:pPr algn="r">
                        <a:lnSpc>
                          <a:spcPct val="107000"/>
                        </a:lnSpc>
                        <a:spcAft>
                          <a:spcPts val="750"/>
                        </a:spcAft>
                      </a:pPr>
                      <a:r>
                        <a:rPr lang="tr-TR" sz="1200">
                          <a:effectLst/>
                        </a:rPr>
                        <a:t>300.000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500"/>
                        </a:spcAft>
                      </a:pPr>
                      <a:r>
                        <a:rPr lang="tr-TR" sz="1200">
                          <a:effectLst/>
                        </a:rPr>
                        <a:t>(1.200.000 x %10)</a:t>
                      </a:r>
                      <a:endParaRPr lang="tr-TR" sz="1100">
                        <a:effectLst/>
                      </a:endParaRPr>
                    </a:p>
                    <a:p>
                      <a:pPr marL="990600">
                        <a:lnSpc>
                          <a:spcPct val="107000"/>
                        </a:lnSpc>
                        <a:spcAft>
                          <a:spcPts val="750"/>
                        </a:spcAft>
                      </a:pPr>
                      <a:r>
                        <a:rPr lang="tr-TR" sz="1200">
                          <a:effectLst/>
                        </a:rPr>
                        <a:t>120.000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3891299610"/>
                  </a:ext>
                </a:extLst>
              </a:tr>
              <a:tr h="0">
                <a:tc>
                  <a:txBody>
                    <a:bodyPr/>
                    <a:lstStyle/>
                    <a:p>
                      <a:pPr>
                        <a:lnSpc>
                          <a:spcPct val="107000"/>
                        </a:lnSpc>
                        <a:spcAft>
                          <a:spcPts val="750"/>
                        </a:spcAft>
                      </a:pPr>
                      <a:r>
                        <a:rPr lang="tr-TR" sz="1200">
                          <a:effectLst/>
                        </a:rPr>
                        <a:t>Ödenecek 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gridSpan="2">
                  <a:txBody>
                    <a:bodyPr/>
                    <a:lstStyle/>
                    <a:p>
                      <a:pPr algn="ctr">
                        <a:lnSpc>
                          <a:spcPct val="107000"/>
                        </a:lnSpc>
                        <a:spcAft>
                          <a:spcPts val="750"/>
                        </a:spcAft>
                      </a:pPr>
                      <a:r>
                        <a:rPr lang="tr-TR" sz="1200" dirty="0">
                          <a:effectLst/>
                        </a:rPr>
                        <a:t>300.000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hMerge="1">
                  <a:txBody>
                    <a:bodyPr/>
                    <a:lstStyle/>
                    <a:p>
                      <a:endParaRPr lang="tr-TR"/>
                    </a:p>
                  </a:txBody>
                  <a:tcPr/>
                </a:tc>
                <a:extLst>
                  <a:ext uri="{0D108BD9-81ED-4DB2-BD59-A6C34878D82A}">
                    <a16:rowId xmlns:a16="http://schemas.microsoft.com/office/drawing/2014/main" val="1975161295"/>
                  </a:ext>
                </a:extLst>
              </a:tr>
            </a:tbl>
          </a:graphicData>
        </a:graphic>
      </p:graphicFrame>
      <p:sp>
        <p:nvSpPr>
          <p:cNvPr id="5" name="Metin kutusu 4">
            <a:extLst>
              <a:ext uri="{FF2B5EF4-FFF2-40B4-BE49-F238E27FC236}">
                <a16:creationId xmlns:a16="http://schemas.microsoft.com/office/drawing/2014/main" id="{88D6D4D1-E178-4424-A17E-AE22DDA67894}"/>
              </a:ext>
            </a:extLst>
          </p:cNvPr>
          <p:cNvSpPr txBox="1"/>
          <p:nvPr/>
        </p:nvSpPr>
        <p:spPr>
          <a:xfrm>
            <a:off x="721454" y="5267854"/>
            <a:ext cx="10997966" cy="92333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altLang="tr-TR" sz="1800" b="0"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(A) A.Ş.’</a:t>
            </a:r>
            <a:r>
              <a:rPr kumimoji="0" lang="tr-TR" altLang="tr-TR" sz="1800" b="0" i="0" u="none" strike="noStrike" cap="none" normalizeH="0" baseline="0" dirty="0" err="1">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nin</a:t>
            </a:r>
            <a:r>
              <a:rPr kumimoji="0" lang="tr-TR" altLang="tr-TR" sz="1800" b="0"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 indirim ve istisnalar ile geçmiş yıl zararları bulunmaması nedeniyle </a:t>
            </a:r>
            <a:r>
              <a:rPr kumimoji="0" lang="tr-TR" altLang="tr-TR" sz="1800" b="1"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hesaplanan kurumlar vergisi, asgari kurumlar vergisinden fazla olduğundan, hesaplanan kurumlar vergisi 300.000 TL</a:t>
            </a:r>
            <a:r>
              <a:rPr kumimoji="0" lang="tr-TR" altLang="tr-TR" sz="1800" b="0"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 olarak dikkate alınacaktır.</a:t>
            </a:r>
            <a:endParaRPr kumimoji="0" lang="tr-TR" altLang="tr-TR" sz="4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03918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1AED19-48E6-492A-A24C-EA44B0C2C306}"/>
              </a:ext>
            </a:extLst>
          </p:cNvPr>
          <p:cNvSpPr>
            <a:spLocks noGrp="1"/>
          </p:cNvSpPr>
          <p:nvPr>
            <p:ph type="title"/>
          </p:nvPr>
        </p:nvSpPr>
        <p:spPr/>
        <p:txBody>
          <a:bodyPr>
            <a:normAutofit fontScale="90000"/>
          </a:bodyPr>
          <a:lstStyle/>
          <a:p>
            <a:pPr marL="342900" lvl="0" indent="-342900">
              <a:lnSpc>
                <a:spcPct val="107000"/>
              </a:lnSpc>
              <a:spcAft>
                <a:spcPts val="800"/>
              </a:spcAft>
              <a:tabLst>
                <a:tab pos="457200" algn="l"/>
              </a:tabLst>
            </a:pPr>
            <a:r>
              <a:rPr lang="tr-TR" sz="1400" b="1" cap="small"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Ticari bilanço zararı olan bir kurumun kanunen kabul edilmeyen giderler üzerinden asgari kurumlar vergisi hesaplaması.</a:t>
            </a:r>
            <a:br>
              <a:rPr lang="tr-TR" sz="1400" b="1" cap="small"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br>
              <a:rPr lang="tr-TR" sz="1400" b="1" cap="small"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tr-TR" sz="1300" b="1" cap="small"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Örnek 2:</a:t>
            </a:r>
            <a:r>
              <a:rPr lang="tr-TR" sz="1300" cap="small"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(B) A.Ş.’</a:t>
            </a:r>
            <a:r>
              <a:rPr lang="tr-TR" sz="1300" cap="small"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300" cap="small"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2025 hesap dönemine ilişkin ticari bilanço zararı 1.000.000 TL, kanunen kabul edilmeyen gideri 1.200.000 TL’dir. Buna göre, anılan kurumun asgari kurumlar vergisi aşağıdaki şekilde hesaplanacaktır.</a:t>
            </a:r>
            <a:br>
              <a:rPr lang="tr-TR" sz="4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21EF7BB-2C04-4AF8-8AFB-EAF37A9C6D2A}"/>
              </a:ext>
            </a:extLst>
          </p:cNvPr>
          <p:cNvSpPr>
            <a:spLocks noGrp="1"/>
          </p:cNvSpPr>
          <p:nvPr>
            <p:ph idx="1"/>
          </p:nvPr>
        </p:nvSpPr>
        <p:spPr/>
        <p:txBody>
          <a:bodyPr/>
          <a:lstStyle/>
          <a:p>
            <a:pPr algn="just">
              <a:lnSpc>
                <a:spcPct val="107000"/>
              </a:lnSpc>
              <a:spcAft>
                <a:spcPts val="75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graphicFrame>
        <p:nvGraphicFramePr>
          <p:cNvPr id="4" name="Tablo 3">
            <a:extLst>
              <a:ext uri="{FF2B5EF4-FFF2-40B4-BE49-F238E27FC236}">
                <a16:creationId xmlns:a16="http://schemas.microsoft.com/office/drawing/2014/main" id="{483EA952-0AF1-45D8-A56F-12A0FDE587BF}"/>
              </a:ext>
            </a:extLst>
          </p:cNvPr>
          <p:cNvGraphicFramePr>
            <a:graphicFrameLocks noGrp="1"/>
          </p:cNvGraphicFramePr>
          <p:nvPr>
            <p:extLst>
              <p:ext uri="{D42A27DB-BD31-4B8C-83A1-F6EECF244321}">
                <p14:modId xmlns:p14="http://schemas.microsoft.com/office/powerpoint/2010/main" val="1619298158"/>
              </p:ext>
            </p:extLst>
          </p:nvPr>
        </p:nvGraphicFramePr>
        <p:xfrm>
          <a:off x="3599357" y="1925195"/>
          <a:ext cx="4657725" cy="3216850"/>
        </p:xfrm>
        <a:graphic>
          <a:graphicData uri="http://schemas.openxmlformats.org/drawingml/2006/table">
            <a:tbl>
              <a:tblPr firstRow="1" firstCol="1" bandRow="1">
                <a:tableStyleId>{5C22544A-7EE6-4342-B048-85BDC9FD1C3A}</a:tableStyleId>
              </a:tblPr>
              <a:tblGrid>
                <a:gridCol w="1819275">
                  <a:extLst>
                    <a:ext uri="{9D8B030D-6E8A-4147-A177-3AD203B41FA5}">
                      <a16:colId xmlns:a16="http://schemas.microsoft.com/office/drawing/2014/main" val="439943205"/>
                    </a:ext>
                  </a:extLst>
                </a:gridCol>
                <a:gridCol w="1200150">
                  <a:extLst>
                    <a:ext uri="{9D8B030D-6E8A-4147-A177-3AD203B41FA5}">
                      <a16:colId xmlns:a16="http://schemas.microsoft.com/office/drawing/2014/main" val="1979492841"/>
                    </a:ext>
                  </a:extLst>
                </a:gridCol>
                <a:gridCol w="1638300">
                  <a:extLst>
                    <a:ext uri="{9D8B030D-6E8A-4147-A177-3AD203B41FA5}">
                      <a16:colId xmlns:a16="http://schemas.microsoft.com/office/drawing/2014/main" val="785294800"/>
                    </a:ext>
                  </a:extLst>
                </a:gridCol>
              </a:tblGrid>
              <a:tr h="0">
                <a:tc>
                  <a:txBody>
                    <a:bodyPr/>
                    <a:lstStyle/>
                    <a:p>
                      <a:pPr>
                        <a:lnSpc>
                          <a:spcPct val="107000"/>
                        </a:lnSpc>
                        <a:spcAft>
                          <a:spcPts val="75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ct val="107000"/>
                        </a:lnSpc>
                        <a:spcAft>
                          <a:spcPts val="750"/>
                        </a:spcAft>
                      </a:pPr>
                      <a:r>
                        <a:rPr lang="tr-TR" sz="1200">
                          <a:effectLst/>
                        </a:rPr>
                        <a:t>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ct val="107000"/>
                        </a:lnSpc>
                        <a:spcAft>
                          <a:spcPts val="750"/>
                        </a:spcAft>
                      </a:pPr>
                      <a:r>
                        <a:rPr lang="tr-TR" sz="1200">
                          <a:effectLst/>
                        </a:rPr>
                        <a:t>Asgari 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1960481829"/>
                  </a:ext>
                </a:extLst>
              </a:tr>
              <a:tr h="0">
                <a:tc>
                  <a:txBody>
                    <a:bodyPr/>
                    <a:lstStyle/>
                    <a:p>
                      <a:pPr>
                        <a:lnSpc>
                          <a:spcPct val="107000"/>
                        </a:lnSpc>
                        <a:spcAft>
                          <a:spcPts val="750"/>
                        </a:spcAft>
                      </a:pPr>
                      <a:r>
                        <a:rPr lang="tr-TR" sz="1200">
                          <a:effectLst/>
                        </a:rPr>
                        <a:t>Ticari bilanço zararı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1.000.000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1.000.000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1858273579"/>
                  </a:ext>
                </a:extLst>
              </a:tr>
              <a:tr h="0">
                <a:tc>
                  <a:txBody>
                    <a:bodyPr/>
                    <a:lstStyle/>
                    <a:p>
                      <a:pPr>
                        <a:lnSpc>
                          <a:spcPct val="107000"/>
                        </a:lnSpc>
                        <a:spcAft>
                          <a:spcPts val="750"/>
                        </a:spcAft>
                      </a:pPr>
                      <a:r>
                        <a:rPr lang="tr-TR" sz="1200">
                          <a:effectLst/>
                        </a:rPr>
                        <a:t>KKEG</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1.200.000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1.200.000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3692653986"/>
                  </a:ext>
                </a:extLst>
              </a:tr>
              <a:tr h="0">
                <a:tc>
                  <a:txBody>
                    <a:bodyPr/>
                    <a:lstStyle/>
                    <a:p>
                      <a:pPr>
                        <a:lnSpc>
                          <a:spcPct val="107000"/>
                        </a:lnSpc>
                        <a:spcAft>
                          <a:spcPts val="750"/>
                        </a:spcAft>
                      </a:pPr>
                      <a:r>
                        <a:rPr lang="tr-TR" sz="1200">
                          <a:effectLst/>
                        </a:rPr>
                        <a:t>İstisnalar ve indirimler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3399167124"/>
                  </a:ext>
                </a:extLst>
              </a:tr>
              <a:tr h="0">
                <a:tc>
                  <a:txBody>
                    <a:bodyPr/>
                    <a:lstStyle/>
                    <a:p>
                      <a:pPr>
                        <a:lnSpc>
                          <a:spcPct val="107000"/>
                        </a:lnSpc>
                        <a:spcAft>
                          <a:spcPts val="750"/>
                        </a:spcAft>
                      </a:pPr>
                      <a:r>
                        <a:rPr lang="tr-TR" sz="1200">
                          <a:effectLst/>
                        </a:rPr>
                        <a:t>Kurumlar vergisi matrahı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218968113"/>
                  </a:ext>
                </a:extLst>
              </a:tr>
              <a:tr h="0">
                <a:tc>
                  <a:txBody>
                    <a:bodyPr/>
                    <a:lstStyle/>
                    <a:p>
                      <a:pPr>
                        <a:lnSpc>
                          <a:spcPct val="107000"/>
                        </a:lnSpc>
                        <a:spcAft>
                          <a:spcPts val="750"/>
                        </a:spcAft>
                      </a:pPr>
                      <a:r>
                        <a:rPr lang="tr-TR" sz="1200">
                          <a:effectLst/>
                        </a:rPr>
                        <a:t>Hesaplanan 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500"/>
                        </a:spcAft>
                      </a:pPr>
                      <a:r>
                        <a:rPr lang="tr-TR" sz="1200">
                          <a:effectLst/>
                        </a:rPr>
                        <a:t>(200.000 x %25)</a:t>
                      </a:r>
                      <a:endParaRPr lang="tr-TR" sz="1100">
                        <a:effectLst/>
                      </a:endParaRPr>
                    </a:p>
                    <a:p>
                      <a:pPr algn="r">
                        <a:lnSpc>
                          <a:spcPct val="107000"/>
                        </a:lnSpc>
                        <a:spcAft>
                          <a:spcPts val="750"/>
                        </a:spcAft>
                      </a:pPr>
                      <a:r>
                        <a:rPr lang="tr-TR" sz="1200">
                          <a:effectLst/>
                        </a:rPr>
                        <a:t>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500"/>
                        </a:spcAft>
                      </a:pPr>
                      <a:r>
                        <a:rPr lang="tr-TR" sz="1200">
                          <a:effectLst/>
                        </a:rPr>
                        <a:t>(200.000 x %10)</a:t>
                      </a:r>
                      <a:endParaRPr lang="tr-TR" sz="1100">
                        <a:effectLst/>
                      </a:endParaRPr>
                    </a:p>
                    <a:p>
                      <a:pPr algn="r">
                        <a:lnSpc>
                          <a:spcPct val="107000"/>
                        </a:lnSpc>
                        <a:spcAft>
                          <a:spcPts val="750"/>
                        </a:spcAft>
                      </a:pPr>
                      <a:r>
                        <a:rPr lang="tr-TR" sz="1200">
                          <a:effectLst/>
                        </a:rPr>
                        <a:t>20.000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3258332079"/>
                  </a:ext>
                </a:extLst>
              </a:tr>
              <a:tr h="0">
                <a:tc>
                  <a:txBody>
                    <a:bodyPr/>
                    <a:lstStyle/>
                    <a:p>
                      <a:pPr>
                        <a:lnSpc>
                          <a:spcPct val="107000"/>
                        </a:lnSpc>
                        <a:spcAft>
                          <a:spcPts val="750"/>
                        </a:spcAft>
                      </a:pPr>
                      <a:r>
                        <a:rPr lang="tr-TR" sz="1200">
                          <a:effectLst/>
                        </a:rPr>
                        <a:t>Ödenecek 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gridSpan="2">
                  <a:txBody>
                    <a:bodyPr/>
                    <a:lstStyle/>
                    <a:p>
                      <a:pPr algn="ctr">
                        <a:lnSpc>
                          <a:spcPct val="107000"/>
                        </a:lnSpc>
                        <a:spcAft>
                          <a:spcPts val="750"/>
                        </a:spcAft>
                      </a:pPr>
                      <a:r>
                        <a:rPr lang="tr-TR" sz="1200" dirty="0">
                          <a:effectLst/>
                        </a:rPr>
                        <a:t>50.000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hMerge="1">
                  <a:txBody>
                    <a:bodyPr/>
                    <a:lstStyle/>
                    <a:p>
                      <a:endParaRPr lang="tr-TR"/>
                    </a:p>
                  </a:txBody>
                  <a:tcPr/>
                </a:tc>
                <a:extLst>
                  <a:ext uri="{0D108BD9-81ED-4DB2-BD59-A6C34878D82A}">
                    <a16:rowId xmlns:a16="http://schemas.microsoft.com/office/drawing/2014/main" val="187109448"/>
                  </a:ext>
                </a:extLst>
              </a:tr>
            </a:tbl>
          </a:graphicData>
        </a:graphic>
      </p:graphicFrame>
      <p:sp>
        <p:nvSpPr>
          <p:cNvPr id="6" name="Metin kutusu 5">
            <a:extLst>
              <a:ext uri="{FF2B5EF4-FFF2-40B4-BE49-F238E27FC236}">
                <a16:creationId xmlns:a16="http://schemas.microsoft.com/office/drawing/2014/main" id="{CAF0A1A7-0F4E-4295-9292-2942D94580A6}"/>
              </a:ext>
            </a:extLst>
          </p:cNvPr>
          <p:cNvSpPr txBox="1"/>
          <p:nvPr/>
        </p:nvSpPr>
        <p:spPr>
          <a:xfrm>
            <a:off x="581192" y="5297252"/>
            <a:ext cx="10945281" cy="671659"/>
          </a:xfrm>
          <a:prstGeom prst="rect">
            <a:avLst/>
          </a:prstGeom>
          <a:noFill/>
        </p:spPr>
        <p:txBody>
          <a:bodyPr wrap="square">
            <a:spAutoFit/>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hesaplanan kurumlar vergisi, asgari kurumlar vergisinden fazla olduğundan, ödenecek kurumlar vergisi 50.000 TL olarak dikkate alınacaktır.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7563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0620C6-5F83-4B36-B5FD-0F5102A326B5}"/>
              </a:ext>
            </a:extLst>
          </p:cNvPr>
          <p:cNvSpPr>
            <a:spLocks noGrp="1"/>
          </p:cNvSpPr>
          <p:nvPr>
            <p:ph type="title"/>
          </p:nvPr>
        </p:nvSpPr>
        <p:spPr/>
        <p:txBody>
          <a:bodyPr>
            <a:normAutofit/>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İştirak kazancı, iştirak hissesi satış kazancı ve teknoloji geliştirme bölgeleri kazanç istisnası ile asgari kurumlar vergisi hesaplaması</a:t>
            </a:r>
            <a:br>
              <a:rPr lang="tr-T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b="1" dirty="0">
              <a:solidFill>
                <a:srgbClr val="FF0000"/>
              </a:solidFill>
            </a:endParaRPr>
          </a:p>
        </p:txBody>
      </p:sp>
      <p:sp>
        <p:nvSpPr>
          <p:cNvPr id="3" name="İçerik Yer Tutucusu 2">
            <a:extLst>
              <a:ext uri="{FF2B5EF4-FFF2-40B4-BE49-F238E27FC236}">
                <a16:creationId xmlns:a16="http://schemas.microsoft.com/office/drawing/2014/main" id="{7BBD2E08-46FC-4853-B49C-D274180987F3}"/>
              </a:ext>
            </a:extLst>
          </p:cNvPr>
          <p:cNvSpPr>
            <a:spLocks noGrp="1"/>
          </p:cNvSpPr>
          <p:nvPr>
            <p:ph idx="1"/>
          </p:nvPr>
        </p:nvSpPr>
        <p:spPr/>
        <p:txBody>
          <a:bodyPr/>
          <a:lstStyle/>
          <a:p>
            <a:r>
              <a:rPr lang="tr-TR" sz="18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Örnek 3:</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(C)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2025 hesap dönemine ilişkin ticari bilanço karı 4.000.000 TL, kanunen kabul edilmeyen gideri 800.000 TL’dir. Mükellef kurum aynı hesap döneminde 5520 sayılı Kanunun 5 inci maddesi hükmüne istinaden; 2.000.000 TL iştirak kazancı istisnasından, 800.000 TL iştirak hissesi satış kazancı istisnasından ve 4691 sayılı Kanun kapsamında 500.000 TL teknoloji geliştirme bölgeleri kazanç istisnasından yararlanmıştır. Adı geçen Kurum ayrıca, 100.000 TL Ar-Ge indirimi ile nakdi sermaye artışı nedeniyle hesapladığı 200.000 TL nakdi sermaye faiz indirimi tutarını beyanname üzerinden indirim konusu yapmıştır. Şirketin beyanname üzerinden indirim konusu yapabileceği geçmiş yıl zararı ise 400.000 TL’dir. Buna göre, anılan kurumun asgari kurumlar vergisi aşağıdaki şekilde hesaplanacaktır.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2279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id="{5F73E825-8220-401F-9D0C-30EB077AFD7B}"/>
              </a:ext>
            </a:extLst>
          </p:cNvPr>
          <p:cNvGraphicFramePr>
            <a:graphicFrameLocks noGrp="1"/>
          </p:cNvGraphicFramePr>
          <p:nvPr>
            <p:extLst>
              <p:ext uri="{D42A27DB-BD31-4B8C-83A1-F6EECF244321}">
                <p14:modId xmlns:p14="http://schemas.microsoft.com/office/powerpoint/2010/main" val="3066390460"/>
              </p:ext>
            </p:extLst>
          </p:nvPr>
        </p:nvGraphicFramePr>
        <p:xfrm>
          <a:off x="3325607" y="866496"/>
          <a:ext cx="4274819" cy="4351456"/>
        </p:xfrm>
        <a:graphic>
          <a:graphicData uri="http://schemas.openxmlformats.org/drawingml/2006/table">
            <a:tbl>
              <a:tblPr firstRow="1" firstCol="1" bandRow="1">
                <a:tableStyleId>{5C22544A-7EE6-4342-B048-85BDC9FD1C3A}</a:tableStyleId>
              </a:tblPr>
              <a:tblGrid>
                <a:gridCol w="1597185">
                  <a:extLst>
                    <a:ext uri="{9D8B030D-6E8A-4147-A177-3AD203B41FA5}">
                      <a16:colId xmlns:a16="http://schemas.microsoft.com/office/drawing/2014/main" val="4052792695"/>
                    </a:ext>
                  </a:extLst>
                </a:gridCol>
                <a:gridCol w="1280549">
                  <a:extLst>
                    <a:ext uri="{9D8B030D-6E8A-4147-A177-3AD203B41FA5}">
                      <a16:colId xmlns:a16="http://schemas.microsoft.com/office/drawing/2014/main" val="61877054"/>
                    </a:ext>
                  </a:extLst>
                </a:gridCol>
                <a:gridCol w="1397085">
                  <a:extLst>
                    <a:ext uri="{9D8B030D-6E8A-4147-A177-3AD203B41FA5}">
                      <a16:colId xmlns:a16="http://schemas.microsoft.com/office/drawing/2014/main" val="2451209181"/>
                    </a:ext>
                  </a:extLst>
                </a:gridCol>
              </a:tblGrid>
              <a:tr h="254363">
                <a:tc>
                  <a:txBody>
                    <a:bodyPr/>
                    <a:lstStyle/>
                    <a:p>
                      <a:pPr>
                        <a:lnSpc>
                          <a:spcPct val="107000"/>
                        </a:lnSpc>
                        <a:spcAft>
                          <a:spcPts val="750"/>
                        </a:spcAft>
                      </a:pPr>
                      <a:r>
                        <a:rPr lang="tr-TR" sz="800" dirty="0">
                          <a:effectLst/>
                        </a:rPr>
                        <a:t> </a:t>
                      </a:r>
                      <a:endParaRPr lang="tr-T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nSpc>
                          <a:spcPct val="107000"/>
                        </a:lnSpc>
                        <a:spcAft>
                          <a:spcPts val="750"/>
                        </a:spcAft>
                      </a:pPr>
                      <a:r>
                        <a:rPr lang="tr-TR" sz="800">
                          <a:effectLst/>
                        </a:rPr>
                        <a:t>Kurumlar vergisi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750"/>
                        </a:spcAft>
                      </a:pPr>
                      <a:r>
                        <a:rPr lang="tr-TR" sz="800">
                          <a:effectLst/>
                        </a:rPr>
                        <a:t>Asgari kurumlar vergisi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extLst>
                  <a:ext uri="{0D108BD9-81ED-4DB2-BD59-A6C34878D82A}">
                    <a16:rowId xmlns:a16="http://schemas.microsoft.com/office/drawing/2014/main" val="2372893700"/>
                  </a:ext>
                </a:extLst>
              </a:tr>
              <a:tr h="254363">
                <a:tc>
                  <a:txBody>
                    <a:bodyPr/>
                    <a:lstStyle/>
                    <a:p>
                      <a:pPr>
                        <a:lnSpc>
                          <a:spcPct val="107000"/>
                        </a:lnSpc>
                        <a:spcAft>
                          <a:spcPts val="750"/>
                        </a:spcAft>
                      </a:pPr>
                      <a:r>
                        <a:rPr lang="tr-TR" sz="800">
                          <a:effectLst/>
                        </a:rPr>
                        <a:t>Ticari bilanço karı (a)</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750"/>
                        </a:spcAft>
                      </a:pPr>
                      <a:r>
                        <a:rPr lang="tr-TR" sz="800">
                          <a:effectLst/>
                        </a:rPr>
                        <a:t>4.000.000</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marL="736600">
                        <a:lnSpc>
                          <a:spcPct val="107000"/>
                        </a:lnSpc>
                        <a:spcAft>
                          <a:spcPts val="750"/>
                        </a:spcAft>
                      </a:pPr>
                      <a:r>
                        <a:rPr lang="tr-TR" sz="800">
                          <a:effectLst/>
                        </a:rPr>
                        <a:t>4.000.000</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extLst>
                  <a:ext uri="{0D108BD9-81ED-4DB2-BD59-A6C34878D82A}">
                    <a16:rowId xmlns:a16="http://schemas.microsoft.com/office/drawing/2014/main" val="3338345662"/>
                  </a:ext>
                </a:extLst>
              </a:tr>
              <a:tr h="254363">
                <a:tc>
                  <a:txBody>
                    <a:bodyPr/>
                    <a:lstStyle/>
                    <a:p>
                      <a:pPr>
                        <a:lnSpc>
                          <a:spcPct val="107000"/>
                        </a:lnSpc>
                        <a:spcAft>
                          <a:spcPts val="750"/>
                        </a:spcAft>
                      </a:pPr>
                      <a:r>
                        <a:rPr lang="tr-TR" sz="800">
                          <a:effectLst/>
                        </a:rPr>
                        <a:t>KKEG (b)</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750"/>
                        </a:spcAft>
                      </a:pPr>
                      <a:r>
                        <a:rPr lang="tr-TR" sz="800">
                          <a:effectLst/>
                        </a:rPr>
                        <a:t>800.000</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750"/>
                        </a:spcAft>
                      </a:pPr>
                      <a:r>
                        <a:rPr lang="tr-TR" sz="800">
                          <a:effectLst/>
                        </a:rPr>
                        <a:t>800.000</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extLst>
                  <a:ext uri="{0D108BD9-81ED-4DB2-BD59-A6C34878D82A}">
                    <a16:rowId xmlns:a16="http://schemas.microsoft.com/office/drawing/2014/main" val="2542919887"/>
                  </a:ext>
                </a:extLst>
              </a:tr>
              <a:tr h="1331318">
                <a:tc>
                  <a:txBody>
                    <a:bodyPr/>
                    <a:lstStyle/>
                    <a:p>
                      <a:pPr>
                        <a:lnSpc>
                          <a:spcPct val="107000"/>
                        </a:lnSpc>
                        <a:spcAft>
                          <a:spcPts val="400"/>
                        </a:spcAft>
                      </a:pPr>
                      <a:r>
                        <a:rPr lang="tr-TR" sz="800" dirty="0">
                          <a:effectLst/>
                        </a:rPr>
                        <a:t>İstisnalar</a:t>
                      </a:r>
                      <a:endParaRPr lang="tr-TR" sz="700" dirty="0">
                        <a:effectLst/>
                      </a:endParaRPr>
                    </a:p>
                    <a:p>
                      <a:pPr>
                        <a:lnSpc>
                          <a:spcPct val="107000"/>
                        </a:lnSpc>
                        <a:spcAft>
                          <a:spcPts val="400"/>
                        </a:spcAft>
                      </a:pPr>
                      <a:r>
                        <a:rPr lang="tr-TR" sz="800" dirty="0">
                          <a:effectLst/>
                        </a:rPr>
                        <a:t>- İştirak kazancı istisnası 2.000.000 TL (c)</a:t>
                      </a:r>
                      <a:endParaRPr lang="tr-TR" sz="700" dirty="0">
                        <a:effectLst/>
                      </a:endParaRPr>
                    </a:p>
                    <a:p>
                      <a:pPr>
                        <a:lnSpc>
                          <a:spcPct val="107000"/>
                        </a:lnSpc>
                        <a:spcAft>
                          <a:spcPts val="400"/>
                        </a:spcAft>
                      </a:pPr>
                      <a:r>
                        <a:rPr lang="tr-TR" sz="800" dirty="0">
                          <a:effectLst/>
                        </a:rPr>
                        <a:t>- İştirak hissesi satış kazancı istisnası 800.000 TL (ç)</a:t>
                      </a:r>
                    </a:p>
                    <a:p>
                      <a:pPr>
                        <a:lnSpc>
                          <a:spcPct val="107000"/>
                        </a:lnSpc>
                        <a:spcAft>
                          <a:spcPts val="400"/>
                        </a:spcAft>
                      </a:pPr>
                      <a:r>
                        <a:rPr lang="tr-TR" sz="800" dirty="0">
                          <a:effectLst/>
                        </a:rPr>
                        <a:t>- Teknoloji geliştirme bölgeleri kazanç istisnası 500.000 TL (d)</a:t>
                      </a:r>
                      <a:endParaRPr lang="tr-T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Bef>
                          <a:spcPts val="500"/>
                        </a:spcBef>
                        <a:spcAft>
                          <a:spcPts val="400"/>
                        </a:spcAft>
                      </a:pPr>
                      <a:r>
                        <a:rPr lang="tr-TR" sz="800" dirty="0">
                          <a:effectLst/>
                        </a:rPr>
                        <a:t>3.300.000</a:t>
                      </a:r>
                      <a:endParaRPr lang="tr-TR" sz="700" dirty="0">
                        <a:effectLst/>
                      </a:endParaRPr>
                    </a:p>
                    <a:p>
                      <a:pPr algn="r">
                        <a:lnSpc>
                          <a:spcPct val="107000"/>
                        </a:lnSpc>
                        <a:spcAft>
                          <a:spcPts val="750"/>
                        </a:spcAft>
                      </a:pPr>
                      <a:r>
                        <a:rPr lang="tr-TR" sz="800" dirty="0">
                          <a:effectLst/>
                        </a:rPr>
                        <a:t>(c + ç + d)</a:t>
                      </a:r>
                      <a:endParaRPr lang="tr-T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Bef>
                          <a:spcPts val="400"/>
                        </a:spcBef>
                        <a:spcAft>
                          <a:spcPts val="750"/>
                        </a:spcAft>
                      </a:pPr>
                      <a:r>
                        <a:rPr lang="tr-TR" sz="800">
                          <a:effectLst/>
                        </a:rPr>
                        <a:t>2.500.000 (c + d)</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extLst>
                  <a:ext uri="{0D108BD9-81ED-4DB2-BD59-A6C34878D82A}">
                    <a16:rowId xmlns:a16="http://schemas.microsoft.com/office/drawing/2014/main" val="2589545"/>
                  </a:ext>
                </a:extLst>
              </a:tr>
              <a:tr h="254363">
                <a:tc>
                  <a:txBody>
                    <a:bodyPr/>
                    <a:lstStyle/>
                    <a:p>
                      <a:pPr>
                        <a:lnSpc>
                          <a:spcPct val="107000"/>
                        </a:lnSpc>
                        <a:spcAft>
                          <a:spcPts val="750"/>
                        </a:spcAft>
                      </a:pPr>
                      <a:r>
                        <a:rPr lang="tr-TR" sz="800">
                          <a:effectLst/>
                        </a:rPr>
                        <a:t>Geçmiş yıl zararı (e)</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750"/>
                        </a:spcAft>
                      </a:pPr>
                      <a:r>
                        <a:rPr lang="tr-TR" sz="800">
                          <a:effectLst/>
                        </a:rPr>
                        <a:t>400.000</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750"/>
                        </a:spcAft>
                      </a:pPr>
                      <a:r>
                        <a:rPr lang="tr-TR" sz="800">
                          <a:effectLst/>
                        </a:rPr>
                        <a:t>0</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extLst>
                  <a:ext uri="{0D108BD9-81ED-4DB2-BD59-A6C34878D82A}">
                    <a16:rowId xmlns:a16="http://schemas.microsoft.com/office/drawing/2014/main" val="1577619101"/>
                  </a:ext>
                </a:extLst>
              </a:tr>
              <a:tr h="822097">
                <a:tc>
                  <a:txBody>
                    <a:bodyPr/>
                    <a:lstStyle/>
                    <a:p>
                      <a:pPr>
                        <a:lnSpc>
                          <a:spcPct val="107000"/>
                        </a:lnSpc>
                        <a:spcAft>
                          <a:spcPts val="400"/>
                        </a:spcAft>
                      </a:pPr>
                      <a:r>
                        <a:rPr lang="tr-TR" sz="800">
                          <a:effectLst/>
                        </a:rPr>
                        <a:t>İndirimler</a:t>
                      </a:r>
                      <a:endParaRPr lang="tr-TR" sz="700">
                        <a:effectLst/>
                      </a:endParaRPr>
                    </a:p>
                    <a:p>
                      <a:pPr>
                        <a:lnSpc>
                          <a:spcPct val="107000"/>
                        </a:lnSpc>
                        <a:spcAft>
                          <a:spcPts val="400"/>
                        </a:spcAft>
                      </a:pPr>
                      <a:r>
                        <a:rPr lang="tr-TR" sz="800">
                          <a:effectLst/>
                        </a:rPr>
                        <a:t>- Ar-Ge indirimi 100.000 TL (f)</a:t>
                      </a:r>
                      <a:endParaRPr lang="tr-TR" sz="700">
                        <a:effectLst/>
                      </a:endParaRPr>
                    </a:p>
                    <a:p>
                      <a:pPr>
                        <a:lnSpc>
                          <a:spcPct val="107000"/>
                        </a:lnSpc>
                        <a:spcAft>
                          <a:spcPts val="400"/>
                        </a:spcAft>
                      </a:pPr>
                      <a:r>
                        <a:rPr lang="tr-TR" sz="800">
                          <a:effectLst/>
                        </a:rPr>
                        <a:t>- Nakdi sermaye indirimi 200.000 TL (g)</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600"/>
                        </a:spcAft>
                      </a:pPr>
                      <a:r>
                        <a:rPr lang="tr-TR" sz="800" dirty="0">
                          <a:effectLst/>
                        </a:rPr>
                        <a:t>300.000</a:t>
                      </a:r>
                      <a:endParaRPr lang="tr-TR" sz="700" dirty="0">
                        <a:effectLst/>
                      </a:endParaRPr>
                    </a:p>
                    <a:p>
                      <a:pPr algn="r">
                        <a:lnSpc>
                          <a:spcPct val="107000"/>
                        </a:lnSpc>
                        <a:spcAft>
                          <a:spcPts val="750"/>
                        </a:spcAft>
                      </a:pPr>
                      <a:r>
                        <a:rPr lang="tr-TR" sz="800" dirty="0">
                          <a:effectLst/>
                        </a:rPr>
                        <a:t>(f + g)</a:t>
                      </a:r>
                      <a:endParaRPr lang="tr-T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marL="812800">
                        <a:lnSpc>
                          <a:spcPct val="107000"/>
                        </a:lnSpc>
                        <a:spcAft>
                          <a:spcPts val="600"/>
                        </a:spcAft>
                      </a:pPr>
                      <a:r>
                        <a:rPr lang="tr-TR" sz="800">
                          <a:effectLst/>
                        </a:rPr>
                        <a:t>100.000</a:t>
                      </a:r>
                      <a:endParaRPr lang="tr-TR" sz="700">
                        <a:effectLst/>
                      </a:endParaRPr>
                    </a:p>
                    <a:p>
                      <a:pPr algn="r">
                        <a:lnSpc>
                          <a:spcPct val="107000"/>
                        </a:lnSpc>
                        <a:spcAft>
                          <a:spcPts val="750"/>
                        </a:spcAft>
                      </a:pPr>
                      <a:r>
                        <a:rPr lang="tr-TR" sz="800">
                          <a:effectLst/>
                        </a:rPr>
                        <a:t>(0</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extLst>
                  <a:ext uri="{0D108BD9-81ED-4DB2-BD59-A6C34878D82A}">
                    <a16:rowId xmlns:a16="http://schemas.microsoft.com/office/drawing/2014/main" val="3225768844"/>
                  </a:ext>
                </a:extLst>
              </a:tr>
              <a:tr h="463113">
                <a:tc>
                  <a:txBody>
                    <a:bodyPr/>
                    <a:lstStyle/>
                    <a:p>
                      <a:pPr>
                        <a:lnSpc>
                          <a:spcPct val="107000"/>
                        </a:lnSpc>
                        <a:spcBef>
                          <a:spcPts val="500"/>
                        </a:spcBef>
                        <a:spcAft>
                          <a:spcPts val="750"/>
                        </a:spcAft>
                      </a:pPr>
                      <a:r>
                        <a:rPr lang="tr-TR" sz="800">
                          <a:effectLst/>
                        </a:rPr>
                        <a:t>Kurumlar vergisi matrahı</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400"/>
                        </a:spcAft>
                      </a:pPr>
                      <a:r>
                        <a:rPr lang="tr-TR" sz="800" dirty="0">
                          <a:effectLst/>
                        </a:rPr>
                        <a:t>[(a + b) - (c + ç + d + e + </a:t>
                      </a:r>
                      <a:r>
                        <a:rPr lang="tr-TR" sz="800" dirty="0" err="1">
                          <a:effectLst/>
                        </a:rPr>
                        <a:t>f+g</a:t>
                      </a:r>
                      <a:r>
                        <a:rPr lang="tr-TR" sz="800" dirty="0">
                          <a:effectLst/>
                        </a:rPr>
                        <a:t>)] = 800.000</a:t>
                      </a:r>
                      <a:endParaRPr lang="tr-T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400"/>
                        </a:spcAft>
                      </a:pPr>
                      <a:r>
                        <a:rPr lang="tr-TR" sz="800">
                          <a:effectLst/>
                        </a:rPr>
                        <a:t>[(a + b) — (c + d + f)]</a:t>
                      </a:r>
                      <a:endParaRPr lang="tr-TR" sz="700">
                        <a:effectLst/>
                      </a:endParaRPr>
                    </a:p>
                    <a:p>
                      <a:pPr marL="736600">
                        <a:lnSpc>
                          <a:spcPct val="107000"/>
                        </a:lnSpc>
                        <a:spcAft>
                          <a:spcPts val="750"/>
                        </a:spcAft>
                      </a:pPr>
                      <a:r>
                        <a:rPr lang="tr-TR" sz="800">
                          <a:effectLst/>
                        </a:rPr>
                        <a:t>2.200.000</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extLst>
                  <a:ext uri="{0D108BD9-81ED-4DB2-BD59-A6C34878D82A}">
                    <a16:rowId xmlns:a16="http://schemas.microsoft.com/office/drawing/2014/main" val="1878369710"/>
                  </a:ext>
                </a:extLst>
              </a:tr>
              <a:tr h="463113">
                <a:tc>
                  <a:txBody>
                    <a:bodyPr/>
                    <a:lstStyle/>
                    <a:p>
                      <a:pPr>
                        <a:lnSpc>
                          <a:spcPct val="107000"/>
                        </a:lnSpc>
                        <a:spcAft>
                          <a:spcPts val="750"/>
                        </a:spcAft>
                      </a:pPr>
                      <a:r>
                        <a:rPr lang="tr-TR" sz="800">
                          <a:effectLst/>
                        </a:rPr>
                        <a:t>Hesaplanan kurumlar vergisi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400"/>
                        </a:spcAft>
                      </a:pPr>
                      <a:r>
                        <a:rPr lang="tr-TR" sz="800" dirty="0">
                          <a:effectLst/>
                        </a:rPr>
                        <a:t>(800.000 x %25)</a:t>
                      </a:r>
                      <a:endParaRPr lang="tr-TR" sz="700" dirty="0">
                        <a:effectLst/>
                      </a:endParaRPr>
                    </a:p>
                    <a:p>
                      <a:pPr indent="622300" algn="just">
                        <a:lnSpc>
                          <a:spcPct val="107000"/>
                        </a:lnSpc>
                        <a:spcAft>
                          <a:spcPts val="750"/>
                        </a:spcAft>
                      </a:pPr>
                      <a:r>
                        <a:rPr lang="tr-TR" sz="800" dirty="0">
                          <a:effectLst/>
                        </a:rPr>
                        <a:t>200.000</a:t>
                      </a:r>
                      <a:endParaRPr lang="tr-T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a:txBody>
                    <a:bodyPr/>
                    <a:lstStyle/>
                    <a:p>
                      <a:pPr algn="r">
                        <a:lnSpc>
                          <a:spcPct val="107000"/>
                        </a:lnSpc>
                        <a:spcAft>
                          <a:spcPts val="400"/>
                        </a:spcAft>
                      </a:pPr>
                      <a:r>
                        <a:rPr lang="tr-TR" sz="800">
                          <a:effectLst/>
                        </a:rPr>
                        <a:t>(2.200.000 x %10)</a:t>
                      </a:r>
                      <a:endParaRPr lang="tr-TR" sz="700">
                        <a:effectLst/>
                      </a:endParaRPr>
                    </a:p>
                    <a:p>
                      <a:pPr algn="r">
                        <a:lnSpc>
                          <a:spcPct val="107000"/>
                        </a:lnSpc>
                        <a:spcAft>
                          <a:spcPts val="750"/>
                        </a:spcAft>
                      </a:pPr>
                      <a:r>
                        <a:rPr lang="tr-TR" sz="800">
                          <a:effectLst/>
                        </a:rPr>
                        <a:t>220.000</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extLst>
                  <a:ext uri="{0D108BD9-81ED-4DB2-BD59-A6C34878D82A}">
                    <a16:rowId xmlns:a16="http://schemas.microsoft.com/office/drawing/2014/main" val="4089328431"/>
                  </a:ext>
                </a:extLst>
              </a:tr>
              <a:tr h="254363">
                <a:tc>
                  <a:txBody>
                    <a:bodyPr/>
                    <a:lstStyle/>
                    <a:p>
                      <a:pPr>
                        <a:lnSpc>
                          <a:spcPct val="107000"/>
                        </a:lnSpc>
                        <a:spcAft>
                          <a:spcPts val="750"/>
                        </a:spcAft>
                      </a:pPr>
                      <a:r>
                        <a:rPr lang="tr-TR" sz="800">
                          <a:effectLst/>
                        </a:rPr>
                        <a:t>Ödenecek kurumlar vergisi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gridSpan="2">
                  <a:txBody>
                    <a:bodyPr/>
                    <a:lstStyle/>
                    <a:p>
                      <a:pPr algn="ctr">
                        <a:lnSpc>
                          <a:spcPct val="107000"/>
                        </a:lnSpc>
                        <a:spcAft>
                          <a:spcPts val="750"/>
                        </a:spcAft>
                      </a:pPr>
                      <a:r>
                        <a:rPr lang="tr-TR" sz="800" dirty="0">
                          <a:effectLst/>
                        </a:rPr>
                        <a:t>220.000</a:t>
                      </a:r>
                      <a:endParaRPr lang="tr-T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8343" marR="48343" marT="48343" marB="48343"/>
                </a:tc>
                <a:tc hMerge="1">
                  <a:txBody>
                    <a:bodyPr/>
                    <a:lstStyle/>
                    <a:p>
                      <a:endParaRPr lang="tr-TR"/>
                    </a:p>
                  </a:txBody>
                  <a:tcPr/>
                </a:tc>
                <a:extLst>
                  <a:ext uri="{0D108BD9-81ED-4DB2-BD59-A6C34878D82A}">
                    <a16:rowId xmlns:a16="http://schemas.microsoft.com/office/drawing/2014/main" val="1232269305"/>
                  </a:ext>
                </a:extLst>
              </a:tr>
            </a:tbl>
          </a:graphicData>
        </a:graphic>
      </p:graphicFrame>
      <p:sp>
        <p:nvSpPr>
          <p:cNvPr id="5" name="Metin kutusu 4">
            <a:extLst>
              <a:ext uri="{FF2B5EF4-FFF2-40B4-BE49-F238E27FC236}">
                <a16:creationId xmlns:a16="http://schemas.microsoft.com/office/drawing/2014/main" id="{D162E986-86F6-4336-870F-43A2278FCF4F}"/>
              </a:ext>
            </a:extLst>
          </p:cNvPr>
          <p:cNvSpPr txBox="1"/>
          <p:nvPr/>
        </p:nvSpPr>
        <p:spPr>
          <a:xfrm>
            <a:off x="1023457" y="5318349"/>
            <a:ext cx="10788241" cy="646331"/>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(C) A.Ş.</a:t>
            </a:r>
            <a:r>
              <a:rPr kumimoji="0" lang="tr-TR" altLang="tr-TR"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Open Sans" panose="020B0606030504020204" pitchFamily="34" charset="0"/>
              </a:rPr>
              <a:t>’</a:t>
            </a:r>
            <a:r>
              <a:rPr kumimoji="0" lang="tr-TR" altLang="tr-TR" sz="1800" b="0" i="0" u="none" strike="noStrike" cap="none" normalizeH="0" baseline="0" dirty="0" err="1">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nin</a:t>
            </a:r>
            <a:r>
              <a:rPr kumimoji="0" lang="tr-TR" altLang="tr-TR" sz="1800" b="0"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 hesaplanan kurumlar vergisi, asgari kurumlar vergisinden d</a:t>
            </a:r>
            <a:r>
              <a:rPr kumimoji="0" lang="tr-TR" altLang="tr-TR"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Open Sans" panose="020B0606030504020204" pitchFamily="34" charset="0"/>
              </a:rPr>
              <a:t>ü</a:t>
            </a:r>
            <a:r>
              <a:rPr kumimoji="0" lang="tr-TR" altLang="tr-TR" sz="1800" b="0"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ş</a:t>
            </a:r>
            <a:r>
              <a:rPr kumimoji="0" lang="tr-TR" altLang="tr-TR"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Open Sans" panose="020B0606030504020204" pitchFamily="34" charset="0"/>
              </a:rPr>
              <a:t>ü</a:t>
            </a:r>
            <a:r>
              <a:rPr kumimoji="0" lang="tr-TR" altLang="tr-TR" sz="1800" b="0"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k olduğundan, hesaplanan kurumlar vergisi 220.000 TL olarak dikkate alınacaktır.</a:t>
            </a:r>
            <a:endParaRPr kumimoji="0" lang="tr-TR" altLang="tr-TR" sz="4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92927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6E5D0D-6766-4B17-8E15-EF90C863ECD3}"/>
              </a:ext>
            </a:extLst>
          </p:cNvPr>
          <p:cNvSpPr>
            <a:spLocks noGrp="1"/>
          </p:cNvSpPr>
          <p:nvPr>
            <p:ph type="title"/>
          </p:nvPr>
        </p:nvSpPr>
        <p:spPr/>
        <p:txBody>
          <a:bodyPr>
            <a:normAutofit/>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Yatırım teşvik belgesi kapsamında indirimli kurumlar vergisine tabi kazançların asgari kurumlar vergisi hesaplamasına etkisi.</a:t>
            </a:r>
            <a:br>
              <a:rPr lang="tr-TR"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tr-TR" b="1" dirty="0"/>
          </a:p>
        </p:txBody>
      </p:sp>
      <p:sp>
        <p:nvSpPr>
          <p:cNvPr id="3" name="İçerik Yer Tutucusu 2">
            <a:extLst>
              <a:ext uri="{FF2B5EF4-FFF2-40B4-BE49-F238E27FC236}">
                <a16:creationId xmlns:a16="http://schemas.microsoft.com/office/drawing/2014/main" id="{C16A55D7-7A84-4E56-9BF7-00F31DE8D499}"/>
              </a:ext>
            </a:extLst>
          </p:cNvPr>
          <p:cNvSpPr>
            <a:spLocks noGrp="1"/>
          </p:cNvSpPr>
          <p:nvPr>
            <p:ph idx="1"/>
          </p:nvPr>
        </p:nvSpPr>
        <p:spPr/>
        <p:txBody>
          <a:bodyPr>
            <a:normAutofit lnSpcReduction="10000"/>
          </a:bodyPr>
          <a:lstStyle/>
          <a:p>
            <a:pPr algn="just">
              <a:lnSpc>
                <a:spcPct val="107000"/>
              </a:lnSpc>
              <a:spcAft>
                <a:spcPts val="750"/>
              </a:spcAft>
            </a:pPr>
            <a:r>
              <a:rPr lang="tr-TR" sz="18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Örnek 4:</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(D)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2025 hesap dönemine ilişkin ticari bilanço karı 12.500.000 TL, kanunen kabul edilmeyen gideri 500.000 TL’dir. Şirket, gerçekleştireceği yatırım için 2021 yılında yatırım teşvik belgesi almış ve söz konusu yatırımı 2024 yılında tamamlamıştır. Mükellef kurumun 2025 hesap dönemine ilişkin verdiği kurumlar vergisi beyannamesinde bu yatırımı dolayısıyla indirimli kurumlar vergisine tabi matrahı 4.000.000 TL, indirimli vergi oranı ise %5’tir. Öte yandan, kurumun aktifine kayıtlı taşınmazı, (A) Bankasına olan borç nedeniyle bu dönemde bankaya devredilmiş ve bu işlemden 4.000.000 TL kazanç elde edilmiştir. Kurum ayrıca, 2.000.000 TL Ar-Ge indirimi ile geçmiş dönemlerden devreden 1.000.000 TL yatırım indirimini indirim konusu yapmıştır.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Buna göre, anılan kurumun asgari kurumlar vergisi aşağıdaki şekilde hesaplanacaktır.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4740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id="{A949455D-9B3D-474F-9F84-5414E8153D9F}"/>
              </a:ext>
            </a:extLst>
          </p:cNvPr>
          <p:cNvGraphicFramePr>
            <a:graphicFrameLocks noGrp="1"/>
          </p:cNvGraphicFramePr>
          <p:nvPr>
            <p:extLst>
              <p:ext uri="{D42A27DB-BD31-4B8C-83A1-F6EECF244321}">
                <p14:modId xmlns:p14="http://schemas.microsoft.com/office/powerpoint/2010/main" val="641424330"/>
              </p:ext>
            </p:extLst>
          </p:nvPr>
        </p:nvGraphicFramePr>
        <p:xfrm>
          <a:off x="2617365" y="755008"/>
          <a:ext cx="4597166" cy="5846342"/>
        </p:xfrm>
        <a:graphic>
          <a:graphicData uri="http://schemas.openxmlformats.org/drawingml/2006/table">
            <a:tbl>
              <a:tblPr firstRow="1" firstCol="1" bandRow="1">
                <a:tableStyleId>{5C22544A-7EE6-4342-B048-85BDC9FD1C3A}</a:tableStyleId>
              </a:tblPr>
              <a:tblGrid>
                <a:gridCol w="1559339">
                  <a:extLst>
                    <a:ext uri="{9D8B030D-6E8A-4147-A177-3AD203B41FA5}">
                      <a16:colId xmlns:a16="http://schemas.microsoft.com/office/drawing/2014/main" val="3540613842"/>
                    </a:ext>
                  </a:extLst>
                </a:gridCol>
                <a:gridCol w="1174881">
                  <a:extLst>
                    <a:ext uri="{9D8B030D-6E8A-4147-A177-3AD203B41FA5}">
                      <a16:colId xmlns:a16="http://schemas.microsoft.com/office/drawing/2014/main" val="4107369760"/>
                    </a:ext>
                  </a:extLst>
                </a:gridCol>
                <a:gridCol w="1749084">
                  <a:extLst>
                    <a:ext uri="{9D8B030D-6E8A-4147-A177-3AD203B41FA5}">
                      <a16:colId xmlns:a16="http://schemas.microsoft.com/office/drawing/2014/main" val="1136191830"/>
                    </a:ext>
                  </a:extLst>
                </a:gridCol>
                <a:gridCol w="113862">
                  <a:extLst>
                    <a:ext uri="{9D8B030D-6E8A-4147-A177-3AD203B41FA5}">
                      <a16:colId xmlns:a16="http://schemas.microsoft.com/office/drawing/2014/main" val="1983265293"/>
                    </a:ext>
                  </a:extLst>
                </a:gridCol>
              </a:tblGrid>
              <a:tr h="311496">
                <a:tc>
                  <a:txBody>
                    <a:bodyPr/>
                    <a:lstStyle/>
                    <a:p>
                      <a:pPr>
                        <a:lnSpc>
                          <a:spcPct val="107000"/>
                        </a:lnSpc>
                        <a:spcAft>
                          <a:spcPts val="750"/>
                        </a:spcAft>
                      </a:pPr>
                      <a:r>
                        <a:rPr lang="tr-TR" sz="6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750"/>
                        </a:spcAft>
                      </a:pPr>
                      <a:r>
                        <a:rPr lang="tr-TR" sz="600">
                          <a:effectLst/>
                        </a:rPr>
                        <a:t>Kurumlar vergisi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750"/>
                        </a:spcAft>
                      </a:pPr>
                      <a:r>
                        <a:rPr lang="tr-TR" sz="600">
                          <a:effectLst/>
                        </a:rPr>
                        <a:t>Asgari kurumlar vergisi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3688990"/>
                  </a:ext>
                </a:extLst>
              </a:tr>
              <a:tr h="194953">
                <a:tc>
                  <a:txBody>
                    <a:bodyPr/>
                    <a:lstStyle/>
                    <a:p>
                      <a:pPr algn="just">
                        <a:lnSpc>
                          <a:spcPct val="107000"/>
                        </a:lnSpc>
                        <a:spcAft>
                          <a:spcPts val="750"/>
                        </a:spcAft>
                      </a:pPr>
                      <a:r>
                        <a:rPr lang="tr-TR" sz="600">
                          <a:effectLst/>
                        </a:rPr>
                        <a:t>Ticari bilanço kan (a)</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750"/>
                        </a:spcAft>
                      </a:pPr>
                      <a:r>
                        <a:rPr lang="tr-TR" sz="600">
                          <a:effectLst/>
                        </a:rPr>
                        <a:t>12.500.000</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750"/>
                        </a:spcAft>
                      </a:pPr>
                      <a:r>
                        <a:rPr lang="tr-TR" sz="600">
                          <a:effectLst/>
                        </a:rPr>
                        <a:t>12.500.000</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3142662"/>
                  </a:ext>
                </a:extLst>
              </a:tr>
              <a:tr h="194953">
                <a:tc>
                  <a:txBody>
                    <a:bodyPr/>
                    <a:lstStyle/>
                    <a:p>
                      <a:pPr algn="just">
                        <a:lnSpc>
                          <a:spcPct val="107000"/>
                        </a:lnSpc>
                        <a:spcAft>
                          <a:spcPts val="750"/>
                        </a:spcAft>
                      </a:pPr>
                      <a:r>
                        <a:rPr lang="tr-TR" sz="600">
                          <a:effectLst/>
                        </a:rPr>
                        <a:t>KKEG(b)</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750"/>
                        </a:spcAft>
                      </a:pPr>
                      <a:r>
                        <a:rPr lang="tr-TR" sz="600">
                          <a:effectLst/>
                        </a:rPr>
                        <a:t>500.000</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750"/>
                        </a:spcAft>
                      </a:pPr>
                      <a:r>
                        <a:rPr lang="tr-TR" sz="600">
                          <a:effectLst/>
                        </a:rPr>
                        <a:t>500.000</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941880665"/>
                  </a:ext>
                </a:extLst>
              </a:tr>
              <a:tr h="838172">
                <a:tc>
                  <a:txBody>
                    <a:bodyPr/>
                    <a:lstStyle/>
                    <a:p>
                      <a:pPr algn="just">
                        <a:lnSpc>
                          <a:spcPct val="107000"/>
                        </a:lnSpc>
                        <a:spcAft>
                          <a:spcPts val="400"/>
                        </a:spcAft>
                      </a:pPr>
                      <a:r>
                        <a:rPr lang="tr-TR" sz="600">
                          <a:effectLst/>
                        </a:rPr>
                        <a:t>İstisnalar</a:t>
                      </a:r>
                      <a:endParaRPr lang="tr-TR" sz="500">
                        <a:effectLst/>
                      </a:endParaRPr>
                    </a:p>
                    <a:p>
                      <a:pPr algn="just">
                        <a:lnSpc>
                          <a:spcPct val="107000"/>
                        </a:lnSpc>
                        <a:spcAft>
                          <a:spcPts val="750"/>
                        </a:spcAft>
                      </a:pPr>
                      <a:r>
                        <a:rPr lang="tr-TR" sz="600">
                          <a:effectLst/>
                        </a:rPr>
                        <a:t>- Bankalara borçlu durumda olanların taşınmaz satış kazancı istisnası 4.000.000 TL(c)</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Bef>
                          <a:spcPts val="500"/>
                        </a:spcBef>
                        <a:spcAft>
                          <a:spcPts val="500"/>
                        </a:spcAft>
                      </a:pPr>
                      <a:r>
                        <a:rPr lang="tr-TR" sz="600">
                          <a:effectLst/>
                        </a:rPr>
                        <a:t>4.000.000</a:t>
                      </a:r>
                      <a:endParaRPr lang="tr-TR" sz="500">
                        <a:effectLst/>
                      </a:endParaRPr>
                    </a:p>
                    <a:p>
                      <a:pPr algn="r">
                        <a:lnSpc>
                          <a:spcPct val="107000"/>
                        </a:lnSpc>
                        <a:spcAft>
                          <a:spcPts val="750"/>
                        </a:spcAft>
                      </a:pPr>
                      <a:r>
                        <a:rPr lang="tr-TR" sz="600">
                          <a:effectLst/>
                        </a:rPr>
                        <a:t>(c)</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Bef>
                          <a:spcPts val="500"/>
                        </a:spcBef>
                        <a:spcAft>
                          <a:spcPts val="750"/>
                        </a:spcAft>
                      </a:pPr>
                      <a:r>
                        <a:rPr lang="tr-TR" sz="600" dirty="0">
                          <a:effectLst/>
                        </a:rPr>
                        <a:t>0</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36899995"/>
                  </a:ext>
                </a:extLst>
              </a:tr>
              <a:tr h="782132">
                <a:tc>
                  <a:txBody>
                    <a:bodyPr/>
                    <a:lstStyle/>
                    <a:p>
                      <a:pPr algn="just">
                        <a:lnSpc>
                          <a:spcPct val="107000"/>
                        </a:lnSpc>
                        <a:spcAft>
                          <a:spcPts val="400"/>
                        </a:spcAft>
                      </a:pPr>
                      <a:r>
                        <a:rPr lang="tr-TR" sz="600">
                          <a:effectLst/>
                        </a:rPr>
                        <a:t>İndirimler</a:t>
                      </a:r>
                      <a:endParaRPr lang="tr-TR" sz="500">
                        <a:effectLst/>
                      </a:endParaRPr>
                    </a:p>
                    <a:p>
                      <a:pPr algn="just">
                        <a:lnSpc>
                          <a:spcPct val="107000"/>
                        </a:lnSpc>
                        <a:spcAft>
                          <a:spcPts val="400"/>
                        </a:spcAft>
                      </a:pPr>
                      <a:r>
                        <a:rPr lang="tr-TR" sz="600">
                          <a:effectLst/>
                        </a:rPr>
                        <a:t>- Ar-Ge indirimi 2.000.000 TL (ç)</a:t>
                      </a:r>
                      <a:endParaRPr lang="tr-TR" sz="500">
                        <a:effectLst/>
                      </a:endParaRPr>
                    </a:p>
                    <a:p>
                      <a:pPr algn="just">
                        <a:lnSpc>
                          <a:spcPct val="107000"/>
                        </a:lnSpc>
                        <a:spcAft>
                          <a:spcPts val="400"/>
                        </a:spcAft>
                      </a:pPr>
                      <a:r>
                        <a:rPr lang="tr-TR" sz="600">
                          <a:effectLst/>
                        </a:rPr>
                        <a:t>- Yatırım indirimi 1.000.000 TL (d)</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400"/>
                        </a:spcAft>
                      </a:pPr>
                      <a:r>
                        <a:rPr lang="tr-TR" sz="600">
                          <a:effectLst/>
                        </a:rPr>
                        <a:t>3.000.000</a:t>
                      </a:r>
                      <a:endParaRPr lang="tr-TR" sz="500">
                        <a:effectLst/>
                      </a:endParaRPr>
                    </a:p>
                    <a:p>
                      <a:pPr algn="r">
                        <a:lnSpc>
                          <a:spcPct val="107000"/>
                        </a:lnSpc>
                        <a:spcAft>
                          <a:spcPts val="750"/>
                        </a:spcAft>
                      </a:pPr>
                      <a:r>
                        <a:rPr lang="tr-TR" sz="600">
                          <a:effectLst/>
                        </a:rPr>
                        <a:t>(ç + d)</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750"/>
                        </a:spcAft>
                      </a:pPr>
                      <a:r>
                        <a:rPr lang="tr-TR" sz="600">
                          <a:effectLst/>
                        </a:rPr>
                        <a:t>2.000.000 (ç)</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05629717"/>
                  </a:ext>
                </a:extLst>
              </a:tr>
              <a:tr h="488543">
                <a:tc>
                  <a:txBody>
                    <a:bodyPr/>
                    <a:lstStyle/>
                    <a:p>
                      <a:pPr>
                        <a:lnSpc>
                          <a:spcPct val="107000"/>
                        </a:lnSpc>
                        <a:spcAft>
                          <a:spcPts val="750"/>
                        </a:spcAft>
                      </a:pPr>
                      <a:r>
                        <a:rPr lang="tr-TR" sz="600">
                          <a:effectLst/>
                        </a:rPr>
                        <a:t>Kurumlar vergisi matrahı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400"/>
                        </a:spcAft>
                      </a:pPr>
                      <a:r>
                        <a:rPr lang="tr-TR" sz="600">
                          <a:effectLst/>
                        </a:rPr>
                        <a:t>[(a + b) - (c + ç + d)]</a:t>
                      </a:r>
                      <a:endParaRPr lang="tr-TR" sz="500">
                        <a:effectLst/>
                      </a:endParaRPr>
                    </a:p>
                    <a:p>
                      <a:pPr algn="r">
                        <a:lnSpc>
                          <a:spcPct val="107000"/>
                        </a:lnSpc>
                        <a:spcAft>
                          <a:spcPts val="750"/>
                        </a:spcAft>
                      </a:pPr>
                      <a:r>
                        <a:rPr lang="tr-TR" sz="600">
                          <a:effectLst/>
                        </a:rPr>
                        <a:t>6.000.000</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750"/>
                        </a:spcAft>
                      </a:pPr>
                      <a:r>
                        <a:rPr lang="tr-TR" sz="600" dirty="0">
                          <a:effectLst/>
                        </a:rPr>
                        <a:t>[(a + b)-ç] 11.000.000</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92877297"/>
                  </a:ext>
                </a:extLst>
              </a:tr>
              <a:tr h="661127">
                <a:tc>
                  <a:txBody>
                    <a:bodyPr/>
                    <a:lstStyle/>
                    <a:p>
                      <a:pPr algn="just">
                        <a:lnSpc>
                          <a:spcPct val="107000"/>
                        </a:lnSpc>
                        <a:spcAft>
                          <a:spcPts val="750"/>
                        </a:spcAft>
                      </a:pPr>
                      <a:r>
                        <a:rPr lang="tr-TR" sz="600">
                          <a:effectLst/>
                        </a:rPr>
                        <a:t>Teşvik belgesine istinaden indirimli orana tabi matrah üzerinden hesaplanan vergi (e)</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500"/>
                        </a:spcAft>
                      </a:pPr>
                      <a:r>
                        <a:rPr lang="tr-TR" sz="600">
                          <a:effectLst/>
                        </a:rPr>
                        <a:t>(4.000.000 x %5)</a:t>
                      </a:r>
                      <a:endParaRPr lang="tr-TR" sz="500">
                        <a:effectLst/>
                      </a:endParaRPr>
                    </a:p>
                    <a:p>
                      <a:pPr algn="r">
                        <a:lnSpc>
                          <a:spcPct val="107000"/>
                        </a:lnSpc>
                        <a:spcAft>
                          <a:spcPts val="750"/>
                        </a:spcAft>
                      </a:pPr>
                      <a:r>
                        <a:rPr lang="tr-TR" sz="600">
                          <a:effectLst/>
                        </a:rPr>
                        <a:t>200.000</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750"/>
                        </a:spcAft>
                      </a:pPr>
                      <a:r>
                        <a:rPr lang="tr-TR" sz="6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3672968"/>
                  </a:ext>
                </a:extLst>
              </a:tr>
              <a:tr h="488543">
                <a:tc>
                  <a:txBody>
                    <a:bodyPr/>
                    <a:lstStyle/>
                    <a:p>
                      <a:pPr algn="just">
                        <a:lnSpc>
                          <a:spcPct val="107000"/>
                        </a:lnSpc>
                        <a:spcAft>
                          <a:spcPts val="750"/>
                        </a:spcAft>
                      </a:pPr>
                      <a:r>
                        <a:rPr lang="tr-TR" sz="600">
                          <a:effectLst/>
                        </a:rPr>
                        <a:t>Teşvik belgesine göre alınmayan vergi (f)</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400"/>
                        </a:spcAft>
                      </a:pPr>
                      <a:r>
                        <a:rPr lang="tr-TR" sz="600">
                          <a:effectLst/>
                        </a:rPr>
                        <a:t>(4.000.000 x %20)</a:t>
                      </a:r>
                      <a:endParaRPr lang="tr-TR" sz="500">
                        <a:effectLst/>
                      </a:endParaRPr>
                    </a:p>
                    <a:p>
                      <a:pPr algn="r">
                        <a:lnSpc>
                          <a:spcPct val="107000"/>
                        </a:lnSpc>
                        <a:spcAft>
                          <a:spcPts val="750"/>
                        </a:spcAft>
                      </a:pPr>
                      <a:r>
                        <a:rPr lang="tr-TR" sz="600">
                          <a:effectLst/>
                        </a:rPr>
                        <a:t>800.000</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750"/>
                        </a:spcAft>
                      </a:pPr>
                      <a:r>
                        <a:rPr lang="tr-TR" sz="6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63988859"/>
                  </a:ext>
                </a:extLst>
              </a:tr>
              <a:tr h="488543">
                <a:tc>
                  <a:txBody>
                    <a:bodyPr/>
                    <a:lstStyle/>
                    <a:p>
                      <a:pPr algn="just">
                        <a:lnSpc>
                          <a:spcPct val="107000"/>
                        </a:lnSpc>
                        <a:spcAft>
                          <a:spcPts val="750"/>
                        </a:spcAft>
                      </a:pPr>
                      <a:r>
                        <a:rPr lang="tr-TR" sz="600">
                          <a:effectLst/>
                        </a:rPr>
                        <a:t>Genel orana tabi matrah üzerinden hesaplanan vergi (g)</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indent="152400" algn="just">
                        <a:lnSpc>
                          <a:spcPct val="107000"/>
                        </a:lnSpc>
                        <a:spcAft>
                          <a:spcPts val="400"/>
                        </a:spcAft>
                      </a:pPr>
                      <a:r>
                        <a:rPr lang="tr-TR" sz="600" dirty="0">
                          <a:effectLst/>
                        </a:rPr>
                        <a:t>(2.000.000 x %25)</a:t>
                      </a:r>
                      <a:endParaRPr lang="tr-TR" sz="500" dirty="0">
                        <a:effectLst/>
                      </a:endParaRPr>
                    </a:p>
                    <a:p>
                      <a:pPr algn="r">
                        <a:lnSpc>
                          <a:spcPct val="107000"/>
                        </a:lnSpc>
                        <a:spcAft>
                          <a:spcPts val="750"/>
                        </a:spcAft>
                      </a:pPr>
                      <a:r>
                        <a:rPr lang="tr-TR" sz="600" dirty="0">
                          <a:effectLst/>
                        </a:rPr>
                        <a:t>500.000</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750"/>
                        </a:spcAft>
                      </a:pPr>
                      <a:r>
                        <a:rPr lang="tr-TR" sz="6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57480003"/>
                  </a:ext>
                </a:extLst>
              </a:tr>
              <a:tr h="1086384">
                <a:tc>
                  <a:txBody>
                    <a:bodyPr/>
                    <a:lstStyle/>
                    <a:p>
                      <a:pPr>
                        <a:lnSpc>
                          <a:spcPct val="107000"/>
                        </a:lnSpc>
                        <a:spcAft>
                          <a:spcPts val="750"/>
                        </a:spcAft>
                      </a:pPr>
                      <a:r>
                        <a:rPr lang="tr-TR" sz="600">
                          <a:effectLst/>
                        </a:rPr>
                        <a:t>Hesaplanan kurumlar vergisi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400"/>
                        </a:spcAft>
                      </a:pPr>
                      <a:r>
                        <a:rPr lang="tr-TR" sz="600">
                          <a:effectLst/>
                        </a:rPr>
                        <a:t>(e + g)</a:t>
                      </a:r>
                      <a:endParaRPr lang="tr-TR" sz="500">
                        <a:effectLst/>
                      </a:endParaRPr>
                    </a:p>
                    <a:p>
                      <a:pPr algn="r">
                        <a:lnSpc>
                          <a:spcPct val="107000"/>
                        </a:lnSpc>
                        <a:spcAft>
                          <a:spcPts val="750"/>
                        </a:spcAft>
                      </a:pPr>
                      <a:r>
                        <a:rPr lang="tr-TR" sz="600">
                          <a:effectLst/>
                        </a:rPr>
                        <a:t>700.000</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gn="r">
                        <a:lnSpc>
                          <a:spcPct val="107000"/>
                        </a:lnSpc>
                        <a:spcAft>
                          <a:spcPts val="500"/>
                        </a:spcAft>
                      </a:pPr>
                      <a:r>
                        <a:rPr lang="tr-TR" sz="600" dirty="0">
                          <a:effectLst/>
                        </a:rPr>
                        <a:t>[(11.000.000 x%10)-800.000 (f)]</a:t>
                      </a:r>
                      <a:endParaRPr lang="tr-TR" sz="500" dirty="0">
                        <a:effectLst/>
                      </a:endParaRPr>
                    </a:p>
                    <a:p>
                      <a:pPr marL="825500">
                        <a:lnSpc>
                          <a:spcPct val="107000"/>
                        </a:lnSpc>
                        <a:spcAft>
                          <a:spcPts val="750"/>
                        </a:spcAft>
                      </a:pPr>
                      <a:r>
                        <a:rPr lang="tr-TR" sz="600" dirty="0">
                          <a:effectLst/>
                        </a:rPr>
                        <a:t>300.000</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a:txBody>
                    <a:bodyPr/>
                    <a:lstStyle/>
                    <a:p>
                      <a:pPr>
                        <a:lnSpc>
                          <a:spcPct val="107000"/>
                        </a:lnSpc>
                        <a:spcAft>
                          <a:spcPts val="80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01699822"/>
                  </a:ext>
                </a:extLst>
              </a:tr>
              <a:tr h="311496">
                <a:tc>
                  <a:txBody>
                    <a:bodyPr/>
                    <a:lstStyle/>
                    <a:p>
                      <a:pPr>
                        <a:lnSpc>
                          <a:spcPct val="107000"/>
                        </a:lnSpc>
                        <a:spcAft>
                          <a:spcPts val="750"/>
                        </a:spcAft>
                      </a:pPr>
                      <a:r>
                        <a:rPr lang="tr-TR" sz="600">
                          <a:effectLst/>
                        </a:rPr>
                        <a:t>Ödenecek kurumlar vergisi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gridSpan="3">
                  <a:txBody>
                    <a:bodyPr/>
                    <a:lstStyle/>
                    <a:p>
                      <a:pPr algn="ctr">
                        <a:lnSpc>
                          <a:spcPct val="107000"/>
                        </a:lnSpc>
                        <a:spcAft>
                          <a:spcPts val="750"/>
                        </a:spcAft>
                      </a:pPr>
                      <a:r>
                        <a:rPr lang="tr-TR" sz="600" dirty="0">
                          <a:effectLst/>
                        </a:rPr>
                        <a:t>700.000</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5267" marR="35267" marT="35267" marB="35267"/>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8870653"/>
                  </a:ext>
                </a:extLst>
              </a:tr>
            </a:tbl>
          </a:graphicData>
        </a:graphic>
      </p:graphicFrame>
    </p:spTree>
    <p:extLst>
      <p:ext uri="{BB962C8B-B14F-4D97-AF65-F5344CB8AC3E}">
        <p14:creationId xmlns:p14="http://schemas.microsoft.com/office/powerpoint/2010/main" val="1012663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A01CF3B-CE64-442C-BC3F-85F7C0C17F25}"/>
              </a:ext>
            </a:extLst>
          </p:cNvPr>
          <p:cNvSpPr txBox="1"/>
          <p:nvPr/>
        </p:nvSpPr>
        <p:spPr>
          <a:xfrm>
            <a:off x="822121" y="1858519"/>
            <a:ext cx="10578518" cy="1959704"/>
          </a:xfrm>
          <a:prstGeom prst="rect">
            <a:avLst/>
          </a:prstGeom>
          <a:noFill/>
        </p:spPr>
        <p:txBody>
          <a:bodyPr wrap="square">
            <a:spAutoFit/>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1.100.000 TL olarak hesaplanan asgari kurumlar vergisinden, 32/A maddesi kapsamında teşvik belgesine göre alınmayan 800.000 TL verginin düşülmesi neticesinde asgari kurumlar vergisi 300.000 TL olacaktır. (D)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beyanına göre 700.000 TL olarak hesaplanan kurumlar vergisi, asgari kurumlar vergisinden fazla olduğundan asgari kurumlar vergisi uygulaması nedeniyle ilave bir vergi ödenmesi söz konusu olmayacaktır.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0117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4BC488-0C96-4354-8436-7FF62CC5EC07}"/>
              </a:ext>
            </a:extLst>
          </p:cNvPr>
          <p:cNvSpPr>
            <a:spLocks noGrp="1"/>
          </p:cNvSpPr>
          <p:nvPr>
            <p:ph type="title"/>
          </p:nvPr>
        </p:nvSpPr>
        <p:spPr/>
        <p:txBody>
          <a:bodyPr>
            <a:normAutofit/>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İhracat kazançları ve serbest bölgelerde elde edilen kazançlar üzerinden asgari kurumlar vergisi hesaplaması.</a:t>
            </a:r>
            <a:br>
              <a:rPr lang="tr-T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b="1" dirty="0">
              <a:solidFill>
                <a:srgbClr val="FF0000"/>
              </a:solidFill>
            </a:endParaRPr>
          </a:p>
        </p:txBody>
      </p:sp>
      <p:sp>
        <p:nvSpPr>
          <p:cNvPr id="3" name="İçerik Yer Tutucusu 2">
            <a:extLst>
              <a:ext uri="{FF2B5EF4-FFF2-40B4-BE49-F238E27FC236}">
                <a16:creationId xmlns:a16="http://schemas.microsoft.com/office/drawing/2014/main" id="{9275F3E2-E589-4AAB-ABCE-C9E439824387}"/>
              </a:ext>
            </a:extLst>
          </p:cNvPr>
          <p:cNvSpPr>
            <a:spLocks noGrp="1"/>
          </p:cNvSpPr>
          <p:nvPr>
            <p:ph idx="1"/>
          </p:nvPr>
        </p:nvSpPr>
        <p:spPr/>
        <p:txBody>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2025 hesap dönemine ilişkin ticari bilanço karı 10.000.000 TL, kanunen kabul edilmeyen gideri 1.000.000 TL’dir. Şirketin ihracattan elde ettiği ve ilgili hükümlere göre 5 puan indirimli orana tabi tutacağı kazancı ise 2.000.000 TL’dir. Öte yandan, kurumun serbest bölgede faaliyette bulunan şubesinden elde ettiği istisna kazancı 1.000.000 TL, sınai mülkiyet hakları istisna satış kazancı 4.000.000 TL’dir. Kurum ayrıca, 2.000.000 TL nakdi sermaye faiz indirimini matrahından indirim konusu yapmıştır.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Buna göre, anılan kurumun asgari kurumlar vergisi aşağıdaki şekilde hesaplanacaktır.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02813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id="{DBB27799-EBD3-4270-9564-7261DEB3B6E4}"/>
              </a:ext>
            </a:extLst>
          </p:cNvPr>
          <p:cNvGraphicFramePr>
            <a:graphicFrameLocks noGrp="1"/>
          </p:cNvGraphicFramePr>
          <p:nvPr>
            <p:extLst>
              <p:ext uri="{D42A27DB-BD31-4B8C-83A1-F6EECF244321}">
                <p14:modId xmlns:p14="http://schemas.microsoft.com/office/powerpoint/2010/main" val="3491907549"/>
              </p:ext>
            </p:extLst>
          </p:nvPr>
        </p:nvGraphicFramePr>
        <p:xfrm>
          <a:off x="2617365" y="0"/>
          <a:ext cx="5230961" cy="6173481"/>
        </p:xfrm>
        <a:graphic>
          <a:graphicData uri="http://schemas.openxmlformats.org/drawingml/2006/table">
            <a:tbl>
              <a:tblPr firstRow="1" firstCol="1" bandRow="1">
                <a:tableStyleId>{5C22544A-7EE6-4342-B048-85BDC9FD1C3A}</a:tableStyleId>
              </a:tblPr>
              <a:tblGrid>
                <a:gridCol w="1642933">
                  <a:extLst>
                    <a:ext uri="{9D8B030D-6E8A-4147-A177-3AD203B41FA5}">
                      <a16:colId xmlns:a16="http://schemas.microsoft.com/office/drawing/2014/main" val="2102615985"/>
                    </a:ext>
                  </a:extLst>
                </a:gridCol>
                <a:gridCol w="1394596">
                  <a:extLst>
                    <a:ext uri="{9D8B030D-6E8A-4147-A177-3AD203B41FA5}">
                      <a16:colId xmlns:a16="http://schemas.microsoft.com/office/drawing/2014/main" val="2360216454"/>
                    </a:ext>
                  </a:extLst>
                </a:gridCol>
                <a:gridCol w="2193432">
                  <a:extLst>
                    <a:ext uri="{9D8B030D-6E8A-4147-A177-3AD203B41FA5}">
                      <a16:colId xmlns:a16="http://schemas.microsoft.com/office/drawing/2014/main" val="2328663318"/>
                    </a:ext>
                  </a:extLst>
                </a:gridCol>
              </a:tblGrid>
              <a:tr h="217731">
                <a:tc>
                  <a:txBody>
                    <a:bodyPr/>
                    <a:lstStyle/>
                    <a:p>
                      <a:pPr>
                        <a:lnSpc>
                          <a:spcPct val="107000"/>
                        </a:lnSpc>
                        <a:spcAft>
                          <a:spcPts val="750"/>
                        </a:spcAft>
                      </a:pPr>
                      <a:r>
                        <a:rPr lang="tr-TR" sz="1000" dirty="0">
                          <a:effectLst/>
                        </a:rPr>
                        <a:t> </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nSpc>
                          <a:spcPct val="107000"/>
                        </a:lnSpc>
                        <a:spcAft>
                          <a:spcPts val="750"/>
                        </a:spcAft>
                      </a:pPr>
                      <a:r>
                        <a:rPr lang="tr-TR" sz="1000" dirty="0">
                          <a:effectLst/>
                        </a:rPr>
                        <a:t>Kurumlar vergisi</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nSpc>
                          <a:spcPct val="107000"/>
                        </a:lnSpc>
                        <a:spcAft>
                          <a:spcPts val="750"/>
                        </a:spcAft>
                      </a:pPr>
                      <a:r>
                        <a:rPr lang="tr-TR" sz="1000">
                          <a:effectLst/>
                        </a:rPr>
                        <a:t>Asgari kurumlar vergisi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554887157"/>
                  </a:ext>
                </a:extLst>
              </a:tr>
              <a:tr h="308683">
                <a:tc>
                  <a:txBody>
                    <a:bodyPr/>
                    <a:lstStyle/>
                    <a:p>
                      <a:pPr>
                        <a:lnSpc>
                          <a:spcPct val="107000"/>
                        </a:lnSpc>
                        <a:spcAft>
                          <a:spcPts val="750"/>
                        </a:spcAft>
                      </a:pPr>
                      <a:r>
                        <a:rPr lang="tr-TR" sz="1000" dirty="0">
                          <a:effectLst/>
                        </a:rPr>
                        <a:t>Ticari bilanço kan (a)</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750"/>
                        </a:spcAft>
                      </a:pPr>
                      <a:r>
                        <a:rPr lang="tr-TR" sz="1000">
                          <a:effectLst/>
                        </a:rPr>
                        <a:t>10.000.000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marL="762000">
                        <a:lnSpc>
                          <a:spcPct val="107000"/>
                        </a:lnSpc>
                        <a:spcAft>
                          <a:spcPts val="750"/>
                        </a:spcAft>
                      </a:pPr>
                      <a:r>
                        <a:rPr lang="tr-TR" sz="1000">
                          <a:effectLst/>
                        </a:rPr>
                        <a:t>10.000.000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3857348145"/>
                  </a:ext>
                </a:extLst>
              </a:tr>
              <a:tr h="419645">
                <a:tc>
                  <a:txBody>
                    <a:bodyPr/>
                    <a:lstStyle/>
                    <a:p>
                      <a:pPr>
                        <a:lnSpc>
                          <a:spcPct val="107000"/>
                        </a:lnSpc>
                        <a:spcAft>
                          <a:spcPts val="750"/>
                        </a:spcAft>
                      </a:pPr>
                      <a:r>
                        <a:rPr lang="tr-TR" sz="1000">
                          <a:effectLst/>
                        </a:rPr>
                        <a:t>KKEG (b)</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750"/>
                        </a:spcAft>
                      </a:pPr>
                      <a:r>
                        <a:rPr lang="tr-TR" sz="1000" dirty="0">
                          <a:effectLst/>
                        </a:rPr>
                        <a:t>1.000.000</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marL="838200">
                        <a:lnSpc>
                          <a:spcPct val="107000"/>
                        </a:lnSpc>
                        <a:spcAft>
                          <a:spcPts val="750"/>
                        </a:spcAft>
                      </a:pPr>
                      <a:r>
                        <a:rPr lang="tr-TR" sz="1000">
                          <a:effectLst/>
                        </a:rPr>
                        <a:t>1.000.000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89345731"/>
                  </a:ext>
                </a:extLst>
              </a:tr>
              <a:tr h="419645">
                <a:tc>
                  <a:txBody>
                    <a:bodyPr/>
                    <a:lstStyle/>
                    <a:p>
                      <a:pPr>
                        <a:lnSpc>
                          <a:spcPct val="107000"/>
                        </a:lnSpc>
                        <a:spcAft>
                          <a:spcPts val="750"/>
                        </a:spcAft>
                      </a:pPr>
                      <a:r>
                        <a:rPr lang="tr-TR" sz="1000">
                          <a:effectLst/>
                        </a:rPr>
                        <a:t>İstisnalar</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750"/>
                        </a:spcAft>
                      </a:pPr>
                      <a:r>
                        <a:rPr lang="tr-TR" sz="1000" dirty="0">
                          <a:effectLst/>
                        </a:rPr>
                        <a:t>5.000.000</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marL="838200">
                        <a:lnSpc>
                          <a:spcPct val="107000"/>
                        </a:lnSpc>
                        <a:spcAft>
                          <a:spcPts val="750"/>
                        </a:spcAft>
                      </a:pPr>
                      <a:r>
                        <a:rPr lang="tr-TR" sz="1000" dirty="0">
                          <a:effectLst/>
                        </a:rPr>
                        <a:t>1.000.000</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491209157"/>
                  </a:ext>
                </a:extLst>
              </a:tr>
              <a:tr h="916968">
                <a:tc>
                  <a:txBody>
                    <a:bodyPr/>
                    <a:lstStyle/>
                    <a:p>
                      <a:pPr>
                        <a:lnSpc>
                          <a:spcPct val="107000"/>
                        </a:lnSpc>
                        <a:spcAft>
                          <a:spcPts val="500"/>
                        </a:spcAft>
                      </a:pPr>
                      <a:r>
                        <a:rPr lang="tr-TR" sz="1000">
                          <a:effectLst/>
                        </a:rPr>
                        <a:t>-      Serbest bölge kazanç istisnası 1.000.000 TL(c)</a:t>
                      </a:r>
                    </a:p>
                    <a:p>
                      <a:pPr>
                        <a:lnSpc>
                          <a:spcPct val="107000"/>
                        </a:lnSpc>
                        <a:spcAft>
                          <a:spcPts val="750"/>
                        </a:spcAft>
                      </a:pPr>
                      <a:r>
                        <a:rPr lang="tr-TR" sz="1000">
                          <a:effectLst/>
                        </a:rPr>
                        <a:t>-      Sınai mülkiyet haklan kazanç istisnası 4.000.000 TL (ç)</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Bef>
                          <a:spcPts val="500"/>
                        </a:spcBef>
                        <a:spcAft>
                          <a:spcPts val="750"/>
                        </a:spcAft>
                      </a:pPr>
                      <a:r>
                        <a:rPr lang="tr-TR" sz="1000">
                          <a:effectLst/>
                        </a:rPr>
                        <a:t>(c + ç)</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Bef>
                          <a:spcPts val="600"/>
                        </a:spcBef>
                        <a:spcAft>
                          <a:spcPts val="750"/>
                        </a:spcAft>
                      </a:pPr>
                      <a:r>
                        <a:rPr lang="tr-TR" sz="1000" dirty="0">
                          <a:effectLst/>
                        </a:rPr>
                        <a:t>(C)</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1700708714"/>
                  </a:ext>
                </a:extLst>
              </a:tr>
              <a:tr h="856920">
                <a:tc>
                  <a:txBody>
                    <a:bodyPr/>
                    <a:lstStyle/>
                    <a:p>
                      <a:pPr>
                        <a:lnSpc>
                          <a:spcPct val="107000"/>
                        </a:lnSpc>
                        <a:spcAft>
                          <a:spcPts val="500"/>
                        </a:spcAft>
                      </a:pPr>
                      <a:r>
                        <a:rPr lang="tr-TR" sz="1000">
                          <a:effectLst/>
                        </a:rPr>
                        <a:t>İndirimler</a:t>
                      </a:r>
                    </a:p>
                    <a:p>
                      <a:pPr>
                        <a:lnSpc>
                          <a:spcPct val="107000"/>
                        </a:lnSpc>
                        <a:spcAft>
                          <a:spcPts val="750"/>
                        </a:spcAft>
                      </a:pPr>
                      <a:r>
                        <a:rPr lang="tr-TR" sz="1000">
                          <a:effectLst/>
                        </a:rPr>
                        <a:t>- Nakdi sermaye indirimi 2.000.000 TL</a:t>
                      </a:r>
                    </a:p>
                    <a:p>
                      <a:pPr>
                        <a:lnSpc>
                          <a:spcPct val="107000"/>
                        </a:lnSpc>
                        <a:spcAft>
                          <a:spcPts val="300"/>
                        </a:spcAft>
                      </a:pPr>
                      <a:r>
                        <a:rPr lang="tr-TR" sz="1000">
                          <a:effectLst/>
                        </a:rPr>
                        <a:t>(d)</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500"/>
                        </a:spcAft>
                      </a:pPr>
                      <a:r>
                        <a:rPr lang="tr-TR" sz="1000">
                          <a:effectLst/>
                        </a:rPr>
                        <a:t>2.000.000</a:t>
                      </a:r>
                    </a:p>
                    <a:p>
                      <a:pPr algn="r">
                        <a:lnSpc>
                          <a:spcPct val="107000"/>
                        </a:lnSpc>
                        <a:spcAft>
                          <a:spcPts val="750"/>
                        </a:spcAft>
                      </a:pPr>
                      <a:r>
                        <a:rPr lang="tr-TR" sz="1000">
                          <a:effectLst/>
                        </a:rPr>
                        <a:t>(d)</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Bef>
                          <a:spcPts val="400"/>
                        </a:spcBef>
                        <a:spcAft>
                          <a:spcPts val="750"/>
                        </a:spcAft>
                      </a:pPr>
                      <a:r>
                        <a:rPr lang="tr-TR" sz="1000" dirty="0">
                          <a:effectLst/>
                        </a:rPr>
                        <a:t>0</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3111079817"/>
                  </a:ext>
                </a:extLst>
              </a:tr>
              <a:tr h="506066">
                <a:tc>
                  <a:txBody>
                    <a:bodyPr/>
                    <a:lstStyle/>
                    <a:p>
                      <a:pPr>
                        <a:lnSpc>
                          <a:spcPct val="107000"/>
                        </a:lnSpc>
                        <a:spcAft>
                          <a:spcPts val="750"/>
                        </a:spcAft>
                      </a:pPr>
                      <a:r>
                        <a:rPr lang="tr-TR" sz="1000">
                          <a:effectLst/>
                        </a:rPr>
                        <a:t>Kurumlar vergisi matrahı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just">
                        <a:lnSpc>
                          <a:spcPct val="107000"/>
                        </a:lnSpc>
                        <a:spcAft>
                          <a:spcPts val="500"/>
                        </a:spcAft>
                      </a:pPr>
                      <a:r>
                        <a:rPr lang="tr-TR" sz="1000">
                          <a:effectLst/>
                        </a:rPr>
                        <a:t>[(a + b) — (c + ç + d)]</a:t>
                      </a:r>
                    </a:p>
                    <a:p>
                      <a:pPr algn="r">
                        <a:lnSpc>
                          <a:spcPct val="107000"/>
                        </a:lnSpc>
                        <a:spcAft>
                          <a:spcPts val="750"/>
                        </a:spcAft>
                      </a:pPr>
                      <a:r>
                        <a:rPr lang="tr-TR" sz="1000">
                          <a:effectLst/>
                        </a:rPr>
                        <a:t>4.000.000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750"/>
                        </a:spcAft>
                      </a:pPr>
                      <a:r>
                        <a:rPr lang="tr-TR" sz="1000" dirty="0">
                          <a:effectLst/>
                        </a:rPr>
                        <a:t>[(a + b) - c] 10.000.000</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2345168520"/>
                  </a:ext>
                </a:extLst>
              </a:tr>
              <a:tr h="560005">
                <a:tc>
                  <a:txBody>
                    <a:bodyPr/>
                    <a:lstStyle/>
                    <a:p>
                      <a:pPr>
                        <a:lnSpc>
                          <a:spcPct val="107000"/>
                        </a:lnSpc>
                        <a:spcAft>
                          <a:spcPts val="750"/>
                        </a:spcAft>
                      </a:pPr>
                      <a:r>
                        <a:rPr lang="tr-TR" sz="1000">
                          <a:effectLst/>
                        </a:rPr>
                        <a:t>İhracat kazancı üzerinden 5 puan indirimli orana göre hesaplanan vergi (e)</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500"/>
                        </a:spcAft>
                      </a:pPr>
                      <a:r>
                        <a:rPr lang="tr-TR" sz="1000">
                          <a:effectLst/>
                        </a:rPr>
                        <a:t>(2.000.000 x %20)</a:t>
                      </a:r>
                    </a:p>
                    <a:p>
                      <a:pPr algn="r">
                        <a:lnSpc>
                          <a:spcPct val="107000"/>
                        </a:lnSpc>
                        <a:spcAft>
                          <a:spcPts val="750"/>
                        </a:spcAft>
                      </a:pPr>
                      <a:r>
                        <a:rPr lang="tr-TR" sz="1000">
                          <a:effectLst/>
                        </a:rPr>
                        <a:t>400.000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nSpc>
                          <a:spcPct val="107000"/>
                        </a:lnSpc>
                        <a:spcAft>
                          <a:spcPts val="750"/>
                        </a:spcAft>
                      </a:pPr>
                      <a:r>
                        <a:rPr lang="tr-TR" sz="1000" dirty="0">
                          <a:effectLst/>
                        </a:rPr>
                        <a:t> </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427435040"/>
                  </a:ext>
                </a:extLst>
              </a:tr>
              <a:tr h="536333">
                <a:tc>
                  <a:txBody>
                    <a:bodyPr/>
                    <a:lstStyle/>
                    <a:p>
                      <a:pPr>
                        <a:lnSpc>
                          <a:spcPct val="107000"/>
                        </a:lnSpc>
                        <a:spcAft>
                          <a:spcPts val="750"/>
                        </a:spcAft>
                      </a:pPr>
                      <a:r>
                        <a:rPr lang="tr-TR" sz="1000">
                          <a:effectLst/>
                        </a:rPr>
                        <a:t>İhracat oran indirimi kaynaklı alınmayan vergi (f)</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400"/>
                        </a:spcAft>
                      </a:pPr>
                      <a:r>
                        <a:rPr lang="tr-TR" sz="1000">
                          <a:effectLst/>
                        </a:rPr>
                        <a:t>(2.000.000 x %5)</a:t>
                      </a:r>
                    </a:p>
                    <a:p>
                      <a:pPr algn="r">
                        <a:lnSpc>
                          <a:spcPct val="107000"/>
                        </a:lnSpc>
                        <a:spcAft>
                          <a:spcPts val="750"/>
                        </a:spcAft>
                      </a:pPr>
                      <a:r>
                        <a:rPr lang="tr-TR" sz="1000">
                          <a:effectLst/>
                        </a:rPr>
                        <a:t>100.000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nSpc>
                          <a:spcPct val="107000"/>
                        </a:lnSpc>
                        <a:spcAft>
                          <a:spcPts val="750"/>
                        </a:spcAft>
                      </a:pPr>
                      <a:r>
                        <a:rPr lang="tr-TR" sz="1000" dirty="0">
                          <a:effectLst/>
                        </a:rPr>
                        <a:t> </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1225361674"/>
                  </a:ext>
                </a:extLst>
              </a:tr>
              <a:tr h="536333">
                <a:tc>
                  <a:txBody>
                    <a:bodyPr/>
                    <a:lstStyle/>
                    <a:p>
                      <a:pPr>
                        <a:lnSpc>
                          <a:spcPct val="107000"/>
                        </a:lnSpc>
                        <a:spcAft>
                          <a:spcPts val="750"/>
                        </a:spcAft>
                      </a:pPr>
                      <a:r>
                        <a:rPr lang="tr-TR" sz="1000">
                          <a:effectLst/>
                        </a:rPr>
                        <a:t>Genel orana tabi matrah üzerinden hesaplanan vergi (g)</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400"/>
                        </a:spcAft>
                      </a:pPr>
                      <a:r>
                        <a:rPr lang="tr-TR" sz="1000">
                          <a:effectLst/>
                        </a:rPr>
                        <a:t>(2.000.000 x %25)</a:t>
                      </a:r>
                    </a:p>
                    <a:p>
                      <a:pPr algn="r">
                        <a:lnSpc>
                          <a:spcPct val="107000"/>
                        </a:lnSpc>
                        <a:spcAft>
                          <a:spcPts val="750"/>
                        </a:spcAft>
                      </a:pPr>
                      <a:r>
                        <a:rPr lang="tr-TR" sz="1000">
                          <a:effectLst/>
                        </a:rPr>
                        <a:t>500.000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nSpc>
                          <a:spcPct val="107000"/>
                        </a:lnSpc>
                        <a:spcAft>
                          <a:spcPts val="750"/>
                        </a:spcAft>
                      </a:pPr>
                      <a:r>
                        <a:rPr lang="tr-TR" sz="1000" dirty="0">
                          <a:effectLst/>
                        </a:rPr>
                        <a:t> </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3282938410"/>
                  </a:ext>
                </a:extLst>
              </a:tr>
              <a:tr h="426658">
                <a:tc>
                  <a:txBody>
                    <a:bodyPr/>
                    <a:lstStyle/>
                    <a:p>
                      <a:pPr>
                        <a:lnSpc>
                          <a:spcPct val="107000"/>
                        </a:lnSpc>
                        <a:spcAft>
                          <a:spcPts val="750"/>
                        </a:spcAft>
                      </a:pPr>
                      <a:r>
                        <a:rPr lang="tr-TR" sz="1000">
                          <a:effectLst/>
                        </a:rPr>
                        <a:t>Hesaplanan kurumlar vergisi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400"/>
                        </a:spcAft>
                      </a:pPr>
                      <a:r>
                        <a:rPr lang="tr-TR" sz="1000">
                          <a:effectLst/>
                        </a:rPr>
                        <a:t>(e + g)</a:t>
                      </a:r>
                    </a:p>
                    <a:p>
                      <a:pPr algn="r">
                        <a:lnSpc>
                          <a:spcPct val="107000"/>
                        </a:lnSpc>
                        <a:spcAft>
                          <a:spcPts val="750"/>
                        </a:spcAft>
                      </a:pPr>
                      <a:r>
                        <a:rPr lang="tr-TR" sz="1000">
                          <a:effectLst/>
                        </a:rPr>
                        <a:t>900.000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a:txBody>
                    <a:bodyPr/>
                    <a:lstStyle/>
                    <a:p>
                      <a:pPr algn="r">
                        <a:lnSpc>
                          <a:spcPct val="107000"/>
                        </a:lnSpc>
                        <a:spcAft>
                          <a:spcPts val="400"/>
                        </a:spcAft>
                      </a:pPr>
                      <a:r>
                        <a:rPr lang="tr-TR" sz="1000" dirty="0">
                          <a:effectLst/>
                        </a:rPr>
                        <a:t>[(10.000.000 x %10) -f]</a:t>
                      </a:r>
                    </a:p>
                    <a:p>
                      <a:pPr algn="r">
                        <a:lnSpc>
                          <a:spcPct val="107000"/>
                        </a:lnSpc>
                        <a:spcAft>
                          <a:spcPts val="750"/>
                        </a:spcAft>
                      </a:pPr>
                      <a:r>
                        <a:rPr lang="tr-TR" sz="1000" dirty="0">
                          <a:effectLst/>
                        </a:rPr>
                        <a:t>900.000</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extLst>
                  <a:ext uri="{0D108BD9-81ED-4DB2-BD59-A6C34878D82A}">
                    <a16:rowId xmlns:a16="http://schemas.microsoft.com/office/drawing/2014/main" val="368693209"/>
                  </a:ext>
                </a:extLst>
              </a:tr>
              <a:tr h="377032">
                <a:tc>
                  <a:txBody>
                    <a:bodyPr/>
                    <a:lstStyle/>
                    <a:p>
                      <a:pPr>
                        <a:lnSpc>
                          <a:spcPct val="107000"/>
                        </a:lnSpc>
                        <a:spcAft>
                          <a:spcPts val="750"/>
                        </a:spcAft>
                      </a:pPr>
                      <a:r>
                        <a:rPr lang="tr-TR" sz="1000">
                          <a:effectLst/>
                        </a:rPr>
                        <a:t>Ödenecek kurumlar vergisi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gridSpan="2">
                  <a:txBody>
                    <a:bodyPr/>
                    <a:lstStyle/>
                    <a:p>
                      <a:pPr algn="ctr">
                        <a:lnSpc>
                          <a:spcPct val="107000"/>
                        </a:lnSpc>
                        <a:spcAft>
                          <a:spcPts val="750"/>
                        </a:spcAft>
                      </a:pPr>
                      <a:r>
                        <a:rPr lang="tr-TR" sz="1000" dirty="0">
                          <a:effectLst/>
                        </a:rPr>
                        <a:t>900.000</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3874" marR="33874" marT="33874" marB="33874"/>
                </a:tc>
                <a:tc hMerge="1">
                  <a:txBody>
                    <a:bodyPr/>
                    <a:lstStyle/>
                    <a:p>
                      <a:endParaRPr lang="tr-TR"/>
                    </a:p>
                  </a:txBody>
                  <a:tcPr/>
                </a:tc>
                <a:extLst>
                  <a:ext uri="{0D108BD9-81ED-4DB2-BD59-A6C34878D82A}">
                    <a16:rowId xmlns:a16="http://schemas.microsoft.com/office/drawing/2014/main" val="3388720279"/>
                  </a:ext>
                </a:extLst>
              </a:tr>
            </a:tbl>
          </a:graphicData>
        </a:graphic>
      </p:graphicFrame>
    </p:spTree>
    <p:extLst>
      <p:ext uri="{BB962C8B-B14F-4D97-AF65-F5344CB8AC3E}">
        <p14:creationId xmlns:p14="http://schemas.microsoft.com/office/powerpoint/2010/main" val="497159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727C7D76-2147-43BA-94F5-C55A3326301E}"/>
              </a:ext>
            </a:extLst>
          </p:cNvPr>
          <p:cNvSpPr txBox="1"/>
          <p:nvPr/>
        </p:nvSpPr>
        <p:spPr>
          <a:xfrm>
            <a:off x="1031846" y="1710337"/>
            <a:ext cx="10452682" cy="1959704"/>
          </a:xfrm>
          <a:prstGeom prst="rect">
            <a:avLst/>
          </a:prstGeom>
          <a:noFill/>
        </p:spPr>
        <p:txBody>
          <a:bodyPr wrap="square">
            <a:spAutoFit/>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1.000.000 TL olarak hesaplanan asgari kurumlar vergisinden, 5520 sayılı Kanunun 32 </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nci</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maddesinin yedinci fıkrası kapsamında ihracat yapan şirketlere tanınan 5 puanlık indirimden dolayı alınmayan 100.000 TL’lik verginin düşülmesi neticesinde asgari kurumlar vergisi 900.000 TL olarak hesaplanacaktır. Bu durumda (F)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hesaplanan kurumlar vergisi, asgari kurumlar vergisiyle aynı olduğundan, hesaplanan kurumlar vergisi 900.000 TL olacaktır.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0659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F0866D-B659-42A7-94BD-D4AE3AFAE903}"/>
              </a:ext>
            </a:extLst>
          </p:cNvPr>
          <p:cNvSpPr>
            <a:spLocks noGrp="1"/>
          </p:cNvSpPr>
          <p:nvPr>
            <p:ph type="title"/>
          </p:nvPr>
        </p:nvSpPr>
        <p:spPr/>
        <p:txBody>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1) Asgari kurumlar vergisinin mükellefleri</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F1F1571-3E57-455B-99B4-27E576C016D5}"/>
              </a:ext>
            </a:extLst>
          </p:cNvPr>
          <p:cNvSpPr>
            <a:spLocks noGrp="1"/>
          </p:cNvSpPr>
          <p:nvPr>
            <p:ph idx="1"/>
          </p:nvPr>
        </p:nvSpPr>
        <p:spPr/>
        <p:txBody>
          <a:bodyPr>
            <a:normAutofit/>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Asgari kurumlar vergisinin mükellefleri, Kurumlar Vergisi Kanununda sayılan mükelleflerdir.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Türkiye'de elde ettikleri kazançlarını kurumlar vergisi beyannamesi ile beyan etmek zorunda olan dar mükellef kurumlar da asgari kurumlar vergisine tabi bulunmaktadır.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Ayrıca, Kurumlar Vergisi Kanununun 30 uncu maddesinde yer alan ve vergisi tevkif suretiyle alınan kazanç ve iratların beyanı dar mükelleflerin ihtiyarına bırakılmıştır. Dar mükellef kurumların söz konusu kazanç ve iratlar nedeniyle beyanname vermeleri halinde, bu kurumlar da asgari kurumlar vergisine tabi olacaklardır.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2847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04B692-28AC-4E95-A5B4-FC794B88F1B8}"/>
              </a:ext>
            </a:extLst>
          </p:cNvPr>
          <p:cNvSpPr>
            <a:spLocks noGrp="1"/>
          </p:cNvSpPr>
          <p:nvPr>
            <p:ph type="title"/>
          </p:nvPr>
        </p:nvSpPr>
        <p:spPr/>
        <p:txBody>
          <a:bodyPr>
            <a:normAutofit/>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Gayrimenkul Yatırım Ortaklıklarının taşınmaz satış kazançlarının asgari kurumlar vergisi hesaplamasına etkisi.</a:t>
            </a:r>
            <a:br>
              <a:rPr lang="tr-T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b="1" dirty="0">
              <a:solidFill>
                <a:srgbClr val="FF0000"/>
              </a:solidFill>
            </a:endParaRPr>
          </a:p>
        </p:txBody>
      </p:sp>
      <p:sp>
        <p:nvSpPr>
          <p:cNvPr id="3" name="İçerik Yer Tutucusu 2">
            <a:extLst>
              <a:ext uri="{FF2B5EF4-FFF2-40B4-BE49-F238E27FC236}">
                <a16:creationId xmlns:a16="http://schemas.microsoft.com/office/drawing/2014/main" id="{3323671E-B838-4403-BA68-81030F49FFDB}"/>
              </a:ext>
            </a:extLst>
          </p:cNvPr>
          <p:cNvSpPr>
            <a:spLocks noGrp="1"/>
          </p:cNvSpPr>
          <p:nvPr>
            <p:ph idx="1"/>
          </p:nvPr>
        </p:nvSpPr>
        <p:spPr/>
        <p:txBody>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(G) Gayrimenkul Yatırım Ortaklığı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2025 hesap dönemine ilişkin ticari bilanço karı 5.000.000 TL olup kazancının tamamı Kurumlar Vergisi Kanununun 5 inci maddesinin birinci fıkrasının (d) bendi uyarınca vergiden istisnadır. Bu kazancın 3.000.000 TL’si kurumun aktifine kayıtlı taşınmazlardan elde ettiği satış kazancı ve kira gelirlerinden oluşmaktadır.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Buna göre, anılan kurumun asgari kurumlar vergisi aşağıdaki şekilde hesaplanacaktır.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84471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53E200-5A35-42F2-955F-2B495DDC5971}"/>
              </a:ext>
            </a:extLst>
          </p:cNvPr>
          <p:cNvSpPr>
            <a:spLocks noGrp="1"/>
          </p:cNvSpPr>
          <p:nvPr>
            <p:ph type="title"/>
          </p:nvPr>
        </p:nvSpPr>
        <p:spPr/>
        <p:txBody>
          <a:bodyPr/>
          <a:lstStyle/>
          <a:p>
            <a:endParaRPr lang="tr-TR" dirty="0"/>
          </a:p>
        </p:txBody>
      </p:sp>
      <p:graphicFrame>
        <p:nvGraphicFramePr>
          <p:cNvPr id="4" name="İçerik Yer Tutucusu 3">
            <a:extLst>
              <a:ext uri="{FF2B5EF4-FFF2-40B4-BE49-F238E27FC236}">
                <a16:creationId xmlns:a16="http://schemas.microsoft.com/office/drawing/2014/main" id="{C8E8177E-7767-4AD3-8BF7-1E47CD244432}"/>
              </a:ext>
            </a:extLst>
          </p:cNvPr>
          <p:cNvGraphicFramePr>
            <a:graphicFrameLocks noGrp="1"/>
          </p:cNvGraphicFramePr>
          <p:nvPr>
            <p:ph idx="1"/>
            <p:extLst>
              <p:ext uri="{D42A27DB-BD31-4B8C-83A1-F6EECF244321}">
                <p14:modId xmlns:p14="http://schemas.microsoft.com/office/powerpoint/2010/main" val="1880547511"/>
              </p:ext>
            </p:extLst>
          </p:nvPr>
        </p:nvGraphicFramePr>
        <p:xfrm>
          <a:off x="581192" y="702156"/>
          <a:ext cx="11029616" cy="3635684"/>
        </p:xfrm>
        <a:graphic>
          <a:graphicData uri="http://schemas.openxmlformats.org/drawingml/2006/table">
            <a:tbl>
              <a:tblPr firstRow="1" firstCol="1" bandRow="1">
                <a:tableStyleId>{5C22544A-7EE6-4342-B048-85BDC9FD1C3A}</a:tableStyleId>
              </a:tblPr>
              <a:tblGrid>
                <a:gridCol w="4853178">
                  <a:extLst>
                    <a:ext uri="{9D8B030D-6E8A-4147-A177-3AD203B41FA5}">
                      <a16:colId xmlns:a16="http://schemas.microsoft.com/office/drawing/2014/main" val="1038617930"/>
                    </a:ext>
                  </a:extLst>
                </a:gridCol>
                <a:gridCol w="3012867">
                  <a:extLst>
                    <a:ext uri="{9D8B030D-6E8A-4147-A177-3AD203B41FA5}">
                      <a16:colId xmlns:a16="http://schemas.microsoft.com/office/drawing/2014/main" val="1425560106"/>
                    </a:ext>
                  </a:extLst>
                </a:gridCol>
                <a:gridCol w="3163571">
                  <a:extLst>
                    <a:ext uri="{9D8B030D-6E8A-4147-A177-3AD203B41FA5}">
                      <a16:colId xmlns:a16="http://schemas.microsoft.com/office/drawing/2014/main" val="1675777270"/>
                    </a:ext>
                  </a:extLst>
                </a:gridCol>
              </a:tblGrid>
              <a:tr h="525333">
                <a:tc>
                  <a:txBody>
                    <a:bodyPr/>
                    <a:lstStyle/>
                    <a:p>
                      <a:pPr>
                        <a:lnSpc>
                          <a:spcPct val="107000"/>
                        </a:lnSpc>
                        <a:spcAft>
                          <a:spcPts val="75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ct val="107000"/>
                        </a:lnSpc>
                        <a:spcAft>
                          <a:spcPts val="750"/>
                        </a:spcAft>
                      </a:pPr>
                      <a:r>
                        <a:rPr lang="tr-TR" sz="1200">
                          <a:effectLst/>
                        </a:rPr>
                        <a:t>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ct val="107000"/>
                        </a:lnSpc>
                        <a:spcAft>
                          <a:spcPts val="750"/>
                        </a:spcAft>
                      </a:pPr>
                      <a:r>
                        <a:rPr lang="tr-TR" sz="1200">
                          <a:effectLst/>
                        </a:rPr>
                        <a:t>Asgari 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1448940429"/>
                  </a:ext>
                </a:extLst>
              </a:tr>
              <a:tr h="525333">
                <a:tc>
                  <a:txBody>
                    <a:bodyPr/>
                    <a:lstStyle/>
                    <a:p>
                      <a:pPr>
                        <a:lnSpc>
                          <a:spcPct val="107000"/>
                        </a:lnSpc>
                        <a:spcAft>
                          <a:spcPts val="750"/>
                        </a:spcAft>
                      </a:pPr>
                      <a:r>
                        <a:rPr lang="tr-TR" sz="1200">
                          <a:effectLst/>
                        </a:rPr>
                        <a:t>Ticari bilanço kan (a)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5.000.000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marL="952500">
                        <a:lnSpc>
                          <a:spcPct val="107000"/>
                        </a:lnSpc>
                        <a:spcAft>
                          <a:spcPts val="750"/>
                        </a:spcAft>
                      </a:pPr>
                      <a:r>
                        <a:rPr lang="tr-TR" sz="1200">
                          <a:effectLst/>
                        </a:rPr>
                        <a:t>5.000.000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824169373"/>
                  </a:ext>
                </a:extLst>
              </a:tr>
              <a:tr h="525333">
                <a:tc>
                  <a:txBody>
                    <a:bodyPr/>
                    <a:lstStyle/>
                    <a:p>
                      <a:pPr>
                        <a:lnSpc>
                          <a:spcPct val="107000"/>
                        </a:lnSpc>
                        <a:spcAft>
                          <a:spcPts val="750"/>
                        </a:spcAft>
                      </a:pPr>
                      <a:r>
                        <a:rPr lang="tr-TR" sz="1200">
                          <a:effectLst/>
                        </a:rPr>
                        <a:t>GYO kazanç istisnası taşınmaz gelirleri dışındaki gelirleri (b)</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2.000.000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marL="952500">
                        <a:lnSpc>
                          <a:spcPct val="107000"/>
                        </a:lnSpc>
                        <a:spcAft>
                          <a:spcPts val="750"/>
                        </a:spcAft>
                      </a:pPr>
                      <a:r>
                        <a:rPr lang="tr-TR" sz="1200">
                          <a:effectLst/>
                        </a:rPr>
                        <a:t>2.000.000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1536300856"/>
                  </a:ext>
                </a:extLst>
              </a:tr>
              <a:tr h="525333">
                <a:tc>
                  <a:txBody>
                    <a:bodyPr/>
                    <a:lstStyle/>
                    <a:p>
                      <a:pPr>
                        <a:lnSpc>
                          <a:spcPct val="107000"/>
                        </a:lnSpc>
                        <a:spcAft>
                          <a:spcPts val="750"/>
                        </a:spcAft>
                      </a:pPr>
                      <a:r>
                        <a:rPr lang="tr-TR" sz="1200">
                          <a:effectLst/>
                        </a:rPr>
                        <a:t>GYO kazanç istisnası taşınmaz gelirleri (c)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3.000.000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2079933262"/>
                  </a:ext>
                </a:extLst>
              </a:tr>
              <a:tr h="587761">
                <a:tc>
                  <a:txBody>
                    <a:bodyPr/>
                    <a:lstStyle/>
                    <a:p>
                      <a:pPr>
                        <a:lnSpc>
                          <a:spcPct val="107000"/>
                        </a:lnSpc>
                        <a:spcAft>
                          <a:spcPts val="750"/>
                        </a:spcAft>
                      </a:pPr>
                      <a:r>
                        <a:rPr lang="tr-TR" sz="1200">
                          <a:effectLst/>
                        </a:rPr>
                        <a:t>Kurumlar vergisi matrahı (ç)</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(a - b - c) 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500"/>
                        </a:spcAft>
                      </a:pPr>
                      <a:r>
                        <a:rPr lang="tr-TR" sz="1200">
                          <a:effectLst/>
                        </a:rPr>
                        <a:t>(a-b)</a:t>
                      </a:r>
                      <a:endParaRPr lang="tr-TR" sz="1100">
                        <a:effectLst/>
                      </a:endParaRPr>
                    </a:p>
                    <a:p>
                      <a:pPr algn="r">
                        <a:lnSpc>
                          <a:spcPct val="107000"/>
                        </a:lnSpc>
                        <a:spcAft>
                          <a:spcPts val="750"/>
                        </a:spcAft>
                      </a:pPr>
                      <a:r>
                        <a:rPr lang="tr-TR" sz="1200">
                          <a:effectLst/>
                        </a:rPr>
                        <a:t>3.000.000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2239799612"/>
                  </a:ext>
                </a:extLst>
              </a:tr>
              <a:tr h="587761">
                <a:tc>
                  <a:txBody>
                    <a:bodyPr/>
                    <a:lstStyle/>
                    <a:p>
                      <a:pPr>
                        <a:lnSpc>
                          <a:spcPct val="107000"/>
                        </a:lnSpc>
                        <a:spcAft>
                          <a:spcPts val="750"/>
                        </a:spcAft>
                      </a:pPr>
                      <a:r>
                        <a:rPr lang="tr-TR" sz="1200" dirty="0">
                          <a:effectLst/>
                        </a:rPr>
                        <a:t>Hesaplanan kurumlar vergisi (d)</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750"/>
                        </a:spcAft>
                      </a:pPr>
                      <a:r>
                        <a:rPr lang="tr-TR" sz="1200">
                          <a:effectLst/>
                        </a:rPr>
                        <a:t>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algn="r">
                        <a:lnSpc>
                          <a:spcPct val="107000"/>
                        </a:lnSpc>
                        <a:spcAft>
                          <a:spcPts val="500"/>
                        </a:spcAft>
                      </a:pPr>
                      <a:r>
                        <a:rPr lang="tr-TR" sz="1200">
                          <a:effectLst/>
                        </a:rPr>
                        <a:t>(3.000.000 x %10)</a:t>
                      </a:r>
                      <a:endParaRPr lang="tr-TR" sz="1100">
                        <a:effectLst/>
                      </a:endParaRPr>
                    </a:p>
                    <a:p>
                      <a:pPr algn="r">
                        <a:lnSpc>
                          <a:spcPct val="107000"/>
                        </a:lnSpc>
                        <a:spcAft>
                          <a:spcPts val="750"/>
                        </a:spcAft>
                      </a:pPr>
                      <a:r>
                        <a:rPr lang="tr-TR" sz="1200">
                          <a:effectLst/>
                        </a:rPr>
                        <a:t>300.000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78778018"/>
                  </a:ext>
                </a:extLst>
              </a:tr>
              <a:tr h="332930">
                <a:tc>
                  <a:txBody>
                    <a:bodyPr/>
                    <a:lstStyle/>
                    <a:p>
                      <a:pPr>
                        <a:lnSpc>
                          <a:spcPct val="107000"/>
                        </a:lnSpc>
                        <a:spcAft>
                          <a:spcPts val="750"/>
                        </a:spcAft>
                      </a:pPr>
                      <a:r>
                        <a:rPr lang="tr-TR" sz="1200">
                          <a:effectLst/>
                        </a:rPr>
                        <a:t>Ödenecek kurumlar vergisi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gridSpan="2">
                  <a:txBody>
                    <a:bodyPr/>
                    <a:lstStyle/>
                    <a:p>
                      <a:pPr algn="ctr">
                        <a:lnSpc>
                          <a:spcPct val="107000"/>
                        </a:lnSpc>
                        <a:spcAft>
                          <a:spcPts val="750"/>
                        </a:spcAft>
                      </a:pPr>
                      <a:r>
                        <a:rPr lang="tr-TR" sz="1200" dirty="0">
                          <a:effectLst/>
                        </a:rPr>
                        <a:t>300.000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hMerge="1">
                  <a:txBody>
                    <a:bodyPr/>
                    <a:lstStyle/>
                    <a:p>
                      <a:endParaRPr lang="tr-TR"/>
                    </a:p>
                  </a:txBody>
                  <a:tcPr/>
                </a:tc>
                <a:extLst>
                  <a:ext uri="{0D108BD9-81ED-4DB2-BD59-A6C34878D82A}">
                    <a16:rowId xmlns:a16="http://schemas.microsoft.com/office/drawing/2014/main" val="4249286711"/>
                  </a:ext>
                </a:extLst>
              </a:tr>
            </a:tbl>
          </a:graphicData>
        </a:graphic>
      </p:graphicFrame>
      <p:sp>
        <p:nvSpPr>
          <p:cNvPr id="6" name="Metin kutusu 5">
            <a:extLst>
              <a:ext uri="{FF2B5EF4-FFF2-40B4-BE49-F238E27FC236}">
                <a16:creationId xmlns:a16="http://schemas.microsoft.com/office/drawing/2014/main" id="{4DDC10E6-D854-4553-A45C-28CA618D36B0}"/>
              </a:ext>
            </a:extLst>
          </p:cNvPr>
          <p:cNvSpPr txBox="1"/>
          <p:nvPr/>
        </p:nvSpPr>
        <p:spPr>
          <a:xfrm>
            <a:off x="454912" y="4949307"/>
            <a:ext cx="11029616" cy="968022"/>
          </a:xfrm>
          <a:prstGeom prst="rect">
            <a:avLst/>
          </a:prstGeom>
          <a:noFill/>
        </p:spPr>
        <p:txBody>
          <a:bodyPr wrap="square">
            <a:spAutoFit/>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(G) Gayrimenkul Yatırım Ortaklığı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istisna nedeniyle hesaplanan kurumlar vergisi çıkmamaktadır. Hesaplanan asgari kurumlar vergisi ise 300.000 TL olduğundan, hesaplanan kurumlar vergisi 300.000 TL olarak dikkate alınacaktır.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4475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CA44F8-9D9C-4582-81E2-4CCB38B3E6DB}"/>
              </a:ext>
            </a:extLst>
          </p:cNvPr>
          <p:cNvSpPr>
            <a:spLocks noGrp="1"/>
          </p:cNvSpPr>
          <p:nvPr>
            <p:ph type="title"/>
          </p:nvPr>
        </p:nvSpPr>
        <p:spPr/>
        <p:txBody>
          <a:bodyPr>
            <a:normAutofit fontScale="90000"/>
          </a:bodyPr>
          <a:lstStyle/>
          <a:p>
            <a:r>
              <a:rPr lang="tr-TR" sz="18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Beyannamede İndirim Konusu Yapılan Karşılık İptali, Değerleme Farkları vb. Unsurların Asgari Kurumlar Vergisi Karşısındaki Durumu Nedir?</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E4B7FDA0-FD88-4E21-AFE2-B51EF71806CC}"/>
              </a:ext>
            </a:extLst>
          </p:cNvPr>
          <p:cNvSpPr>
            <a:spLocks noGrp="1"/>
          </p:cNvSpPr>
          <p:nvPr>
            <p:ph idx="1"/>
          </p:nvPr>
        </p:nvSpPr>
        <p:spPr/>
        <p:txBody>
          <a:bodyPr>
            <a:normAutofit/>
          </a:bodyPr>
          <a:lstStyle/>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Kanun hükümlerinde bu konuya ilişkin açık bir hüküm bulunmamasına karşın, yayımlanan Tebliğde bu konuya değinilmiş ve kurumlar vergisi beyannamesinin “Diğer indirimler” veya “Diğer indirimler ve istisnalar” satırlarında gösterilmekle birlikte, mahiyet itibarıyla indirim veya istisna kapsamında olmayıp, daha çok vergi matrahının doğru hesaplanması amacıyla beyannamenin bu satırlarına yazılan (Türkiye Muhasebe Standartları/Türkiye Finansal Raporlama Standartları ile Vergi Usul Kanunu hükümleri arasındaki değerleme farkları, örtülü sermaye kabul edilen borçlanmalarda borç alan kurum nezdinde Türk Lirası’nın değer kazanması sonucu oluşan kur farkı gelirleri, kıdem tazminatı karşılığı iptali, vergi borçlarına mahsup edilen ve gelir olarak dikkate alınan 193 sayılı Kanunun mükerrer 121 inci maddesi kapsamındaki uyumlu mükellef indirimi hakkı gibi) tutarlar üzerinden </a:t>
            </a:r>
            <a:r>
              <a:rPr lang="tr-TR" sz="1800" b="1"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asgari kurumlar vergisi hesaplanmayacağı</a:t>
            </a: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 ifade edilmiştir.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9552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83FB9F-B453-4E28-BB99-263E87F6EF3C}"/>
              </a:ext>
            </a:extLst>
          </p:cNvPr>
          <p:cNvSpPr>
            <a:spLocks noGrp="1"/>
          </p:cNvSpPr>
          <p:nvPr>
            <p:ph type="title"/>
          </p:nvPr>
        </p:nvSpPr>
        <p:spPr/>
        <p:txBody>
          <a:bodyPr>
            <a:normAutofit/>
          </a:bodyPr>
          <a:lstStyle/>
          <a:p>
            <a:r>
              <a:rPr lang="tr-TR" sz="18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Geçmiş Yıl Zararları Yurt İçi Asgari Kurumlar Vergisi Hesaplamasında Dikkate Alınacak mı?</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EB3DF15E-C41C-4117-AF9A-F371248E3965}"/>
              </a:ext>
            </a:extLst>
          </p:cNvPr>
          <p:cNvSpPr>
            <a:spLocks noGrp="1"/>
          </p:cNvSpPr>
          <p:nvPr>
            <p:ph idx="1"/>
          </p:nvPr>
        </p:nvSpPr>
        <p:spPr/>
        <p:txBody>
          <a:bodyPr>
            <a:normAutofit fontScale="85000" lnSpcReduction="20000"/>
          </a:bodyPr>
          <a:lstStyle/>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Konu ile ilgili yayımlanan Tebliğde, yurt içi asgari kurumlar vergisi hesabında geçmiş yıl zararlarının kurum kazancından düşülmeyeceği ve asgari vergi hesaplamasında dikkate alınmayacağı belirtilmiştir.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Dolayısıyla asgari kurumlar vergisi hesabında devreden zararların mahsubu imkanının ortadan kaldırıldığı, Kurumlar Vergisi Kanunu’nun 9.maddesi ile mükelleflere verilen hakkın kullanımının asgari kurumlar vergisi yönünden Tebliğ’de yer alan açıklamalar çerçevesinde engellendiği görülmektedir.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Danıştay 3. Dairesi, Tebliğ’de yer alan geçmiş yıl zararlarının asgari kurumlar vergisi matrahından düşülmeyeceğine ve asgari kurumlar vergisinin hesabında dikkate alınacağına yönelik ifadelerin yürütmesini durdurmuştur. Kararda, bu düzenlemenin vergilerin kanuniliği ilkesine aykırı olduğu ve mükellefler açısından telafisi güç zararlar doğurabileceği belirtilmiştir. Danıştay’ın vereceği kararın da beklenmesi faydalı olacaktır.</a:t>
            </a:r>
          </a:p>
          <a:p>
            <a:pPr>
              <a:lnSpc>
                <a:spcPct val="107000"/>
              </a:lnSpc>
              <a:spcAft>
                <a:spcPts val="1500"/>
              </a:spcAft>
            </a:pPr>
            <a:r>
              <a:rPr lang="tr-TR" sz="1900" dirty="0">
                <a:solidFill>
                  <a:srgbClr val="2D4050"/>
                </a:solidFill>
                <a:latin typeface="Arial" panose="020B0604020202020204" pitchFamily="34" charset="0"/>
                <a:cs typeface="Times New Roman" panose="02020603050405020304" pitchFamily="18" charset="0"/>
              </a:rPr>
              <a:t>Beyanname modülünde indirime izin verilmektedir. </a:t>
            </a:r>
          </a:p>
          <a:p>
            <a:pPr marL="0" indent="0" algn="just">
              <a:lnSpc>
                <a:spcPct val="107000"/>
              </a:lnSpc>
              <a:spcAft>
                <a:spcPts val="750"/>
              </a:spcAft>
              <a:buNone/>
            </a:pPr>
            <a:endParaRPr lang="tr-TR" sz="1900" dirty="0">
              <a:solidFill>
                <a:srgbClr val="2D4050"/>
              </a:solidFill>
              <a:latin typeface="Arial" panose="020B060402020202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140897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6A0226-42BE-4E2D-A018-62718B584650}"/>
              </a:ext>
            </a:extLst>
          </p:cNvPr>
          <p:cNvSpPr>
            <a:spLocks noGrp="1"/>
          </p:cNvSpPr>
          <p:nvPr>
            <p:ph type="title"/>
          </p:nvPr>
        </p:nvSpPr>
        <p:spPr/>
        <p:txBody>
          <a:bodyPr>
            <a:normAutofit/>
          </a:bodyPr>
          <a:lstStyle/>
          <a:p>
            <a:r>
              <a:rPr lang="tr-TR" sz="18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2 Ağustos 2024 Tarihinden Önce Alınmış Olan Ancak Bu Tarihten Sonra Revize Edilen Yatırım Teşvik Belgeleri İçin Uygulama Nasıl Olacak?</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0CA8F049-9931-4EE4-B5E7-5C8DA46593AE}"/>
              </a:ext>
            </a:extLst>
          </p:cNvPr>
          <p:cNvSpPr>
            <a:spLocks noGrp="1"/>
          </p:cNvSpPr>
          <p:nvPr>
            <p:ph idx="1"/>
          </p:nvPr>
        </p:nvSpPr>
        <p:spPr/>
        <p:txBody>
          <a:bodyPr>
            <a:normAutofit/>
          </a:bodyPr>
          <a:lstStyle/>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Tebliğde, Kanun hükmünde yer almayan bir husus göze çarpıyor, asgari kurumlar vergisi kapsamda indirilebilecek tahsilinden vazgeçilen vergi tutarının tespitinde, 2 Ağustos 2024 tarihinden önce mevcut yatırım teşvik belgelerinde kayıtlı olan yatırım tutarının dikkate alınacağı ancak bu tarihten sonra yatırım teşvik belgesinde gerçekleştirilen revizeler sonucundaki artışların hesaplamaya dahil edilmeyeceği ifade edilmiştir.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Bu nedenle, kurumlar vergisi hesaplamasında asgari kurumlar vergisinden mahsup edilecek revize öncesine isabet eden yatırıma katkı tutarı ile asgari kurumlar vergisinden mahsup edilemeyecek revize sonrasına isabet eden yatırıma katkı tutarlarının ayrımını yapmak gerekecektir.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1500"/>
              </a:spcAft>
              <a:buNone/>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8439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24E431-0431-4E8A-91CD-79FFEF16D078}"/>
              </a:ext>
            </a:extLst>
          </p:cNvPr>
          <p:cNvSpPr>
            <a:spLocks noGrp="1"/>
          </p:cNvSpPr>
          <p:nvPr>
            <p:ph type="title"/>
          </p:nvPr>
        </p:nvSpPr>
        <p:spPr/>
        <p:txBody>
          <a:bodyPr/>
          <a:lstStyle/>
          <a:p>
            <a:r>
              <a:rPr lang="tr-TR" sz="18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Geçici Vergi Dönemlerinde Asgari Kurumlar Vergisi Hesaplanacak mı?</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57E7AAAC-8F5D-451E-A73F-CFDBD0C0CEDE}"/>
              </a:ext>
            </a:extLst>
          </p:cNvPr>
          <p:cNvSpPr>
            <a:spLocks noGrp="1"/>
          </p:cNvSpPr>
          <p:nvPr>
            <p:ph idx="1"/>
          </p:nvPr>
        </p:nvSpPr>
        <p:spPr/>
        <p:txBody>
          <a:bodyPr/>
          <a:lstStyle/>
          <a:p>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Yurt içi asgari kurumlar vergisi geçici vergi dönemlerinde de hesaplanacaktır.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9316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17B14F-145E-4497-B39C-1D32AECD990A}"/>
              </a:ext>
            </a:extLst>
          </p:cNvPr>
          <p:cNvSpPr>
            <a:spLocks noGrp="1"/>
          </p:cNvSpPr>
          <p:nvPr>
            <p:ph type="title"/>
          </p:nvPr>
        </p:nvSpPr>
        <p:spPr/>
        <p:txBody>
          <a:bodyPr/>
          <a:lstStyle/>
          <a:p>
            <a:r>
              <a:rPr lang="tr-TR" sz="18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İlk Defa Faaliyete Başlayan Kurumlar Uygulama Kapsamında mı?</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4E8C704D-7692-47C3-BDC5-A3D3D3153B79}"/>
              </a:ext>
            </a:extLst>
          </p:cNvPr>
          <p:cNvSpPr>
            <a:spLocks noGrp="1"/>
          </p:cNvSpPr>
          <p:nvPr>
            <p:ph idx="1"/>
          </p:nvPr>
        </p:nvSpPr>
        <p:spPr/>
        <p:txBody>
          <a:bodyPr>
            <a:normAutofit/>
          </a:bodyPr>
          <a:lstStyle/>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İlk defa faaliyete başlayan kurumlar hakkında faaliyete başlanılan hesap döneminden itibaren üç hesap dönemi boyunca yurt içi asgari kurumlar vergisi hesaplamayacaklardır.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Örneğin, 2025 hesap döneminde kurulan bir şirket 2025, 2026 ve 2027 hesap dönemlerinde asgari kurumlar vergisi uygulamasına tabi olmayacaktır.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Bununla birlikte; birleşme, devir, tür değişikliği ile kısmi ve tam bölünme suretiyle kurulan şirketler ilk defa faaliyete başlayan şirket olarak kabul edilmeyecektir.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472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A75785-EFAE-47CE-9D58-B1881ACAF850}"/>
              </a:ext>
            </a:extLst>
          </p:cNvPr>
          <p:cNvSpPr>
            <a:spLocks noGrp="1"/>
          </p:cNvSpPr>
          <p:nvPr>
            <p:ph type="title"/>
          </p:nvPr>
        </p:nvSpPr>
        <p:spPr/>
        <p:txBody>
          <a:bodyPr>
            <a:normAutofit/>
          </a:bodyPr>
          <a:lstStyle/>
          <a:p>
            <a:r>
              <a:rPr lang="tr-TR" sz="18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Hasılat Esasına Göre Vergilendirilen Kurumlar Vergisi Mükellefleri Asgari Vergi Hesaplayacak mı?</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F37AFE63-D3CC-4620-B646-3E7A4C432D54}"/>
              </a:ext>
            </a:extLst>
          </p:cNvPr>
          <p:cNvSpPr>
            <a:spLocks noGrp="1"/>
          </p:cNvSpPr>
          <p:nvPr>
            <p:ph idx="1"/>
          </p:nvPr>
        </p:nvSpPr>
        <p:spPr/>
        <p:txBody>
          <a:bodyPr/>
          <a:lstStyle/>
          <a:p>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Gelir Vergisi Kanununun "Hasılat esaslı kazanç tespiti" başlıklı 113.maddesine göre hasılat esasına göre vergilendirilen kurumlar vergisi mükellefleri hakkında asgari vergi uygulanmayacaktır.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1421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F774F5-CC9C-44EA-B702-CA207EB122C3}"/>
              </a:ext>
            </a:extLst>
          </p:cNvPr>
          <p:cNvSpPr>
            <a:spLocks noGrp="1"/>
          </p:cNvSpPr>
          <p:nvPr>
            <p:ph type="title"/>
          </p:nvPr>
        </p:nvSpPr>
        <p:spPr/>
        <p:txBody>
          <a:bodyPr/>
          <a:lstStyle/>
          <a:p>
            <a:r>
              <a:rPr lang="tr-TR" sz="18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Hesaplanan Asgari Vergiden Mahsup Edilebilecek Vergiler Var mı?</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2761D114-7F6E-426E-B3C7-51B717C53CDD}"/>
              </a:ext>
            </a:extLst>
          </p:cNvPr>
          <p:cNvSpPr>
            <a:spLocks noGrp="1"/>
          </p:cNvSpPr>
          <p:nvPr>
            <p:ph idx="1"/>
          </p:nvPr>
        </p:nvSpPr>
        <p:spPr/>
        <p:txBody>
          <a:bodyPr/>
          <a:lstStyle/>
          <a:p>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Hesaplanan asgari vergiden hesap dönemine ilişkin tevkif suretiyle ödenen kurumlar vergisi ile ödenen geçici vergiler mahsup edilebilecektir.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4004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82887C-5F24-438B-953B-945A5915CEFD}"/>
              </a:ext>
            </a:extLst>
          </p:cNvPr>
          <p:cNvSpPr>
            <a:spLocks noGrp="1"/>
          </p:cNvSpPr>
          <p:nvPr>
            <p:ph type="title"/>
          </p:nvPr>
        </p:nvSpPr>
        <p:spPr/>
        <p:txBody>
          <a:bodyPr>
            <a:normAutofit/>
          </a:bodyPr>
          <a:lstStyle/>
          <a:p>
            <a:r>
              <a:rPr lang="tr-TR" sz="18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Tasfiye, Birleşme, Devir Ve Tam Bölünme İşlemleri Nedeniyle Verilen Beyannamelerinde Asgari Kurumlar Vergisi Hesaplanacak mı?</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C14DA891-FE08-4FBC-9B9B-76368D37BABC}"/>
              </a:ext>
            </a:extLst>
          </p:cNvPr>
          <p:cNvSpPr>
            <a:spLocks noGrp="1"/>
          </p:cNvSpPr>
          <p:nvPr>
            <p:ph idx="1"/>
          </p:nvPr>
        </p:nvSpPr>
        <p:spPr/>
        <p:txBody>
          <a:bodyPr/>
          <a:lstStyle/>
          <a:p>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Mükelleflerin; tasfiye, birleşme, devir ve tam bölünme işlemleri nedeniyle vermiş oldukları beyannamelerinde de asgari kurumlar vergisini hesaplamaları gerekecektir.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0261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D9DB05-FD8E-4D5D-B21C-B3CF20AF2865}"/>
              </a:ext>
            </a:extLst>
          </p:cNvPr>
          <p:cNvSpPr>
            <a:spLocks noGrp="1"/>
          </p:cNvSpPr>
          <p:nvPr>
            <p:ph type="title"/>
          </p:nvPr>
        </p:nvSpPr>
        <p:spPr/>
        <p:txBody>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2) Uygulanacak dönem</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F8DB356E-91F5-43F4-8DCD-5D2B462F065A}"/>
              </a:ext>
            </a:extLst>
          </p:cNvPr>
          <p:cNvSpPr>
            <a:spLocks noGrp="1"/>
          </p:cNvSpPr>
          <p:nvPr>
            <p:ph idx="1"/>
          </p:nvPr>
        </p:nvSpPr>
        <p:spPr/>
        <p:txBody>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2025 yılı ve izleyen vergilendirme dönemlerinde elde edilen kazançlara; özel hesap dönemine tabi olan kuramların ise 2025 takvim yılında başlayan özel hesap dönemi ve izleyen vergilendirme dönemlerinde elde edilen kazançlarına uygulanacaktır.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Yurt İçi Asgari Kurumlar Vergisi geçici vergi dönemleri için de uygulanacaktır.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İlk defa faaliyete başlayan kurumlar hakkında faaliyete başlanılan hesap döneminden itibaren üç hesap dönemi boyunca bu madde hükümleri uygulanmayacaktır.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84324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4745C64B-92BD-4192-9686-8F3D2C14A4EB}"/>
              </a:ext>
            </a:extLst>
          </p:cNvPr>
          <p:cNvPicPr>
            <a:picLocks noChangeAspect="1"/>
          </p:cNvPicPr>
          <p:nvPr/>
        </p:nvPicPr>
        <p:blipFill>
          <a:blip r:embed="rId2"/>
          <a:stretch>
            <a:fillRect/>
          </a:stretch>
        </p:blipFill>
        <p:spPr>
          <a:xfrm>
            <a:off x="2525086" y="0"/>
            <a:ext cx="6328608" cy="6207853"/>
          </a:xfrm>
          <a:prstGeom prst="rect">
            <a:avLst/>
          </a:prstGeom>
        </p:spPr>
      </p:pic>
    </p:spTree>
    <p:extLst>
      <p:ext uri="{BB962C8B-B14F-4D97-AF65-F5344CB8AC3E}">
        <p14:creationId xmlns:p14="http://schemas.microsoft.com/office/powerpoint/2010/main" val="3688203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7564AAE3-58BE-4728-9774-DD23D8748609}"/>
              </a:ext>
            </a:extLst>
          </p:cNvPr>
          <p:cNvPicPr>
            <a:picLocks noChangeAspect="1"/>
          </p:cNvPicPr>
          <p:nvPr/>
        </p:nvPicPr>
        <p:blipFill>
          <a:blip r:embed="rId2"/>
          <a:stretch>
            <a:fillRect/>
          </a:stretch>
        </p:blipFill>
        <p:spPr>
          <a:xfrm>
            <a:off x="2936147" y="0"/>
            <a:ext cx="5921998" cy="6082018"/>
          </a:xfrm>
          <a:prstGeom prst="rect">
            <a:avLst/>
          </a:prstGeom>
        </p:spPr>
      </p:pic>
    </p:spTree>
    <p:extLst>
      <p:ext uri="{BB962C8B-B14F-4D97-AF65-F5344CB8AC3E}">
        <p14:creationId xmlns:p14="http://schemas.microsoft.com/office/powerpoint/2010/main" val="3535096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3E3EDADA-E26A-48CB-ADF9-3871E47F86F0}"/>
              </a:ext>
            </a:extLst>
          </p:cNvPr>
          <p:cNvPicPr>
            <a:picLocks noChangeAspect="1"/>
          </p:cNvPicPr>
          <p:nvPr/>
        </p:nvPicPr>
        <p:blipFill>
          <a:blip r:embed="rId2"/>
          <a:stretch>
            <a:fillRect/>
          </a:stretch>
        </p:blipFill>
        <p:spPr>
          <a:xfrm>
            <a:off x="2676089" y="0"/>
            <a:ext cx="6198846" cy="6115574"/>
          </a:xfrm>
          <a:prstGeom prst="rect">
            <a:avLst/>
          </a:prstGeom>
        </p:spPr>
      </p:pic>
    </p:spTree>
    <p:extLst>
      <p:ext uri="{BB962C8B-B14F-4D97-AF65-F5344CB8AC3E}">
        <p14:creationId xmlns:p14="http://schemas.microsoft.com/office/powerpoint/2010/main" val="10781354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DAFFC3-44EC-459B-8D60-1CB29782826C}"/>
              </a:ext>
            </a:extLst>
          </p:cNvPr>
          <p:cNvSpPr>
            <a:spLocks noGrp="1"/>
          </p:cNvSpPr>
          <p:nvPr>
            <p:ph type="title"/>
          </p:nvPr>
        </p:nvSpPr>
        <p:spPr/>
        <p:txBody>
          <a:bodyPr/>
          <a:lstStyle/>
          <a:p>
            <a:r>
              <a:rPr lang="tr-TR" sz="18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Sonuç</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22937B70-1E1C-4AD0-8CA6-2933A7C49363}"/>
              </a:ext>
            </a:extLst>
          </p:cNvPr>
          <p:cNvSpPr>
            <a:spLocks noGrp="1"/>
          </p:cNvSpPr>
          <p:nvPr>
            <p:ph idx="1"/>
          </p:nvPr>
        </p:nvSpPr>
        <p:spPr/>
        <p:txBody>
          <a:bodyPr/>
          <a:lstStyle/>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7524 sayılı Kanun ile Kurumlar Vergisi Kanununa 32/C maddesi ile eklenen Yurt içi Asgari Kurumlar Vergisi’ni hesaplanan kurumlar vergisinin, kanunda belirtilen indirim ve istisnalar düşülmeden önceki kurum kazancının %10'undan az olamaması şeklinde tanımlamak mümkündür.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Kurumlar, Asgari Kurumlar Vergisi’ni 01 Ocak 2025 tarihinden geçerli olmak üzere elde ettikleri kazançları üzerinden uygulamaya başlayacaklardır.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tr-TR" sz="1800" dirty="0">
                <a:solidFill>
                  <a:srgbClr val="2D4050"/>
                </a:solidFill>
                <a:effectLst/>
                <a:latin typeface="Arial" panose="020B0604020202020204" pitchFamily="34" charset="0"/>
                <a:ea typeface="Times New Roman" panose="02020603050405020304" pitchFamily="18" charset="0"/>
                <a:cs typeface="Times New Roman" panose="02020603050405020304" pitchFamily="18" charset="0"/>
              </a:rPr>
              <a:t>Mükelleflerin hayatımıza girecek bu düzenlemenin etkilerini yukarıda açıklanan özellikli hususlar çerçevesinde analiz etmeleri faydalı olacaktır.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10371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94341F-49DA-4945-A9BE-2A2540B91BA8}"/>
              </a:ext>
            </a:extLst>
          </p:cNvPr>
          <p:cNvSpPr>
            <a:spLocks noGrp="1"/>
          </p:cNvSpPr>
          <p:nvPr>
            <p:ph type="title"/>
          </p:nvPr>
        </p:nvSpPr>
        <p:spPr/>
        <p:txBody>
          <a:bodyPr/>
          <a:lstStyle/>
          <a:p>
            <a:r>
              <a:rPr lang="tr-TR" sz="1800" b="1" dirty="0">
                <a:solidFill>
                  <a:srgbClr val="FF0000"/>
                </a:solidFill>
                <a:effectLst/>
                <a:latin typeface="Open Sans" panose="020B0606030504020204" pitchFamily="34" charset="0"/>
                <a:ea typeface="Times New Roman" panose="02020603050405020304" pitchFamily="18" charset="0"/>
              </a:rPr>
              <a:t>3) Asgari kurumlar vergisi uygulaması ve hesaplaması</a:t>
            </a:r>
            <a:endParaRPr lang="tr-TR" dirty="0">
              <a:solidFill>
                <a:srgbClr val="FF0000"/>
              </a:solidFill>
            </a:endParaRPr>
          </a:p>
        </p:txBody>
      </p:sp>
      <p:sp>
        <p:nvSpPr>
          <p:cNvPr id="3" name="İçerik Yer Tutucusu 2">
            <a:extLst>
              <a:ext uri="{FF2B5EF4-FFF2-40B4-BE49-F238E27FC236}">
                <a16:creationId xmlns:a16="http://schemas.microsoft.com/office/drawing/2014/main" id="{9EAEB857-0805-485F-B605-1F77B2A9E2E8}"/>
              </a:ext>
            </a:extLst>
          </p:cNvPr>
          <p:cNvSpPr>
            <a:spLocks noGrp="1"/>
          </p:cNvSpPr>
          <p:nvPr>
            <p:ph idx="1"/>
          </p:nvPr>
        </p:nvSpPr>
        <p:spPr>
          <a:xfrm>
            <a:off x="581192" y="1988192"/>
            <a:ext cx="11029615" cy="3870608"/>
          </a:xfrm>
        </p:spPr>
        <p:txBody>
          <a:bodyPr>
            <a:normAutofit fontScale="77500" lnSpcReduction="20000"/>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Kurumlar vergisi mükellefleri, kurum geçici ve kurumlar vergisi beyannamelerinde Kurumlar Vergisi Kanununun 32 </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nci</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ve 32/A. maddeleri hükümlerini dikkate alarak kurumlar vergilerini hesaplayacaklardır.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Aynı beyannamelerde, ticari bilanço karı/zararına kanunen kabul edilmeyen giderlerini ekleyeceklerdir.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Bu tutarın sıfırdan büyük olması halinde, bu tutardan asgari kurumlar vergisi kapsamı dışında bulunan ve aşağıda belirtilen istisna ve indirimler düşülecektir. Kalan bir tutar bulunması halinde bu tutara %10 oranı uygulanmak suretiyle asgari kurumlar vergisi hesaplanacaktır.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Hesaplanan asgari kurumlar vergisinden, Kurumlar Vergisi Kanununun 32 </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nci</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ve 32/A maddeleri hükümleri dikkate alınarak indirimli oran uygulamaları nedeniyle alınmayan vergi tutarları düşüldükten sonra kalan tutarın mükellefin beyanı üzerine hesaplanan vergi tutarını aşması halinde, aşan fark tutar kadar asgari vergi hesaplanacaktır.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Hesaplanan asgari vergiden hesap dönemine ilişkin tevkif suretiyle ödenen kurumlar vergisi ile ödenen geçici vergiler mahsup edilebilecektir.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Mükelleflerin; tasfiye, birleşme, devir ve tam bölünme işlemleri nedeniyle vermiş oldukları beyannamelerinde de asgari kurumlar vergisini hesaplamaları gerekmektedir.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09778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2ADEE4-22BB-4483-9E9B-855DF97108E8}"/>
              </a:ext>
            </a:extLst>
          </p:cNvPr>
          <p:cNvSpPr>
            <a:spLocks noGrp="1"/>
          </p:cNvSpPr>
          <p:nvPr>
            <p:ph type="title"/>
          </p:nvPr>
        </p:nvSpPr>
        <p:spPr>
          <a:xfrm>
            <a:off x="1451579" y="804519"/>
            <a:ext cx="9603275" cy="822945"/>
          </a:xfrm>
        </p:spPr>
        <p:txBody>
          <a:bodyPr>
            <a:normAutofit fontScale="90000"/>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3.1) Yurt içi asgari kurumlar vergisi </a:t>
            </a:r>
            <a:r>
              <a:rPr lang="tr-TR" sz="1800" b="1" u="sng"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matrahından düşülecek</a:t>
            </a:r>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 indirim ve istisnalar</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76022F3-F891-4D6D-B79B-4EA92A825A2C}"/>
              </a:ext>
            </a:extLst>
          </p:cNvPr>
          <p:cNvSpPr>
            <a:spLocks noGrp="1"/>
          </p:cNvSpPr>
          <p:nvPr>
            <p:ph idx="1"/>
          </p:nvPr>
        </p:nvSpPr>
        <p:spPr>
          <a:xfrm>
            <a:off x="581192" y="1954635"/>
            <a:ext cx="10861391" cy="4177717"/>
          </a:xfrm>
        </p:spPr>
        <p:txBody>
          <a:bodyPr>
            <a:normAutofit fontScale="47500" lnSpcReduction="20000"/>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Yurt içi asgari kurumlar vergisi hesaplanırken aşağıdaki istisna ve indirimler asgari kurumlar vergisi matrahından düşülecektir: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İştirak Kazançları (K.V.K. Mad. 5/1-a)</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Emisyon Primi Kazancı (K.V.K. Mad. 5/1-ç)</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Yatırım Fon ve Ortaklığı Portföy İşletmeciliği Kazancı (K.V.K. Mad. 5/1-d) (Sahip olunan taşınmazlardan elde edilen kazançlar hariç)</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Kooperatiflerde </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risturn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istisnası (KVK Md.5/1-i)</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Sat-Kirala-Geri Al İşlemlerden Doğan Kazançlarda İstisna (Finansal kiralama şirketleri, katılım bankaları, kalkınma ve yatırım bankaları ile varlık kiralama şirketlerinin dahil olduğu  işlemleri K.V.K. Mad. 5/1-j ve k)</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Serbest Bölgelerde Elde Edilen Kazançlar</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Teknoloji Geliştirme Bölgelerinde Elde Edilen Kazançlar</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Türk Uluslararası Gemi Siciline Kayıtlı Gemilerin İşletilmesinden ve Devrinden Sağlanan Kazançlar</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Ar-Ge ve Tasarım İndirimi</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Girişim Sermayesi Fonu Olarak Ayrılan Tutarlar ( K.V.K. Mad. 10/1-g )</a:t>
            </a: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Korumalı İşyeri İndirimi ( K.V.K. Mad. 10/1-h )</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2875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462026-1EF6-44C0-9862-5DD389BBF356}"/>
              </a:ext>
            </a:extLst>
          </p:cNvPr>
          <p:cNvSpPr>
            <a:spLocks noGrp="1"/>
          </p:cNvSpPr>
          <p:nvPr>
            <p:ph type="title"/>
          </p:nvPr>
        </p:nvSpPr>
        <p:spPr/>
        <p:txBody>
          <a:bodyPr>
            <a:normAutofit/>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3.2) </a:t>
            </a:r>
            <a:r>
              <a:rPr lang="tr-TR" sz="1800" b="1" u="sng"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Hesaplanan asgari kurumlar vergisinden indirilebilecek</a:t>
            </a:r>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 “alınmayan vergiler” (Kazanılan haklar)</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395BB70C-F5E5-4060-B940-0F824A25497E}"/>
              </a:ext>
            </a:extLst>
          </p:cNvPr>
          <p:cNvSpPr>
            <a:spLocks noGrp="1"/>
          </p:cNvSpPr>
          <p:nvPr>
            <p:ph idx="1"/>
          </p:nvPr>
        </p:nvSpPr>
        <p:spPr/>
        <p:txBody>
          <a:bodyPr>
            <a:normAutofit fontScale="62500" lnSpcReduction="20000"/>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Hesaplanan asgari kurumlar vergisinden aşağıda sayılan alınmayan vergiler (kazanılmış haklar) indirilebilecek ve ödenmesi gereken yurt içi asgari kurumlar vergisi bu şekilde belirlenecektir.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Payları Borsa İstanbul Pay Piyasasında ilk defa işlem görmek üzere en az %20 oranında halka arz edilen kurumların beş hesap dönemine ait kurum kazançlarına uygulanan 2 puan indirim.</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İhracat yapan kurumların münhasıran ihracattan elde ettikleri kazançlarına uygulanan 5 puan indirim.</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Sanayi sicil belgesini haiz ve fiilen üretim faaliyetiyle iştigal eden kurumların münhasıran üretim faaliyetinden elde ettikleri kazançlarına uygulanan 1 puan indirim nedeniyle ödenmeyen vergi.</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u="sng"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2/8/2024 tarihten önce</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Sanayi ve Teknoloji Bakanlığından alınan teşvik belgeleri kapsamındaki yatırıma katkı tutarları ile sınırlı olmak üzere, mükelleflerin kendi beyannameleri üzerinde Kurumlar Vergisi Kanununun 32/A maddesi hükmüne istinaden indirimli kurumlar vergisi uygulaması nedeniyle ödemedikleri kurumlar vergisi.</a:t>
            </a:r>
            <a:endParaRPr lang="tr-T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Tebliğde yapılan açıklamalarla birlikte konuya ilişkin </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formülasyon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aşağıdaki şekilde gösterilebilir: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Ödenecek Asgari Kurumlar Vergisi = [(Ticari Bilanço Karı + KKEG) – Düşülen İstisna ve indirimler] X %10 – Alınmayan Vergiler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9874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1FEBC7-678F-4025-A09B-CAFEC65DEF4F}"/>
              </a:ext>
            </a:extLst>
          </p:cNvPr>
          <p:cNvSpPr>
            <a:spLocks noGrp="1"/>
          </p:cNvSpPr>
          <p:nvPr>
            <p:ph type="title"/>
          </p:nvPr>
        </p:nvSpPr>
        <p:spPr/>
        <p:txBody>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3.3) Geçmiş yıl zararları</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294460E6-BF5C-40A1-9E25-EA8D759BCC2D}"/>
              </a:ext>
            </a:extLst>
          </p:cNvPr>
          <p:cNvSpPr>
            <a:spLocks noGrp="1"/>
          </p:cNvSpPr>
          <p:nvPr>
            <p:ph idx="1"/>
          </p:nvPr>
        </p:nvSpPr>
        <p:spPr/>
        <p:txBody>
          <a:bodyPr/>
          <a:lstStyle/>
          <a:p>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Beyannamelerde indirim konusu yapılan geçmiş yıl zararları asgari kurumlar vergisi matrahından düşülecek ve asgari kurumlar vergisinin hesaplanmasında dikkate alınacaktır.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057677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0410C8-CFED-4FD1-B668-20BE3582BFC6}"/>
              </a:ext>
            </a:extLst>
          </p:cNvPr>
          <p:cNvSpPr>
            <a:spLocks noGrp="1"/>
          </p:cNvSpPr>
          <p:nvPr>
            <p:ph type="title"/>
          </p:nvPr>
        </p:nvSpPr>
        <p:spPr/>
        <p:txBody>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3.4) Diğer indirimler veya Diğer indirimler ve istisnalar</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6A6F58E7-065C-4812-873B-97197328B4D1}"/>
              </a:ext>
            </a:extLst>
          </p:cNvPr>
          <p:cNvSpPr>
            <a:spLocks noGrp="1"/>
          </p:cNvSpPr>
          <p:nvPr>
            <p:ph idx="1"/>
          </p:nvPr>
        </p:nvSpPr>
        <p:spPr/>
        <p:txBody>
          <a:bodyPr>
            <a:normAutofit fontScale="62500" lnSpcReduction="20000"/>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Kurumlar vergisi beyannamesinin “Diğer indirimler” veya “Diğer indirimler ve istisnalar” satırlarında gösterilmekle birlikte, mahiyet itibarıyla indirim veya istisna kapsamında olmayıp, daha çok vergi matrahının doğru hesaplanması amacıyla beyannamenin bu satırlarına yazılan (Türkiye Muhasebe Standartları/Türkiye Finansal Raporlama Standartları ile Vergi Usul Kanunu hükümleri arasındaki değerleme farkları, örtülü sermaye kabul edilen borçlanmalarda borç alan kurum nezdinde Türk Lirası’nın değer kazanması sonucu oluşan kur farkı gelirleri, kıdem tazminatı karşılığı iptali, vergi borçlarına mahsup edilen ve gelir olarak dikkate alınan 193 sayılı Kanunun mükerrer 121 inci maddesi kapsamındaki indirim hakkı gibi) tutarlar üzerinden asgari kurumlar vergisi hesaplanmayacaktır.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Yürürlükte bulunan çifte vergilendirmeyi önleme anlaşmaları kapsamında, vergilendirme hakkının ilgili ülkede bulunması nedeniyle Türkiye’nin vergi alma hakkı olmadığı veya söz konusu kazançların Türkiye’de istisna edilmesi gerektiği durumlarda, elde edilen ve kurum kazancına dâhil edilerek beyannamenin “Diğer indirimler” ile “Diğer indirimler ve istisnalar” satırlarında matrahtan indirim konusu yapılan tutarlar asgari kurumlar vergisinin kapsamına girmeyecektir. Ayrıca, yürürlükte bulunan ikili veya çok taraflı diğer uluslararası anlaşmalar uyarınca, kurumlar vergisinden istisna edilen kazançlar da kapsamda değildir.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Ancak, 5520 sayılı Kanun ile diğer Kanunlarda yer alan istisna ve indirimlerin, kurumlar vergisi beyannamesinin ilgili satırlarında gösterilerek indirim konusu yapılması gerekmekte olup, ilgili satırı bulunmayan istisna ve indirimlerin ilgisine göre beyannamenin “Diğer indirimler ve istisnalar” veya “Diğer indirimler” bölümlerinde gösterilerek vergiye tabi matrahın tespitinde dikkate alınması mümkün bulunmaktadır. Bu şekilde indirim konusu yapılan istisna ve indirimler de asgari kurumlar vergisi kapsamına girecektir.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404069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83C49E-3C2D-4899-B127-FB641762C8CB}"/>
              </a:ext>
            </a:extLst>
          </p:cNvPr>
          <p:cNvSpPr>
            <a:spLocks noGrp="1"/>
          </p:cNvSpPr>
          <p:nvPr>
            <p:ph type="title"/>
          </p:nvPr>
        </p:nvSpPr>
        <p:spPr/>
        <p:txBody>
          <a:bodyPr/>
          <a:lstStyle/>
          <a:p>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4) Örnekler:</a:t>
            </a:r>
            <a:br>
              <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rgbClr val="FF0000"/>
              </a:solidFill>
            </a:endParaRPr>
          </a:p>
        </p:txBody>
      </p:sp>
      <p:sp>
        <p:nvSpPr>
          <p:cNvPr id="3" name="İçerik Yer Tutucusu 2">
            <a:extLst>
              <a:ext uri="{FF2B5EF4-FFF2-40B4-BE49-F238E27FC236}">
                <a16:creationId xmlns:a16="http://schemas.microsoft.com/office/drawing/2014/main" id="{BAB89B9B-1CE8-41F3-88AC-2228E367F495}"/>
              </a:ext>
            </a:extLst>
          </p:cNvPr>
          <p:cNvSpPr>
            <a:spLocks noGrp="1"/>
          </p:cNvSpPr>
          <p:nvPr>
            <p:ph idx="1"/>
          </p:nvPr>
        </p:nvSpPr>
        <p:spPr/>
        <p:txBody>
          <a:bodyPr/>
          <a:lstStyle/>
          <a:p>
            <a:pPr algn="just">
              <a:lnSpc>
                <a:spcPct val="107000"/>
              </a:lnSpc>
              <a:spcAft>
                <a:spcPts val="750"/>
              </a:spcAft>
            </a:pP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Tebliğde, yurt içi asgari kurumlar vergisi hesaplamalarına yönelik olarak farklı örneklere yer verilmiştir. Söz konusu örneklerin konuları aşağıdaki gibidir: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b="1"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Kurumlar vergisinin, asgari kurumlar vergisinden fazla olduğu durum.</a:t>
            </a:r>
            <a:endPar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750"/>
              </a:spcAft>
              <a:buSzPts val="1000"/>
              <a:buFont typeface="Symbol" panose="05050102010706020507" pitchFamily="18" charset="2"/>
              <a:buChar char=""/>
              <a:tabLst>
                <a:tab pos="457200" algn="l"/>
              </a:tabLst>
            </a:pPr>
            <a:r>
              <a:rPr lang="tr-TR" sz="18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Örnek 1:</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 A.Ş.’</a:t>
            </a:r>
            <a:r>
              <a:rPr lang="tr-TR" sz="18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nin</a:t>
            </a:r>
            <a:r>
              <a:rPr lang="tr-TR"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2025 hesap dönemine ilişkin ticari bilanço karı 1.000.000 TL, kanunen kabul edilmeyen gideri 200.000 TL’dir. Buna göre, anılan kurumun asgari kurumlar vergisi aşağıdaki şekilde hesaplanacaktır.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78958040"/>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58</TotalTime>
  <Words>3264</Words>
  <Application>Microsoft Office PowerPoint</Application>
  <PresentationFormat>Geniş ekran</PresentationFormat>
  <Paragraphs>301</Paragraphs>
  <Slides>33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33</vt:i4>
      </vt:variant>
    </vt:vector>
  </HeadingPairs>
  <TitlesOfParts>
    <vt:vector size="39" baseType="lpstr">
      <vt:lpstr>Arial</vt:lpstr>
      <vt:lpstr>Calibri</vt:lpstr>
      <vt:lpstr>Gill Sans MT</vt:lpstr>
      <vt:lpstr>Open Sans</vt:lpstr>
      <vt:lpstr>Symbol</vt:lpstr>
      <vt:lpstr>Galeri</vt:lpstr>
      <vt:lpstr>ASGARİ KURUMLAR VERGİSİ UYGULAMASI</vt:lpstr>
      <vt:lpstr>1) Asgari kurumlar vergisinin mükellefleri </vt:lpstr>
      <vt:lpstr>2) Uygulanacak dönem </vt:lpstr>
      <vt:lpstr>3) Asgari kurumlar vergisi uygulaması ve hesaplaması</vt:lpstr>
      <vt:lpstr>3.1) Yurt içi asgari kurumlar vergisi matrahından düşülecek indirim ve istisnalar </vt:lpstr>
      <vt:lpstr>3.2) Hesaplanan asgari kurumlar vergisinden indirilebilecek “alınmayan vergiler” (Kazanılan haklar) </vt:lpstr>
      <vt:lpstr>3.3) Geçmiş yıl zararları </vt:lpstr>
      <vt:lpstr>3.4) Diğer indirimler veya Diğer indirimler ve istisnalar </vt:lpstr>
      <vt:lpstr>4) Örnekler: </vt:lpstr>
      <vt:lpstr>PowerPoint Sunusu</vt:lpstr>
      <vt:lpstr>Ticari bilanço zararı olan bir kurumun kanunen kabul edilmeyen giderler üzerinden asgari kurumlar vergisi hesaplaması.  Örnek 2: (B) A.Ş.’nin 2025 hesap dönemine ilişkin ticari bilanço zararı 1.000.000 TL, kanunen kabul edilmeyen gideri 1.200.000 TL’dir. Buna göre, anılan kurumun asgari kurumlar vergisi aşağıdaki şekilde hesaplanacaktır. </vt:lpstr>
      <vt:lpstr>İştirak kazancı, iştirak hissesi satış kazancı ve teknoloji geliştirme bölgeleri kazanç istisnası ile asgari kurumlar vergisi hesaplaması </vt:lpstr>
      <vt:lpstr>PowerPoint Sunusu</vt:lpstr>
      <vt:lpstr>Yatırım teşvik belgesi kapsamında indirimli kurumlar vergisine tabi kazançların asgari kurumlar vergisi hesaplamasına etkisi. </vt:lpstr>
      <vt:lpstr>PowerPoint Sunusu</vt:lpstr>
      <vt:lpstr>PowerPoint Sunusu</vt:lpstr>
      <vt:lpstr>İhracat kazançları ve serbest bölgelerde elde edilen kazançlar üzerinden asgari kurumlar vergisi hesaplaması. </vt:lpstr>
      <vt:lpstr>PowerPoint Sunusu</vt:lpstr>
      <vt:lpstr>PowerPoint Sunusu</vt:lpstr>
      <vt:lpstr>Gayrimenkul Yatırım Ortaklıklarının taşınmaz satış kazançlarının asgari kurumlar vergisi hesaplamasına etkisi. </vt:lpstr>
      <vt:lpstr>PowerPoint Sunusu</vt:lpstr>
      <vt:lpstr>Beyannamede İndirim Konusu Yapılan Karşılık İptali, Değerleme Farkları vb. Unsurların Asgari Kurumlar Vergisi Karşısındaki Durumu Nedir? </vt:lpstr>
      <vt:lpstr>Geçmiş Yıl Zararları Yurt İçi Asgari Kurumlar Vergisi Hesaplamasında Dikkate Alınacak mı? </vt:lpstr>
      <vt:lpstr>2 Ağustos 2024 Tarihinden Önce Alınmış Olan Ancak Bu Tarihten Sonra Revize Edilen Yatırım Teşvik Belgeleri İçin Uygulama Nasıl Olacak? </vt:lpstr>
      <vt:lpstr>Geçici Vergi Dönemlerinde Asgari Kurumlar Vergisi Hesaplanacak mı? </vt:lpstr>
      <vt:lpstr>İlk Defa Faaliyete Başlayan Kurumlar Uygulama Kapsamında mı? </vt:lpstr>
      <vt:lpstr>Hasılat Esasına Göre Vergilendirilen Kurumlar Vergisi Mükellefleri Asgari Vergi Hesaplayacak mı? </vt:lpstr>
      <vt:lpstr>Hesaplanan Asgari Vergiden Mahsup Edilebilecek Vergiler Var mı? </vt:lpstr>
      <vt:lpstr>Tasfiye, Birleşme, Devir Ve Tam Bölünme İşlemleri Nedeniyle Verilen Beyannamelerinde Asgari Kurumlar Vergisi Hesaplanacak mı? </vt:lpstr>
      <vt:lpstr>PowerPoint Sunusu</vt:lpstr>
      <vt:lpstr>PowerPoint Sunusu</vt:lpstr>
      <vt:lpstr>PowerPoint Sunusu</vt:lpstr>
      <vt:lpstr>Sonuç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ASGARİ KURUMLAR VERGİSİ UYGULAMASI</dc:title>
  <dc:creator>OGUZELDAL</dc:creator>
  <cp:lastModifiedBy>OGUZELDAL</cp:lastModifiedBy>
  <cp:revision>12</cp:revision>
  <dcterms:created xsi:type="dcterms:W3CDTF">2025-05-02T11:20:06Z</dcterms:created>
  <dcterms:modified xsi:type="dcterms:W3CDTF">2025-05-07T10:49:19Z</dcterms:modified>
</cp:coreProperties>
</file>