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1166" r:id="rId2"/>
    <p:sldId id="1831" r:id="rId3"/>
    <p:sldId id="1808" r:id="rId4"/>
    <p:sldId id="1763" r:id="rId5"/>
    <p:sldId id="1766" r:id="rId6"/>
    <p:sldId id="1853" r:id="rId7"/>
    <p:sldId id="1854" r:id="rId8"/>
    <p:sldId id="1815" r:id="rId9"/>
    <p:sldId id="1807" r:id="rId10"/>
    <p:sldId id="1768" r:id="rId11"/>
    <p:sldId id="1774" r:id="rId12"/>
    <p:sldId id="1810" r:id="rId13"/>
    <p:sldId id="1834" r:id="rId14"/>
    <p:sldId id="1835" r:id="rId15"/>
    <p:sldId id="1776" r:id="rId16"/>
    <p:sldId id="1788" r:id="rId17"/>
    <p:sldId id="1778" r:id="rId18"/>
    <p:sldId id="1779" r:id="rId19"/>
    <p:sldId id="1836" r:id="rId20"/>
    <p:sldId id="1837" r:id="rId21"/>
    <p:sldId id="1838" r:id="rId22"/>
    <p:sldId id="1839" r:id="rId23"/>
    <p:sldId id="1840" r:id="rId24"/>
    <p:sldId id="1841" r:id="rId25"/>
    <p:sldId id="1842" r:id="rId26"/>
    <p:sldId id="1830" r:id="rId27"/>
    <p:sldId id="1843" r:id="rId28"/>
    <p:sldId id="1847" r:id="rId29"/>
    <p:sldId id="1844" r:id="rId30"/>
    <p:sldId id="1845" r:id="rId31"/>
    <p:sldId id="1846" r:id="rId32"/>
    <p:sldId id="1816" r:id="rId33"/>
    <p:sldId id="1817" r:id="rId34"/>
    <p:sldId id="1818" r:id="rId35"/>
    <p:sldId id="1819" r:id="rId36"/>
    <p:sldId id="1848" r:id="rId37"/>
    <p:sldId id="1820" r:id="rId38"/>
    <p:sldId id="1849" r:id="rId39"/>
    <p:sldId id="1821" r:id="rId40"/>
    <p:sldId id="1822" r:id="rId41"/>
    <p:sldId id="1851" r:id="rId42"/>
    <p:sldId id="1824" r:id="rId43"/>
    <p:sldId id="1850" r:id="rId44"/>
    <p:sldId id="1823" r:id="rId45"/>
    <p:sldId id="1852" r:id="rId46"/>
    <p:sldId id="1827" r:id="rId47"/>
    <p:sldId id="1825" r:id="rId48"/>
    <p:sldId id="1828" r:id="rId49"/>
    <p:sldId id="1855" r:id="rId50"/>
    <p:sldId id="1856" r:id="rId51"/>
    <p:sldId id="168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AEF5DD3-C6D0-476C-9A24-477A02ED4988}">
          <p14:sldIdLst>
            <p14:sldId id="1166"/>
            <p14:sldId id="1831"/>
            <p14:sldId id="1808"/>
            <p14:sldId id="1763"/>
            <p14:sldId id="1766"/>
            <p14:sldId id="1853"/>
            <p14:sldId id="1854"/>
            <p14:sldId id="1815"/>
            <p14:sldId id="1807"/>
            <p14:sldId id="1768"/>
            <p14:sldId id="1774"/>
            <p14:sldId id="1810"/>
            <p14:sldId id="1834"/>
            <p14:sldId id="1835"/>
            <p14:sldId id="1776"/>
            <p14:sldId id="1788"/>
            <p14:sldId id="1778"/>
            <p14:sldId id="1779"/>
            <p14:sldId id="1836"/>
            <p14:sldId id="1837"/>
            <p14:sldId id="1838"/>
            <p14:sldId id="1839"/>
            <p14:sldId id="1840"/>
            <p14:sldId id="1841"/>
            <p14:sldId id="1842"/>
            <p14:sldId id="1830"/>
            <p14:sldId id="1843"/>
            <p14:sldId id="1847"/>
            <p14:sldId id="1844"/>
            <p14:sldId id="1845"/>
            <p14:sldId id="1846"/>
            <p14:sldId id="1816"/>
            <p14:sldId id="1817"/>
            <p14:sldId id="1818"/>
            <p14:sldId id="1819"/>
            <p14:sldId id="1848"/>
            <p14:sldId id="1820"/>
            <p14:sldId id="1849"/>
            <p14:sldId id="1821"/>
            <p14:sldId id="1822"/>
            <p14:sldId id="1851"/>
            <p14:sldId id="1824"/>
            <p14:sldId id="1850"/>
            <p14:sldId id="1823"/>
            <p14:sldId id="1852"/>
            <p14:sldId id="1827"/>
            <p14:sldId id="1825"/>
            <p14:sldId id="1828"/>
            <p14:sldId id="1855"/>
            <p14:sldId id="1856"/>
            <p14:sldId id="1680"/>
          </p14:sldIdLst>
        </p14:section>
        <p14:section name="Başlıksız Bölüm" id="{6FCCEA60-E8C9-4567-8D46-9DDA0A167CFB}">
          <p14:sldIdLst/>
        </p14:section>
        <p14:section name="Başlıksız Bölüm" id="{11143997-E8AC-4124-9AB3-7BA17595BD23}">
          <p14:sldIdLst/>
        </p14:section>
        <p14:section name="Başlıksız Bölüm" id="{64A78F42-9985-4EDC-AB94-68F96BD2792A}">
          <p14:sldIdLst/>
        </p14:section>
        <p14:section name="Başlıksız Bölüm" id="{8C76ADAD-A609-4D91-B4FD-A1AAA55E3BE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E6"/>
    <a:srgbClr val="026DB6"/>
    <a:srgbClr val="FF9900"/>
    <a:srgbClr val="49B4F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64" autoAdjust="0"/>
  </p:normalViewPr>
  <p:slideViewPr>
    <p:cSldViewPr>
      <p:cViewPr varScale="1">
        <p:scale>
          <a:sx n="63" d="100"/>
          <a:sy n="63" d="100"/>
        </p:scale>
        <p:origin x="954" y="78"/>
      </p:cViewPr>
      <p:guideLst>
        <p:guide orient="horz" pos="2160"/>
        <p:guide pos="2880"/>
      </p:guideLst>
    </p:cSldViewPr>
  </p:slideViewPr>
  <p:outlineViewPr>
    <p:cViewPr>
      <p:scale>
        <a:sx n="33" d="100"/>
        <a:sy n="33" d="100"/>
      </p:scale>
      <p:origin x="0" y="-720"/>
    </p:cViewPr>
  </p:outlineViewPr>
  <p:notesTextViewPr>
    <p:cViewPr>
      <p:scale>
        <a:sx n="100" d="100"/>
        <a:sy n="100" d="100"/>
      </p:scale>
      <p:origin x="0" y="0"/>
    </p:cViewPr>
  </p:notesTextViewPr>
  <p:sorterViewPr>
    <p:cViewPr>
      <p:scale>
        <a:sx n="68" d="100"/>
        <a:sy n="68" d="100"/>
      </p:scale>
      <p:origin x="0" y="-53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8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FDF61-B858-4BC0-B8FC-71EA4020B555}" type="datetimeFigureOut">
              <a:rPr lang="tr-TR" smtClean="0"/>
              <a:t>8.01.2025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5E4AA-3903-4E01-81A1-546F00B3BFEE}" type="slidenum">
              <a:rPr lang="tr-TR" smtClean="0"/>
              <a:t>‹#›</a:t>
            </a:fld>
            <a:endParaRPr lang="tr-TR"/>
          </a:p>
        </p:txBody>
      </p:sp>
    </p:spTree>
    <p:extLst>
      <p:ext uri="{BB962C8B-B14F-4D97-AF65-F5344CB8AC3E}">
        <p14:creationId xmlns:p14="http://schemas.microsoft.com/office/powerpoint/2010/main" val="76800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2</a:t>
            </a:fld>
            <a:endParaRPr lang="tr-TR"/>
          </a:p>
        </p:txBody>
      </p:sp>
    </p:spTree>
    <p:extLst>
      <p:ext uri="{BB962C8B-B14F-4D97-AF65-F5344CB8AC3E}">
        <p14:creationId xmlns:p14="http://schemas.microsoft.com/office/powerpoint/2010/main" val="34266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41</a:t>
            </a:fld>
            <a:endParaRPr lang="tr-TR"/>
          </a:p>
        </p:txBody>
      </p:sp>
    </p:spTree>
    <p:extLst>
      <p:ext uri="{BB962C8B-B14F-4D97-AF65-F5344CB8AC3E}">
        <p14:creationId xmlns:p14="http://schemas.microsoft.com/office/powerpoint/2010/main" val="190988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43</a:t>
            </a:fld>
            <a:endParaRPr lang="tr-TR"/>
          </a:p>
        </p:txBody>
      </p:sp>
    </p:spTree>
    <p:extLst>
      <p:ext uri="{BB962C8B-B14F-4D97-AF65-F5344CB8AC3E}">
        <p14:creationId xmlns:p14="http://schemas.microsoft.com/office/powerpoint/2010/main" val="616830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45</a:t>
            </a:fld>
            <a:endParaRPr lang="tr-TR"/>
          </a:p>
        </p:txBody>
      </p:sp>
    </p:spTree>
    <p:extLst>
      <p:ext uri="{BB962C8B-B14F-4D97-AF65-F5344CB8AC3E}">
        <p14:creationId xmlns:p14="http://schemas.microsoft.com/office/powerpoint/2010/main" val="114599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5</a:t>
            </a:fld>
            <a:endParaRPr lang="tr-TR"/>
          </a:p>
        </p:txBody>
      </p:sp>
    </p:spTree>
    <p:extLst>
      <p:ext uri="{BB962C8B-B14F-4D97-AF65-F5344CB8AC3E}">
        <p14:creationId xmlns:p14="http://schemas.microsoft.com/office/powerpoint/2010/main" val="329946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6</a:t>
            </a:fld>
            <a:endParaRPr lang="tr-TR"/>
          </a:p>
        </p:txBody>
      </p:sp>
    </p:spTree>
    <p:extLst>
      <p:ext uri="{BB962C8B-B14F-4D97-AF65-F5344CB8AC3E}">
        <p14:creationId xmlns:p14="http://schemas.microsoft.com/office/powerpoint/2010/main" val="389403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7</a:t>
            </a:fld>
            <a:endParaRPr lang="tr-TR"/>
          </a:p>
        </p:txBody>
      </p:sp>
    </p:spTree>
    <p:extLst>
      <p:ext uri="{BB962C8B-B14F-4D97-AF65-F5344CB8AC3E}">
        <p14:creationId xmlns:p14="http://schemas.microsoft.com/office/powerpoint/2010/main" val="133679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10</a:t>
            </a:fld>
            <a:endParaRPr lang="tr-TR"/>
          </a:p>
        </p:txBody>
      </p:sp>
    </p:spTree>
    <p:extLst>
      <p:ext uri="{BB962C8B-B14F-4D97-AF65-F5344CB8AC3E}">
        <p14:creationId xmlns:p14="http://schemas.microsoft.com/office/powerpoint/2010/main" val="329260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30</a:t>
            </a:fld>
            <a:endParaRPr lang="tr-TR"/>
          </a:p>
        </p:txBody>
      </p:sp>
    </p:spTree>
    <p:extLst>
      <p:ext uri="{BB962C8B-B14F-4D97-AF65-F5344CB8AC3E}">
        <p14:creationId xmlns:p14="http://schemas.microsoft.com/office/powerpoint/2010/main" val="8531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32</a:t>
            </a:fld>
            <a:endParaRPr lang="tr-TR"/>
          </a:p>
        </p:txBody>
      </p:sp>
    </p:spTree>
    <p:extLst>
      <p:ext uri="{BB962C8B-B14F-4D97-AF65-F5344CB8AC3E}">
        <p14:creationId xmlns:p14="http://schemas.microsoft.com/office/powerpoint/2010/main" val="152333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36</a:t>
            </a:fld>
            <a:endParaRPr lang="tr-TR"/>
          </a:p>
        </p:txBody>
      </p:sp>
    </p:spTree>
    <p:extLst>
      <p:ext uri="{BB962C8B-B14F-4D97-AF65-F5344CB8AC3E}">
        <p14:creationId xmlns:p14="http://schemas.microsoft.com/office/powerpoint/2010/main" val="61243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8E5E4AA-3903-4E01-81A1-546F00B3BFEE}" type="slidenum">
              <a:rPr lang="tr-TR" smtClean="0"/>
              <a:t>38</a:t>
            </a:fld>
            <a:endParaRPr lang="tr-TR"/>
          </a:p>
        </p:txBody>
      </p:sp>
    </p:spTree>
    <p:extLst>
      <p:ext uri="{BB962C8B-B14F-4D97-AF65-F5344CB8AC3E}">
        <p14:creationId xmlns:p14="http://schemas.microsoft.com/office/powerpoint/2010/main" val="69670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reeform 1"/>
          <p:cNvSpPr/>
          <p:nvPr userDrawn="1"/>
        </p:nvSpPr>
        <p:spPr>
          <a:xfrm>
            <a:off x="-432450" y="6507783"/>
            <a:ext cx="10318874" cy="362800"/>
          </a:xfrm>
          <a:custGeom>
            <a:avLst/>
            <a:gdLst>
              <a:gd name="connsiteX0" fmla="*/ 449228 w 10318874"/>
              <a:gd name="connsiteY0" fmla="*/ 362800 h 362800"/>
              <a:gd name="connsiteX1" fmla="*/ 9584839 w 10318874"/>
              <a:gd name="connsiteY1" fmla="*/ 354411 h 362800"/>
              <a:gd name="connsiteX2" fmla="*/ 9433837 w 10318874"/>
              <a:gd name="connsiteY2" fmla="*/ 2074 h 362800"/>
              <a:gd name="connsiteX3" fmla="*/ 6782916 w 10318874"/>
              <a:gd name="connsiteY3" fmla="*/ 211799 h 362800"/>
              <a:gd name="connsiteX4" fmla="*/ 3720934 w 10318874"/>
              <a:gd name="connsiteY4" fmla="*/ 278911 h 362800"/>
              <a:gd name="connsiteX5" fmla="*/ 1640465 w 10318874"/>
              <a:gd name="connsiteY5" fmla="*/ 278911 h 362800"/>
              <a:gd name="connsiteX6" fmla="*/ 449228 w 10318874"/>
              <a:gd name="connsiteY6" fmla="*/ 362800 h 3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8874" h="362800">
                <a:moveTo>
                  <a:pt x="449228" y="362800"/>
                </a:moveTo>
                <a:lnTo>
                  <a:pt x="9584839" y="354411"/>
                </a:lnTo>
                <a:cubicBezTo>
                  <a:pt x="11082274" y="294290"/>
                  <a:pt x="9900824" y="25843"/>
                  <a:pt x="9433837" y="2074"/>
                </a:cubicBezTo>
                <a:cubicBezTo>
                  <a:pt x="8966850" y="-21695"/>
                  <a:pt x="7735066" y="165660"/>
                  <a:pt x="6782916" y="211799"/>
                </a:cubicBezTo>
                <a:cubicBezTo>
                  <a:pt x="5830766" y="257938"/>
                  <a:pt x="4578009" y="267726"/>
                  <a:pt x="3720934" y="278911"/>
                </a:cubicBezTo>
                <a:cubicBezTo>
                  <a:pt x="2863859" y="290096"/>
                  <a:pt x="2184351" y="270522"/>
                  <a:pt x="1640465" y="278911"/>
                </a:cubicBezTo>
                <a:cubicBezTo>
                  <a:pt x="1096579" y="287300"/>
                  <a:pt x="-874834" y="350217"/>
                  <a:pt x="449228" y="362800"/>
                </a:cubicBezTo>
                <a:close/>
              </a:path>
            </a:pathLst>
          </a:cu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370013" y="301625"/>
            <a:ext cx="7313612" cy="1143000"/>
          </a:xfrm>
        </p:spPr>
        <p:txBody>
          <a:bodyPr/>
          <a:lstStyle/>
          <a:p>
            <a:r>
              <a:rPr lang="tr-TR"/>
              <a:t>Asıl başlık stili için tıklatın</a:t>
            </a:r>
          </a:p>
        </p:txBody>
      </p:sp>
      <p:sp>
        <p:nvSpPr>
          <p:cNvPr id="3" name="Metin Yer Tutucusu 2"/>
          <p:cNvSpPr>
            <a:spLocks noGrp="1"/>
          </p:cNvSpPr>
          <p:nvPr>
            <p:ph type="body" sz="half" idx="1"/>
          </p:nvPr>
        </p:nvSpPr>
        <p:spPr>
          <a:xfrm>
            <a:off x="1370013" y="1827213"/>
            <a:ext cx="3579812"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102225" y="1827213"/>
            <a:ext cx="35814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fld id="{2EEEDCE8-DADA-41E2-A792-52AC57CBB089}" type="slidenum">
              <a:rPr lang="tr-TR" altLang="tr-TR"/>
              <a:pPr/>
              <a:t>‹#›</a:t>
            </a:fld>
            <a:endParaRPr lang="tr-TR" altLang="tr-TR"/>
          </a:p>
        </p:txBody>
      </p:sp>
    </p:spTree>
    <p:extLst>
      <p:ext uri="{BB962C8B-B14F-4D97-AF65-F5344CB8AC3E}">
        <p14:creationId xmlns:p14="http://schemas.microsoft.com/office/powerpoint/2010/main" val="260897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zeyyatsabuncuoglu@yahoo.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logo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47" y="317620"/>
            <a:ext cx="2078672" cy="19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a:extLst>
              <a:ext uri="{FF2B5EF4-FFF2-40B4-BE49-F238E27FC236}">
                <a16:creationId xmlns:a16="http://schemas.microsoft.com/office/drawing/2014/main" id="{B8AC9D33-DC10-43A0-AD15-371518E85002}"/>
              </a:ext>
            </a:extLst>
          </p:cNvPr>
          <p:cNvSpPr txBox="1"/>
          <p:nvPr/>
        </p:nvSpPr>
        <p:spPr>
          <a:xfrm>
            <a:off x="3962400" y="5815617"/>
            <a:ext cx="5029200" cy="584775"/>
          </a:xfrm>
          <a:prstGeom prst="rect">
            <a:avLst/>
          </a:prstGeom>
          <a:noFill/>
        </p:spPr>
        <p:txBody>
          <a:bodyPr wrap="square" rtlCol="0">
            <a:spAutoFit/>
          </a:bodyPr>
          <a:lstStyle/>
          <a:p>
            <a:r>
              <a:rPr lang="tr-TR" sz="3200" dirty="0" err="1">
                <a:solidFill>
                  <a:srgbClr val="0000FF"/>
                </a:solidFill>
              </a:rPr>
              <a:t>Prof.Dr.Zeyyat</a:t>
            </a:r>
            <a:r>
              <a:rPr lang="tr-TR" sz="3200" dirty="0">
                <a:solidFill>
                  <a:srgbClr val="0000FF"/>
                </a:solidFill>
              </a:rPr>
              <a:t> Sabuncuoğlu</a:t>
            </a:r>
          </a:p>
        </p:txBody>
      </p:sp>
      <p:sp>
        <p:nvSpPr>
          <p:cNvPr id="8" name="Rectangle 9"/>
          <p:cNvSpPr/>
          <p:nvPr/>
        </p:nvSpPr>
        <p:spPr>
          <a:xfrm rot="19045440">
            <a:off x="492974" y="1593397"/>
            <a:ext cx="4685350" cy="1165665"/>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t>Aile İşletmeleri</a:t>
            </a:r>
            <a:endParaRPr lang="tr-TR" sz="4400" b="1" dirty="0"/>
          </a:p>
        </p:txBody>
      </p:sp>
      <p:sp>
        <p:nvSpPr>
          <p:cNvPr id="9" name="Rectangle 9"/>
          <p:cNvSpPr/>
          <p:nvPr/>
        </p:nvSpPr>
        <p:spPr>
          <a:xfrm rot="19045440">
            <a:off x="1239110" y="3353218"/>
            <a:ext cx="5152999" cy="1165665"/>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t>Kurumsallaşma</a:t>
            </a:r>
            <a:endParaRPr lang="tr-TR" sz="4400" b="1" dirty="0"/>
          </a:p>
        </p:txBody>
      </p:sp>
      <p:sp>
        <p:nvSpPr>
          <p:cNvPr id="10" name="Rectangle 9"/>
          <p:cNvSpPr/>
          <p:nvPr/>
        </p:nvSpPr>
        <p:spPr>
          <a:xfrm rot="19045440">
            <a:off x="4436386" y="3096171"/>
            <a:ext cx="4957223" cy="1165665"/>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t>Aile Anayasası</a:t>
            </a:r>
            <a:endParaRPr lang="tr-TR" sz="4400" b="1" dirty="0"/>
          </a:p>
        </p:txBody>
      </p:sp>
      <p:pic>
        <p:nvPicPr>
          <p:cNvPr id="1026" name="Picture 2" descr="BURSA YEMİNLİ MALİ MÜŞAVİRLER ODA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024" y="317620"/>
            <a:ext cx="3132576" cy="932382"/>
          </a:xfrm>
          <a:prstGeom prst="rect">
            <a:avLst/>
          </a:prstGeom>
          <a:solidFill>
            <a:srgbClr val="0000FF"/>
          </a:solidFill>
          <a:ln>
            <a:solidFill>
              <a:schemeClr val="accent1"/>
            </a:solidFill>
          </a:ln>
        </p:spPr>
      </p:pic>
    </p:spTree>
    <p:extLst>
      <p:ext uri="{BB962C8B-B14F-4D97-AF65-F5344CB8AC3E}">
        <p14:creationId xmlns:p14="http://schemas.microsoft.com/office/powerpoint/2010/main" val="11567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319590">
            <a:off x="7740719" y="-218539"/>
            <a:ext cx="990600" cy="2646878"/>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a:solidFill>
                  <a:schemeClr val="bg1"/>
                </a:solidFill>
                <a:ea typeface="+mj-ea"/>
                <a:cs typeface="+mj-cs"/>
              </a:rPr>
              <a:t>!</a:t>
            </a:r>
            <a:endParaRPr lang="en-US" sz="16600" b="1" dirty="0">
              <a:solidFill>
                <a:schemeClr val="bg1"/>
              </a:solidFill>
              <a:ea typeface="+mj-ea"/>
              <a:cs typeface="+mj-cs"/>
            </a:endParaRPr>
          </a:p>
        </p:txBody>
      </p:sp>
      <p:pic>
        <p:nvPicPr>
          <p:cNvPr id="8" name="Resim 7"/>
          <p:cNvPicPr>
            <a:picLocks noChangeAspect="1"/>
          </p:cNvPicPr>
          <p:nvPr/>
        </p:nvPicPr>
        <p:blipFill>
          <a:blip r:embed="rId3"/>
          <a:stretch>
            <a:fillRect/>
          </a:stretch>
        </p:blipFill>
        <p:spPr>
          <a:xfrm>
            <a:off x="228600" y="457200"/>
            <a:ext cx="8623437" cy="5638800"/>
          </a:xfrm>
          <a:prstGeom prst="rect">
            <a:avLst/>
          </a:prstGeom>
        </p:spPr>
      </p:pic>
      <p:sp>
        <p:nvSpPr>
          <p:cNvPr id="3" name="Metin kutusu 2"/>
          <p:cNvSpPr txBox="1"/>
          <p:nvPr/>
        </p:nvSpPr>
        <p:spPr>
          <a:xfrm>
            <a:off x="1676400" y="1360944"/>
            <a:ext cx="7848600" cy="2677656"/>
          </a:xfrm>
          <a:prstGeom prst="rect">
            <a:avLst/>
          </a:prstGeom>
          <a:noFill/>
        </p:spPr>
        <p:txBody>
          <a:bodyPr wrap="square" rtlCol="0">
            <a:spAutoFit/>
          </a:bodyPr>
          <a:lstStyle/>
          <a:p>
            <a:r>
              <a:rPr lang="tr-TR" sz="4800" b="1" dirty="0" smtClean="0">
                <a:solidFill>
                  <a:schemeClr val="bg1"/>
                </a:solidFill>
                <a:latin typeface="Andalus" pitchFamily="18" charset="-78"/>
                <a:cs typeface="Andalus" pitchFamily="18" charset="-78"/>
              </a:rPr>
              <a:t>          </a:t>
            </a:r>
          </a:p>
          <a:p>
            <a:r>
              <a:rPr lang="tr-TR" sz="4000" b="1" dirty="0" smtClean="0">
                <a:solidFill>
                  <a:schemeClr val="bg1"/>
                </a:solidFill>
                <a:latin typeface="Andalus" pitchFamily="18" charset="-78"/>
                <a:cs typeface="Andalus" pitchFamily="18" charset="-78"/>
              </a:rPr>
              <a:t>     </a:t>
            </a:r>
            <a:r>
              <a:rPr lang="tr-TR" sz="4000" b="1" dirty="0" smtClean="0">
                <a:solidFill>
                  <a:schemeClr val="bg1"/>
                </a:solidFill>
                <a:cs typeface="Andalus" pitchFamily="18" charset="-78"/>
              </a:rPr>
              <a:t>KURUMSALLAŞMAYA</a:t>
            </a:r>
          </a:p>
          <a:p>
            <a:r>
              <a:rPr lang="tr-TR" sz="4000" b="1" dirty="0">
                <a:solidFill>
                  <a:schemeClr val="bg1"/>
                </a:solidFill>
                <a:cs typeface="Andalus" pitchFamily="18" charset="-78"/>
              </a:rPr>
              <a:t> </a:t>
            </a:r>
            <a:r>
              <a:rPr lang="tr-TR" sz="4000" b="1" dirty="0" smtClean="0">
                <a:solidFill>
                  <a:schemeClr val="bg1"/>
                </a:solidFill>
                <a:cs typeface="Andalus" pitchFamily="18" charset="-78"/>
              </a:rPr>
              <a:t>                   GEÇİŞ …</a:t>
            </a:r>
          </a:p>
          <a:p>
            <a:r>
              <a:rPr lang="tr-TR" sz="4000" b="1" dirty="0" smtClean="0">
                <a:solidFill>
                  <a:schemeClr val="bg1"/>
                </a:solidFill>
                <a:latin typeface="Andalus" pitchFamily="18" charset="-78"/>
                <a:cs typeface="Andalus" pitchFamily="18" charset="-78"/>
              </a:rPr>
              <a:t>            </a:t>
            </a:r>
            <a:endParaRPr lang="tr-TR" sz="4000" b="1"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56754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28600"/>
            <a:ext cx="8305800" cy="1752600"/>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3810" y="524470"/>
            <a:ext cx="9147810" cy="923330"/>
          </a:xfrm>
          <a:prstGeom prst="rect">
            <a:avLst/>
          </a:prstGeom>
        </p:spPr>
        <p:txBody>
          <a:bodyPr wrap="square">
            <a:spAutoFit/>
          </a:bodyPr>
          <a:lstStyle/>
          <a:p>
            <a:pPr lvl="0">
              <a:spcBef>
                <a:spcPct val="0"/>
              </a:spcBef>
            </a:pPr>
            <a:r>
              <a:rPr lang="tr-TR" sz="5400" b="1" dirty="0" smtClean="0">
                <a:solidFill>
                  <a:schemeClr val="bg1"/>
                </a:solidFill>
                <a:ea typeface="+mj-ea"/>
                <a:cs typeface="+mj-cs"/>
              </a:rPr>
              <a:t>       </a:t>
            </a:r>
            <a:r>
              <a:rPr lang="tr-TR" sz="4800" b="1" dirty="0" smtClean="0">
                <a:solidFill>
                  <a:schemeClr val="bg1"/>
                </a:solidFill>
                <a:ea typeface="+mj-ea"/>
                <a:cs typeface="+mj-cs"/>
              </a:rPr>
              <a:t>Kurumsallaşma  nedir</a:t>
            </a:r>
            <a:endParaRPr lang="en-US" sz="4800" b="1" dirty="0">
              <a:solidFill>
                <a:schemeClr val="bg1"/>
              </a:solidFill>
              <a:ea typeface="+mj-ea"/>
              <a:cs typeface="+mj-cs"/>
            </a:endParaRPr>
          </a:p>
        </p:txBody>
      </p:sp>
      <p:sp>
        <p:nvSpPr>
          <p:cNvPr id="6" name="Rectangle 5"/>
          <p:cNvSpPr/>
          <p:nvPr/>
        </p:nvSpPr>
        <p:spPr>
          <a:xfrm rot="319590">
            <a:off x="7054918" y="-218540"/>
            <a:ext cx="990600" cy="2646878"/>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a:solidFill>
                  <a:schemeClr val="bg1"/>
                </a:solidFill>
                <a:ea typeface="+mj-ea"/>
                <a:cs typeface="+mj-cs"/>
              </a:rPr>
              <a:t>?</a:t>
            </a:r>
            <a:endParaRPr lang="en-US" sz="16600" b="1" dirty="0">
              <a:solidFill>
                <a:schemeClr val="bg1"/>
              </a:solidFill>
              <a:ea typeface="+mj-ea"/>
              <a:cs typeface="+mj-cs"/>
            </a:endParaRPr>
          </a:p>
        </p:txBody>
      </p:sp>
      <p:sp>
        <p:nvSpPr>
          <p:cNvPr id="3" name="Dikdörtgen 2"/>
          <p:cNvSpPr/>
          <p:nvPr/>
        </p:nvSpPr>
        <p:spPr>
          <a:xfrm>
            <a:off x="457200" y="1447800"/>
            <a:ext cx="8305800" cy="6555641"/>
          </a:xfrm>
          <a:prstGeom prst="rect">
            <a:avLst/>
          </a:prstGeom>
        </p:spPr>
        <p:txBody>
          <a:bodyPr wrap="square">
            <a:spAutoFit/>
          </a:bodyPr>
          <a:lstStyle/>
          <a:p>
            <a:pPr>
              <a:defRPr/>
            </a:pPr>
            <a:endParaRPr lang="tr-TR" sz="2800" dirty="0">
              <a:latin typeface="Arial"/>
              <a:cs typeface="Arial"/>
            </a:endParaRPr>
          </a:p>
          <a:p>
            <a:endParaRPr lang="tr-TR" sz="2800" dirty="0"/>
          </a:p>
          <a:p>
            <a:pPr marL="457200" lvl="0" indent="-457200" fontAlgn="base">
              <a:buFont typeface="Wingdings" panose="05000000000000000000" pitchFamily="2" charset="2"/>
              <a:buChar char="v"/>
            </a:pPr>
            <a:r>
              <a:rPr lang="tr-TR" sz="2800" b="1" dirty="0" smtClean="0"/>
              <a:t>Kurumsallaşma:</a:t>
            </a:r>
          </a:p>
          <a:p>
            <a:pPr marL="457200" lvl="0" indent="-457200" fontAlgn="base">
              <a:buFont typeface="Wingdings" panose="05000000000000000000" pitchFamily="2" charset="2"/>
              <a:buChar char="v"/>
            </a:pPr>
            <a:r>
              <a:rPr lang="tr-TR" sz="2800" dirty="0" smtClean="0"/>
              <a:t> </a:t>
            </a:r>
            <a:r>
              <a:rPr lang="tr-TR" sz="2800" dirty="0"/>
              <a:t>A</a:t>
            </a:r>
            <a:r>
              <a:rPr lang="tr-TR" sz="2800" dirty="0" smtClean="0"/>
              <a:t>ile işletmesinin yeniden yapılanması,</a:t>
            </a:r>
          </a:p>
          <a:p>
            <a:pPr marL="457200" lvl="0" indent="-457200" fontAlgn="base">
              <a:buFont typeface="Wingdings" panose="05000000000000000000" pitchFamily="2" charset="2"/>
              <a:buChar char="v"/>
            </a:pPr>
            <a:r>
              <a:rPr lang="tr-TR" sz="2800" dirty="0" smtClean="0"/>
              <a:t> Sistemlerin kurulması,</a:t>
            </a:r>
          </a:p>
          <a:p>
            <a:pPr marL="457200" lvl="0" indent="-457200" fontAlgn="base">
              <a:buFont typeface="Wingdings" panose="05000000000000000000" pitchFamily="2" charset="2"/>
              <a:buChar char="v"/>
            </a:pPr>
            <a:r>
              <a:rPr lang="tr-TR" sz="2800" dirty="0" smtClean="0"/>
              <a:t> Temel yönetsel ilke ve kuralların belirlenmesi, </a:t>
            </a:r>
          </a:p>
          <a:p>
            <a:pPr marL="457200" lvl="0" indent="-457200" fontAlgn="base">
              <a:buFont typeface="Wingdings" panose="05000000000000000000" pitchFamily="2" charset="2"/>
              <a:buChar char="v"/>
            </a:pPr>
            <a:r>
              <a:rPr lang="tr-TR" sz="2800" dirty="0" smtClean="0"/>
              <a:t>Demokratik, sürdürülebilir ve profesyonel yapılanmaya geçişin sağlanması demektir.</a:t>
            </a:r>
          </a:p>
          <a:p>
            <a:pPr marL="457200" lvl="0" indent="-457200" fontAlgn="base">
              <a:buFont typeface="Wingdings" panose="05000000000000000000" pitchFamily="2" charset="2"/>
              <a:buChar char="v"/>
            </a:pPr>
            <a:endParaRPr lang="tr-TR" sz="2800" i="1" dirty="0"/>
          </a:p>
          <a:p>
            <a:pPr marL="457200" lvl="0" indent="-457200" fontAlgn="base">
              <a:buFont typeface="Wingdings" panose="05000000000000000000" pitchFamily="2" charset="2"/>
              <a:buChar char="v"/>
            </a:pPr>
            <a:r>
              <a:rPr lang="tr-TR" sz="2800" i="1" dirty="0" smtClean="0"/>
              <a:t>Bir Şirketin, kişilerden soyutlanarak kurallara, ilkelere, standartlara, prosedürlere ve sistemlere  bağlı olarak yönetilmesidir.</a:t>
            </a:r>
          </a:p>
          <a:p>
            <a:pPr lvl="0" fontAlgn="base"/>
            <a:r>
              <a:rPr lang="tr-TR" sz="2800" dirty="0" smtClean="0"/>
              <a:t> </a:t>
            </a:r>
          </a:p>
          <a:p>
            <a:pPr lvl="0" fontAlgn="base"/>
            <a:r>
              <a:rPr lang="tr-TR" sz="2800" dirty="0"/>
              <a:t/>
            </a:r>
            <a:br>
              <a:rPr lang="tr-TR" sz="2800" dirty="0"/>
            </a:br>
            <a:r>
              <a:rPr lang="tr-TR" sz="2800" dirty="0"/>
              <a:t> </a:t>
            </a:r>
          </a:p>
        </p:txBody>
      </p:sp>
    </p:spTree>
    <p:extLst>
      <p:ext uri="{BB962C8B-B14F-4D97-AF65-F5344CB8AC3E}">
        <p14:creationId xmlns:p14="http://schemas.microsoft.com/office/powerpoint/2010/main" val="224192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 calcmode="lin" valueType="num">
                                      <p:cBhvr additive="base">
                                        <p:cTn id="6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p:nvPr/>
        </p:nvSpPr>
        <p:spPr>
          <a:xfrm>
            <a:off x="1676400" y="5334000"/>
            <a:ext cx="5410200" cy="7553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600" b="1" kern="0" dirty="0" smtClean="0">
                <a:solidFill>
                  <a:schemeClr val="bg1"/>
                </a:solidFill>
              </a:rPr>
              <a:t>Kurumsallaşma</a:t>
            </a:r>
            <a:r>
              <a:rPr lang="tr-TR" sz="3600" b="1" kern="0" dirty="0">
                <a:solidFill>
                  <a:schemeClr val="bg1"/>
                </a:solidFill>
              </a:rPr>
              <a:t> </a:t>
            </a:r>
            <a:r>
              <a:rPr lang="tr-TR" sz="3600" b="1" kern="0" dirty="0" smtClean="0">
                <a:solidFill>
                  <a:schemeClr val="bg1"/>
                </a:solidFill>
              </a:rPr>
              <a:t> adımları…</a:t>
            </a:r>
            <a:endParaRPr lang="en-US" sz="3600" b="1" kern="0" dirty="0">
              <a:solidFill>
                <a:schemeClr val="bg1"/>
              </a:solidFill>
            </a:endParaRPr>
          </a:p>
        </p:txBody>
      </p:sp>
      <p:pic>
        <p:nvPicPr>
          <p:cNvPr id="2" name="Resim 1"/>
          <p:cNvPicPr>
            <a:picLocks noChangeAspect="1"/>
          </p:cNvPicPr>
          <p:nvPr/>
        </p:nvPicPr>
        <p:blipFill>
          <a:blip r:embed="rId2"/>
          <a:stretch>
            <a:fillRect/>
          </a:stretch>
        </p:blipFill>
        <p:spPr>
          <a:xfrm>
            <a:off x="1736407" y="396240"/>
            <a:ext cx="5197793" cy="4892040"/>
          </a:xfrm>
          <a:prstGeom prst="rect">
            <a:avLst/>
          </a:prstGeom>
        </p:spPr>
      </p:pic>
    </p:spTree>
    <p:extLst>
      <p:ext uri="{BB962C8B-B14F-4D97-AF65-F5344CB8AC3E}">
        <p14:creationId xmlns:p14="http://schemas.microsoft.com/office/powerpoint/2010/main" val="366582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1" y="182880"/>
            <a:ext cx="4643202" cy="5103339"/>
          </a:xfrm>
          <a:prstGeom prst="rect">
            <a:avLst/>
          </a:prstGeom>
        </p:spPr>
      </p:pic>
      <p:sp>
        <p:nvSpPr>
          <p:cNvPr id="7" name="Rectangle 9"/>
          <p:cNvSpPr/>
          <p:nvPr/>
        </p:nvSpPr>
        <p:spPr>
          <a:xfrm>
            <a:off x="2590800" y="2033032"/>
            <a:ext cx="36576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smtClean="0">
                <a:solidFill>
                  <a:schemeClr val="bg1"/>
                </a:solidFill>
              </a:rPr>
              <a:t>     Aile anayasası </a:t>
            </a:r>
          </a:p>
          <a:p>
            <a:pPr lvl="0">
              <a:spcBef>
                <a:spcPct val="0"/>
              </a:spcBef>
            </a:pPr>
            <a:r>
              <a:rPr lang="tr-TR" sz="3200" b="1" kern="0" dirty="0" smtClean="0">
                <a:solidFill>
                  <a:schemeClr val="bg1"/>
                </a:solidFill>
              </a:rPr>
              <a:t>        oluşturma</a:t>
            </a:r>
            <a:r>
              <a:rPr lang="tr-TR" sz="4800" b="1" kern="0" dirty="0" smtClean="0">
                <a:solidFill>
                  <a:schemeClr val="bg1"/>
                </a:solidFill>
              </a:rPr>
              <a:t> ! </a:t>
            </a:r>
            <a:endParaRPr lang="en-US" sz="4800" b="1" kern="0" dirty="0">
              <a:solidFill>
                <a:schemeClr val="bg1"/>
              </a:solidFill>
            </a:endParaRPr>
          </a:p>
        </p:txBody>
      </p:sp>
      <p:sp>
        <p:nvSpPr>
          <p:cNvPr id="2" name="Metin kutusu 1"/>
          <p:cNvSpPr txBox="1"/>
          <p:nvPr/>
        </p:nvSpPr>
        <p:spPr>
          <a:xfrm>
            <a:off x="518160" y="5608320"/>
            <a:ext cx="7711440" cy="1046143"/>
          </a:xfrm>
          <a:prstGeom prst="rect">
            <a:avLst/>
          </a:prstGeom>
          <a:noFill/>
        </p:spPr>
        <p:txBody>
          <a:bodyPr wrap="square" rtlCol="0">
            <a:spAutoFit/>
          </a:bodyPr>
          <a:lstStyle/>
          <a:p>
            <a:pPr marL="457200" indent="-457200">
              <a:buFont typeface="Wingdings" pitchFamily="2" charset="2"/>
              <a:buChar char="Ø"/>
            </a:pPr>
            <a:r>
              <a:rPr lang="tr-TR" sz="2000" dirty="0">
                <a:latin typeface="Calibri" panose="020F0502020204030204" pitchFamily="34" charset="0"/>
                <a:ea typeface="Calibri" panose="020F0502020204030204" pitchFamily="34" charset="0"/>
                <a:cs typeface="Times New Roman" panose="02020603050405020304" pitchFamily="18" charset="0"/>
              </a:rPr>
              <a:t>Aile </a:t>
            </a:r>
            <a:r>
              <a:rPr lang="tr-TR" sz="2000" dirty="0" smtClean="0">
                <a:latin typeface="Calibri" panose="020F0502020204030204" pitchFamily="34" charset="0"/>
                <a:ea typeface="Calibri" panose="020F0502020204030204" pitchFamily="34" charset="0"/>
                <a:cs typeface="Times New Roman" panose="02020603050405020304" pitchFamily="18" charset="0"/>
              </a:rPr>
              <a:t> Anayasası: </a:t>
            </a:r>
            <a:r>
              <a:rPr lang="tr-TR" sz="2000" dirty="0">
                <a:latin typeface="Calibri" panose="020F0502020204030204" pitchFamily="34" charset="0"/>
                <a:ea typeface="Calibri" panose="020F0502020204030204" pitchFamily="34" charset="0"/>
                <a:cs typeface="Times New Roman" panose="02020603050405020304" pitchFamily="18" charset="0"/>
              </a:rPr>
              <a:t>aile-iş ilişkilerini düzenleyen, şirketin geleceğini güvence altına alan, temel ilke ve kuralları içeren ve kurumsallaşmanın yolunu açan bir belgenin hazırlanmasıdır.</a:t>
            </a:r>
          </a:p>
        </p:txBody>
      </p:sp>
    </p:spTree>
    <p:extLst>
      <p:ext uri="{BB962C8B-B14F-4D97-AF65-F5344CB8AC3E}">
        <p14:creationId xmlns:p14="http://schemas.microsoft.com/office/powerpoint/2010/main" val="180921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1" y="182880"/>
            <a:ext cx="4643202" cy="5103339"/>
          </a:xfrm>
          <a:prstGeom prst="rect">
            <a:avLst/>
          </a:prstGeom>
        </p:spPr>
      </p:pic>
      <p:sp>
        <p:nvSpPr>
          <p:cNvPr id="7" name="Rectangle 9"/>
          <p:cNvSpPr/>
          <p:nvPr/>
        </p:nvSpPr>
        <p:spPr>
          <a:xfrm>
            <a:off x="2590800" y="2033032"/>
            <a:ext cx="36576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smtClean="0">
                <a:solidFill>
                  <a:schemeClr val="bg1"/>
                </a:solidFill>
              </a:rPr>
              <a:t>     </a:t>
            </a:r>
            <a:r>
              <a:rPr lang="tr-TR" sz="2800" b="1" kern="0" dirty="0" smtClean="0">
                <a:solidFill>
                  <a:schemeClr val="bg1"/>
                </a:solidFill>
              </a:rPr>
              <a:t>Organizasyon şeması hazırlanmalı </a:t>
            </a:r>
            <a:r>
              <a:rPr lang="tr-TR" sz="4800" b="1" kern="0" dirty="0" smtClean="0">
                <a:solidFill>
                  <a:schemeClr val="bg1"/>
                </a:solidFill>
              </a:rPr>
              <a:t>! </a:t>
            </a:r>
            <a:endParaRPr lang="en-US" sz="4800" b="1" kern="0" dirty="0">
              <a:solidFill>
                <a:schemeClr val="bg1"/>
              </a:solidFill>
            </a:endParaRPr>
          </a:p>
        </p:txBody>
      </p:sp>
      <p:sp>
        <p:nvSpPr>
          <p:cNvPr id="2" name="Metin kutusu 1"/>
          <p:cNvSpPr txBox="1"/>
          <p:nvPr/>
        </p:nvSpPr>
        <p:spPr>
          <a:xfrm>
            <a:off x="1386840" y="5349240"/>
            <a:ext cx="8290560" cy="1323439"/>
          </a:xfrm>
          <a:prstGeom prst="rect">
            <a:avLst/>
          </a:prstGeom>
          <a:noFill/>
        </p:spPr>
        <p:txBody>
          <a:bodyPr wrap="square" rtlCol="0">
            <a:spAutoFit/>
          </a:bodyPr>
          <a:lstStyle/>
          <a:p>
            <a:pPr marL="457200" indent="-457200">
              <a:buFont typeface="Wingdings" pitchFamily="2" charset="2"/>
              <a:buChar char="Ø"/>
            </a:pPr>
            <a:r>
              <a:rPr lang="tr-TR" sz="2000" dirty="0" smtClean="0"/>
              <a:t>Organizasyon </a:t>
            </a:r>
            <a:r>
              <a:rPr lang="tr-TR" sz="2000" dirty="0"/>
              <a:t>şeması çizilmeli</a:t>
            </a:r>
          </a:p>
          <a:p>
            <a:pPr marL="457200" indent="-457200">
              <a:buFont typeface="Wingdings" pitchFamily="2" charset="2"/>
              <a:buChar char="Ø"/>
            </a:pPr>
            <a:r>
              <a:rPr lang="tr-TR" sz="2000" dirty="0"/>
              <a:t>Bütün pozisyonlar için görev tanımları yapılmalı</a:t>
            </a:r>
          </a:p>
          <a:p>
            <a:pPr marL="457200" indent="-457200">
              <a:buFont typeface="Wingdings" pitchFamily="2" charset="2"/>
              <a:buChar char="Ø"/>
            </a:pPr>
            <a:r>
              <a:rPr lang="tr-TR" sz="2000" dirty="0"/>
              <a:t>Bölümler arası koordinasyon sağlanmalı</a:t>
            </a:r>
          </a:p>
          <a:p>
            <a:pPr marL="457200" indent="-457200">
              <a:buFont typeface="Wingdings" pitchFamily="2" charset="2"/>
              <a:buChar char="Ø"/>
            </a:pPr>
            <a:r>
              <a:rPr lang="tr-TR" sz="2000" dirty="0"/>
              <a:t>Yapısal değişimler organizasyona </a:t>
            </a:r>
            <a:r>
              <a:rPr lang="tr-TR" sz="2000" dirty="0" smtClean="0"/>
              <a:t>aktarılmalı</a:t>
            </a:r>
            <a:r>
              <a:rPr lang="tr-TR" sz="2000" dirty="0" smtClean="0">
                <a:latin typeface="Calibri" panose="020F0502020204030204" pitchFamily="34" charset="0"/>
                <a:ea typeface="Calibri" panose="020F0502020204030204" pitchFamily="34"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579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9144000" cy="1806142"/>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chemeClr val="bg1"/>
                </a:solidFill>
              </a:rPr>
              <a:t>Basık(yalın)  organizasyona geçilmeli </a:t>
            </a:r>
            <a:r>
              <a:rPr lang="tr-TR" sz="6000" b="1" dirty="0">
                <a:solidFill>
                  <a:schemeClr val="bg1"/>
                </a:solidFill>
              </a:rPr>
              <a:t>!</a:t>
            </a:r>
            <a:endParaRPr lang="tr-TR" sz="6000" dirty="0"/>
          </a:p>
        </p:txBody>
      </p:sp>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4" name="Dikdörtgen 3"/>
          <p:cNvSpPr/>
          <p:nvPr/>
        </p:nvSpPr>
        <p:spPr>
          <a:xfrm>
            <a:off x="304800" y="2755678"/>
            <a:ext cx="8686800" cy="480131"/>
          </a:xfrm>
          <a:prstGeom prst="rect">
            <a:avLst/>
          </a:prstGeom>
        </p:spPr>
        <p:txBody>
          <a:bodyPr wrap="square">
            <a:spAutoFit/>
          </a:bodyPr>
          <a:lstStyle/>
          <a:p>
            <a:pPr>
              <a:lnSpc>
                <a:spcPct val="90000"/>
              </a:lnSpc>
              <a:buClr>
                <a:schemeClr val="tx2"/>
              </a:buClr>
            </a:pPr>
            <a:endParaRPr lang="tr-TR" sz="2800" dirty="0"/>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9" name="Dikdörtgen 8"/>
          <p:cNvSpPr/>
          <p:nvPr/>
        </p:nvSpPr>
        <p:spPr>
          <a:xfrm>
            <a:off x="609600" y="3060478"/>
            <a:ext cx="8686800" cy="480131"/>
          </a:xfrm>
          <a:prstGeom prst="rect">
            <a:avLst/>
          </a:prstGeom>
        </p:spPr>
        <p:txBody>
          <a:bodyPr wrap="square">
            <a:spAutoFit/>
          </a:bodyPr>
          <a:lstStyle/>
          <a:p>
            <a:pPr>
              <a:lnSpc>
                <a:spcPct val="90000"/>
              </a:lnSpc>
              <a:buClr>
                <a:schemeClr val="tx2"/>
              </a:buClr>
            </a:pPr>
            <a:endParaRPr lang="tr-TR" sz="2800" dirty="0"/>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AutoShape 4"/>
          <p:cNvSpPr>
            <a:spLocks noChangeArrowheads="1"/>
          </p:cNvSpPr>
          <p:nvPr/>
        </p:nvSpPr>
        <p:spPr bwMode="auto">
          <a:xfrm>
            <a:off x="1600200" y="2995742"/>
            <a:ext cx="1752600" cy="2262057"/>
          </a:xfrm>
          <a:prstGeom prst="triangle">
            <a:avLst>
              <a:gd name="adj" fmla="val 51087"/>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Arial" panose="020B0604020202020204" pitchFamily="34" charset="0"/>
              </a:defRPr>
            </a:lvl1pPr>
            <a:lvl2pPr marL="742950" indent="-285750" eaLnBrk="0" hangingPunct="0">
              <a:defRPr sz="2800">
                <a:solidFill>
                  <a:schemeClr val="tx2"/>
                </a:solidFill>
                <a:latin typeface="Arial" panose="020B0604020202020204" pitchFamily="34" charset="0"/>
              </a:defRPr>
            </a:lvl2pPr>
            <a:lvl3pPr marL="1143000" indent="-228600" eaLnBrk="0" hangingPunct="0">
              <a:defRPr sz="2800">
                <a:solidFill>
                  <a:schemeClr val="tx2"/>
                </a:solidFill>
                <a:latin typeface="Arial" panose="020B0604020202020204" pitchFamily="34" charset="0"/>
              </a:defRPr>
            </a:lvl3pPr>
            <a:lvl4pPr marL="1600200" indent="-228600" eaLnBrk="0" hangingPunct="0">
              <a:defRPr sz="2800">
                <a:solidFill>
                  <a:schemeClr val="tx2"/>
                </a:solidFill>
                <a:latin typeface="Arial" panose="020B0604020202020204" pitchFamily="34" charset="0"/>
              </a:defRPr>
            </a:lvl4pPr>
            <a:lvl5pPr marL="2057400" indent="-228600" eaLnBrk="0" hangingPunct="0">
              <a:defRPr sz="2800">
                <a:solidFill>
                  <a:schemeClr val="tx2"/>
                </a:solidFill>
                <a:latin typeface="Arial" panose="020B0604020202020204" pitchFamily="34" charset="0"/>
              </a:defRPr>
            </a:lvl5pPr>
            <a:lvl6pPr marL="2514600" indent="-228600" eaLnBrk="0" fontAlgn="base" hangingPunct="0">
              <a:spcBef>
                <a:spcPct val="0"/>
              </a:spcBef>
              <a:spcAft>
                <a:spcPct val="0"/>
              </a:spcAft>
              <a:defRPr sz="2800">
                <a:solidFill>
                  <a:schemeClr val="tx2"/>
                </a:solidFill>
                <a:latin typeface="Arial" panose="020B0604020202020204" pitchFamily="34" charset="0"/>
              </a:defRPr>
            </a:lvl6pPr>
            <a:lvl7pPr marL="2971800" indent="-228600" eaLnBrk="0" fontAlgn="base" hangingPunct="0">
              <a:spcBef>
                <a:spcPct val="0"/>
              </a:spcBef>
              <a:spcAft>
                <a:spcPct val="0"/>
              </a:spcAft>
              <a:defRPr sz="2800">
                <a:solidFill>
                  <a:schemeClr val="tx2"/>
                </a:solidFill>
                <a:latin typeface="Arial" panose="020B0604020202020204" pitchFamily="34" charset="0"/>
              </a:defRPr>
            </a:lvl7pPr>
            <a:lvl8pPr marL="3429000" indent="-228600" eaLnBrk="0" fontAlgn="base" hangingPunct="0">
              <a:spcBef>
                <a:spcPct val="0"/>
              </a:spcBef>
              <a:spcAft>
                <a:spcPct val="0"/>
              </a:spcAft>
              <a:defRPr sz="2800">
                <a:solidFill>
                  <a:schemeClr val="tx2"/>
                </a:solidFill>
                <a:latin typeface="Arial" panose="020B0604020202020204" pitchFamily="34" charset="0"/>
              </a:defRPr>
            </a:lvl8pPr>
            <a:lvl9pPr marL="3886200" indent="-228600" eaLnBrk="0" fontAlgn="base" hangingPunct="0">
              <a:spcBef>
                <a:spcPct val="0"/>
              </a:spcBef>
              <a:spcAft>
                <a:spcPct val="0"/>
              </a:spcAft>
              <a:defRPr sz="2800">
                <a:solidFill>
                  <a:schemeClr val="tx2"/>
                </a:solidFill>
                <a:latin typeface="Arial" panose="020B0604020202020204" pitchFamily="34" charset="0"/>
              </a:defRPr>
            </a:lvl9pPr>
          </a:lstStyle>
          <a:p>
            <a:pPr eaLnBrk="1" hangingPunct="1"/>
            <a:endParaRPr lang="tr-TR" altLang="tr-TR"/>
          </a:p>
        </p:txBody>
      </p:sp>
      <p:sp>
        <p:nvSpPr>
          <p:cNvPr id="18" name="Line 7"/>
          <p:cNvSpPr>
            <a:spLocks noChangeShapeType="1"/>
          </p:cNvSpPr>
          <p:nvPr/>
        </p:nvSpPr>
        <p:spPr bwMode="auto">
          <a:xfrm>
            <a:off x="1714500" y="3300543"/>
            <a:ext cx="2133600" cy="171719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9" name="Line 6"/>
          <p:cNvSpPr>
            <a:spLocks noChangeShapeType="1"/>
          </p:cNvSpPr>
          <p:nvPr/>
        </p:nvSpPr>
        <p:spPr bwMode="auto">
          <a:xfrm flipH="1">
            <a:off x="1371600" y="3200400"/>
            <a:ext cx="1981200" cy="17526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 name="AutoShape 5"/>
          <p:cNvSpPr>
            <a:spLocks noChangeArrowheads="1"/>
          </p:cNvSpPr>
          <p:nvPr/>
        </p:nvSpPr>
        <p:spPr bwMode="auto">
          <a:xfrm>
            <a:off x="4774444" y="3549538"/>
            <a:ext cx="3226555" cy="1219200"/>
          </a:xfrm>
          <a:prstGeom prst="triangle">
            <a:avLst>
              <a:gd name="adj" fmla="val 50000"/>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Arial" panose="020B0604020202020204" pitchFamily="34" charset="0"/>
              </a:defRPr>
            </a:lvl1pPr>
            <a:lvl2pPr marL="742950" indent="-285750" eaLnBrk="0" hangingPunct="0">
              <a:defRPr sz="2800">
                <a:solidFill>
                  <a:schemeClr val="tx2"/>
                </a:solidFill>
                <a:latin typeface="Arial" panose="020B0604020202020204" pitchFamily="34" charset="0"/>
              </a:defRPr>
            </a:lvl2pPr>
            <a:lvl3pPr marL="1143000" indent="-228600" eaLnBrk="0" hangingPunct="0">
              <a:defRPr sz="2800">
                <a:solidFill>
                  <a:schemeClr val="tx2"/>
                </a:solidFill>
                <a:latin typeface="Arial" panose="020B0604020202020204" pitchFamily="34" charset="0"/>
              </a:defRPr>
            </a:lvl3pPr>
            <a:lvl4pPr marL="1600200" indent="-228600" eaLnBrk="0" hangingPunct="0">
              <a:defRPr sz="2800">
                <a:solidFill>
                  <a:schemeClr val="tx2"/>
                </a:solidFill>
                <a:latin typeface="Arial" panose="020B0604020202020204" pitchFamily="34" charset="0"/>
              </a:defRPr>
            </a:lvl4pPr>
            <a:lvl5pPr marL="2057400" indent="-228600" eaLnBrk="0" hangingPunct="0">
              <a:defRPr sz="2800">
                <a:solidFill>
                  <a:schemeClr val="tx2"/>
                </a:solidFill>
                <a:latin typeface="Arial" panose="020B0604020202020204" pitchFamily="34" charset="0"/>
              </a:defRPr>
            </a:lvl5pPr>
            <a:lvl6pPr marL="2514600" indent="-228600" eaLnBrk="0" fontAlgn="base" hangingPunct="0">
              <a:spcBef>
                <a:spcPct val="0"/>
              </a:spcBef>
              <a:spcAft>
                <a:spcPct val="0"/>
              </a:spcAft>
              <a:defRPr sz="2800">
                <a:solidFill>
                  <a:schemeClr val="tx2"/>
                </a:solidFill>
                <a:latin typeface="Arial" panose="020B0604020202020204" pitchFamily="34" charset="0"/>
              </a:defRPr>
            </a:lvl6pPr>
            <a:lvl7pPr marL="2971800" indent="-228600" eaLnBrk="0" fontAlgn="base" hangingPunct="0">
              <a:spcBef>
                <a:spcPct val="0"/>
              </a:spcBef>
              <a:spcAft>
                <a:spcPct val="0"/>
              </a:spcAft>
              <a:defRPr sz="2800">
                <a:solidFill>
                  <a:schemeClr val="tx2"/>
                </a:solidFill>
                <a:latin typeface="Arial" panose="020B0604020202020204" pitchFamily="34" charset="0"/>
              </a:defRPr>
            </a:lvl7pPr>
            <a:lvl8pPr marL="3429000" indent="-228600" eaLnBrk="0" fontAlgn="base" hangingPunct="0">
              <a:spcBef>
                <a:spcPct val="0"/>
              </a:spcBef>
              <a:spcAft>
                <a:spcPct val="0"/>
              </a:spcAft>
              <a:defRPr sz="2800">
                <a:solidFill>
                  <a:schemeClr val="tx2"/>
                </a:solidFill>
                <a:latin typeface="Arial" panose="020B0604020202020204" pitchFamily="34" charset="0"/>
              </a:defRPr>
            </a:lvl8pPr>
            <a:lvl9pPr marL="3886200" indent="-228600" eaLnBrk="0" fontAlgn="base" hangingPunct="0">
              <a:spcBef>
                <a:spcPct val="0"/>
              </a:spcBef>
              <a:spcAft>
                <a:spcPct val="0"/>
              </a:spcAft>
              <a:defRPr sz="2800">
                <a:solidFill>
                  <a:schemeClr val="tx2"/>
                </a:solidFill>
                <a:latin typeface="Arial" panose="020B0604020202020204" pitchFamily="34" charset="0"/>
              </a:defRPr>
            </a:lvl9pPr>
          </a:lstStyle>
          <a:p>
            <a:pPr eaLnBrk="1" hangingPunct="1"/>
            <a:endParaRPr lang="tr-TR" altLang="tr-TR"/>
          </a:p>
        </p:txBody>
      </p:sp>
      <p:sp>
        <p:nvSpPr>
          <p:cNvPr id="3" name="Metin kutusu 2"/>
          <p:cNvSpPr txBox="1"/>
          <p:nvPr/>
        </p:nvSpPr>
        <p:spPr>
          <a:xfrm>
            <a:off x="634070" y="5511225"/>
            <a:ext cx="8010078" cy="584775"/>
          </a:xfrm>
          <a:prstGeom prst="rect">
            <a:avLst/>
          </a:prstGeom>
          <a:noFill/>
        </p:spPr>
        <p:txBody>
          <a:bodyPr wrap="none" rtlCol="0">
            <a:spAutoFit/>
          </a:bodyPr>
          <a:lstStyle/>
          <a:p>
            <a:r>
              <a:rPr lang="tr-TR" sz="3200" dirty="0" smtClean="0"/>
              <a:t>Sivri örgüt yerine      basık örgüt modeline geçiş</a:t>
            </a:r>
            <a:endParaRPr lang="tr-TR" sz="3200" dirty="0"/>
          </a:p>
        </p:txBody>
      </p:sp>
      <p:sp>
        <p:nvSpPr>
          <p:cNvPr id="6" name="Metin kutusu 5"/>
          <p:cNvSpPr txBox="1"/>
          <p:nvPr/>
        </p:nvSpPr>
        <p:spPr>
          <a:xfrm>
            <a:off x="1600200" y="2057400"/>
            <a:ext cx="5932843" cy="523220"/>
          </a:xfrm>
          <a:prstGeom prst="rect">
            <a:avLst/>
          </a:prstGeom>
          <a:noFill/>
        </p:spPr>
        <p:txBody>
          <a:bodyPr wrap="none" rtlCol="0">
            <a:spAutoFit/>
          </a:bodyPr>
          <a:lstStyle/>
          <a:p>
            <a:r>
              <a:rPr lang="tr-TR" sz="2800" dirty="0" smtClean="0"/>
              <a:t>Az basamak, az fakat uzman personel …</a:t>
            </a:r>
            <a:endParaRPr lang="tr-TR" sz="2800" dirty="0"/>
          </a:p>
        </p:txBody>
      </p:sp>
    </p:spTree>
    <p:extLst>
      <p:ext uri="{BB962C8B-B14F-4D97-AF65-F5344CB8AC3E}">
        <p14:creationId xmlns:p14="http://schemas.microsoft.com/office/powerpoint/2010/main" val="42189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80">
                                          <p:stCondLst>
                                            <p:cond delay="0"/>
                                          </p:stCondLst>
                                        </p:cTn>
                                        <p:tgtEl>
                                          <p:spTgt spid="19"/>
                                        </p:tgtEl>
                                      </p:cBhvr>
                                    </p:animEffect>
                                    <p:anim calcmode="lin" valueType="num">
                                      <p:cBhvr>
                                        <p:cTn id="5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3" dur="26">
                                          <p:stCondLst>
                                            <p:cond delay="650"/>
                                          </p:stCondLst>
                                        </p:cTn>
                                        <p:tgtEl>
                                          <p:spTgt spid="19"/>
                                        </p:tgtEl>
                                      </p:cBhvr>
                                      <p:to x="100000" y="60000"/>
                                    </p:animScale>
                                    <p:animScale>
                                      <p:cBhvr>
                                        <p:cTn id="64" dur="166" decel="50000">
                                          <p:stCondLst>
                                            <p:cond delay="676"/>
                                          </p:stCondLst>
                                        </p:cTn>
                                        <p:tgtEl>
                                          <p:spTgt spid="19"/>
                                        </p:tgtEl>
                                      </p:cBhvr>
                                      <p:to x="100000" y="100000"/>
                                    </p:animScale>
                                    <p:animScale>
                                      <p:cBhvr>
                                        <p:cTn id="65" dur="26">
                                          <p:stCondLst>
                                            <p:cond delay="1312"/>
                                          </p:stCondLst>
                                        </p:cTn>
                                        <p:tgtEl>
                                          <p:spTgt spid="19"/>
                                        </p:tgtEl>
                                      </p:cBhvr>
                                      <p:to x="100000" y="80000"/>
                                    </p:animScale>
                                    <p:animScale>
                                      <p:cBhvr>
                                        <p:cTn id="66" dur="166" decel="50000">
                                          <p:stCondLst>
                                            <p:cond delay="1338"/>
                                          </p:stCondLst>
                                        </p:cTn>
                                        <p:tgtEl>
                                          <p:spTgt spid="19"/>
                                        </p:tgtEl>
                                      </p:cBhvr>
                                      <p:to x="100000" y="100000"/>
                                    </p:animScale>
                                    <p:animScale>
                                      <p:cBhvr>
                                        <p:cTn id="67" dur="26">
                                          <p:stCondLst>
                                            <p:cond delay="1642"/>
                                          </p:stCondLst>
                                        </p:cTn>
                                        <p:tgtEl>
                                          <p:spTgt spid="19"/>
                                        </p:tgtEl>
                                      </p:cBhvr>
                                      <p:to x="100000" y="90000"/>
                                    </p:animScale>
                                    <p:animScale>
                                      <p:cBhvr>
                                        <p:cTn id="68" dur="166" decel="50000">
                                          <p:stCondLst>
                                            <p:cond delay="1668"/>
                                          </p:stCondLst>
                                        </p:cTn>
                                        <p:tgtEl>
                                          <p:spTgt spid="19"/>
                                        </p:tgtEl>
                                      </p:cBhvr>
                                      <p:to x="100000" y="100000"/>
                                    </p:animScale>
                                    <p:animScale>
                                      <p:cBhvr>
                                        <p:cTn id="69" dur="26">
                                          <p:stCondLst>
                                            <p:cond delay="1808"/>
                                          </p:stCondLst>
                                        </p:cTn>
                                        <p:tgtEl>
                                          <p:spTgt spid="19"/>
                                        </p:tgtEl>
                                      </p:cBhvr>
                                      <p:to x="100000" y="95000"/>
                                    </p:animScale>
                                    <p:animScale>
                                      <p:cBhvr>
                                        <p:cTn id="70" dur="166" decel="50000">
                                          <p:stCondLst>
                                            <p:cond delay="1834"/>
                                          </p:stCondLst>
                                        </p:cTn>
                                        <p:tgtEl>
                                          <p:spTgt spid="19"/>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2499" name="Rectangle 3"/>
          <p:cNvSpPr>
            <a:spLocks noGrp="1" noChangeArrowheads="1"/>
          </p:cNvSpPr>
          <p:nvPr>
            <p:ph type="body" idx="1"/>
          </p:nvPr>
        </p:nvSpPr>
        <p:spPr>
          <a:xfrm>
            <a:off x="409903" y="3641834"/>
            <a:ext cx="8532485" cy="2811354"/>
          </a:xfrm>
        </p:spPr>
        <p:txBody>
          <a:bodyPr>
            <a:noAutofit/>
          </a:bodyPr>
          <a:lstStyle/>
          <a:p>
            <a:pPr eaLnBrk="1" hangingPunct="1">
              <a:lnSpc>
                <a:spcPct val="90000"/>
              </a:lnSpc>
              <a:buFont typeface="Wingdings" panose="05000000000000000000" pitchFamily="2" charset="2"/>
              <a:buNone/>
              <a:defRPr/>
            </a:pPr>
            <a:endParaRPr lang="tr-TR" sz="2800" dirty="0"/>
          </a:p>
          <a:p>
            <a:pPr eaLnBrk="1" hangingPunct="1">
              <a:lnSpc>
                <a:spcPct val="90000"/>
              </a:lnSpc>
              <a:defRPr/>
            </a:pPr>
            <a:r>
              <a:rPr lang="tr-TR" sz="2800" dirty="0">
                <a:latin typeface="+mj-lt"/>
              </a:rPr>
              <a:t>Emir ve </a:t>
            </a:r>
            <a:r>
              <a:rPr lang="tr-TR" sz="2800" dirty="0" smtClean="0">
                <a:latin typeface="+mj-lt"/>
              </a:rPr>
              <a:t>talimatlar</a:t>
            </a:r>
            <a:endParaRPr lang="tr-TR" sz="2800" dirty="0">
              <a:latin typeface="+mj-lt"/>
            </a:endParaRPr>
          </a:p>
          <a:p>
            <a:pPr eaLnBrk="1" hangingPunct="1">
              <a:lnSpc>
                <a:spcPct val="90000"/>
              </a:lnSpc>
              <a:defRPr/>
            </a:pPr>
            <a:r>
              <a:rPr lang="tr-TR" sz="2800" dirty="0">
                <a:latin typeface="+mj-lt"/>
              </a:rPr>
              <a:t>Politika, prosedür ve bilgiler aktarılır</a:t>
            </a:r>
          </a:p>
          <a:p>
            <a:pPr eaLnBrk="1" hangingPunct="1">
              <a:lnSpc>
                <a:spcPct val="90000"/>
              </a:lnSpc>
              <a:buFont typeface="Wingdings" panose="05000000000000000000" pitchFamily="2" charset="2"/>
              <a:buNone/>
              <a:defRPr/>
            </a:pPr>
            <a:r>
              <a:rPr lang="tr-TR" sz="2800" dirty="0">
                <a:latin typeface="+mj-lt"/>
              </a:rPr>
              <a:t>       </a:t>
            </a:r>
            <a:r>
              <a:rPr lang="tr-TR" sz="2800" b="1" dirty="0">
                <a:latin typeface="+mj-lt"/>
              </a:rPr>
              <a:t>DİKKAT !</a:t>
            </a:r>
          </a:p>
          <a:p>
            <a:pPr eaLnBrk="1" hangingPunct="1">
              <a:lnSpc>
                <a:spcPct val="90000"/>
              </a:lnSpc>
              <a:defRPr/>
            </a:pPr>
            <a:r>
              <a:rPr lang="tr-TR" sz="2800" b="1" dirty="0">
                <a:latin typeface="+mj-lt"/>
              </a:rPr>
              <a:t> </a:t>
            </a:r>
            <a:r>
              <a:rPr lang="tr-TR" sz="2800" dirty="0" err="1">
                <a:latin typeface="+mj-lt"/>
              </a:rPr>
              <a:t>By</a:t>
            </a:r>
            <a:r>
              <a:rPr lang="tr-TR" sz="2800" dirty="0">
                <a:latin typeface="+mj-lt"/>
              </a:rPr>
              <a:t> </a:t>
            </a:r>
            <a:r>
              <a:rPr lang="tr-TR" sz="2800" dirty="0" err="1">
                <a:latin typeface="+mj-lt"/>
              </a:rPr>
              <a:t>pass</a:t>
            </a:r>
            <a:r>
              <a:rPr lang="tr-TR" sz="2800" dirty="0">
                <a:latin typeface="+mj-lt"/>
              </a:rPr>
              <a:t> yapılmamalıdır</a:t>
            </a:r>
          </a:p>
          <a:p>
            <a:pPr eaLnBrk="1" hangingPunct="1">
              <a:lnSpc>
                <a:spcPct val="90000"/>
              </a:lnSpc>
              <a:defRPr/>
            </a:pPr>
            <a:r>
              <a:rPr lang="tr-TR" sz="2800" dirty="0">
                <a:latin typeface="+mj-lt"/>
              </a:rPr>
              <a:t> Mesaj zamanında gitmelidir</a:t>
            </a:r>
            <a:endParaRPr lang="en-US" sz="2800" b="1" dirty="0">
              <a:latin typeface="+mj-lt"/>
            </a:endParaRPr>
          </a:p>
        </p:txBody>
      </p:sp>
      <p:sp>
        <p:nvSpPr>
          <p:cNvPr id="1002500" name="AutoShape 4"/>
          <p:cNvSpPr>
            <a:spLocks noChangeArrowheads="1"/>
          </p:cNvSpPr>
          <p:nvPr/>
        </p:nvSpPr>
        <p:spPr bwMode="auto">
          <a:xfrm>
            <a:off x="2517775" y="1916113"/>
            <a:ext cx="3425825" cy="1657350"/>
          </a:xfrm>
          <a:prstGeom prst="triangle">
            <a:avLst>
              <a:gd name="adj" fmla="val 50000"/>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Arial" panose="020B0604020202020204" pitchFamily="34" charset="0"/>
              </a:defRPr>
            </a:lvl1pPr>
            <a:lvl2pPr marL="742950" indent="-285750" eaLnBrk="0" hangingPunct="0">
              <a:defRPr sz="2800">
                <a:solidFill>
                  <a:schemeClr val="tx2"/>
                </a:solidFill>
                <a:latin typeface="Arial" panose="020B0604020202020204" pitchFamily="34" charset="0"/>
              </a:defRPr>
            </a:lvl2pPr>
            <a:lvl3pPr marL="1143000" indent="-228600" eaLnBrk="0" hangingPunct="0">
              <a:defRPr sz="2800">
                <a:solidFill>
                  <a:schemeClr val="tx2"/>
                </a:solidFill>
                <a:latin typeface="Arial" panose="020B0604020202020204" pitchFamily="34" charset="0"/>
              </a:defRPr>
            </a:lvl3pPr>
            <a:lvl4pPr marL="1600200" indent="-228600" eaLnBrk="0" hangingPunct="0">
              <a:defRPr sz="2800">
                <a:solidFill>
                  <a:schemeClr val="tx2"/>
                </a:solidFill>
                <a:latin typeface="Arial" panose="020B0604020202020204" pitchFamily="34" charset="0"/>
              </a:defRPr>
            </a:lvl4pPr>
            <a:lvl5pPr marL="2057400" indent="-228600" eaLnBrk="0" hangingPunct="0">
              <a:defRPr sz="2800">
                <a:solidFill>
                  <a:schemeClr val="tx2"/>
                </a:solidFill>
                <a:latin typeface="Arial" panose="020B0604020202020204" pitchFamily="34" charset="0"/>
              </a:defRPr>
            </a:lvl5pPr>
            <a:lvl6pPr marL="2514600" indent="-228600" eaLnBrk="0" fontAlgn="base" hangingPunct="0">
              <a:spcBef>
                <a:spcPct val="0"/>
              </a:spcBef>
              <a:spcAft>
                <a:spcPct val="0"/>
              </a:spcAft>
              <a:defRPr sz="2800">
                <a:solidFill>
                  <a:schemeClr val="tx2"/>
                </a:solidFill>
                <a:latin typeface="Arial" panose="020B0604020202020204" pitchFamily="34" charset="0"/>
              </a:defRPr>
            </a:lvl6pPr>
            <a:lvl7pPr marL="2971800" indent="-228600" eaLnBrk="0" fontAlgn="base" hangingPunct="0">
              <a:spcBef>
                <a:spcPct val="0"/>
              </a:spcBef>
              <a:spcAft>
                <a:spcPct val="0"/>
              </a:spcAft>
              <a:defRPr sz="2800">
                <a:solidFill>
                  <a:schemeClr val="tx2"/>
                </a:solidFill>
                <a:latin typeface="Arial" panose="020B0604020202020204" pitchFamily="34" charset="0"/>
              </a:defRPr>
            </a:lvl7pPr>
            <a:lvl8pPr marL="3429000" indent="-228600" eaLnBrk="0" fontAlgn="base" hangingPunct="0">
              <a:spcBef>
                <a:spcPct val="0"/>
              </a:spcBef>
              <a:spcAft>
                <a:spcPct val="0"/>
              </a:spcAft>
              <a:defRPr sz="2800">
                <a:solidFill>
                  <a:schemeClr val="tx2"/>
                </a:solidFill>
                <a:latin typeface="Arial" panose="020B0604020202020204" pitchFamily="34" charset="0"/>
              </a:defRPr>
            </a:lvl8pPr>
            <a:lvl9pPr marL="3886200" indent="-228600" eaLnBrk="0" fontAlgn="base" hangingPunct="0">
              <a:spcBef>
                <a:spcPct val="0"/>
              </a:spcBef>
              <a:spcAft>
                <a:spcPct val="0"/>
              </a:spcAft>
              <a:defRPr sz="2800">
                <a:solidFill>
                  <a:schemeClr val="tx2"/>
                </a:solidFill>
                <a:latin typeface="Arial" panose="020B0604020202020204" pitchFamily="34" charset="0"/>
              </a:defRPr>
            </a:lvl9pPr>
          </a:lstStyle>
          <a:p>
            <a:pPr eaLnBrk="1" hangingPunct="1"/>
            <a:endParaRPr lang="tr-TR" altLang="tr-TR"/>
          </a:p>
        </p:txBody>
      </p:sp>
      <p:sp>
        <p:nvSpPr>
          <p:cNvPr id="1002501" name="Line 5"/>
          <p:cNvSpPr>
            <a:spLocks noChangeShapeType="1"/>
          </p:cNvSpPr>
          <p:nvPr/>
        </p:nvSpPr>
        <p:spPr bwMode="auto">
          <a:xfrm>
            <a:off x="2987675" y="3141663"/>
            <a:ext cx="25209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2502" name="Line 6"/>
          <p:cNvSpPr>
            <a:spLocks noChangeShapeType="1"/>
          </p:cNvSpPr>
          <p:nvPr/>
        </p:nvSpPr>
        <p:spPr bwMode="auto">
          <a:xfrm>
            <a:off x="3419475" y="2708275"/>
            <a:ext cx="16573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2503" name="Line 7"/>
          <p:cNvSpPr>
            <a:spLocks noChangeShapeType="1"/>
          </p:cNvSpPr>
          <p:nvPr/>
        </p:nvSpPr>
        <p:spPr bwMode="auto">
          <a:xfrm>
            <a:off x="3779838" y="2349500"/>
            <a:ext cx="863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2505" name="Line 9"/>
          <p:cNvSpPr>
            <a:spLocks noChangeShapeType="1"/>
          </p:cNvSpPr>
          <p:nvPr/>
        </p:nvSpPr>
        <p:spPr bwMode="auto">
          <a:xfrm flipH="1">
            <a:off x="3690938" y="1773238"/>
            <a:ext cx="304800" cy="2952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2508" name="Line 12"/>
          <p:cNvSpPr>
            <a:spLocks noChangeShapeType="1"/>
          </p:cNvSpPr>
          <p:nvPr/>
        </p:nvSpPr>
        <p:spPr bwMode="auto">
          <a:xfrm flipH="1">
            <a:off x="2771775" y="2636838"/>
            <a:ext cx="304800" cy="2952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2509" name="Line 13"/>
          <p:cNvSpPr>
            <a:spLocks noChangeShapeType="1"/>
          </p:cNvSpPr>
          <p:nvPr/>
        </p:nvSpPr>
        <p:spPr bwMode="auto">
          <a:xfrm flipH="1">
            <a:off x="3203575" y="2205038"/>
            <a:ext cx="304800" cy="2952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2510" name="Line 14"/>
          <p:cNvSpPr>
            <a:spLocks noChangeShapeType="1"/>
          </p:cNvSpPr>
          <p:nvPr/>
        </p:nvSpPr>
        <p:spPr bwMode="auto">
          <a:xfrm flipH="1">
            <a:off x="2339975" y="3062288"/>
            <a:ext cx="304800" cy="2952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 name="Rectangle 8"/>
          <p:cNvSpPr/>
          <p:nvPr/>
        </p:nvSpPr>
        <p:spPr>
          <a:xfrm>
            <a:off x="2209800" y="167641"/>
            <a:ext cx="6712303" cy="1273175"/>
          </a:xfrm>
          <a:prstGeom prst="rect">
            <a:avLst/>
          </a:prstGeom>
          <a:solidFill>
            <a:srgbClr val="0000E6"/>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000" b="1" kern="0" dirty="0">
                <a:solidFill>
                  <a:schemeClr val="bg1"/>
                </a:solidFill>
              </a:rPr>
              <a:t> Yukarıdan aşağıya</a:t>
            </a:r>
          </a:p>
          <a:p>
            <a:pPr marL="0" marR="0" lvl="0" indent="0" algn="ctr" defTabSz="914400" eaLnBrk="1" fontAlgn="auto" latinLnBrk="0" hangingPunct="1">
              <a:lnSpc>
                <a:spcPct val="100000"/>
              </a:lnSpc>
              <a:spcBef>
                <a:spcPts val="0"/>
              </a:spcBef>
              <a:spcAft>
                <a:spcPts val="0"/>
              </a:spcAft>
              <a:buClrTx/>
              <a:buSzTx/>
              <a:buFontTx/>
              <a:buNone/>
              <a:tabLst/>
              <a:defRPr/>
            </a:pPr>
            <a:r>
              <a:rPr lang="tr-TR" sz="4000" b="1" kern="0" dirty="0">
                <a:solidFill>
                  <a:schemeClr val="bg1"/>
                </a:solidFill>
              </a:rPr>
              <a:t>Dikey </a:t>
            </a:r>
            <a:r>
              <a:rPr lang="tr-TR" sz="4000" b="1" kern="0" dirty="0" smtClean="0">
                <a:solidFill>
                  <a:schemeClr val="bg1"/>
                </a:solidFill>
              </a:rPr>
              <a:t>kanallar hızlı işlemeli </a:t>
            </a:r>
            <a:r>
              <a:rPr lang="tr-TR" sz="4000" b="1" kern="0" dirty="0">
                <a:solidFill>
                  <a:schemeClr val="bg1"/>
                </a:solidFill>
              </a:rPr>
              <a:t>!</a:t>
            </a:r>
          </a:p>
        </p:txBody>
      </p:sp>
    </p:spTree>
    <p:extLst>
      <p:ext uri="{BB962C8B-B14F-4D97-AF65-F5344CB8AC3E}">
        <p14:creationId xmlns:p14="http://schemas.microsoft.com/office/powerpoint/2010/main" val="321293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02501"/>
                                        </p:tgtEl>
                                        <p:attrNameLst>
                                          <p:attrName>style.visibility</p:attrName>
                                        </p:attrNameLst>
                                      </p:cBhvr>
                                      <p:to>
                                        <p:strVal val="visible"/>
                                      </p:to>
                                    </p:set>
                                    <p:animEffect transition="in" filter="wipe(down)">
                                      <p:cBhvr>
                                        <p:cTn id="14" dur="580">
                                          <p:stCondLst>
                                            <p:cond delay="0"/>
                                          </p:stCondLst>
                                        </p:cTn>
                                        <p:tgtEl>
                                          <p:spTgt spid="1002501"/>
                                        </p:tgtEl>
                                      </p:cBhvr>
                                    </p:animEffect>
                                    <p:anim calcmode="lin" valueType="num">
                                      <p:cBhvr>
                                        <p:cTn id="15" dur="1822" tmFilter="0,0; 0.14,0.36; 0.43,0.73; 0.71,0.91; 1.0,1.0">
                                          <p:stCondLst>
                                            <p:cond delay="0"/>
                                          </p:stCondLst>
                                        </p:cTn>
                                        <p:tgtEl>
                                          <p:spTgt spid="100250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0250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0250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0250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02501"/>
                                        </p:tgtEl>
                                        <p:attrNameLst>
                                          <p:attrName>ppt_y</p:attrName>
                                        </p:attrNameLst>
                                      </p:cBhvr>
                                      <p:tavLst>
                                        <p:tav tm="0" fmla="#ppt_y-sin(pi*$)/81">
                                          <p:val>
                                            <p:fltVal val="0"/>
                                          </p:val>
                                        </p:tav>
                                        <p:tav tm="100000">
                                          <p:val>
                                            <p:fltVal val="1"/>
                                          </p:val>
                                        </p:tav>
                                      </p:tavLst>
                                    </p:anim>
                                    <p:animScale>
                                      <p:cBhvr>
                                        <p:cTn id="20" dur="26">
                                          <p:stCondLst>
                                            <p:cond delay="650"/>
                                          </p:stCondLst>
                                        </p:cTn>
                                        <p:tgtEl>
                                          <p:spTgt spid="1002501"/>
                                        </p:tgtEl>
                                      </p:cBhvr>
                                      <p:to x="100000" y="60000"/>
                                    </p:animScale>
                                    <p:animScale>
                                      <p:cBhvr>
                                        <p:cTn id="21" dur="166" decel="50000">
                                          <p:stCondLst>
                                            <p:cond delay="676"/>
                                          </p:stCondLst>
                                        </p:cTn>
                                        <p:tgtEl>
                                          <p:spTgt spid="1002501"/>
                                        </p:tgtEl>
                                      </p:cBhvr>
                                      <p:to x="100000" y="100000"/>
                                    </p:animScale>
                                    <p:animScale>
                                      <p:cBhvr>
                                        <p:cTn id="22" dur="26">
                                          <p:stCondLst>
                                            <p:cond delay="1312"/>
                                          </p:stCondLst>
                                        </p:cTn>
                                        <p:tgtEl>
                                          <p:spTgt spid="1002501"/>
                                        </p:tgtEl>
                                      </p:cBhvr>
                                      <p:to x="100000" y="80000"/>
                                    </p:animScale>
                                    <p:animScale>
                                      <p:cBhvr>
                                        <p:cTn id="23" dur="166" decel="50000">
                                          <p:stCondLst>
                                            <p:cond delay="1338"/>
                                          </p:stCondLst>
                                        </p:cTn>
                                        <p:tgtEl>
                                          <p:spTgt spid="1002501"/>
                                        </p:tgtEl>
                                      </p:cBhvr>
                                      <p:to x="100000" y="100000"/>
                                    </p:animScale>
                                    <p:animScale>
                                      <p:cBhvr>
                                        <p:cTn id="24" dur="26">
                                          <p:stCondLst>
                                            <p:cond delay="1642"/>
                                          </p:stCondLst>
                                        </p:cTn>
                                        <p:tgtEl>
                                          <p:spTgt spid="1002501"/>
                                        </p:tgtEl>
                                      </p:cBhvr>
                                      <p:to x="100000" y="90000"/>
                                    </p:animScale>
                                    <p:animScale>
                                      <p:cBhvr>
                                        <p:cTn id="25" dur="166" decel="50000">
                                          <p:stCondLst>
                                            <p:cond delay="1668"/>
                                          </p:stCondLst>
                                        </p:cTn>
                                        <p:tgtEl>
                                          <p:spTgt spid="1002501"/>
                                        </p:tgtEl>
                                      </p:cBhvr>
                                      <p:to x="100000" y="100000"/>
                                    </p:animScale>
                                    <p:animScale>
                                      <p:cBhvr>
                                        <p:cTn id="26" dur="26">
                                          <p:stCondLst>
                                            <p:cond delay="1808"/>
                                          </p:stCondLst>
                                        </p:cTn>
                                        <p:tgtEl>
                                          <p:spTgt spid="1002501"/>
                                        </p:tgtEl>
                                      </p:cBhvr>
                                      <p:to x="100000" y="95000"/>
                                    </p:animScale>
                                    <p:animScale>
                                      <p:cBhvr>
                                        <p:cTn id="27" dur="166" decel="50000">
                                          <p:stCondLst>
                                            <p:cond delay="1834"/>
                                          </p:stCondLst>
                                        </p:cTn>
                                        <p:tgtEl>
                                          <p:spTgt spid="1002501"/>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002502"/>
                                        </p:tgtEl>
                                        <p:attrNameLst>
                                          <p:attrName>style.visibility</p:attrName>
                                        </p:attrNameLst>
                                      </p:cBhvr>
                                      <p:to>
                                        <p:strVal val="visible"/>
                                      </p:to>
                                    </p:set>
                                    <p:animEffect transition="in" filter="wipe(down)">
                                      <p:cBhvr>
                                        <p:cTn id="30" dur="580">
                                          <p:stCondLst>
                                            <p:cond delay="0"/>
                                          </p:stCondLst>
                                        </p:cTn>
                                        <p:tgtEl>
                                          <p:spTgt spid="1002502"/>
                                        </p:tgtEl>
                                      </p:cBhvr>
                                    </p:animEffect>
                                    <p:anim calcmode="lin" valueType="num">
                                      <p:cBhvr>
                                        <p:cTn id="31" dur="1822" tmFilter="0,0; 0.14,0.36; 0.43,0.73; 0.71,0.91; 1.0,1.0">
                                          <p:stCondLst>
                                            <p:cond delay="0"/>
                                          </p:stCondLst>
                                        </p:cTn>
                                        <p:tgtEl>
                                          <p:spTgt spid="100250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0250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0250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0250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02502"/>
                                        </p:tgtEl>
                                        <p:attrNameLst>
                                          <p:attrName>ppt_y</p:attrName>
                                        </p:attrNameLst>
                                      </p:cBhvr>
                                      <p:tavLst>
                                        <p:tav tm="0" fmla="#ppt_y-sin(pi*$)/81">
                                          <p:val>
                                            <p:fltVal val="0"/>
                                          </p:val>
                                        </p:tav>
                                        <p:tav tm="100000">
                                          <p:val>
                                            <p:fltVal val="1"/>
                                          </p:val>
                                        </p:tav>
                                      </p:tavLst>
                                    </p:anim>
                                    <p:animScale>
                                      <p:cBhvr>
                                        <p:cTn id="36" dur="26">
                                          <p:stCondLst>
                                            <p:cond delay="650"/>
                                          </p:stCondLst>
                                        </p:cTn>
                                        <p:tgtEl>
                                          <p:spTgt spid="1002502"/>
                                        </p:tgtEl>
                                      </p:cBhvr>
                                      <p:to x="100000" y="60000"/>
                                    </p:animScale>
                                    <p:animScale>
                                      <p:cBhvr>
                                        <p:cTn id="37" dur="166" decel="50000">
                                          <p:stCondLst>
                                            <p:cond delay="676"/>
                                          </p:stCondLst>
                                        </p:cTn>
                                        <p:tgtEl>
                                          <p:spTgt spid="1002502"/>
                                        </p:tgtEl>
                                      </p:cBhvr>
                                      <p:to x="100000" y="100000"/>
                                    </p:animScale>
                                    <p:animScale>
                                      <p:cBhvr>
                                        <p:cTn id="38" dur="26">
                                          <p:stCondLst>
                                            <p:cond delay="1312"/>
                                          </p:stCondLst>
                                        </p:cTn>
                                        <p:tgtEl>
                                          <p:spTgt spid="1002502"/>
                                        </p:tgtEl>
                                      </p:cBhvr>
                                      <p:to x="100000" y="80000"/>
                                    </p:animScale>
                                    <p:animScale>
                                      <p:cBhvr>
                                        <p:cTn id="39" dur="166" decel="50000">
                                          <p:stCondLst>
                                            <p:cond delay="1338"/>
                                          </p:stCondLst>
                                        </p:cTn>
                                        <p:tgtEl>
                                          <p:spTgt spid="1002502"/>
                                        </p:tgtEl>
                                      </p:cBhvr>
                                      <p:to x="100000" y="100000"/>
                                    </p:animScale>
                                    <p:animScale>
                                      <p:cBhvr>
                                        <p:cTn id="40" dur="26">
                                          <p:stCondLst>
                                            <p:cond delay="1642"/>
                                          </p:stCondLst>
                                        </p:cTn>
                                        <p:tgtEl>
                                          <p:spTgt spid="1002502"/>
                                        </p:tgtEl>
                                      </p:cBhvr>
                                      <p:to x="100000" y="90000"/>
                                    </p:animScale>
                                    <p:animScale>
                                      <p:cBhvr>
                                        <p:cTn id="41" dur="166" decel="50000">
                                          <p:stCondLst>
                                            <p:cond delay="1668"/>
                                          </p:stCondLst>
                                        </p:cTn>
                                        <p:tgtEl>
                                          <p:spTgt spid="1002502"/>
                                        </p:tgtEl>
                                      </p:cBhvr>
                                      <p:to x="100000" y="100000"/>
                                    </p:animScale>
                                    <p:animScale>
                                      <p:cBhvr>
                                        <p:cTn id="42" dur="26">
                                          <p:stCondLst>
                                            <p:cond delay="1808"/>
                                          </p:stCondLst>
                                        </p:cTn>
                                        <p:tgtEl>
                                          <p:spTgt spid="1002502"/>
                                        </p:tgtEl>
                                      </p:cBhvr>
                                      <p:to x="100000" y="95000"/>
                                    </p:animScale>
                                    <p:animScale>
                                      <p:cBhvr>
                                        <p:cTn id="43" dur="166" decel="50000">
                                          <p:stCondLst>
                                            <p:cond delay="1834"/>
                                          </p:stCondLst>
                                        </p:cTn>
                                        <p:tgtEl>
                                          <p:spTgt spid="1002502"/>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002503"/>
                                        </p:tgtEl>
                                        <p:attrNameLst>
                                          <p:attrName>style.visibility</p:attrName>
                                        </p:attrNameLst>
                                      </p:cBhvr>
                                      <p:to>
                                        <p:strVal val="visible"/>
                                      </p:to>
                                    </p:set>
                                    <p:animEffect transition="in" filter="wipe(down)">
                                      <p:cBhvr>
                                        <p:cTn id="46" dur="580">
                                          <p:stCondLst>
                                            <p:cond delay="0"/>
                                          </p:stCondLst>
                                        </p:cTn>
                                        <p:tgtEl>
                                          <p:spTgt spid="1002503"/>
                                        </p:tgtEl>
                                      </p:cBhvr>
                                    </p:animEffect>
                                    <p:anim calcmode="lin" valueType="num">
                                      <p:cBhvr>
                                        <p:cTn id="47" dur="1822" tmFilter="0,0; 0.14,0.36; 0.43,0.73; 0.71,0.91; 1.0,1.0">
                                          <p:stCondLst>
                                            <p:cond delay="0"/>
                                          </p:stCondLst>
                                        </p:cTn>
                                        <p:tgtEl>
                                          <p:spTgt spid="100250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0250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0250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0250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02503"/>
                                        </p:tgtEl>
                                        <p:attrNameLst>
                                          <p:attrName>ppt_y</p:attrName>
                                        </p:attrNameLst>
                                      </p:cBhvr>
                                      <p:tavLst>
                                        <p:tav tm="0" fmla="#ppt_y-sin(pi*$)/81">
                                          <p:val>
                                            <p:fltVal val="0"/>
                                          </p:val>
                                        </p:tav>
                                        <p:tav tm="100000">
                                          <p:val>
                                            <p:fltVal val="1"/>
                                          </p:val>
                                        </p:tav>
                                      </p:tavLst>
                                    </p:anim>
                                    <p:animScale>
                                      <p:cBhvr>
                                        <p:cTn id="52" dur="26">
                                          <p:stCondLst>
                                            <p:cond delay="650"/>
                                          </p:stCondLst>
                                        </p:cTn>
                                        <p:tgtEl>
                                          <p:spTgt spid="1002503"/>
                                        </p:tgtEl>
                                      </p:cBhvr>
                                      <p:to x="100000" y="60000"/>
                                    </p:animScale>
                                    <p:animScale>
                                      <p:cBhvr>
                                        <p:cTn id="53" dur="166" decel="50000">
                                          <p:stCondLst>
                                            <p:cond delay="676"/>
                                          </p:stCondLst>
                                        </p:cTn>
                                        <p:tgtEl>
                                          <p:spTgt spid="1002503"/>
                                        </p:tgtEl>
                                      </p:cBhvr>
                                      <p:to x="100000" y="100000"/>
                                    </p:animScale>
                                    <p:animScale>
                                      <p:cBhvr>
                                        <p:cTn id="54" dur="26">
                                          <p:stCondLst>
                                            <p:cond delay="1312"/>
                                          </p:stCondLst>
                                        </p:cTn>
                                        <p:tgtEl>
                                          <p:spTgt spid="1002503"/>
                                        </p:tgtEl>
                                      </p:cBhvr>
                                      <p:to x="100000" y="80000"/>
                                    </p:animScale>
                                    <p:animScale>
                                      <p:cBhvr>
                                        <p:cTn id="55" dur="166" decel="50000">
                                          <p:stCondLst>
                                            <p:cond delay="1338"/>
                                          </p:stCondLst>
                                        </p:cTn>
                                        <p:tgtEl>
                                          <p:spTgt spid="1002503"/>
                                        </p:tgtEl>
                                      </p:cBhvr>
                                      <p:to x="100000" y="100000"/>
                                    </p:animScale>
                                    <p:animScale>
                                      <p:cBhvr>
                                        <p:cTn id="56" dur="26">
                                          <p:stCondLst>
                                            <p:cond delay="1642"/>
                                          </p:stCondLst>
                                        </p:cTn>
                                        <p:tgtEl>
                                          <p:spTgt spid="1002503"/>
                                        </p:tgtEl>
                                      </p:cBhvr>
                                      <p:to x="100000" y="90000"/>
                                    </p:animScale>
                                    <p:animScale>
                                      <p:cBhvr>
                                        <p:cTn id="57" dur="166" decel="50000">
                                          <p:stCondLst>
                                            <p:cond delay="1668"/>
                                          </p:stCondLst>
                                        </p:cTn>
                                        <p:tgtEl>
                                          <p:spTgt spid="1002503"/>
                                        </p:tgtEl>
                                      </p:cBhvr>
                                      <p:to x="100000" y="100000"/>
                                    </p:animScale>
                                    <p:animScale>
                                      <p:cBhvr>
                                        <p:cTn id="58" dur="26">
                                          <p:stCondLst>
                                            <p:cond delay="1808"/>
                                          </p:stCondLst>
                                        </p:cTn>
                                        <p:tgtEl>
                                          <p:spTgt spid="1002503"/>
                                        </p:tgtEl>
                                      </p:cBhvr>
                                      <p:to x="100000" y="95000"/>
                                    </p:animScale>
                                    <p:animScale>
                                      <p:cBhvr>
                                        <p:cTn id="59" dur="166" decel="50000">
                                          <p:stCondLst>
                                            <p:cond delay="1834"/>
                                          </p:stCondLst>
                                        </p:cTn>
                                        <p:tgtEl>
                                          <p:spTgt spid="1002503"/>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02510"/>
                                        </p:tgtEl>
                                        <p:attrNameLst>
                                          <p:attrName>style.visibility</p:attrName>
                                        </p:attrNameLst>
                                      </p:cBhvr>
                                      <p:to>
                                        <p:strVal val="visible"/>
                                      </p:to>
                                    </p:set>
                                    <p:animEffect transition="in" filter="wipe(down)">
                                      <p:cBhvr>
                                        <p:cTn id="62" dur="580">
                                          <p:stCondLst>
                                            <p:cond delay="0"/>
                                          </p:stCondLst>
                                        </p:cTn>
                                        <p:tgtEl>
                                          <p:spTgt spid="1002510"/>
                                        </p:tgtEl>
                                      </p:cBhvr>
                                    </p:animEffect>
                                    <p:anim calcmode="lin" valueType="num">
                                      <p:cBhvr>
                                        <p:cTn id="63" dur="1822" tmFilter="0,0; 0.14,0.36; 0.43,0.73; 0.71,0.91; 1.0,1.0">
                                          <p:stCondLst>
                                            <p:cond delay="0"/>
                                          </p:stCondLst>
                                        </p:cTn>
                                        <p:tgtEl>
                                          <p:spTgt spid="10025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025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025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025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025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02510"/>
                                        </p:tgtEl>
                                      </p:cBhvr>
                                      <p:to x="100000" y="60000"/>
                                    </p:animScale>
                                    <p:animScale>
                                      <p:cBhvr>
                                        <p:cTn id="69" dur="166" decel="50000">
                                          <p:stCondLst>
                                            <p:cond delay="676"/>
                                          </p:stCondLst>
                                        </p:cTn>
                                        <p:tgtEl>
                                          <p:spTgt spid="1002510"/>
                                        </p:tgtEl>
                                      </p:cBhvr>
                                      <p:to x="100000" y="100000"/>
                                    </p:animScale>
                                    <p:animScale>
                                      <p:cBhvr>
                                        <p:cTn id="70" dur="26">
                                          <p:stCondLst>
                                            <p:cond delay="1312"/>
                                          </p:stCondLst>
                                        </p:cTn>
                                        <p:tgtEl>
                                          <p:spTgt spid="1002510"/>
                                        </p:tgtEl>
                                      </p:cBhvr>
                                      <p:to x="100000" y="80000"/>
                                    </p:animScale>
                                    <p:animScale>
                                      <p:cBhvr>
                                        <p:cTn id="71" dur="166" decel="50000">
                                          <p:stCondLst>
                                            <p:cond delay="1338"/>
                                          </p:stCondLst>
                                        </p:cTn>
                                        <p:tgtEl>
                                          <p:spTgt spid="1002510"/>
                                        </p:tgtEl>
                                      </p:cBhvr>
                                      <p:to x="100000" y="100000"/>
                                    </p:animScale>
                                    <p:animScale>
                                      <p:cBhvr>
                                        <p:cTn id="72" dur="26">
                                          <p:stCondLst>
                                            <p:cond delay="1642"/>
                                          </p:stCondLst>
                                        </p:cTn>
                                        <p:tgtEl>
                                          <p:spTgt spid="1002510"/>
                                        </p:tgtEl>
                                      </p:cBhvr>
                                      <p:to x="100000" y="90000"/>
                                    </p:animScale>
                                    <p:animScale>
                                      <p:cBhvr>
                                        <p:cTn id="73" dur="166" decel="50000">
                                          <p:stCondLst>
                                            <p:cond delay="1668"/>
                                          </p:stCondLst>
                                        </p:cTn>
                                        <p:tgtEl>
                                          <p:spTgt spid="1002510"/>
                                        </p:tgtEl>
                                      </p:cBhvr>
                                      <p:to x="100000" y="100000"/>
                                    </p:animScale>
                                    <p:animScale>
                                      <p:cBhvr>
                                        <p:cTn id="74" dur="26">
                                          <p:stCondLst>
                                            <p:cond delay="1808"/>
                                          </p:stCondLst>
                                        </p:cTn>
                                        <p:tgtEl>
                                          <p:spTgt spid="1002510"/>
                                        </p:tgtEl>
                                      </p:cBhvr>
                                      <p:to x="100000" y="95000"/>
                                    </p:animScale>
                                    <p:animScale>
                                      <p:cBhvr>
                                        <p:cTn id="75" dur="166" decel="50000">
                                          <p:stCondLst>
                                            <p:cond delay="1834"/>
                                          </p:stCondLst>
                                        </p:cTn>
                                        <p:tgtEl>
                                          <p:spTgt spid="10025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002508"/>
                                        </p:tgtEl>
                                        <p:attrNameLst>
                                          <p:attrName>style.visibility</p:attrName>
                                        </p:attrNameLst>
                                      </p:cBhvr>
                                      <p:to>
                                        <p:strVal val="visible"/>
                                      </p:to>
                                    </p:set>
                                    <p:animEffect transition="in" filter="wipe(down)">
                                      <p:cBhvr>
                                        <p:cTn id="78" dur="580">
                                          <p:stCondLst>
                                            <p:cond delay="0"/>
                                          </p:stCondLst>
                                        </p:cTn>
                                        <p:tgtEl>
                                          <p:spTgt spid="1002508"/>
                                        </p:tgtEl>
                                      </p:cBhvr>
                                    </p:animEffect>
                                    <p:anim calcmode="lin" valueType="num">
                                      <p:cBhvr>
                                        <p:cTn id="79" dur="1822" tmFilter="0,0; 0.14,0.36; 0.43,0.73; 0.71,0.91; 1.0,1.0">
                                          <p:stCondLst>
                                            <p:cond delay="0"/>
                                          </p:stCondLst>
                                        </p:cTn>
                                        <p:tgtEl>
                                          <p:spTgt spid="100250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00250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00250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00250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002508"/>
                                        </p:tgtEl>
                                        <p:attrNameLst>
                                          <p:attrName>ppt_y</p:attrName>
                                        </p:attrNameLst>
                                      </p:cBhvr>
                                      <p:tavLst>
                                        <p:tav tm="0" fmla="#ppt_y-sin(pi*$)/81">
                                          <p:val>
                                            <p:fltVal val="0"/>
                                          </p:val>
                                        </p:tav>
                                        <p:tav tm="100000">
                                          <p:val>
                                            <p:fltVal val="1"/>
                                          </p:val>
                                        </p:tav>
                                      </p:tavLst>
                                    </p:anim>
                                    <p:animScale>
                                      <p:cBhvr>
                                        <p:cTn id="84" dur="26">
                                          <p:stCondLst>
                                            <p:cond delay="650"/>
                                          </p:stCondLst>
                                        </p:cTn>
                                        <p:tgtEl>
                                          <p:spTgt spid="1002508"/>
                                        </p:tgtEl>
                                      </p:cBhvr>
                                      <p:to x="100000" y="60000"/>
                                    </p:animScale>
                                    <p:animScale>
                                      <p:cBhvr>
                                        <p:cTn id="85" dur="166" decel="50000">
                                          <p:stCondLst>
                                            <p:cond delay="676"/>
                                          </p:stCondLst>
                                        </p:cTn>
                                        <p:tgtEl>
                                          <p:spTgt spid="1002508"/>
                                        </p:tgtEl>
                                      </p:cBhvr>
                                      <p:to x="100000" y="100000"/>
                                    </p:animScale>
                                    <p:animScale>
                                      <p:cBhvr>
                                        <p:cTn id="86" dur="26">
                                          <p:stCondLst>
                                            <p:cond delay="1312"/>
                                          </p:stCondLst>
                                        </p:cTn>
                                        <p:tgtEl>
                                          <p:spTgt spid="1002508"/>
                                        </p:tgtEl>
                                      </p:cBhvr>
                                      <p:to x="100000" y="80000"/>
                                    </p:animScale>
                                    <p:animScale>
                                      <p:cBhvr>
                                        <p:cTn id="87" dur="166" decel="50000">
                                          <p:stCondLst>
                                            <p:cond delay="1338"/>
                                          </p:stCondLst>
                                        </p:cTn>
                                        <p:tgtEl>
                                          <p:spTgt spid="1002508"/>
                                        </p:tgtEl>
                                      </p:cBhvr>
                                      <p:to x="100000" y="100000"/>
                                    </p:animScale>
                                    <p:animScale>
                                      <p:cBhvr>
                                        <p:cTn id="88" dur="26">
                                          <p:stCondLst>
                                            <p:cond delay="1642"/>
                                          </p:stCondLst>
                                        </p:cTn>
                                        <p:tgtEl>
                                          <p:spTgt spid="1002508"/>
                                        </p:tgtEl>
                                      </p:cBhvr>
                                      <p:to x="100000" y="90000"/>
                                    </p:animScale>
                                    <p:animScale>
                                      <p:cBhvr>
                                        <p:cTn id="89" dur="166" decel="50000">
                                          <p:stCondLst>
                                            <p:cond delay="1668"/>
                                          </p:stCondLst>
                                        </p:cTn>
                                        <p:tgtEl>
                                          <p:spTgt spid="1002508"/>
                                        </p:tgtEl>
                                      </p:cBhvr>
                                      <p:to x="100000" y="100000"/>
                                    </p:animScale>
                                    <p:animScale>
                                      <p:cBhvr>
                                        <p:cTn id="90" dur="26">
                                          <p:stCondLst>
                                            <p:cond delay="1808"/>
                                          </p:stCondLst>
                                        </p:cTn>
                                        <p:tgtEl>
                                          <p:spTgt spid="1002508"/>
                                        </p:tgtEl>
                                      </p:cBhvr>
                                      <p:to x="100000" y="95000"/>
                                    </p:animScale>
                                    <p:animScale>
                                      <p:cBhvr>
                                        <p:cTn id="91" dur="166" decel="50000">
                                          <p:stCondLst>
                                            <p:cond delay="1834"/>
                                          </p:stCondLst>
                                        </p:cTn>
                                        <p:tgtEl>
                                          <p:spTgt spid="1002508"/>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002509"/>
                                        </p:tgtEl>
                                        <p:attrNameLst>
                                          <p:attrName>style.visibility</p:attrName>
                                        </p:attrNameLst>
                                      </p:cBhvr>
                                      <p:to>
                                        <p:strVal val="visible"/>
                                      </p:to>
                                    </p:set>
                                    <p:animEffect transition="in" filter="wipe(down)">
                                      <p:cBhvr>
                                        <p:cTn id="94" dur="580">
                                          <p:stCondLst>
                                            <p:cond delay="0"/>
                                          </p:stCondLst>
                                        </p:cTn>
                                        <p:tgtEl>
                                          <p:spTgt spid="1002509"/>
                                        </p:tgtEl>
                                      </p:cBhvr>
                                    </p:animEffect>
                                    <p:anim calcmode="lin" valueType="num">
                                      <p:cBhvr>
                                        <p:cTn id="95" dur="1822" tmFilter="0,0; 0.14,0.36; 0.43,0.73; 0.71,0.91; 1.0,1.0">
                                          <p:stCondLst>
                                            <p:cond delay="0"/>
                                          </p:stCondLst>
                                        </p:cTn>
                                        <p:tgtEl>
                                          <p:spTgt spid="1002509"/>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002509"/>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002509"/>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002509"/>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002509"/>
                                        </p:tgtEl>
                                        <p:attrNameLst>
                                          <p:attrName>ppt_y</p:attrName>
                                        </p:attrNameLst>
                                      </p:cBhvr>
                                      <p:tavLst>
                                        <p:tav tm="0" fmla="#ppt_y-sin(pi*$)/81">
                                          <p:val>
                                            <p:fltVal val="0"/>
                                          </p:val>
                                        </p:tav>
                                        <p:tav tm="100000">
                                          <p:val>
                                            <p:fltVal val="1"/>
                                          </p:val>
                                        </p:tav>
                                      </p:tavLst>
                                    </p:anim>
                                    <p:animScale>
                                      <p:cBhvr>
                                        <p:cTn id="100" dur="26">
                                          <p:stCondLst>
                                            <p:cond delay="650"/>
                                          </p:stCondLst>
                                        </p:cTn>
                                        <p:tgtEl>
                                          <p:spTgt spid="1002509"/>
                                        </p:tgtEl>
                                      </p:cBhvr>
                                      <p:to x="100000" y="60000"/>
                                    </p:animScale>
                                    <p:animScale>
                                      <p:cBhvr>
                                        <p:cTn id="101" dur="166" decel="50000">
                                          <p:stCondLst>
                                            <p:cond delay="676"/>
                                          </p:stCondLst>
                                        </p:cTn>
                                        <p:tgtEl>
                                          <p:spTgt spid="1002509"/>
                                        </p:tgtEl>
                                      </p:cBhvr>
                                      <p:to x="100000" y="100000"/>
                                    </p:animScale>
                                    <p:animScale>
                                      <p:cBhvr>
                                        <p:cTn id="102" dur="26">
                                          <p:stCondLst>
                                            <p:cond delay="1312"/>
                                          </p:stCondLst>
                                        </p:cTn>
                                        <p:tgtEl>
                                          <p:spTgt spid="1002509"/>
                                        </p:tgtEl>
                                      </p:cBhvr>
                                      <p:to x="100000" y="80000"/>
                                    </p:animScale>
                                    <p:animScale>
                                      <p:cBhvr>
                                        <p:cTn id="103" dur="166" decel="50000">
                                          <p:stCondLst>
                                            <p:cond delay="1338"/>
                                          </p:stCondLst>
                                        </p:cTn>
                                        <p:tgtEl>
                                          <p:spTgt spid="1002509"/>
                                        </p:tgtEl>
                                      </p:cBhvr>
                                      <p:to x="100000" y="100000"/>
                                    </p:animScale>
                                    <p:animScale>
                                      <p:cBhvr>
                                        <p:cTn id="104" dur="26">
                                          <p:stCondLst>
                                            <p:cond delay="1642"/>
                                          </p:stCondLst>
                                        </p:cTn>
                                        <p:tgtEl>
                                          <p:spTgt spid="1002509"/>
                                        </p:tgtEl>
                                      </p:cBhvr>
                                      <p:to x="100000" y="90000"/>
                                    </p:animScale>
                                    <p:animScale>
                                      <p:cBhvr>
                                        <p:cTn id="105" dur="166" decel="50000">
                                          <p:stCondLst>
                                            <p:cond delay="1668"/>
                                          </p:stCondLst>
                                        </p:cTn>
                                        <p:tgtEl>
                                          <p:spTgt spid="1002509"/>
                                        </p:tgtEl>
                                      </p:cBhvr>
                                      <p:to x="100000" y="100000"/>
                                    </p:animScale>
                                    <p:animScale>
                                      <p:cBhvr>
                                        <p:cTn id="106" dur="26">
                                          <p:stCondLst>
                                            <p:cond delay="1808"/>
                                          </p:stCondLst>
                                        </p:cTn>
                                        <p:tgtEl>
                                          <p:spTgt spid="1002509"/>
                                        </p:tgtEl>
                                      </p:cBhvr>
                                      <p:to x="100000" y="95000"/>
                                    </p:animScale>
                                    <p:animScale>
                                      <p:cBhvr>
                                        <p:cTn id="107" dur="166" decel="50000">
                                          <p:stCondLst>
                                            <p:cond delay="1834"/>
                                          </p:stCondLst>
                                        </p:cTn>
                                        <p:tgtEl>
                                          <p:spTgt spid="1002509"/>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002500"/>
                                        </p:tgtEl>
                                        <p:attrNameLst>
                                          <p:attrName>style.visibility</p:attrName>
                                        </p:attrNameLst>
                                      </p:cBhvr>
                                      <p:to>
                                        <p:strVal val="visible"/>
                                      </p:to>
                                    </p:set>
                                    <p:animEffect transition="in" filter="wipe(down)">
                                      <p:cBhvr>
                                        <p:cTn id="110" dur="580">
                                          <p:stCondLst>
                                            <p:cond delay="0"/>
                                          </p:stCondLst>
                                        </p:cTn>
                                        <p:tgtEl>
                                          <p:spTgt spid="1002500"/>
                                        </p:tgtEl>
                                      </p:cBhvr>
                                    </p:animEffect>
                                    <p:anim calcmode="lin" valueType="num">
                                      <p:cBhvr>
                                        <p:cTn id="111" dur="1822" tmFilter="0,0; 0.14,0.36; 0.43,0.73; 0.71,0.91; 1.0,1.0">
                                          <p:stCondLst>
                                            <p:cond delay="0"/>
                                          </p:stCondLst>
                                        </p:cTn>
                                        <p:tgtEl>
                                          <p:spTgt spid="100250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00250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00250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00250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002500"/>
                                        </p:tgtEl>
                                        <p:attrNameLst>
                                          <p:attrName>ppt_y</p:attrName>
                                        </p:attrNameLst>
                                      </p:cBhvr>
                                      <p:tavLst>
                                        <p:tav tm="0" fmla="#ppt_y-sin(pi*$)/81">
                                          <p:val>
                                            <p:fltVal val="0"/>
                                          </p:val>
                                        </p:tav>
                                        <p:tav tm="100000">
                                          <p:val>
                                            <p:fltVal val="1"/>
                                          </p:val>
                                        </p:tav>
                                      </p:tavLst>
                                    </p:anim>
                                    <p:animScale>
                                      <p:cBhvr>
                                        <p:cTn id="116" dur="26">
                                          <p:stCondLst>
                                            <p:cond delay="650"/>
                                          </p:stCondLst>
                                        </p:cTn>
                                        <p:tgtEl>
                                          <p:spTgt spid="1002500"/>
                                        </p:tgtEl>
                                      </p:cBhvr>
                                      <p:to x="100000" y="60000"/>
                                    </p:animScale>
                                    <p:animScale>
                                      <p:cBhvr>
                                        <p:cTn id="117" dur="166" decel="50000">
                                          <p:stCondLst>
                                            <p:cond delay="676"/>
                                          </p:stCondLst>
                                        </p:cTn>
                                        <p:tgtEl>
                                          <p:spTgt spid="1002500"/>
                                        </p:tgtEl>
                                      </p:cBhvr>
                                      <p:to x="100000" y="100000"/>
                                    </p:animScale>
                                    <p:animScale>
                                      <p:cBhvr>
                                        <p:cTn id="118" dur="26">
                                          <p:stCondLst>
                                            <p:cond delay="1312"/>
                                          </p:stCondLst>
                                        </p:cTn>
                                        <p:tgtEl>
                                          <p:spTgt spid="1002500"/>
                                        </p:tgtEl>
                                      </p:cBhvr>
                                      <p:to x="100000" y="80000"/>
                                    </p:animScale>
                                    <p:animScale>
                                      <p:cBhvr>
                                        <p:cTn id="119" dur="166" decel="50000">
                                          <p:stCondLst>
                                            <p:cond delay="1338"/>
                                          </p:stCondLst>
                                        </p:cTn>
                                        <p:tgtEl>
                                          <p:spTgt spid="1002500"/>
                                        </p:tgtEl>
                                      </p:cBhvr>
                                      <p:to x="100000" y="100000"/>
                                    </p:animScale>
                                    <p:animScale>
                                      <p:cBhvr>
                                        <p:cTn id="120" dur="26">
                                          <p:stCondLst>
                                            <p:cond delay="1642"/>
                                          </p:stCondLst>
                                        </p:cTn>
                                        <p:tgtEl>
                                          <p:spTgt spid="1002500"/>
                                        </p:tgtEl>
                                      </p:cBhvr>
                                      <p:to x="100000" y="90000"/>
                                    </p:animScale>
                                    <p:animScale>
                                      <p:cBhvr>
                                        <p:cTn id="121" dur="166" decel="50000">
                                          <p:stCondLst>
                                            <p:cond delay="1668"/>
                                          </p:stCondLst>
                                        </p:cTn>
                                        <p:tgtEl>
                                          <p:spTgt spid="1002500"/>
                                        </p:tgtEl>
                                      </p:cBhvr>
                                      <p:to x="100000" y="100000"/>
                                    </p:animScale>
                                    <p:animScale>
                                      <p:cBhvr>
                                        <p:cTn id="122" dur="26">
                                          <p:stCondLst>
                                            <p:cond delay="1808"/>
                                          </p:stCondLst>
                                        </p:cTn>
                                        <p:tgtEl>
                                          <p:spTgt spid="1002500"/>
                                        </p:tgtEl>
                                      </p:cBhvr>
                                      <p:to x="100000" y="95000"/>
                                    </p:animScale>
                                    <p:animScale>
                                      <p:cBhvr>
                                        <p:cTn id="123" dur="166" decel="50000">
                                          <p:stCondLst>
                                            <p:cond delay="1834"/>
                                          </p:stCondLst>
                                        </p:cTn>
                                        <p:tgtEl>
                                          <p:spTgt spid="1002500"/>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1002499">
                                            <p:txEl>
                                              <p:pRg st="1" end="1"/>
                                            </p:txEl>
                                          </p:spTgt>
                                        </p:tgtEl>
                                        <p:attrNameLst>
                                          <p:attrName>style.visibility</p:attrName>
                                        </p:attrNameLst>
                                      </p:cBhvr>
                                      <p:to>
                                        <p:strVal val="visible"/>
                                      </p:to>
                                    </p:set>
                                    <p:animEffect transition="in" filter="wipe(down)">
                                      <p:cBhvr>
                                        <p:cTn id="128" dur="580">
                                          <p:stCondLst>
                                            <p:cond delay="0"/>
                                          </p:stCondLst>
                                        </p:cTn>
                                        <p:tgtEl>
                                          <p:spTgt spid="1002499">
                                            <p:txEl>
                                              <p:pRg st="1" end="1"/>
                                            </p:txEl>
                                          </p:spTgt>
                                        </p:tgtEl>
                                      </p:cBhvr>
                                    </p:animEffect>
                                    <p:anim calcmode="lin" valueType="num">
                                      <p:cBhvr>
                                        <p:cTn id="129" dur="1822" tmFilter="0,0; 0.14,0.36; 0.43,0.73; 0.71,0.91; 1.0,1.0">
                                          <p:stCondLst>
                                            <p:cond delay="0"/>
                                          </p:stCondLst>
                                        </p:cTn>
                                        <p:tgtEl>
                                          <p:spTgt spid="1002499">
                                            <p:txEl>
                                              <p:pRg st="1" end="1"/>
                                            </p:txEl>
                                          </p:spTgt>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002499">
                                            <p:txEl>
                                              <p:pRg st="1" end="1"/>
                                            </p:txEl>
                                          </p:spTgt>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002499">
                                            <p:txEl>
                                              <p:pRg st="1" end="1"/>
                                            </p:txEl>
                                          </p:spTgt>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002499">
                                            <p:txEl>
                                              <p:pRg st="1" end="1"/>
                                            </p:txEl>
                                          </p:spTgt>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002499">
                                            <p:txEl>
                                              <p:pRg st="1" end="1"/>
                                            </p:txEl>
                                          </p:spTgt>
                                        </p:tgtEl>
                                        <p:attrNameLst>
                                          <p:attrName>ppt_y</p:attrName>
                                        </p:attrNameLst>
                                      </p:cBhvr>
                                      <p:tavLst>
                                        <p:tav tm="0" fmla="#ppt_y-sin(pi*$)/81">
                                          <p:val>
                                            <p:fltVal val="0"/>
                                          </p:val>
                                        </p:tav>
                                        <p:tav tm="100000">
                                          <p:val>
                                            <p:fltVal val="1"/>
                                          </p:val>
                                        </p:tav>
                                      </p:tavLst>
                                    </p:anim>
                                    <p:animScale>
                                      <p:cBhvr>
                                        <p:cTn id="134" dur="26">
                                          <p:stCondLst>
                                            <p:cond delay="650"/>
                                          </p:stCondLst>
                                        </p:cTn>
                                        <p:tgtEl>
                                          <p:spTgt spid="1002499">
                                            <p:txEl>
                                              <p:pRg st="1" end="1"/>
                                            </p:txEl>
                                          </p:spTgt>
                                        </p:tgtEl>
                                      </p:cBhvr>
                                      <p:to x="100000" y="60000"/>
                                    </p:animScale>
                                    <p:animScale>
                                      <p:cBhvr>
                                        <p:cTn id="135" dur="166" decel="50000">
                                          <p:stCondLst>
                                            <p:cond delay="676"/>
                                          </p:stCondLst>
                                        </p:cTn>
                                        <p:tgtEl>
                                          <p:spTgt spid="1002499">
                                            <p:txEl>
                                              <p:pRg st="1" end="1"/>
                                            </p:txEl>
                                          </p:spTgt>
                                        </p:tgtEl>
                                      </p:cBhvr>
                                      <p:to x="100000" y="100000"/>
                                    </p:animScale>
                                    <p:animScale>
                                      <p:cBhvr>
                                        <p:cTn id="136" dur="26">
                                          <p:stCondLst>
                                            <p:cond delay="1312"/>
                                          </p:stCondLst>
                                        </p:cTn>
                                        <p:tgtEl>
                                          <p:spTgt spid="1002499">
                                            <p:txEl>
                                              <p:pRg st="1" end="1"/>
                                            </p:txEl>
                                          </p:spTgt>
                                        </p:tgtEl>
                                      </p:cBhvr>
                                      <p:to x="100000" y="80000"/>
                                    </p:animScale>
                                    <p:animScale>
                                      <p:cBhvr>
                                        <p:cTn id="137" dur="166" decel="50000">
                                          <p:stCondLst>
                                            <p:cond delay="1338"/>
                                          </p:stCondLst>
                                        </p:cTn>
                                        <p:tgtEl>
                                          <p:spTgt spid="1002499">
                                            <p:txEl>
                                              <p:pRg st="1" end="1"/>
                                            </p:txEl>
                                          </p:spTgt>
                                        </p:tgtEl>
                                      </p:cBhvr>
                                      <p:to x="100000" y="100000"/>
                                    </p:animScale>
                                    <p:animScale>
                                      <p:cBhvr>
                                        <p:cTn id="138" dur="26">
                                          <p:stCondLst>
                                            <p:cond delay="1642"/>
                                          </p:stCondLst>
                                        </p:cTn>
                                        <p:tgtEl>
                                          <p:spTgt spid="1002499">
                                            <p:txEl>
                                              <p:pRg st="1" end="1"/>
                                            </p:txEl>
                                          </p:spTgt>
                                        </p:tgtEl>
                                      </p:cBhvr>
                                      <p:to x="100000" y="90000"/>
                                    </p:animScale>
                                    <p:animScale>
                                      <p:cBhvr>
                                        <p:cTn id="139" dur="166" decel="50000">
                                          <p:stCondLst>
                                            <p:cond delay="1668"/>
                                          </p:stCondLst>
                                        </p:cTn>
                                        <p:tgtEl>
                                          <p:spTgt spid="1002499">
                                            <p:txEl>
                                              <p:pRg st="1" end="1"/>
                                            </p:txEl>
                                          </p:spTgt>
                                        </p:tgtEl>
                                      </p:cBhvr>
                                      <p:to x="100000" y="100000"/>
                                    </p:animScale>
                                    <p:animScale>
                                      <p:cBhvr>
                                        <p:cTn id="140" dur="26">
                                          <p:stCondLst>
                                            <p:cond delay="1808"/>
                                          </p:stCondLst>
                                        </p:cTn>
                                        <p:tgtEl>
                                          <p:spTgt spid="1002499">
                                            <p:txEl>
                                              <p:pRg st="1" end="1"/>
                                            </p:txEl>
                                          </p:spTgt>
                                        </p:tgtEl>
                                      </p:cBhvr>
                                      <p:to x="100000" y="95000"/>
                                    </p:animScale>
                                    <p:animScale>
                                      <p:cBhvr>
                                        <p:cTn id="141" dur="166" decel="50000">
                                          <p:stCondLst>
                                            <p:cond delay="1834"/>
                                          </p:stCondLst>
                                        </p:cTn>
                                        <p:tgtEl>
                                          <p:spTgt spid="1002499">
                                            <p:txEl>
                                              <p:pRg st="1" end="1"/>
                                            </p:txEl>
                                          </p:spTgt>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grpId="0" nodeType="clickEffect">
                                  <p:stCondLst>
                                    <p:cond delay="0"/>
                                  </p:stCondLst>
                                  <p:childTnLst>
                                    <p:set>
                                      <p:cBhvr>
                                        <p:cTn id="145" dur="1" fill="hold">
                                          <p:stCondLst>
                                            <p:cond delay="0"/>
                                          </p:stCondLst>
                                        </p:cTn>
                                        <p:tgtEl>
                                          <p:spTgt spid="1002499">
                                            <p:txEl>
                                              <p:pRg st="2" end="2"/>
                                            </p:txEl>
                                          </p:spTgt>
                                        </p:tgtEl>
                                        <p:attrNameLst>
                                          <p:attrName>style.visibility</p:attrName>
                                        </p:attrNameLst>
                                      </p:cBhvr>
                                      <p:to>
                                        <p:strVal val="visible"/>
                                      </p:to>
                                    </p:set>
                                    <p:animEffect transition="in" filter="wipe(down)">
                                      <p:cBhvr>
                                        <p:cTn id="146" dur="580">
                                          <p:stCondLst>
                                            <p:cond delay="0"/>
                                          </p:stCondLst>
                                        </p:cTn>
                                        <p:tgtEl>
                                          <p:spTgt spid="1002499">
                                            <p:txEl>
                                              <p:pRg st="2" end="2"/>
                                            </p:txEl>
                                          </p:spTgt>
                                        </p:tgtEl>
                                      </p:cBhvr>
                                    </p:animEffect>
                                    <p:anim calcmode="lin" valueType="num">
                                      <p:cBhvr>
                                        <p:cTn id="147" dur="1822" tmFilter="0,0; 0.14,0.36; 0.43,0.73; 0.71,0.91; 1.0,1.0">
                                          <p:stCondLst>
                                            <p:cond delay="0"/>
                                          </p:stCondLst>
                                        </p:cTn>
                                        <p:tgtEl>
                                          <p:spTgt spid="1002499">
                                            <p:txEl>
                                              <p:pRg st="2" end="2"/>
                                            </p:txEl>
                                          </p:spTgt>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1002499">
                                            <p:txEl>
                                              <p:pRg st="2" end="2"/>
                                            </p:txEl>
                                          </p:spTgt>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1002499">
                                            <p:txEl>
                                              <p:pRg st="2" end="2"/>
                                            </p:txEl>
                                          </p:spTgt>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1002499">
                                            <p:txEl>
                                              <p:pRg st="2" end="2"/>
                                            </p:txEl>
                                          </p:spTgt>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1002499">
                                            <p:txEl>
                                              <p:pRg st="2" end="2"/>
                                            </p:txEl>
                                          </p:spTgt>
                                        </p:tgtEl>
                                        <p:attrNameLst>
                                          <p:attrName>ppt_y</p:attrName>
                                        </p:attrNameLst>
                                      </p:cBhvr>
                                      <p:tavLst>
                                        <p:tav tm="0" fmla="#ppt_y-sin(pi*$)/81">
                                          <p:val>
                                            <p:fltVal val="0"/>
                                          </p:val>
                                        </p:tav>
                                        <p:tav tm="100000">
                                          <p:val>
                                            <p:fltVal val="1"/>
                                          </p:val>
                                        </p:tav>
                                      </p:tavLst>
                                    </p:anim>
                                    <p:animScale>
                                      <p:cBhvr>
                                        <p:cTn id="152" dur="26">
                                          <p:stCondLst>
                                            <p:cond delay="650"/>
                                          </p:stCondLst>
                                        </p:cTn>
                                        <p:tgtEl>
                                          <p:spTgt spid="1002499">
                                            <p:txEl>
                                              <p:pRg st="2" end="2"/>
                                            </p:txEl>
                                          </p:spTgt>
                                        </p:tgtEl>
                                      </p:cBhvr>
                                      <p:to x="100000" y="60000"/>
                                    </p:animScale>
                                    <p:animScale>
                                      <p:cBhvr>
                                        <p:cTn id="153" dur="166" decel="50000">
                                          <p:stCondLst>
                                            <p:cond delay="676"/>
                                          </p:stCondLst>
                                        </p:cTn>
                                        <p:tgtEl>
                                          <p:spTgt spid="1002499">
                                            <p:txEl>
                                              <p:pRg st="2" end="2"/>
                                            </p:txEl>
                                          </p:spTgt>
                                        </p:tgtEl>
                                      </p:cBhvr>
                                      <p:to x="100000" y="100000"/>
                                    </p:animScale>
                                    <p:animScale>
                                      <p:cBhvr>
                                        <p:cTn id="154" dur="26">
                                          <p:stCondLst>
                                            <p:cond delay="1312"/>
                                          </p:stCondLst>
                                        </p:cTn>
                                        <p:tgtEl>
                                          <p:spTgt spid="1002499">
                                            <p:txEl>
                                              <p:pRg st="2" end="2"/>
                                            </p:txEl>
                                          </p:spTgt>
                                        </p:tgtEl>
                                      </p:cBhvr>
                                      <p:to x="100000" y="80000"/>
                                    </p:animScale>
                                    <p:animScale>
                                      <p:cBhvr>
                                        <p:cTn id="155" dur="166" decel="50000">
                                          <p:stCondLst>
                                            <p:cond delay="1338"/>
                                          </p:stCondLst>
                                        </p:cTn>
                                        <p:tgtEl>
                                          <p:spTgt spid="1002499">
                                            <p:txEl>
                                              <p:pRg st="2" end="2"/>
                                            </p:txEl>
                                          </p:spTgt>
                                        </p:tgtEl>
                                      </p:cBhvr>
                                      <p:to x="100000" y="100000"/>
                                    </p:animScale>
                                    <p:animScale>
                                      <p:cBhvr>
                                        <p:cTn id="156" dur="26">
                                          <p:stCondLst>
                                            <p:cond delay="1642"/>
                                          </p:stCondLst>
                                        </p:cTn>
                                        <p:tgtEl>
                                          <p:spTgt spid="1002499">
                                            <p:txEl>
                                              <p:pRg st="2" end="2"/>
                                            </p:txEl>
                                          </p:spTgt>
                                        </p:tgtEl>
                                      </p:cBhvr>
                                      <p:to x="100000" y="90000"/>
                                    </p:animScale>
                                    <p:animScale>
                                      <p:cBhvr>
                                        <p:cTn id="157" dur="166" decel="50000">
                                          <p:stCondLst>
                                            <p:cond delay="1668"/>
                                          </p:stCondLst>
                                        </p:cTn>
                                        <p:tgtEl>
                                          <p:spTgt spid="1002499">
                                            <p:txEl>
                                              <p:pRg st="2" end="2"/>
                                            </p:txEl>
                                          </p:spTgt>
                                        </p:tgtEl>
                                      </p:cBhvr>
                                      <p:to x="100000" y="100000"/>
                                    </p:animScale>
                                    <p:animScale>
                                      <p:cBhvr>
                                        <p:cTn id="158" dur="26">
                                          <p:stCondLst>
                                            <p:cond delay="1808"/>
                                          </p:stCondLst>
                                        </p:cTn>
                                        <p:tgtEl>
                                          <p:spTgt spid="1002499">
                                            <p:txEl>
                                              <p:pRg st="2" end="2"/>
                                            </p:txEl>
                                          </p:spTgt>
                                        </p:tgtEl>
                                      </p:cBhvr>
                                      <p:to x="100000" y="95000"/>
                                    </p:animScale>
                                    <p:animScale>
                                      <p:cBhvr>
                                        <p:cTn id="159" dur="166" decel="50000">
                                          <p:stCondLst>
                                            <p:cond delay="1834"/>
                                          </p:stCondLst>
                                        </p:cTn>
                                        <p:tgtEl>
                                          <p:spTgt spid="1002499">
                                            <p:txEl>
                                              <p:pRg st="2" end="2"/>
                                            </p:txEl>
                                          </p:spTgt>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1002499">
                                            <p:txEl>
                                              <p:pRg st="3" end="3"/>
                                            </p:txEl>
                                          </p:spTgt>
                                        </p:tgtEl>
                                        <p:attrNameLst>
                                          <p:attrName>style.visibility</p:attrName>
                                        </p:attrNameLst>
                                      </p:cBhvr>
                                      <p:to>
                                        <p:strVal val="visible"/>
                                      </p:to>
                                    </p:set>
                                    <p:animEffect transition="in" filter="wipe(down)">
                                      <p:cBhvr>
                                        <p:cTn id="164" dur="580">
                                          <p:stCondLst>
                                            <p:cond delay="0"/>
                                          </p:stCondLst>
                                        </p:cTn>
                                        <p:tgtEl>
                                          <p:spTgt spid="1002499">
                                            <p:txEl>
                                              <p:pRg st="3" end="3"/>
                                            </p:txEl>
                                          </p:spTgt>
                                        </p:tgtEl>
                                      </p:cBhvr>
                                    </p:animEffect>
                                    <p:anim calcmode="lin" valueType="num">
                                      <p:cBhvr>
                                        <p:cTn id="165" dur="1822" tmFilter="0,0; 0.14,0.36; 0.43,0.73; 0.71,0.91; 1.0,1.0">
                                          <p:stCondLst>
                                            <p:cond delay="0"/>
                                          </p:stCondLst>
                                        </p:cTn>
                                        <p:tgtEl>
                                          <p:spTgt spid="1002499">
                                            <p:txEl>
                                              <p:pRg st="3" end="3"/>
                                            </p:txEl>
                                          </p:spTgt>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1002499">
                                            <p:txEl>
                                              <p:pRg st="3" end="3"/>
                                            </p:txEl>
                                          </p:spTgt>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1002499">
                                            <p:txEl>
                                              <p:pRg st="3" end="3"/>
                                            </p:txEl>
                                          </p:spTgt>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1002499">
                                            <p:txEl>
                                              <p:pRg st="3" end="3"/>
                                            </p:txEl>
                                          </p:spTgt>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1002499">
                                            <p:txEl>
                                              <p:pRg st="3" end="3"/>
                                            </p:txEl>
                                          </p:spTgt>
                                        </p:tgtEl>
                                        <p:attrNameLst>
                                          <p:attrName>ppt_y</p:attrName>
                                        </p:attrNameLst>
                                      </p:cBhvr>
                                      <p:tavLst>
                                        <p:tav tm="0" fmla="#ppt_y-sin(pi*$)/81">
                                          <p:val>
                                            <p:fltVal val="0"/>
                                          </p:val>
                                        </p:tav>
                                        <p:tav tm="100000">
                                          <p:val>
                                            <p:fltVal val="1"/>
                                          </p:val>
                                        </p:tav>
                                      </p:tavLst>
                                    </p:anim>
                                    <p:animScale>
                                      <p:cBhvr>
                                        <p:cTn id="170" dur="26">
                                          <p:stCondLst>
                                            <p:cond delay="650"/>
                                          </p:stCondLst>
                                        </p:cTn>
                                        <p:tgtEl>
                                          <p:spTgt spid="1002499">
                                            <p:txEl>
                                              <p:pRg st="3" end="3"/>
                                            </p:txEl>
                                          </p:spTgt>
                                        </p:tgtEl>
                                      </p:cBhvr>
                                      <p:to x="100000" y="60000"/>
                                    </p:animScale>
                                    <p:animScale>
                                      <p:cBhvr>
                                        <p:cTn id="171" dur="166" decel="50000">
                                          <p:stCondLst>
                                            <p:cond delay="676"/>
                                          </p:stCondLst>
                                        </p:cTn>
                                        <p:tgtEl>
                                          <p:spTgt spid="1002499">
                                            <p:txEl>
                                              <p:pRg st="3" end="3"/>
                                            </p:txEl>
                                          </p:spTgt>
                                        </p:tgtEl>
                                      </p:cBhvr>
                                      <p:to x="100000" y="100000"/>
                                    </p:animScale>
                                    <p:animScale>
                                      <p:cBhvr>
                                        <p:cTn id="172" dur="26">
                                          <p:stCondLst>
                                            <p:cond delay="1312"/>
                                          </p:stCondLst>
                                        </p:cTn>
                                        <p:tgtEl>
                                          <p:spTgt spid="1002499">
                                            <p:txEl>
                                              <p:pRg st="3" end="3"/>
                                            </p:txEl>
                                          </p:spTgt>
                                        </p:tgtEl>
                                      </p:cBhvr>
                                      <p:to x="100000" y="80000"/>
                                    </p:animScale>
                                    <p:animScale>
                                      <p:cBhvr>
                                        <p:cTn id="173" dur="166" decel="50000">
                                          <p:stCondLst>
                                            <p:cond delay="1338"/>
                                          </p:stCondLst>
                                        </p:cTn>
                                        <p:tgtEl>
                                          <p:spTgt spid="1002499">
                                            <p:txEl>
                                              <p:pRg st="3" end="3"/>
                                            </p:txEl>
                                          </p:spTgt>
                                        </p:tgtEl>
                                      </p:cBhvr>
                                      <p:to x="100000" y="100000"/>
                                    </p:animScale>
                                    <p:animScale>
                                      <p:cBhvr>
                                        <p:cTn id="174" dur="26">
                                          <p:stCondLst>
                                            <p:cond delay="1642"/>
                                          </p:stCondLst>
                                        </p:cTn>
                                        <p:tgtEl>
                                          <p:spTgt spid="1002499">
                                            <p:txEl>
                                              <p:pRg st="3" end="3"/>
                                            </p:txEl>
                                          </p:spTgt>
                                        </p:tgtEl>
                                      </p:cBhvr>
                                      <p:to x="100000" y="90000"/>
                                    </p:animScale>
                                    <p:animScale>
                                      <p:cBhvr>
                                        <p:cTn id="175" dur="166" decel="50000">
                                          <p:stCondLst>
                                            <p:cond delay="1668"/>
                                          </p:stCondLst>
                                        </p:cTn>
                                        <p:tgtEl>
                                          <p:spTgt spid="1002499">
                                            <p:txEl>
                                              <p:pRg st="3" end="3"/>
                                            </p:txEl>
                                          </p:spTgt>
                                        </p:tgtEl>
                                      </p:cBhvr>
                                      <p:to x="100000" y="100000"/>
                                    </p:animScale>
                                    <p:animScale>
                                      <p:cBhvr>
                                        <p:cTn id="176" dur="26">
                                          <p:stCondLst>
                                            <p:cond delay="1808"/>
                                          </p:stCondLst>
                                        </p:cTn>
                                        <p:tgtEl>
                                          <p:spTgt spid="1002499">
                                            <p:txEl>
                                              <p:pRg st="3" end="3"/>
                                            </p:txEl>
                                          </p:spTgt>
                                        </p:tgtEl>
                                      </p:cBhvr>
                                      <p:to x="100000" y="95000"/>
                                    </p:animScale>
                                    <p:animScale>
                                      <p:cBhvr>
                                        <p:cTn id="177" dur="166" decel="50000">
                                          <p:stCondLst>
                                            <p:cond delay="1834"/>
                                          </p:stCondLst>
                                        </p:cTn>
                                        <p:tgtEl>
                                          <p:spTgt spid="1002499">
                                            <p:txEl>
                                              <p:pRg st="3" end="3"/>
                                            </p:txEl>
                                          </p:spTgt>
                                        </p:tgtEl>
                                      </p:cBhvr>
                                      <p:to x="100000" y="100000"/>
                                    </p:animScale>
                                  </p:childTnLst>
                                </p:cTn>
                              </p:par>
                            </p:childTnLst>
                          </p:cTn>
                        </p:par>
                      </p:childTnLst>
                    </p:cTn>
                  </p:par>
                  <p:par>
                    <p:cTn id="178" fill="hold">
                      <p:stCondLst>
                        <p:cond delay="indefinite"/>
                      </p:stCondLst>
                      <p:childTnLst>
                        <p:par>
                          <p:cTn id="179" fill="hold">
                            <p:stCondLst>
                              <p:cond delay="0"/>
                            </p:stCondLst>
                            <p:childTnLst>
                              <p:par>
                                <p:cTn id="180" presetID="26" presetClass="entr" presetSubtype="0" fill="hold" grpId="0" nodeType="clickEffect">
                                  <p:stCondLst>
                                    <p:cond delay="0"/>
                                  </p:stCondLst>
                                  <p:childTnLst>
                                    <p:set>
                                      <p:cBhvr>
                                        <p:cTn id="181" dur="1" fill="hold">
                                          <p:stCondLst>
                                            <p:cond delay="0"/>
                                          </p:stCondLst>
                                        </p:cTn>
                                        <p:tgtEl>
                                          <p:spTgt spid="1002499">
                                            <p:txEl>
                                              <p:pRg st="4" end="4"/>
                                            </p:txEl>
                                          </p:spTgt>
                                        </p:tgtEl>
                                        <p:attrNameLst>
                                          <p:attrName>style.visibility</p:attrName>
                                        </p:attrNameLst>
                                      </p:cBhvr>
                                      <p:to>
                                        <p:strVal val="visible"/>
                                      </p:to>
                                    </p:set>
                                    <p:animEffect transition="in" filter="wipe(down)">
                                      <p:cBhvr>
                                        <p:cTn id="182" dur="580">
                                          <p:stCondLst>
                                            <p:cond delay="0"/>
                                          </p:stCondLst>
                                        </p:cTn>
                                        <p:tgtEl>
                                          <p:spTgt spid="1002499">
                                            <p:txEl>
                                              <p:pRg st="4" end="4"/>
                                            </p:txEl>
                                          </p:spTgt>
                                        </p:tgtEl>
                                      </p:cBhvr>
                                    </p:animEffect>
                                    <p:anim calcmode="lin" valueType="num">
                                      <p:cBhvr>
                                        <p:cTn id="183" dur="1822" tmFilter="0,0; 0.14,0.36; 0.43,0.73; 0.71,0.91; 1.0,1.0">
                                          <p:stCondLst>
                                            <p:cond delay="0"/>
                                          </p:stCondLst>
                                        </p:cTn>
                                        <p:tgtEl>
                                          <p:spTgt spid="1002499">
                                            <p:txEl>
                                              <p:pRg st="4" end="4"/>
                                            </p:txEl>
                                          </p:spTgt>
                                        </p:tgtEl>
                                        <p:attrNameLst>
                                          <p:attrName>ppt_x</p:attrName>
                                        </p:attrNameLst>
                                      </p:cBhvr>
                                      <p:tavLst>
                                        <p:tav tm="0">
                                          <p:val>
                                            <p:strVal val="#ppt_x-0.25"/>
                                          </p:val>
                                        </p:tav>
                                        <p:tav tm="100000">
                                          <p:val>
                                            <p:strVal val="#ppt_x"/>
                                          </p:val>
                                        </p:tav>
                                      </p:tavLst>
                                    </p:anim>
                                    <p:anim calcmode="lin" valueType="num">
                                      <p:cBhvr>
                                        <p:cTn id="184" dur="664" tmFilter="0.0,0.0; 0.25,0.07; 0.50,0.2; 0.75,0.467; 1.0,1.0">
                                          <p:stCondLst>
                                            <p:cond delay="0"/>
                                          </p:stCondLst>
                                        </p:cTn>
                                        <p:tgtEl>
                                          <p:spTgt spid="1002499">
                                            <p:txEl>
                                              <p:pRg st="4" end="4"/>
                                            </p:txEl>
                                          </p:spTgt>
                                        </p:tgtEl>
                                        <p:attrNameLst>
                                          <p:attrName>ppt_y</p:attrName>
                                        </p:attrNameLst>
                                      </p:cBhvr>
                                      <p:tavLst>
                                        <p:tav tm="0" fmla="#ppt_y-sin(pi*$)/3">
                                          <p:val>
                                            <p:fltVal val="0.5"/>
                                          </p:val>
                                        </p:tav>
                                        <p:tav tm="100000">
                                          <p:val>
                                            <p:fltVal val="1"/>
                                          </p:val>
                                        </p:tav>
                                      </p:tavLst>
                                    </p:anim>
                                    <p:anim calcmode="lin" valueType="num">
                                      <p:cBhvr>
                                        <p:cTn id="185" dur="664" tmFilter="0, 0; 0.125,0.2665; 0.25,0.4; 0.375,0.465; 0.5,0.5;  0.625,0.535; 0.75,0.6; 0.875,0.7335; 1,1">
                                          <p:stCondLst>
                                            <p:cond delay="664"/>
                                          </p:stCondLst>
                                        </p:cTn>
                                        <p:tgtEl>
                                          <p:spTgt spid="1002499">
                                            <p:txEl>
                                              <p:pRg st="4" end="4"/>
                                            </p:txEl>
                                          </p:spTgt>
                                        </p:tgtEl>
                                        <p:attrNameLst>
                                          <p:attrName>ppt_y</p:attrName>
                                        </p:attrNameLst>
                                      </p:cBhvr>
                                      <p:tavLst>
                                        <p:tav tm="0" fmla="#ppt_y-sin(pi*$)/9">
                                          <p:val>
                                            <p:fltVal val="0"/>
                                          </p:val>
                                        </p:tav>
                                        <p:tav tm="100000">
                                          <p:val>
                                            <p:fltVal val="1"/>
                                          </p:val>
                                        </p:tav>
                                      </p:tavLst>
                                    </p:anim>
                                    <p:anim calcmode="lin" valueType="num">
                                      <p:cBhvr>
                                        <p:cTn id="186" dur="332" tmFilter="0, 0; 0.125,0.2665; 0.25,0.4; 0.375,0.465; 0.5,0.5;  0.625,0.535; 0.75,0.6; 0.875,0.7335; 1,1">
                                          <p:stCondLst>
                                            <p:cond delay="1324"/>
                                          </p:stCondLst>
                                        </p:cTn>
                                        <p:tgtEl>
                                          <p:spTgt spid="1002499">
                                            <p:txEl>
                                              <p:pRg st="4" end="4"/>
                                            </p:txEl>
                                          </p:spTgt>
                                        </p:tgtEl>
                                        <p:attrNameLst>
                                          <p:attrName>ppt_y</p:attrName>
                                        </p:attrNameLst>
                                      </p:cBhvr>
                                      <p:tavLst>
                                        <p:tav tm="0" fmla="#ppt_y-sin(pi*$)/27">
                                          <p:val>
                                            <p:fltVal val="0"/>
                                          </p:val>
                                        </p:tav>
                                        <p:tav tm="100000">
                                          <p:val>
                                            <p:fltVal val="1"/>
                                          </p:val>
                                        </p:tav>
                                      </p:tavLst>
                                    </p:anim>
                                    <p:anim calcmode="lin" valueType="num">
                                      <p:cBhvr>
                                        <p:cTn id="187" dur="164" tmFilter="0, 0; 0.125,0.2665; 0.25,0.4; 0.375,0.465; 0.5,0.5;  0.625,0.535; 0.75,0.6; 0.875,0.7335; 1,1">
                                          <p:stCondLst>
                                            <p:cond delay="1656"/>
                                          </p:stCondLst>
                                        </p:cTn>
                                        <p:tgtEl>
                                          <p:spTgt spid="1002499">
                                            <p:txEl>
                                              <p:pRg st="4" end="4"/>
                                            </p:txEl>
                                          </p:spTgt>
                                        </p:tgtEl>
                                        <p:attrNameLst>
                                          <p:attrName>ppt_y</p:attrName>
                                        </p:attrNameLst>
                                      </p:cBhvr>
                                      <p:tavLst>
                                        <p:tav tm="0" fmla="#ppt_y-sin(pi*$)/81">
                                          <p:val>
                                            <p:fltVal val="0"/>
                                          </p:val>
                                        </p:tav>
                                        <p:tav tm="100000">
                                          <p:val>
                                            <p:fltVal val="1"/>
                                          </p:val>
                                        </p:tav>
                                      </p:tavLst>
                                    </p:anim>
                                    <p:animScale>
                                      <p:cBhvr>
                                        <p:cTn id="188" dur="26">
                                          <p:stCondLst>
                                            <p:cond delay="650"/>
                                          </p:stCondLst>
                                        </p:cTn>
                                        <p:tgtEl>
                                          <p:spTgt spid="1002499">
                                            <p:txEl>
                                              <p:pRg st="4" end="4"/>
                                            </p:txEl>
                                          </p:spTgt>
                                        </p:tgtEl>
                                      </p:cBhvr>
                                      <p:to x="100000" y="60000"/>
                                    </p:animScale>
                                    <p:animScale>
                                      <p:cBhvr>
                                        <p:cTn id="189" dur="166" decel="50000">
                                          <p:stCondLst>
                                            <p:cond delay="676"/>
                                          </p:stCondLst>
                                        </p:cTn>
                                        <p:tgtEl>
                                          <p:spTgt spid="1002499">
                                            <p:txEl>
                                              <p:pRg st="4" end="4"/>
                                            </p:txEl>
                                          </p:spTgt>
                                        </p:tgtEl>
                                      </p:cBhvr>
                                      <p:to x="100000" y="100000"/>
                                    </p:animScale>
                                    <p:animScale>
                                      <p:cBhvr>
                                        <p:cTn id="190" dur="26">
                                          <p:stCondLst>
                                            <p:cond delay="1312"/>
                                          </p:stCondLst>
                                        </p:cTn>
                                        <p:tgtEl>
                                          <p:spTgt spid="1002499">
                                            <p:txEl>
                                              <p:pRg st="4" end="4"/>
                                            </p:txEl>
                                          </p:spTgt>
                                        </p:tgtEl>
                                      </p:cBhvr>
                                      <p:to x="100000" y="80000"/>
                                    </p:animScale>
                                    <p:animScale>
                                      <p:cBhvr>
                                        <p:cTn id="191" dur="166" decel="50000">
                                          <p:stCondLst>
                                            <p:cond delay="1338"/>
                                          </p:stCondLst>
                                        </p:cTn>
                                        <p:tgtEl>
                                          <p:spTgt spid="1002499">
                                            <p:txEl>
                                              <p:pRg st="4" end="4"/>
                                            </p:txEl>
                                          </p:spTgt>
                                        </p:tgtEl>
                                      </p:cBhvr>
                                      <p:to x="100000" y="100000"/>
                                    </p:animScale>
                                    <p:animScale>
                                      <p:cBhvr>
                                        <p:cTn id="192" dur="26">
                                          <p:stCondLst>
                                            <p:cond delay="1642"/>
                                          </p:stCondLst>
                                        </p:cTn>
                                        <p:tgtEl>
                                          <p:spTgt spid="1002499">
                                            <p:txEl>
                                              <p:pRg st="4" end="4"/>
                                            </p:txEl>
                                          </p:spTgt>
                                        </p:tgtEl>
                                      </p:cBhvr>
                                      <p:to x="100000" y="90000"/>
                                    </p:animScale>
                                    <p:animScale>
                                      <p:cBhvr>
                                        <p:cTn id="193" dur="166" decel="50000">
                                          <p:stCondLst>
                                            <p:cond delay="1668"/>
                                          </p:stCondLst>
                                        </p:cTn>
                                        <p:tgtEl>
                                          <p:spTgt spid="1002499">
                                            <p:txEl>
                                              <p:pRg st="4" end="4"/>
                                            </p:txEl>
                                          </p:spTgt>
                                        </p:tgtEl>
                                      </p:cBhvr>
                                      <p:to x="100000" y="100000"/>
                                    </p:animScale>
                                    <p:animScale>
                                      <p:cBhvr>
                                        <p:cTn id="194" dur="26">
                                          <p:stCondLst>
                                            <p:cond delay="1808"/>
                                          </p:stCondLst>
                                        </p:cTn>
                                        <p:tgtEl>
                                          <p:spTgt spid="1002499">
                                            <p:txEl>
                                              <p:pRg st="4" end="4"/>
                                            </p:txEl>
                                          </p:spTgt>
                                        </p:tgtEl>
                                      </p:cBhvr>
                                      <p:to x="100000" y="95000"/>
                                    </p:animScale>
                                    <p:animScale>
                                      <p:cBhvr>
                                        <p:cTn id="195" dur="166" decel="50000">
                                          <p:stCondLst>
                                            <p:cond delay="1834"/>
                                          </p:stCondLst>
                                        </p:cTn>
                                        <p:tgtEl>
                                          <p:spTgt spid="1002499">
                                            <p:txEl>
                                              <p:pRg st="4" end="4"/>
                                            </p:txEl>
                                          </p:spTgt>
                                        </p:tgtEl>
                                      </p:cBhvr>
                                      <p:to x="100000" y="100000"/>
                                    </p:animScale>
                                  </p:childTnLst>
                                </p:cTn>
                              </p:par>
                            </p:childTnLst>
                          </p:cTn>
                        </p:par>
                      </p:childTnLst>
                    </p:cTn>
                  </p:par>
                  <p:par>
                    <p:cTn id="196" fill="hold">
                      <p:stCondLst>
                        <p:cond delay="indefinite"/>
                      </p:stCondLst>
                      <p:childTnLst>
                        <p:par>
                          <p:cTn id="197" fill="hold">
                            <p:stCondLst>
                              <p:cond delay="0"/>
                            </p:stCondLst>
                            <p:childTnLst>
                              <p:par>
                                <p:cTn id="198" presetID="26" presetClass="entr" presetSubtype="0" fill="hold" grpId="0" nodeType="clickEffect">
                                  <p:stCondLst>
                                    <p:cond delay="0"/>
                                  </p:stCondLst>
                                  <p:childTnLst>
                                    <p:set>
                                      <p:cBhvr>
                                        <p:cTn id="199" dur="1" fill="hold">
                                          <p:stCondLst>
                                            <p:cond delay="0"/>
                                          </p:stCondLst>
                                        </p:cTn>
                                        <p:tgtEl>
                                          <p:spTgt spid="1002499">
                                            <p:txEl>
                                              <p:pRg st="5" end="5"/>
                                            </p:txEl>
                                          </p:spTgt>
                                        </p:tgtEl>
                                        <p:attrNameLst>
                                          <p:attrName>style.visibility</p:attrName>
                                        </p:attrNameLst>
                                      </p:cBhvr>
                                      <p:to>
                                        <p:strVal val="visible"/>
                                      </p:to>
                                    </p:set>
                                    <p:animEffect transition="in" filter="wipe(down)">
                                      <p:cBhvr>
                                        <p:cTn id="200" dur="580">
                                          <p:stCondLst>
                                            <p:cond delay="0"/>
                                          </p:stCondLst>
                                        </p:cTn>
                                        <p:tgtEl>
                                          <p:spTgt spid="1002499">
                                            <p:txEl>
                                              <p:pRg st="5" end="5"/>
                                            </p:txEl>
                                          </p:spTgt>
                                        </p:tgtEl>
                                      </p:cBhvr>
                                    </p:animEffect>
                                    <p:anim calcmode="lin" valueType="num">
                                      <p:cBhvr>
                                        <p:cTn id="201" dur="1822" tmFilter="0,0; 0.14,0.36; 0.43,0.73; 0.71,0.91; 1.0,1.0">
                                          <p:stCondLst>
                                            <p:cond delay="0"/>
                                          </p:stCondLst>
                                        </p:cTn>
                                        <p:tgtEl>
                                          <p:spTgt spid="1002499">
                                            <p:txEl>
                                              <p:pRg st="5" end="5"/>
                                            </p:txEl>
                                          </p:spTgt>
                                        </p:tgtEl>
                                        <p:attrNameLst>
                                          <p:attrName>ppt_x</p:attrName>
                                        </p:attrNameLst>
                                      </p:cBhvr>
                                      <p:tavLst>
                                        <p:tav tm="0">
                                          <p:val>
                                            <p:strVal val="#ppt_x-0.25"/>
                                          </p:val>
                                        </p:tav>
                                        <p:tav tm="100000">
                                          <p:val>
                                            <p:strVal val="#ppt_x"/>
                                          </p:val>
                                        </p:tav>
                                      </p:tavLst>
                                    </p:anim>
                                    <p:anim calcmode="lin" valueType="num">
                                      <p:cBhvr>
                                        <p:cTn id="202" dur="664" tmFilter="0.0,0.0; 0.25,0.07; 0.50,0.2; 0.75,0.467; 1.0,1.0">
                                          <p:stCondLst>
                                            <p:cond delay="0"/>
                                          </p:stCondLst>
                                        </p:cTn>
                                        <p:tgtEl>
                                          <p:spTgt spid="1002499">
                                            <p:txEl>
                                              <p:pRg st="5" end="5"/>
                                            </p:txEl>
                                          </p:spTgt>
                                        </p:tgtEl>
                                        <p:attrNameLst>
                                          <p:attrName>ppt_y</p:attrName>
                                        </p:attrNameLst>
                                      </p:cBhvr>
                                      <p:tavLst>
                                        <p:tav tm="0" fmla="#ppt_y-sin(pi*$)/3">
                                          <p:val>
                                            <p:fltVal val="0.5"/>
                                          </p:val>
                                        </p:tav>
                                        <p:tav tm="100000">
                                          <p:val>
                                            <p:fltVal val="1"/>
                                          </p:val>
                                        </p:tav>
                                      </p:tavLst>
                                    </p:anim>
                                    <p:anim calcmode="lin" valueType="num">
                                      <p:cBhvr>
                                        <p:cTn id="203" dur="664" tmFilter="0, 0; 0.125,0.2665; 0.25,0.4; 0.375,0.465; 0.5,0.5;  0.625,0.535; 0.75,0.6; 0.875,0.7335; 1,1">
                                          <p:stCondLst>
                                            <p:cond delay="664"/>
                                          </p:stCondLst>
                                        </p:cTn>
                                        <p:tgtEl>
                                          <p:spTgt spid="1002499">
                                            <p:txEl>
                                              <p:pRg st="5" end="5"/>
                                            </p:txEl>
                                          </p:spTgt>
                                        </p:tgtEl>
                                        <p:attrNameLst>
                                          <p:attrName>ppt_y</p:attrName>
                                        </p:attrNameLst>
                                      </p:cBhvr>
                                      <p:tavLst>
                                        <p:tav tm="0" fmla="#ppt_y-sin(pi*$)/9">
                                          <p:val>
                                            <p:fltVal val="0"/>
                                          </p:val>
                                        </p:tav>
                                        <p:tav tm="100000">
                                          <p:val>
                                            <p:fltVal val="1"/>
                                          </p:val>
                                        </p:tav>
                                      </p:tavLst>
                                    </p:anim>
                                    <p:anim calcmode="lin" valueType="num">
                                      <p:cBhvr>
                                        <p:cTn id="204" dur="332" tmFilter="0, 0; 0.125,0.2665; 0.25,0.4; 0.375,0.465; 0.5,0.5;  0.625,0.535; 0.75,0.6; 0.875,0.7335; 1,1">
                                          <p:stCondLst>
                                            <p:cond delay="1324"/>
                                          </p:stCondLst>
                                        </p:cTn>
                                        <p:tgtEl>
                                          <p:spTgt spid="1002499">
                                            <p:txEl>
                                              <p:pRg st="5" end="5"/>
                                            </p:txEl>
                                          </p:spTgt>
                                        </p:tgtEl>
                                        <p:attrNameLst>
                                          <p:attrName>ppt_y</p:attrName>
                                        </p:attrNameLst>
                                      </p:cBhvr>
                                      <p:tavLst>
                                        <p:tav tm="0" fmla="#ppt_y-sin(pi*$)/27">
                                          <p:val>
                                            <p:fltVal val="0"/>
                                          </p:val>
                                        </p:tav>
                                        <p:tav tm="100000">
                                          <p:val>
                                            <p:fltVal val="1"/>
                                          </p:val>
                                        </p:tav>
                                      </p:tavLst>
                                    </p:anim>
                                    <p:anim calcmode="lin" valueType="num">
                                      <p:cBhvr>
                                        <p:cTn id="205" dur="164" tmFilter="0, 0; 0.125,0.2665; 0.25,0.4; 0.375,0.465; 0.5,0.5;  0.625,0.535; 0.75,0.6; 0.875,0.7335; 1,1">
                                          <p:stCondLst>
                                            <p:cond delay="1656"/>
                                          </p:stCondLst>
                                        </p:cTn>
                                        <p:tgtEl>
                                          <p:spTgt spid="1002499">
                                            <p:txEl>
                                              <p:pRg st="5" end="5"/>
                                            </p:txEl>
                                          </p:spTgt>
                                        </p:tgtEl>
                                        <p:attrNameLst>
                                          <p:attrName>ppt_y</p:attrName>
                                        </p:attrNameLst>
                                      </p:cBhvr>
                                      <p:tavLst>
                                        <p:tav tm="0" fmla="#ppt_y-sin(pi*$)/81">
                                          <p:val>
                                            <p:fltVal val="0"/>
                                          </p:val>
                                        </p:tav>
                                        <p:tav tm="100000">
                                          <p:val>
                                            <p:fltVal val="1"/>
                                          </p:val>
                                        </p:tav>
                                      </p:tavLst>
                                    </p:anim>
                                    <p:animScale>
                                      <p:cBhvr>
                                        <p:cTn id="206" dur="26">
                                          <p:stCondLst>
                                            <p:cond delay="650"/>
                                          </p:stCondLst>
                                        </p:cTn>
                                        <p:tgtEl>
                                          <p:spTgt spid="1002499">
                                            <p:txEl>
                                              <p:pRg st="5" end="5"/>
                                            </p:txEl>
                                          </p:spTgt>
                                        </p:tgtEl>
                                      </p:cBhvr>
                                      <p:to x="100000" y="60000"/>
                                    </p:animScale>
                                    <p:animScale>
                                      <p:cBhvr>
                                        <p:cTn id="207" dur="166" decel="50000">
                                          <p:stCondLst>
                                            <p:cond delay="676"/>
                                          </p:stCondLst>
                                        </p:cTn>
                                        <p:tgtEl>
                                          <p:spTgt spid="1002499">
                                            <p:txEl>
                                              <p:pRg st="5" end="5"/>
                                            </p:txEl>
                                          </p:spTgt>
                                        </p:tgtEl>
                                      </p:cBhvr>
                                      <p:to x="100000" y="100000"/>
                                    </p:animScale>
                                    <p:animScale>
                                      <p:cBhvr>
                                        <p:cTn id="208" dur="26">
                                          <p:stCondLst>
                                            <p:cond delay="1312"/>
                                          </p:stCondLst>
                                        </p:cTn>
                                        <p:tgtEl>
                                          <p:spTgt spid="1002499">
                                            <p:txEl>
                                              <p:pRg st="5" end="5"/>
                                            </p:txEl>
                                          </p:spTgt>
                                        </p:tgtEl>
                                      </p:cBhvr>
                                      <p:to x="100000" y="80000"/>
                                    </p:animScale>
                                    <p:animScale>
                                      <p:cBhvr>
                                        <p:cTn id="209" dur="166" decel="50000">
                                          <p:stCondLst>
                                            <p:cond delay="1338"/>
                                          </p:stCondLst>
                                        </p:cTn>
                                        <p:tgtEl>
                                          <p:spTgt spid="1002499">
                                            <p:txEl>
                                              <p:pRg st="5" end="5"/>
                                            </p:txEl>
                                          </p:spTgt>
                                        </p:tgtEl>
                                      </p:cBhvr>
                                      <p:to x="100000" y="100000"/>
                                    </p:animScale>
                                    <p:animScale>
                                      <p:cBhvr>
                                        <p:cTn id="210" dur="26">
                                          <p:stCondLst>
                                            <p:cond delay="1642"/>
                                          </p:stCondLst>
                                        </p:cTn>
                                        <p:tgtEl>
                                          <p:spTgt spid="1002499">
                                            <p:txEl>
                                              <p:pRg st="5" end="5"/>
                                            </p:txEl>
                                          </p:spTgt>
                                        </p:tgtEl>
                                      </p:cBhvr>
                                      <p:to x="100000" y="90000"/>
                                    </p:animScale>
                                    <p:animScale>
                                      <p:cBhvr>
                                        <p:cTn id="211" dur="166" decel="50000">
                                          <p:stCondLst>
                                            <p:cond delay="1668"/>
                                          </p:stCondLst>
                                        </p:cTn>
                                        <p:tgtEl>
                                          <p:spTgt spid="1002499">
                                            <p:txEl>
                                              <p:pRg st="5" end="5"/>
                                            </p:txEl>
                                          </p:spTgt>
                                        </p:tgtEl>
                                      </p:cBhvr>
                                      <p:to x="100000" y="100000"/>
                                    </p:animScale>
                                    <p:animScale>
                                      <p:cBhvr>
                                        <p:cTn id="212" dur="26">
                                          <p:stCondLst>
                                            <p:cond delay="1808"/>
                                          </p:stCondLst>
                                        </p:cTn>
                                        <p:tgtEl>
                                          <p:spTgt spid="1002499">
                                            <p:txEl>
                                              <p:pRg st="5" end="5"/>
                                            </p:txEl>
                                          </p:spTgt>
                                        </p:tgtEl>
                                      </p:cBhvr>
                                      <p:to x="100000" y="95000"/>
                                    </p:animScale>
                                    <p:animScale>
                                      <p:cBhvr>
                                        <p:cTn id="213" dur="166" decel="50000">
                                          <p:stCondLst>
                                            <p:cond delay="1834"/>
                                          </p:stCondLst>
                                        </p:cTn>
                                        <p:tgtEl>
                                          <p:spTgt spid="1002499">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499" grpId="0" build="p"/>
      <p:bldP spid="1002500" grpId="0" animBg="1"/>
      <p:bldP spid="1002501" grpId="0" animBg="1"/>
      <p:bldP spid="1002502" grpId="0" animBg="1"/>
      <p:bldP spid="1002503" grpId="0" animBg="1"/>
      <p:bldP spid="1002508" grpId="0" animBg="1"/>
      <p:bldP spid="1002509" grpId="0" animBg="1"/>
      <p:bldP spid="10025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23" name="Rectangle 3"/>
          <p:cNvSpPr>
            <a:spLocks noGrp="1" noChangeArrowheads="1"/>
          </p:cNvSpPr>
          <p:nvPr>
            <p:ph type="body" idx="1"/>
          </p:nvPr>
        </p:nvSpPr>
        <p:spPr>
          <a:xfrm>
            <a:off x="395288" y="3860800"/>
            <a:ext cx="8332787" cy="2684463"/>
          </a:xfrm>
        </p:spPr>
        <p:txBody>
          <a:bodyPr>
            <a:normAutofit/>
          </a:bodyPr>
          <a:lstStyle/>
          <a:p>
            <a:pPr eaLnBrk="1" hangingPunct="1">
              <a:buFont typeface="Wingdings" panose="05000000000000000000" pitchFamily="2" charset="2"/>
              <a:buNone/>
              <a:defRPr/>
            </a:pPr>
            <a:endParaRPr lang="tr-TR" sz="2800" dirty="0">
              <a:latin typeface="+mj-lt"/>
            </a:endParaRPr>
          </a:p>
          <a:p>
            <a:pPr eaLnBrk="1" hangingPunct="1">
              <a:buFont typeface="Wingdings" panose="05000000000000000000" pitchFamily="2" charset="2"/>
              <a:buChar char="ü"/>
              <a:defRPr/>
            </a:pPr>
            <a:r>
              <a:rPr lang="tr-TR" sz="2800" dirty="0">
                <a:latin typeface="+mj-lt"/>
              </a:rPr>
              <a:t> Rapor, şikayet, öneri, dilek ve istekler gider</a:t>
            </a:r>
          </a:p>
          <a:p>
            <a:pPr eaLnBrk="1" hangingPunct="1">
              <a:buFont typeface="Wingdings" panose="05000000000000000000" pitchFamily="2" charset="2"/>
              <a:buChar char="ü"/>
              <a:defRPr/>
            </a:pPr>
            <a:r>
              <a:rPr lang="tr-TR" sz="2800" dirty="0">
                <a:latin typeface="+mj-lt"/>
              </a:rPr>
              <a:t> Katılımcılık ve etkinlik artar</a:t>
            </a:r>
          </a:p>
          <a:p>
            <a:pPr eaLnBrk="1" hangingPunct="1">
              <a:buFont typeface="Wingdings" panose="05000000000000000000" pitchFamily="2" charset="2"/>
              <a:buChar char="ü"/>
              <a:defRPr/>
            </a:pPr>
            <a:r>
              <a:rPr lang="tr-TR" sz="2800" dirty="0">
                <a:latin typeface="+mj-lt"/>
              </a:rPr>
              <a:t> Demokratik yapı oluşur</a:t>
            </a:r>
            <a:endParaRPr lang="en-US" sz="2800" dirty="0">
              <a:latin typeface="+mj-lt"/>
            </a:endParaRPr>
          </a:p>
        </p:txBody>
      </p:sp>
      <p:sp>
        <p:nvSpPr>
          <p:cNvPr id="1003524" name="AutoShape 4"/>
          <p:cNvSpPr>
            <a:spLocks noChangeArrowheads="1"/>
          </p:cNvSpPr>
          <p:nvPr/>
        </p:nvSpPr>
        <p:spPr bwMode="auto">
          <a:xfrm>
            <a:off x="1387475" y="2005012"/>
            <a:ext cx="3689350" cy="2109788"/>
          </a:xfrm>
          <a:prstGeom prst="triangle">
            <a:avLst>
              <a:gd name="adj" fmla="val 50000"/>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Arial" panose="020B0604020202020204" pitchFamily="34" charset="0"/>
              </a:defRPr>
            </a:lvl1pPr>
            <a:lvl2pPr marL="742950" indent="-285750" eaLnBrk="0" hangingPunct="0">
              <a:defRPr sz="2800">
                <a:solidFill>
                  <a:schemeClr val="tx2"/>
                </a:solidFill>
                <a:latin typeface="Arial" panose="020B0604020202020204" pitchFamily="34" charset="0"/>
              </a:defRPr>
            </a:lvl2pPr>
            <a:lvl3pPr marL="1143000" indent="-228600" eaLnBrk="0" hangingPunct="0">
              <a:defRPr sz="2800">
                <a:solidFill>
                  <a:schemeClr val="tx2"/>
                </a:solidFill>
                <a:latin typeface="Arial" panose="020B0604020202020204" pitchFamily="34" charset="0"/>
              </a:defRPr>
            </a:lvl3pPr>
            <a:lvl4pPr marL="1600200" indent="-228600" eaLnBrk="0" hangingPunct="0">
              <a:defRPr sz="2800">
                <a:solidFill>
                  <a:schemeClr val="tx2"/>
                </a:solidFill>
                <a:latin typeface="Arial" panose="020B0604020202020204" pitchFamily="34" charset="0"/>
              </a:defRPr>
            </a:lvl4pPr>
            <a:lvl5pPr marL="2057400" indent="-228600" eaLnBrk="0" hangingPunct="0">
              <a:defRPr sz="2800">
                <a:solidFill>
                  <a:schemeClr val="tx2"/>
                </a:solidFill>
                <a:latin typeface="Arial" panose="020B0604020202020204" pitchFamily="34" charset="0"/>
              </a:defRPr>
            </a:lvl5pPr>
            <a:lvl6pPr marL="2514600" indent="-228600" eaLnBrk="0" fontAlgn="base" hangingPunct="0">
              <a:spcBef>
                <a:spcPct val="0"/>
              </a:spcBef>
              <a:spcAft>
                <a:spcPct val="0"/>
              </a:spcAft>
              <a:defRPr sz="2800">
                <a:solidFill>
                  <a:schemeClr val="tx2"/>
                </a:solidFill>
                <a:latin typeface="Arial" panose="020B0604020202020204" pitchFamily="34" charset="0"/>
              </a:defRPr>
            </a:lvl6pPr>
            <a:lvl7pPr marL="2971800" indent="-228600" eaLnBrk="0" fontAlgn="base" hangingPunct="0">
              <a:spcBef>
                <a:spcPct val="0"/>
              </a:spcBef>
              <a:spcAft>
                <a:spcPct val="0"/>
              </a:spcAft>
              <a:defRPr sz="2800">
                <a:solidFill>
                  <a:schemeClr val="tx2"/>
                </a:solidFill>
                <a:latin typeface="Arial" panose="020B0604020202020204" pitchFamily="34" charset="0"/>
              </a:defRPr>
            </a:lvl7pPr>
            <a:lvl8pPr marL="3429000" indent="-228600" eaLnBrk="0" fontAlgn="base" hangingPunct="0">
              <a:spcBef>
                <a:spcPct val="0"/>
              </a:spcBef>
              <a:spcAft>
                <a:spcPct val="0"/>
              </a:spcAft>
              <a:defRPr sz="2800">
                <a:solidFill>
                  <a:schemeClr val="tx2"/>
                </a:solidFill>
                <a:latin typeface="Arial" panose="020B0604020202020204" pitchFamily="34" charset="0"/>
              </a:defRPr>
            </a:lvl8pPr>
            <a:lvl9pPr marL="3886200" indent="-228600" eaLnBrk="0" fontAlgn="base" hangingPunct="0">
              <a:spcBef>
                <a:spcPct val="0"/>
              </a:spcBef>
              <a:spcAft>
                <a:spcPct val="0"/>
              </a:spcAft>
              <a:defRPr sz="2800">
                <a:solidFill>
                  <a:schemeClr val="tx2"/>
                </a:solidFill>
                <a:latin typeface="Arial" panose="020B0604020202020204" pitchFamily="34" charset="0"/>
              </a:defRPr>
            </a:lvl9pPr>
          </a:lstStyle>
          <a:p>
            <a:pPr eaLnBrk="1" hangingPunct="1"/>
            <a:endParaRPr lang="tr-TR" altLang="tr-TR"/>
          </a:p>
        </p:txBody>
      </p:sp>
      <p:sp>
        <p:nvSpPr>
          <p:cNvPr id="1003525" name="Line 5"/>
          <p:cNvSpPr>
            <a:spLocks noChangeShapeType="1"/>
          </p:cNvSpPr>
          <p:nvPr/>
        </p:nvSpPr>
        <p:spPr bwMode="auto">
          <a:xfrm>
            <a:off x="1828800" y="3581400"/>
            <a:ext cx="281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3526" name="Line 6"/>
          <p:cNvSpPr>
            <a:spLocks noChangeShapeType="1"/>
          </p:cNvSpPr>
          <p:nvPr/>
        </p:nvSpPr>
        <p:spPr bwMode="auto">
          <a:xfrm>
            <a:off x="2286000" y="3048000"/>
            <a:ext cx="1905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3527" name="Line 7"/>
          <p:cNvSpPr>
            <a:spLocks noChangeShapeType="1"/>
          </p:cNvSpPr>
          <p:nvPr/>
        </p:nvSpPr>
        <p:spPr bwMode="auto">
          <a:xfrm>
            <a:off x="2743200" y="2621280"/>
            <a:ext cx="990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3528" name="Line 8"/>
          <p:cNvSpPr>
            <a:spLocks noChangeShapeType="1"/>
          </p:cNvSpPr>
          <p:nvPr/>
        </p:nvSpPr>
        <p:spPr bwMode="auto">
          <a:xfrm flipH="1" flipV="1">
            <a:off x="5076825" y="3675062"/>
            <a:ext cx="393700" cy="3635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3529" name="Line 9"/>
          <p:cNvSpPr>
            <a:spLocks noChangeShapeType="1"/>
          </p:cNvSpPr>
          <p:nvPr/>
        </p:nvSpPr>
        <p:spPr bwMode="auto">
          <a:xfrm flipH="1" flipV="1">
            <a:off x="4579938" y="3103562"/>
            <a:ext cx="352425" cy="3254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3530" name="Line 10"/>
          <p:cNvSpPr>
            <a:spLocks noChangeShapeType="1"/>
          </p:cNvSpPr>
          <p:nvPr/>
        </p:nvSpPr>
        <p:spPr bwMode="auto">
          <a:xfrm flipH="1" flipV="1">
            <a:off x="4067175" y="2578100"/>
            <a:ext cx="3810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03531" name="Line 11"/>
          <p:cNvSpPr>
            <a:spLocks noChangeShapeType="1"/>
          </p:cNvSpPr>
          <p:nvPr/>
        </p:nvSpPr>
        <p:spPr bwMode="auto">
          <a:xfrm flipH="1" flipV="1">
            <a:off x="3563938" y="2098675"/>
            <a:ext cx="406400" cy="3571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 name="Rectangle 8"/>
          <p:cNvSpPr/>
          <p:nvPr/>
        </p:nvSpPr>
        <p:spPr>
          <a:xfrm>
            <a:off x="2279297" y="-124618"/>
            <a:ext cx="6864703" cy="1828800"/>
          </a:xfrm>
          <a:prstGeom prst="rect">
            <a:avLst/>
          </a:prstGeom>
          <a:solidFill>
            <a:srgbClr val="0000E6"/>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000" b="1" kern="0" dirty="0">
                <a:solidFill>
                  <a:schemeClr val="bg1"/>
                </a:solidFill>
              </a:rPr>
              <a:t>Aşağıdan yukarıya</a:t>
            </a:r>
          </a:p>
          <a:p>
            <a:pPr marL="0" marR="0" lvl="0" indent="0" algn="ctr" defTabSz="914400" eaLnBrk="1" fontAlgn="auto" latinLnBrk="0" hangingPunct="1">
              <a:lnSpc>
                <a:spcPct val="100000"/>
              </a:lnSpc>
              <a:spcBef>
                <a:spcPts val="0"/>
              </a:spcBef>
              <a:spcAft>
                <a:spcPts val="0"/>
              </a:spcAft>
              <a:buClrTx/>
              <a:buSzTx/>
              <a:buFontTx/>
              <a:buNone/>
              <a:tabLst/>
              <a:defRPr/>
            </a:pPr>
            <a:r>
              <a:rPr lang="tr-TR" sz="4000" b="1" kern="0" dirty="0" smtClean="0">
                <a:solidFill>
                  <a:schemeClr val="bg1"/>
                </a:solidFill>
              </a:rPr>
              <a:t>İşleyen dikey kanallar tıkanmamalı </a:t>
            </a:r>
            <a:r>
              <a:rPr lang="tr-TR" sz="4000" b="1" kern="0" dirty="0">
                <a:solidFill>
                  <a:schemeClr val="bg1"/>
                </a:solidFill>
              </a:rPr>
              <a:t>!</a:t>
            </a:r>
          </a:p>
        </p:txBody>
      </p:sp>
    </p:spTree>
    <p:extLst>
      <p:ext uri="{BB962C8B-B14F-4D97-AF65-F5344CB8AC3E}">
        <p14:creationId xmlns:p14="http://schemas.microsoft.com/office/powerpoint/2010/main" val="4148170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4547" name="Rectangle 3"/>
          <p:cNvSpPr>
            <a:spLocks noGrp="1" noChangeArrowheads="1"/>
          </p:cNvSpPr>
          <p:nvPr>
            <p:ph type="body" sz="half" idx="1"/>
          </p:nvPr>
        </p:nvSpPr>
        <p:spPr>
          <a:xfrm>
            <a:off x="755650" y="2708275"/>
            <a:ext cx="7129463" cy="3609975"/>
          </a:xfrm>
        </p:spPr>
        <p:txBody>
          <a:bodyPr>
            <a:normAutofit/>
          </a:bodyPr>
          <a:lstStyle/>
          <a:p>
            <a:pPr eaLnBrk="1" hangingPunct="1">
              <a:buFont typeface="Wingdings" panose="05000000000000000000" pitchFamily="2" charset="2"/>
              <a:buNone/>
              <a:defRPr/>
            </a:pPr>
            <a:r>
              <a:rPr lang="tr-TR" sz="1900" dirty="0"/>
              <a:t>                                                                                  </a:t>
            </a:r>
          </a:p>
          <a:p>
            <a:pPr eaLnBrk="1" hangingPunct="1">
              <a:buFont typeface="Wingdings" panose="05000000000000000000" pitchFamily="2" charset="2"/>
              <a:buChar char="q"/>
              <a:defRPr/>
            </a:pPr>
            <a:endParaRPr lang="tr-TR" sz="2800" dirty="0"/>
          </a:p>
          <a:p>
            <a:pPr eaLnBrk="1" hangingPunct="1">
              <a:buFont typeface="Wingdings" panose="05000000000000000000" pitchFamily="2" charset="2"/>
              <a:buChar char="q"/>
              <a:defRPr/>
            </a:pPr>
            <a:r>
              <a:rPr lang="tr-TR" sz="2800" dirty="0">
                <a:latin typeface="+mj-lt"/>
              </a:rPr>
              <a:t> Aynı pozisyonda bulunanlar arası iletişim kurulur</a:t>
            </a:r>
          </a:p>
          <a:p>
            <a:pPr eaLnBrk="1" hangingPunct="1">
              <a:buFont typeface="Wingdings" panose="05000000000000000000" pitchFamily="2" charset="2"/>
              <a:buChar char="q"/>
              <a:defRPr/>
            </a:pPr>
            <a:r>
              <a:rPr lang="tr-TR" sz="2800" dirty="0">
                <a:latin typeface="+mj-lt"/>
              </a:rPr>
              <a:t> Sorunlar hızla çözülür</a:t>
            </a:r>
          </a:p>
          <a:p>
            <a:pPr eaLnBrk="1" hangingPunct="1">
              <a:buFont typeface="Wingdings" panose="05000000000000000000" pitchFamily="2" charset="2"/>
              <a:buChar char="q"/>
              <a:defRPr/>
            </a:pPr>
            <a:r>
              <a:rPr lang="tr-TR" sz="2800" dirty="0" smtClean="0">
                <a:latin typeface="+mj-lt"/>
              </a:rPr>
              <a:t>İşbirliği ve koordinasyon kurulur</a:t>
            </a:r>
            <a:endParaRPr lang="tr-TR" sz="2800" dirty="0">
              <a:latin typeface="+mj-lt"/>
            </a:endParaRPr>
          </a:p>
        </p:txBody>
      </p:sp>
      <p:sp>
        <p:nvSpPr>
          <p:cNvPr id="65540" name="AutoShape 20"/>
          <p:cNvSpPr>
            <a:spLocks noChangeArrowheads="1"/>
          </p:cNvSpPr>
          <p:nvPr/>
        </p:nvSpPr>
        <p:spPr bwMode="auto">
          <a:xfrm>
            <a:off x="1219200" y="1295400"/>
            <a:ext cx="2663825" cy="1727200"/>
          </a:xfrm>
          <a:prstGeom prst="triangle">
            <a:avLst>
              <a:gd name="adj" fmla="val 50000"/>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Arial" panose="020B0604020202020204" pitchFamily="34" charset="0"/>
              </a:defRPr>
            </a:lvl1pPr>
            <a:lvl2pPr marL="742950" indent="-285750" eaLnBrk="0" hangingPunct="0">
              <a:defRPr sz="2800">
                <a:solidFill>
                  <a:schemeClr val="tx2"/>
                </a:solidFill>
                <a:latin typeface="Arial" panose="020B0604020202020204" pitchFamily="34" charset="0"/>
              </a:defRPr>
            </a:lvl2pPr>
            <a:lvl3pPr marL="1143000" indent="-228600" eaLnBrk="0" hangingPunct="0">
              <a:defRPr sz="2800">
                <a:solidFill>
                  <a:schemeClr val="tx2"/>
                </a:solidFill>
                <a:latin typeface="Arial" panose="020B0604020202020204" pitchFamily="34" charset="0"/>
              </a:defRPr>
            </a:lvl3pPr>
            <a:lvl4pPr marL="1600200" indent="-228600" eaLnBrk="0" hangingPunct="0">
              <a:defRPr sz="2800">
                <a:solidFill>
                  <a:schemeClr val="tx2"/>
                </a:solidFill>
                <a:latin typeface="Arial" panose="020B0604020202020204" pitchFamily="34" charset="0"/>
              </a:defRPr>
            </a:lvl4pPr>
            <a:lvl5pPr marL="2057400" indent="-228600" eaLnBrk="0" hangingPunct="0">
              <a:defRPr sz="2800">
                <a:solidFill>
                  <a:schemeClr val="tx2"/>
                </a:solidFill>
                <a:latin typeface="Arial" panose="020B0604020202020204" pitchFamily="34" charset="0"/>
              </a:defRPr>
            </a:lvl5pPr>
            <a:lvl6pPr marL="2514600" indent="-228600" eaLnBrk="0" fontAlgn="base" hangingPunct="0">
              <a:spcBef>
                <a:spcPct val="0"/>
              </a:spcBef>
              <a:spcAft>
                <a:spcPct val="0"/>
              </a:spcAft>
              <a:defRPr sz="2800">
                <a:solidFill>
                  <a:schemeClr val="tx2"/>
                </a:solidFill>
                <a:latin typeface="Arial" panose="020B0604020202020204" pitchFamily="34" charset="0"/>
              </a:defRPr>
            </a:lvl6pPr>
            <a:lvl7pPr marL="2971800" indent="-228600" eaLnBrk="0" fontAlgn="base" hangingPunct="0">
              <a:spcBef>
                <a:spcPct val="0"/>
              </a:spcBef>
              <a:spcAft>
                <a:spcPct val="0"/>
              </a:spcAft>
              <a:defRPr sz="2800">
                <a:solidFill>
                  <a:schemeClr val="tx2"/>
                </a:solidFill>
                <a:latin typeface="Arial" panose="020B0604020202020204" pitchFamily="34" charset="0"/>
              </a:defRPr>
            </a:lvl7pPr>
            <a:lvl8pPr marL="3429000" indent="-228600" eaLnBrk="0" fontAlgn="base" hangingPunct="0">
              <a:spcBef>
                <a:spcPct val="0"/>
              </a:spcBef>
              <a:spcAft>
                <a:spcPct val="0"/>
              </a:spcAft>
              <a:defRPr sz="2800">
                <a:solidFill>
                  <a:schemeClr val="tx2"/>
                </a:solidFill>
                <a:latin typeface="Arial" panose="020B0604020202020204" pitchFamily="34" charset="0"/>
              </a:defRPr>
            </a:lvl8pPr>
            <a:lvl9pPr marL="3886200" indent="-228600" eaLnBrk="0" fontAlgn="base" hangingPunct="0">
              <a:spcBef>
                <a:spcPct val="0"/>
              </a:spcBef>
              <a:spcAft>
                <a:spcPct val="0"/>
              </a:spcAft>
              <a:defRPr sz="2800">
                <a:solidFill>
                  <a:schemeClr val="tx2"/>
                </a:solidFill>
                <a:latin typeface="Arial" panose="020B0604020202020204" pitchFamily="34" charset="0"/>
              </a:defRPr>
            </a:lvl9pPr>
          </a:lstStyle>
          <a:p>
            <a:pPr eaLnBrk="1" hangingPunct="1"/>
            <a:endParaRPr lang="tr-TR" altLang="tr-TR"/>
          </a:p>
        </p:txBody>
      </p:sp>
      <p:sp>
        <p:nvSpPr>
          <p:cNvPr id="65541" name="Line 21"/>
          <p:cNvSpPr>
            <a:spLocks noChangeShapeType="1"/>
          </p:cNvSpPr>
          <p:nvPr/>
        </p:nvSpPr>
        <p:spPr bwMode="auto">
          <a:xfrm>
            <a:off x="2057400" y="1905000"/>
            <a:ext cx="93662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65542" name="Line 22"/>
          <p:cNvSpPr>
            <a:spLocks noChangeShapeType="1"/>
          </p:cNvSpPr>
          <p:nvPr/>
        </p:nvSpPr>
        <p:spPr bwMode="auto">
          <a:xfrm>
            <a:off x="1676400" y="2438400"/>
            <a:ext cx="1800225"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7" name="Rectangle 8"/>
          <p:cNvSpPr/>
          <p:nvPr/>
        </p:nvSpPr>
        <p:spPr>
          <a:xfrm>
            <a:off x="4025296" y="228600"/>
            <a:ext cx="5118704" cy="2159248"/>
          </a:xfrm>
          <a:prstGeom prst="rect">
            <a:avLst/>
          </a:prstGeom>
          <a:solidFill>
            <a:srgbClr val="0000E6"/>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000" b="1" kern="0" dirty="0">
                <a:solidFill>
                  <a:schemeClr val="bg1"/>
                </a:solidFill>
              </a:rPr>
              <a:t>Yatay </a:t>
            </a:r>
            <a:r>
              <a:rPr lang="tr-TR" sz="4000" b="1" kern="0" dirty="0" smtClean="0">
                <a:solidFill>
                  <a:schemeClr val="bg1"/>
                </a:solidFill>
              </a:rPr>
              <a:t>kanallar ve etkili bir koordinasyon gerekli </a:t>
            </a:r>
            <a:r>
              <a:rPr lang="tr-TR" sz="4000" b="1" kern="0" dirty="0">
                <a:solidFill>
                  <a:schemeClr val="bg1"/>
                </a:solidFill>
              </a:rPr>
              <a:t>!</a:t>
            </a:r>
          </a:p>
        </p:txBody>
      </p:sp>
    </p:spTree>
    <p:extLst>
      <p:ext uri="{BB962C8B-B14F-4D97-AF65-F5344CB8AC3E}">
        <p14:creationId xmlns:p14="http://schemas.microsoft.com/office/powerpoint/2010/main" val="835910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1" y="182880"/>
            <a:ext cx="4643202" cy="5103339"/>
          </a:xfrm>
          <a:prstGeom prst="rect">
            <a:avLst/>
          </a:prstGeom>
        </p:spPr>
      </p:pic>
      <p:sp>
        <p:nvSpPr>
          <p:cNvPr id="7" name="Rectangle 9"/>
          <p:cNvSpPr/>
          <p:nvPr/>
        </p:nvSpPr>
        <p:spPr>
          <a:xfrm>
            <a:off x="2590800" y="2033032"/>
            <a:ext cx="36576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err="1" smtClean="0">
                <a:solidFill>
                  <a:schemeClr val="bg1"/>
                </a:solidFill>
              </a:rPr>
              <a:t>Liyakata</a:t>
            </a:r>
            <a:r>
              <a:rPr lang="tr-TR" sz="3200" b="1" kern="0" dirty="0" smtClean="0">
                <a:solidFill>
                  <a:schemeClr val="bg1"/>
                </a:solidFill>
              </a:rPr>
              <a:t> uyulmalı</a:t>
            </a:r>
            <a:r>
              <a:rPr lang="tr-TR" sz="4800" b="1" kern="0" dirty="0" smtClean="0">
                <a:solidFill>
                  <a:schemeClr val="bg1"/>
                </a:solidFill>
              </a:rPr>
              <a:t>! </a:t>
            </a:r>
            <a:endParaRPr lang="en-US" sz="4800" b="1" kern="0" dirty="0">
              <a:solidFill>
                <a:schemeClr val="bg1"/>
              </a:solidFill>
            </a:endParaRPr>
          </a:p>
        </p:txBody>
      </p:sp>
      <p:sp>
        <p:nvSpPr>
          <p:cNvPr id="2" name="Metin kutusu 1"/>
          <p:cNvSpPr txBox="1"/>
          <p:nvPr/>
        </p:nvSpPr>
        <p:spPr>
          <a:xfrm>
            <a:off x="1371600" y="5379184"/>
            <a:ext cx="8305800" cy="707886"/>
          </a:xfrm>
          <a:prstGeom prst="rect">
            <a:avLst/>
          </a:prstGeom>
          <a:noFill/>
        </p:spPr>
        <p:txBody>
          <a:bodyPr wrap="square" rtlCol="0">
            <a:spAutoFit/>
          </a:bodyPr>
          <a:lstStyle/>
          <a:p>
            <a:pPr marL="457200" indent="-457200">
              <a:buFont typeface="Wingdings" panose="05000000000000000000" pitchFamily="2" charset="2"/>
              <a:buChar char="v"/>
            </a:pPr>
            <a:r>
              <a:rPr lang="tr-TR" sz="2000" u="sng" dirty="0" smtClean="0"/>
              <a:t>«</a:t>
            </a:r>
            <a:r>
              <a:rPr lang="tr-TR" sz="2000" u="sng" dirty="0"/>
              <a:t>Adama göre iş değil, işe göre adam» </a:t>
            </a:r>
            <a:r>
              <a:rPr lang="tr-TR" sz="2000" dirty="0"/>
              <a:t>ilkesi </a:t>
            </a:r>
            <a:r>
              <a:rPr lang="tr-TR" sz="2000" dirty="0" smtClean="0"/>
              <a:t>benimsenmeli…</a:t>
            </a:r>
            <a:endParaRPr lang="tr-TR" sz="2000" dirty="0"/>
          </a:p>
          <a:p>
            <a:pPr marL="457200" indent="-457200">
              <a:buFont typeface="Wingdings" panose="05000000000000000000" pitchFamily="2" charset="2"/>
              <a:buChar char="v"/>
            </a:pPr>
            <a:r>
              <a:rPr lang="tr-TR" sz="2000" dirty="0"/>
              <a:t>Kayırmacılık(nepotizm) yer </a:t>
            </a:r>
            <a:r>
              <a:rPr lang="tr-TR" sz="2000" dirty="0" smtClean="0"/>
              <a:t>verilmemeli…</a:t>
            </a:r>
            <a:endParaRPr lang="tr-TR" sz="2000" dirty="0"/>
          </a:p>
        </p:txBody>
      </p:sp>
    </p:spTree>
    <p:extLst>
      <p:ext uri="{BB962C8B-B14F-4D97-AF65-F5344CB8AC3E}">
        <p14:creationId xmlns:p14="http://schemas.microsoft.com/office/powerpoint/2010/main" val="253195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 y="337693"/>
            <a:ext cx="7162800" cy="1107997"/>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3810" y="337694"/>
            <a:ext cx="7166610" cy="1107996"/>
          </a:xfrm>
          <a:prstGeom prst="rect">
            <a:avLst/>
          </a:prstGeom>
        </p:spPr>
        <p:txBody>
          <a:bodyPr wrap="square">
            <a:spAutoFit/>
          </a:bodyPr>
          <a:lstStyle/>
          <a:p>
            <a:pPr lvl="0">
              <a:spcBef>
                <a:spcPct val="0"/>
              </a:spcBef>
            </a:pPr>
            <a:r>
              <a:rPr lang="tr-TR" sz="6600" b="1" dirty="0">
                <a:solidFill>
                  <a:schemeClr val="bg1"/>
                </a:solidFill>
                <a:ea typeface="+mj-ea"/>
                <a:cs typeface="+mj-cs"/>
              </a:rPr>
              <a:t>            Özgeçmiş…</a:t>
            </a:r>
            <a:endParaRPr lang="en-US" sz="6600" b="1" dirty="0">
              <a:solidFill>
                <a:schemeClr val="bg1"/>
              </a:solidFill>
              <a:ea typeface="+mj-ea"/>
              <a:cs typeface="+mj-cs"/>
            </a:endParaRPr>
          </a:p>
        </p:txBody>
      </p:sp>
      <p:sp>
        <p:nvSpPr>
          <p:cNvPr id="3" name="Dikdörtgen 2"/>
          <p:cNvSpPr/>
          <p:nvPr/>
        </p:nvSpPr>
        <p:spPr>
          <a:xfrm>
            <a:off x="0" y="1590354"/>
            <a:ext cx="9144000" cy="4524315"/>
          </a:xfrm>
          <a:prstGeom prst="rect">
            <a:avLst/>
          </a:prstGeom>
        </p:spPr>
        <p:txBody>
          <a:bodyPr wrap="square">
            <a:spAutoFit/>
          </a:bodyPr>
          <a:lstStyle/>
          <a:p>
            <a:pPr>
              <a:lnSpc>
                <a:spcPct val="80000"/>
              </a:lnSpc>
            </a:pPr>
            <a:r>
              <a:rPr lang="tr-TR" altLang="tr-TR" sz="2400" b="1" dirty="0">
                <a:solidFill>
                  <a:srgbClr val="0000E6"/>
                </a:solidFill>
              </a:rPr>
              <a:t>                         Prof. Dr. ZEYYAT  SABUNCUOĞLU</a:t>
            </a:r>
          </a:p>
          <a:p>
            <a:pPr>
              <a:lnSpc>
                <a:spcPct val="80000"/>
              </a:lnSpc>
            </a:pPr>
            <a:r>
              <a:rPr lang="tr-TR" altLang="tr-TR" sz="2400" b="1" dirty="0">
                <a:solidFill>
                  <a:srgbClr val="0000E6"/>
                </a:solidFill>
              </a:rPr>
              <a:t> </a:t>
            </a:r>
          </a:p>
          <a:p>
            <a:pPr>
              <a:lnSpc>
                <a:spcPct val="80000"/>
              </a:lnSpc>
            </a:pPr>
            <a:r>
              <a:rPr lang="tr-TR" altLang="tr-TR" sz="2400" b="1" dirty="0">
                <a:solidFill>
                  <a:srgbClr val="0000E6"/>
                </a:solidFill>
              </a:rPr>
              <a:t>     Lise eğitimini Ankara’da tamamladıktan sonra </a:t>
            </a:r>
            <a:r>
              <a:rPr lang="tr-TR" altLang="tr-TR" sz="2400" b="1" dirty="0" smtClean="0">
                <a:solidFill>
                  <a:srgbClr val="0000E6"/>
                </a:solidFill>
              </a:rPr>
              <a:t> </a:t>
            </a:r>
            <a:r>
              <a:rPr lang="tr-TR" altLang="tr-TR" sz="2400" b="1" dirty="0">
                <a:solidFill>
                  <a:srgbClr val="0000E6"/>
                </a:solidFill>
              </a:rPr>
              <a:t>Ankara Gazi Üniversitesi  İşletme Bölümü’nü bitirdi. </a:t>
            </a:r>
            <a:r>
              <a:rPr lang="tr-TR" altLang="tr-TR" sz="2400" b="1" dirty="0" smtClean="0">
                <a:solidFill>
                  <a:srgbClr val="0000E6"/>
                </a:solidFill>
              </a:rPr>
              <a:t>Daha sonra </a:t>
            </a:r>
            <a:r>
              <a:rPr lang="tr-TR" altLang="tr-TR" sz="2400" b="1" dirty="0">
                <a:solidFill>
                  <a:srgbClr val="0000E6"/>
                </a:solidFill>
              </a:rPr>
              <a:t>Fransa’da Montpellier Üniversitesi’nde işletme doktorası yaptı. </a:t>
            </a:r>
            <a:endParaRPr lang="tr-TR" altLang="tr-TR" sz="2400" b="1" dirty="0" smtClean="0">
              <a:solidFill>
                <a:srgbClr val="0000E6"/>
              </a:solidFill>
            </a:endParaRPr>
          </a:p>
          <a:p>
            <a:pPr>
              <a:lnSpc>
                <a:spcPct val="80000"/>
              </a:lnSpc>
            </a:pPr>
            <a:endParaRPr lang="tr-TR" altLang="tr-TR" sz="2400" b="1" dirty="0">
              <a:solidFill>
                <a:srgbClr val="0000E6"/>
              </a:solidFill>
            </a:endParaRPr>
          </a:p>
          <a:p>
            <a:pPr>
              <a:lnSpc>
                <a:spcPct val="80000"/>
              </a:lnSpc>
            </a:pPr>
            <a:r>
              <a:rPr lang="tr-TR" altLang="tr-TR" sz="2400" b="1" dirty="0">
                <a:solidFill>
                  <a:srgbClr val="0000E6"/>
                </a:solidFill>
              </a:rPr>
              <a:t>   </a:t>
            </a:r>
            <a:r>
              <a:rPr lang="tr-TR" altLang="tr-TR" sz="2400" b="1" dirty="0" smtClean="0">
                <a:solidFill>
                  <a:srgbClr val="0000E6"/>
                </a:solidFill>
              </a:rPr>
              <a:t>  1982 yılından itibaren Uludağ </a:t>
            </a:r>
            <a:r>
              <a:rPr lang="tr-TR" altLang="tr-TR" sz="2400" b="1" dirty="0">
                <a:solidFill>
                  <a:srgbClr val="0000E6"/>
                </a:solidFill>
              </a:rPr>
              <a:t>Üniversitesi  İ.İ.B.F. İşletme Bölümü’nde öğretim üyeliği </a:t>
            </a:r>
            <a:r>
              <a:rPr lang="tr-TR" altLang="tr-TR" sz="2400" b="1" dirty="0" smtClean="0">
                <a:solidFill>
                  <a:srgbClr val="0000E6"/>
                </a:solidFill>
              </a:rPr>
              <a:t>yaptı ve emekli oldu. </a:t>
            </a:r>
            <a:r>
              <a:rPr lang="tr-TR" altLang="tr-TR" sz="2400" b="1" dirty="0">
                <a:solidFill>
                  <a:srgbClr val="0000E6"/>
                </a:solidFill>
              </a:rPr>
              <a:t>İşletme </a:t>
            </a:r>
            <a:r>
              <a:rPr lang="tr-TR" altLang="tr-TR" sz="2400" b="1" dirty="0" smtClean="0">
                <a:solidFill>
                  <a:srgbClr val="0000E6"/>
                </a:solidFill>
              </a:rPr>
              <a:t>Bölüm Başkanlığı</a:t>
            </a:r>
            <a:r>
              <a:rPr lang="tr-TR" altLang="tr-TR" sz="2400" b="1" dirty="0">
                <a:solidFill>
                  <a:srgbClr val="0000E6"/>
                </a:solidFill>
              </a:rPr>
              <a:t>, Yönetim Organizasyon Anabilim Dalı Başkanlığı  ve ayrıca ÜSİGEM (Üniversite-Sanayi İşbirliği Merkezi) Müdürlüğü yaptı</a:t>
            </a:r>
            <a:r>
              <a:rPr lang="tr-TR" altLang="tr-TR" sz="2400" b="1" dirty="0" smtClean="0">
                <a:solidFill>
                  <a:srgbClr val="0000E6"/>
                </a:solidFill>
              </a:rPr>
              <a:t>.</a:t>
            </a:r>
            <a:endParaRPr lang="tr-TR" altLang="tr-TR" sz="2400" b="1" dirty="0">
              <a:solidFill>
                <a:srgbClr val="0000E6"/>
              </a:solidFill>
            </a:endParaRPr>
          </a:p>
          <a:p>
            <a:pPr>
              <a:lnSpc>
                <a:spcPct val="80000"/>
              </a:lnSpc>
            </a:pPr>
            <a:r>
              <a:rPr lang="tr-TR" altLang="tr-TR" sz="2400" b="1" dirty="0">
                <a:solidFill>
                  <a:srgbClr val="0000E6"/>
                </a:solidFill>
              </a:rPr>
              <a:t> </a:t>
            </a:r>
            <a:r>
              <a:rPr lang="tr-TR" altLang="tr-TR" sz="2400" b="1" dirty="0" smtClean="0">
                <a:solidFill>
                  <a:srgbClr val="0000E6"/>
                </a:solidFill>
              </a:rPr>
              <a:t>      Bahçeşehir </a:t>
            </a:r>
            <a:r>
              <a:rPr lang="tr-TR" altLang="tr-TR" sz="2400" b="1" dirty="0">
                <a:solidFill>
                  <a:srgbClr val="0000E6"/>
                </a:solidFill>
              </a:rPr>
              <a:t>Üniversitesi, İstanbul Ticaret Üniversitesi ve </a:t>
            </a:r>
            <a:r>
              <a:rPr lang="tr-TR" altLang="tr-TR" sz="2400" b="1" dirty="0" err="1">
                <a:solidFill>
                  <a:srgbClr val="0000E6"/>
                </a:solidFill>
              </a:rPr>
              <a:t>Medipol</a:t>
            </a:r>
            <a:r>
              <a:rPr lang="tr-TR" altLang="tr-TR" sz="2400" b="1" dirty="0">
                <a:solidFill>
                  <a:srgbClr val="0000E6"/>
                </a:solidFill>
              </a:rPr>
              <a:t> Üniversitesinde lisans ve Yüksek Lisans dersleri verdi. </a:t>
            </a:r>
            <a:r>
              <a:rPr lang="tr-TR" altLang="tr-TR" sz="2400" b="1" dirty="0" smtClean="0">
                <a:solidFill>
                  <a:srgbClr val="0000E6"/>
                </a:solidFill>
              </a:rPr>
              <a:t>Halen işletmelerde yönetsel ve kişisel </a:t>
            </a:r>
            <a:r>
              <a:rPr lang="tr-TR" altLang="tr-TR" sz="2400" b="1" dirty="0">
                <a:solidFill>
                  <a:srgbClr val="0000E6"/>
                </a:solidFill>
              </a:rPr>
              <a:t>gelişim eğitimleri </a:t>
            </a:r>
            <a:r>
              <a:rPr lang="tr-TR" altLang="tr-TR" sz="2400" b="1" dirty="0" smtClean="0">
                <a:solidFill>
                  <a:srgbClr val="0000E6"/>
                </a:solidFill>
              </a:rPr>
              <a:t>ve yönetim </a:t>
            </a:r>
            <a:r>
              <a:rPr lang="tr-TR" altLang="tr-TR" sz="2400" b="1" dirty="0">
                <a:solidFill>
                  <a:srgbClr val="0000E6"/>
                </a:solidFill>
              </a:rPr>
              <a:t>danışmanlık hizmetleri vermektedir</a:t>
            </a:r>
            <a:r>
              <a:rPr lang="tr-TR" altLang="tr-TR" sz="2400" b="1" dirty="0" smtClean="0">
                <a:solidFill>
                  <a:srgbClr val="0000E6"/>
                </a:solidFill>
              </a:rPr>
              <a:t>. 15 adet basılı kitabı, çok sayıda makale ve bildirileri vardır. Evli ve İki çocuk babasıdır.</a:t>
            </a:r>
            <a:endParaRPr lang="tr-TR" sz="2400" b="1" dirty="0">
              <a:solidFill>
                <a:srgbClr val="0000E6"/>
              </a:solidFill>
            </a:endParaRPr>
          </a:p>
        </p:txBody>
      </p:sp>
    </p:spTree>
    <p:extLst>
      <p:ext uri="{BB962C8B-B14F-4D97-AF65-F5344CB8AC3E}">
        <p14:creationId xmlns:p14="http://schemas.microsoft.com/office/powerpoint/2010/main" val="369285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1" y="137160"/>
            <a:ext cx="4643202" cy="5103339"/>
          </a:xfrm>
          <a:prstGeom prst="rect">
            <a:avLst/>
          </a:prstGeom>
        </p:spPr>
      </p:pic>
      <p:sp>
        <p:nvSpPr>
          <p:cNvPr id="7" name="Rectangle 9"/>
          <p:cNvSpPr/>
          <p:nvPr/>
        </p:nvSpPr>
        <p:spPr>
          <a:xfrm>
            <a:off x="2590800" y="2033032"/>
            <a:ext cx="37338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2800" b="1" kern="0" dirty="0" smtClean="0">
                <a:solidFill>
                  <a:schemeClr val="bg1"/>
                </a:solidFill>
              </a:rPr>
              <a:t>Profesyonel yönetime </a:t>
            </a:r>
          </a:p>
          <a:p>
            <a:pPr lvl="0">
              <a:spcBef>
                <a:spcPct val="0"/>
              </a:spcBef>
            </a:pPr>
            <a:r>
              <a:rPr lang="tr-TR" sz="2800" b="1" kern="0" dirty="0">
                <a:solidFill>
                  <a:schemeClr val="bg1"/>
                </a:solidFill>
              </a:rPr>
              <a:t> </a:t>
            </a:r>
            <a:r>
              <a:rPr lang="tr-TR" sz="2800" b="1" kern="0" dirty="0" smtClean="0">
                <a:solidFill>
                  <a:schemeClr val="bg1"/>
                </a:solidFill>
              </a:rPr>
              <a:t>          geçilmeli</a:t>
            </a:r>
            <a:r>
              <a:rPr lang="tr-TR" sz="4800" b="1" kern="0" dirty="0" smtClean="0">
                <a:solidFill>
                  <a:schemeClr val="bg1"/>
                </a:solidFill>
              </a:rPr>
              <a:t>! </a:t>
            </a:r>
            <a:endParaRPr lang="en-US" sz="4800" b="1" kern="0" dirty="0">
              <a:solidFill>
                <a:schemeClr val="bg1"/>
              </a:solidFill>
            </a:endParaRPr>
          </a:p>
        </p:txBody>
      </p:sp>
      <p:sp>
        <p:nvSpPr>
          <p:cNvPr id="3" name="Dikdörtgen 2"/>
          <p:cNvSpPr/>
          <p:nvPr/>
        </p:nvSpPr>
        <p:spPr>
          <a:xfrm>
            <a:off x="1036320" y="5273041"/>
            <a:ext cx="6888480" cy="1356360"/>
          </a:xfrm>
          <a:prstGeom prst="rect">
            <a:avLst/>
          </a:prstGeom>
        </p:spPr>
        <p:txBody>
          <a:bodyPr wrap="square">
            <a:spAutoFit/>
          </a:bodyPr>
          <a:lstStyle/>
          <a:p>
            <a:pPr marL="457200" indent="-457200">
              <a:buFont typeface="Wingdings" panose="05000000000000000000" pitchFamily="2" charset="2"/>
              <a:buChar char="v"/>
            </a:pPr>
            <a:r>
              <a:rPr lang="tr-TR" sz="2000" dirty="0"/>
              <a:t>Belirli büyüklüğe gelme, artan iş hacmi, denetim alanın genişlemesi, yeni yatırımlar ve yeni pazarlara açılma söz konusu olduğunda profesyonel uzman yöneticilerden daha fazla </a:t>
            </a:r>
            <a:r>
              <a:rPr lang="tr-TR" sz="2000" dirty="0" smtClean="0"/>
              <a:t>yararlanmalı.</a:t>
            </a:r>
            <a:endParaRPr lang="tr-TR" sz="2000" dirty="0"/>
          </a:p>
        </p:txBody>
      </p:sp>
    </p:spTree>
    <p:extLst>
      <p:ext uri="{BB962C8B-B14F-4D97-AF65-F5344CB8AC3E}">
        <p14:creationId xmlns:p14="http://schemas.microsoft.com/office/powerpoint/2010/main" val="51188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1" y="137160"/>
            <a:ext cx="4643202" cy="5103339"/>
          </a:xfrm>
          <a:prstGeom prst="rect">
            <a:avLst/>
          </a:prstGeom>
        </p:spPr>
      </p:pic>
      <p:sp>
        <p:nvSpPr>
          <p:cNvPr id="7" name="Rectangle 9"/>
          <p:cNvSpPr/>
          <p:nvPr/>
        </p:nvSpPr>
        <p:spPr>
          <a:xfrm>
            <a:off x="2590800" y="2033032"/>
            <a:ext cx="35814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smtClean="0">
                <a:solidFill>
                  <a:schemeClr val="bg1"/>
                </a:solidFill>
              </a:rPr>
              <a:t>Yönetsel sitemler  </a:t>
            </a:r>
          </a:p>
          <a:p>
            <a:pPr lvl="0">
              <a:spcBef>
                <a:spcPct val="0"/>
              </a:spcBef>
            </a:pPr>
            <a:r>
              <a:rPr lang="tr-TR" sz="3200" b="1" kern="0" dirty="0">
                <a:solidFill>
                  <a:schemeClr val="bg1"/>
                </a:solidFill>
              </a:rPr>
              <a:t> </a:t>
            </a:r>
            <a:r>
              <a:rPr lang="tr-TR" sz="3200" b="1" kern="0" dirty="0" smtClean="0">
                <a:solidFill>
                  <a:schemeClr val="bg1"/>
                </a:solidFill>
              </a:rPr>
              <a:t>      kurulmalı </a:t>
            </a:r>
            <a:r>
              <a:rPr lang="tr-TR" sz="4800" b="1" kern="0" dirty="0" smtClean="0">
                <a:solidFill>
                  <a:schemeClr val="bg1"/>
                </a:solidFill>
              </a:rPr>
              <a:t>! </a:t>
            </a:r>
            <a:endParaRPr lang="en-US" sz="4800" b="1" kern="0" dirty="0">
              <a:solidFill>
                <a:schemeClr val="bg1"/>
              </a:solidFill>
            </a:endParaRPr>
          </a:p>
        </p:txBody>
      </p:sp>
      <p:sp>
        <p:nvSpPr>
          <p:cNvPr id="3" name="Dikdörtgen 2"/>
          <p:cNvSpPr/>
          <p:nvPr/>
        </p:nvSpPr>
        <p:spPr>
          <a:xfrm>
            <a:off x="1066800" y="5302984"/>
            <a:ext cx="6858000" cy="1631216"/>
          </a:xfrm>
          <a:prstGeom prst="rect">
            <a:avLst/>
          </a:prstGeom>
        </p:spPr>
        <p:txBody>
          <a:bodyPr wrap="square">
            <a:spAutoFit/>
          </a:bodyPr>
          <a:lstStyle/>
          <a:p>
            <a:pPr marL="457200" indent="-457200">
              <a:buFont typeface="Wingdings" panose="05000000000000000000" pitchFamily="2" charset="2"/>
              <a:buChar char="v"/>
            </a:pPr>
            <a:r>
              <a:rPr lang="tr-TR" sz="2000" dirty="0" smtClean="0"/>
              <a:t>Maliyet </a:t>
            </a:r>
            <a:r>
              <a:rPr lang="tr-TR" sz="2000" dirty="0"/>
              <a:t>muhasebesi,  </a:t>
            </a:r>
            <a:r>
              <a:rPr lang="tr-TR" sz="2000" dirty="0" smtClean="0"/>
              <a:t>bütçeleme,</a:t>
            </a:r>
            <a:endParaRPr lang="tr-TR" sz="2000" dirty="0"/>
          </a:p>
          <a:p>
            <a:pPr marL="457200" indent="-457200">
              <a:buFont typeface="Wingdings" panose="05000000000000000000" pitchFamily="2" charset="2"/>
              <a:buChar char="v"/>
            </a:pPr>
            <a:r>
              <a:rPr lang="tr-TR" sz="2000" dirty="0"/>
              <a:t>Kalite yönetim sistemleri,</a:t>
            </a:r>
          </a:p>
          <a:p>
            <a:pPr marL="457200" indent="-457200">
              <a:buFont typeface="Wingdings" panose="05000000000000000000" pitchFamily="2" charset="2"/>
              <a:buChar char="v"/>
            </a:pPr>
            <a:r>
              <a:rPr lang="tr-TR" sz="2000" dirty="0"/>
              <a:t>AR-GE kurulmalı,</a:t>
            </a:r>
          </a:p>
          <a:p>
            <a:pPr marL="457200" indent="-457200">
              <a:buFont typeface="Wingdings" panose="05000000000000000000" pitchFamily="2" charset="2"/>
              <a:buChar char="v"/>
            </a:pPr>
            <a:r>
              <a:rPr lang="tr-TR" sz="2000" dirty="0" smtClean="0"/>
              <a:t>Pazarlama </a:t>
            </a:r>
            <a:r>
              <a:rPr lang="tr-TR" sz="2000" dirty="0"/>
              <a:t>stratejileri  </a:t>
            </a:r>
            <a:r>
              <a:rPr lang="tr-TR" sz="2000" dirty="0" smtClean="0"/>
              <a:t>ve İK </a:t>
            </a:r>
            <a:r>
              <a:rPr lang="tr-TR" sz="2000" dirty="0"/>
              <a:t>sistemleri  kurulmalı…</a:t>
            </a:r>
          </a:p>
          <a:p>
            <a:endParaRPr lang="tr-TR" sz="2000" dirty="0"/>
          </a:p>
        </p:txBody>
      </p:sp>
    </p:spTree>
    <p:extLst>
      <p:ext uri="{BB962C8B-B14F-4D97-AF65-F5344CB8AC3E}">
        <p14:creationId xmlns:p14="http://schemas.microsoft.com/office/powerpoint/2010/main" val="415236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1" y="137160"/>
            <a:ext cx="4643202" cy="5103339"/>
          </a:xfrm>
          <a:prstGeom prst="rect">
            <a:avLst/>
          </a:prstGeom>
        </p:spPr>
      </p:pic>
      <p:sp>
        <p:nvSpPr>
          <p:cNvPr id="7" name="Rectangle 9"/>
          <p:cNvSpPr/>
          <p:nvPr/>
        </p:nvSpPr>
        <p:spPr>
          <a:xfrm>
            <a:off x="2590800" y="2033032"/>
            <a:ext cx="37338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smtClean="0">
                <a:solidFill>
                  <a:schemeClr val="bg1"/>
                </a:solidFill>
              </a:rPr>
              <a:t>Her şey kayıt altına </a:t>
            </a:r>
          </a:p>
          <a:p>
            <a:pPr lvl="0">
              <a:spcBef>
                <a:spcPct val="0"/>
              </a:spcBef>
            </a:pPr>
            <a:r>
              <a:rPr lang="tr-TR" sz="3200" b="1" kern="0" dirty="0">
                <a:solidFill>
                  <a:schemeClr val="bg1"/>
                </a:solidFill>
              </a:rPr>
              <a:t> </a:t>
            </a:r>
            <a:r>
              <a:rPr lang="tr-TR" sz="3200" b="1" kern="0" dirty="0" smtClean="0">
                <a:solidFill>
                  <a:schemeClr val="bg1"/>
                </a:solidFill>
              </a:rPr>
              <a:t>         alınmalı</a:t>
            </a:r>
            <a:r>
              <a:rPr lang="tr-TR" sz="4800" b="1" kern="0" dirty="0" smtClean="0">
                <a:solidFill>
                  <a:schemeClr val="bg1"/>
                </a:solidFill>
              </a:rPr>
              <a:t>! </a:t>
            </a:r>
            <a:endParaRPr lang="en-US" sz="4800" b="1" kern="0" dirty="0">
              <a:solidFill>
                <a:schemeClr val="bg1"/>
              </a:solidFill>
            </a:endParaRPr>
          </a:p>
        </p:txBody>
      </p:sp>
      <p:sp>
        <p:nvSpPr>
          <p:cNvPr id="3" name="Dikdörtgen 2"/>
          <p:cNvSpPr/>
          <p:nvPr/>
        </p:nvSpPr>
        <p:spPr>
          <a:xfrm>
            <a:off x="1112520" y="5242560"/>
            <a:ext cx="7269480" cy="1323439"/>
          </a:xfrm>
          <a:prstGeom prst="rect">
            <a:avLst/>
          </a:prstGeom>
        </p:spPr>
        <p:txBody>
          <a:bodyPr wrap="square">
            <a:spAutoFit/>
          </a:bodyPr>
          <a:lstStyle/>
          <a:p>
            <a:pPr marL="457200" indent="-457200">
              <a:buFont typeface="Wingdings" panose="05000000000000000000" pitchFamily="2" charset="2"/>
              <a:buChar char="v"/>
            </a:pPr>
            <a:r>
              <a:rPr lang="tr-TR" sz="2000" dirty="0" smtClean="0"/>
              <a:t>Mali işlemler yasalara uygun,  kayıt altında, şeffaf ve denetlenebilir olmalı...</a:t>
            </a:r>
          </a:p>
          <a:p>
            <a:pPr marL="457200" indent="-457200">
              <a:buFont typeface="Wingdings" panose="05000000000000000000" pitchFamily="2" charset="2"/>
              <a:buChar char="v"/>
            </a:pPr>
            <a:r>
              <a:rPr lang="tr-TR" sz="2000" dirty="0"/>
              <a:t>Kayıt dışı personel </a:t>
            </a:r>
            <a:r>
              <a:rPr lang="tr-TR" sz="2000" dirty="0" smtClean="0"/>
              <a:t>çalıştırılmamalı…</a:t>
            </a:r>
            <a:endParaRPr lang="tr-TR" sz="2000" dirty="0"/>
          </a:p>
          <a:p>
            <a:pPr marL="457200" indent="-457200">
              <a:buFont typeface="Wingdings" panose="05000000000000000000" pitchFamily="2" charset="2"/>
              <a:buChar char="v"/>
            </a:pPr>
            <a:endParaRPr lang="tr-TR" sz="2000" dirty="0"/>
          </a:p>
        </p:txBody>
      </p:sp>
    </p:spTree>
    <p:extLst>
      <p:ext uri="{BB962C8B-B14F-4D97-AF65-F5344CB8AC3E}">
        <p14:creationId xmlns:p14="http://schemas.microsoft.com/office/powerpoint/2010/main" val="22094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1" y="137160"/>
            <a:ext cx="4643202" cy="5103339"/>
          </a:xfrm>
          <a:prstGeom prst="rect">
            <a:avLst/>
          </a:prstGeom>
        </p:spPr>
      </p:pic>
      <p:sp>
        <p:nvSpPr>
          <p:cNvPr id="7" name="Rectangle 9"/>
          <p:cNvSpPr/>
          <p:nvPr/>
        </p:nvSpPr>
        <p:spPr>
          <a:xfrm>
            <a:off x="2514600" y="2033032"/>
            <a:ext cx="38862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a:solidFill>
                  <a:schemeClr val="bg1"/>
                </a:solidFill>
              </a:rPr>
              <a:t>D</a:t>
            </a:r>
            <a:r>
              <a:rPr lang="tr-TR" sz="3200" b="1" kern="0" dirty="0" smtClean="0">
                <a:solidFill>
                  <a:schemeClr val="bg1"/>
                </a:solidFill>
              </a:rPr>
              <a:t>emokratik  yönetim</a:t>
            </a:r>
          </a:p>
          <a:p>
            <a:pPr lvl="0">
              <a:spcBef>
                <a:spcPct val="0"/>
              </a:spcBef>
            </a:pPr>
            <a:r>
              <a:rPr lang="tr-TR" sz="3200" b="1" kern="0" dirty="0">
                <a:solidFill>
                  <a:schemeClr val="bg1"/>
                </a:solidFill>
              </a:rPr>
              <a:t> </a:t>
            </a:r>
            <a:r>
              <a:rPr lang="tr-TR" sz="3200" b="1" kern="0" dirty="0" smtClean="0">
                <a:solidFill>
                  <a:schemeClr val="bg1"/>
                </a:solidFill>
              </a:rPr>
              <a:t>      sergilenmeli</a:t>
            </a:r>
            <a:r>
              <a:rPr lang="tr-TR" sz="4800" b="1" kern="0" dirty="0" smtClean="0">
                <a:solidFill>
                  <a:schemeClr val="bg1"/>
                </a:solidFill>
              </a:rPr>
              <a:t>! </a:t>
            </a:r>
            <a:endParaRPr lang="en-US" sz="4800" b="1" kern="0" dirty="0">
              <a:solidFill>
                <a:schemeClr val="bg1"/>
              </a:solidFill>
            </a:endParaRPr>
          </a:p>
        </p:txBody>
      </p:sp>
      <p:sp>
        <p:nvSpPr>
          <p:cNvPr id="3" name="Dikdörtgen 2"/>
          <p:cNvSpPr/>
          <p:nvPr/>
        </p:nvSpPr>
        <p:spPr>
          <a:xfrm>
            <a:off x="685800" y="5382161"/>
            <a:ext cx="7315200" cy="1323439"/>
          </a:xfrm>
          <a:prstGeom prst="rect">
            <a:avLst/>
          </a:prstGeom>
        </p:spPr>
        <p:txBody>
          <a:bodyPr wrap="square">
            <a:spAutoFit/>
          </a:bodyPr>
          <a:lstStyle/>
          <a:p>
            <a:pPr marL="457200" indent="-457200">
              <a:buFont typeface="Wingdings" panose="05000000000000000000" pitchFamily="2" charset="2"/>
              <a:buChar char="v"/>
            </a:pPr>
            <a:r>
              <a:rPr lang="tr-TR" sz="2000" dirty="0" smtClean="0"/>
              <a:t>Kararların </a:t>
            </a:r>
            <a:r>
              <a:rPr lang="tr-TR" sz="2000" dirty="0"/>
              <a:t>doğru ve isabetli olarak alınması için konuyla ilgisi olan kişilerin katıldığı ortak kararlar </a:t>
            </a:r>
            <a:r>
              <a:rPr lang="tr-TR" sz="2000" dirty="0" smtClean="0"/>
              <a:t>alınmalı…</a:t>
            </a:r>
            <a:endParaRPr lang="tr-TR" sz="2000" dirty="0"/>
          </a:p>
          <a:p>
            <a:pPr marL="457200" indent="-457200">
              <a:buFont typeface="Wingdings" panose="05000000000000000000" pitchFamily="2" charset="2"/>
              <a:buChar char="v"/>
            </a:pPr>
            <a:r>
              <a:rPr lang="tr-TR" sz="2000" dirty="0"/>
              <a:t>Katılım çalışan motivasyonunu olumlu etkiler…</a:t>
            </a:r>
          </a:p>
          <a:p>
            <a:pPr marL="457200" indent="-457200">
              <a:buFont typeface="Wingdings" panose="05000000000000000000" pitchFamily="2" charset="2"/>
              <a:buChar char="v"/>
            </a:pPr>
            <a:endParaRPr lang="tr-TR" sz="2000" dirty="0"/>
          </a:p>
        </p:txBody>
      </p:sp>
    </p:spTree>
    <p:extLst>
      <p:ext uri="{BB962C8B-B14F-4D97-AF65-F5344CB8AC3E}">
        <p14:creationId xmlns:p14="http://schemas.microsoft.com/office/powerpoint/2010/main" val="35986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1" y="137160"/>
            <a:ext cx="4643202" cy="5103339"/>
          </a:xfrm>
          <a:prstGeom prst="rect">
            <a:avLst/>
          </a:prstGeom>
        </p:spPr>
      </p:pic>
      <p:sp>
        <p:nvSpPr>
          <p:cNvPr id="7" name="Rectangle 9"/>
          <p:cNvSpPr/>
          <p:nvPr/>
        </p:nvSpPr>
        <p:spPr>
          <a:xfrm>
            <a:off x="2514600" y="2033032"/>
            <a:ext cx="38100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smtClean="0">
                <a:solidFill>
                  <a:schemeClr val="bg1"/>
                </a:solidFill>
              </a:rPr>
              <a:t>    Stratejik planlar </a:t>
            </a:r>
          </a:p>
          <a:p>
            <a:pPr lvl="0">
              <a:spcBef>
                <a:spcPct val="0"/>
              </a:spcBef>
            </a:pPr>
            <a:r>
              <a:rPr lang="tr-TR" sz="3200" b="1" kern="0" dirty="0" smtClean="0">
                <a:solidFill>
                  <a:schemeClr val="bg1"/>
                </a:solidFill>
              </a:rPr>
              <a:t>      hazırlanmalı</a:t>
            </a:r>
            <a:r>
              <a:rPr lang="tr-TR" sz="4800" b="1" kern="0" dirty="0" smtClean="0">
                <a:solidFill>
                  <a:schemeClr val="bg1"/>
                </a:solidFill>
              </a:rPr>
              <a:t>! </a:t>
            </a:r>
            <a:endParaRPr lang="en-US" sz="4800" b="1" kern="0" dirty="0">
              <a:solidFill>
                <a:schemeClr val="bg1"/>
              </a:solidFill>
            </a:endParaRPr>
          </a:p>
        </p:txBody>
      </p:sp>
      <p:sp>
        <p:nvSpPr>
          <p:cNvPr id="3" name="Dikdörtgen 2"/>
          <p:cNvSpPr/>
          <p:nvPr/>
        </p:nvSpPr>
        <p:spPr>
          <a:xfrm>
            <a:off x="731520" y="5349241"/>
            <a:ext cx="7269480" cy="1356360"/>
          </a:xfrm>
          <a:prstGeom prst="rect">
            <a:avLst/>
          </a:prstGeom>
        </p:spPr>
        <p:txBody>
          <a:bodyPr wrap="square">
            <a:spAutoFit/>
          </a:bodyPr>
          <a:lstStyle/>
          <a:p>
            <a:pPr marL="457200" indent="-457200">
              <a:buFont typeface="Wingdings" panose="05000000000000000000" pitchFamily="2" charset="2"/>
              <a:buChar char="v"/>
            </a:pPr>
            <a:r>
              <a:rPr lang="tr-TR" sz="2000" dirty="0" smtClean="0"/>
              <a:t>Mali </a:t>
            </a:r>
            <a:r>
              <a:rPr lang="tr-TR" sz="2000" dirty="0"/>
              <a:t>plan(Bütçe) hazırlanmalı, Üretim, Pazarlama ve İş gücü </a:t>
            </a:r>
            <a:r>
              <a:rPr lang="tr-TR" sz="2000" dirty="0" smtClean="0"/>
              <a:t>planlaması yapılmalı…</a:t>
            </a:r>
            <a:endParaRPr lang="tr-TR" sz="2000" dirty="0"/>
          </a:p>
          <a:p>
            <a:pPr marL="457200" indent="-457200">
              <a:buFont typeface="Wingdings" panose="05000000000000000000" pitchFamily="2" charset="2"/>
              <a:buChar char="v"/>
            </a:pPr>
            <a:r>
              <a:rPr lang="tr-TR" sz="2000" dirty="0"/>
              <a:t>Yıllık, altı aylık, üç aylık, aylık, haftalık ve günlük plan ve programlar mutlaka </a:t>
            </a:r>
            <a:r>
              <a:rPr lang="tr-TR" sz="2000" dirty="0" smtClean="0"/>
              <a:t>yapılmalı...</a:t>
            </a:r>
            <a:endParaRPr lang="tr-TR" sz="2000" dirty="0"/>
          </a:p>
        </p:txBody>
      </p:sp>
    </p:spTree>
    <p:extLst>
      <p:ext uri="{BB962C8B-B14F-4D97-AF65-F5344CB8AC3E}">
        <p14:creationId xmlns:p14="http://schemas.microsoft.com/office/powerpoint/2010/main" val="8750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0" y="609600"/>
            <a:ext cx="4643202" cy="5103339"/>
          </a:xfrm>
          <a:prstGeom prst="rect">
            <a:avLst/>
          </a:prstGeom>
        </p:spPr>
      </p:pic>
      <p:sp>
        <p:nvSpPr>
          <p:cNvPr id="7" name="Rectangle 9"/>
          <p:cNvSpPr/>
          <p:nvPr/>
        </p:nvSpPr>
        <p:spPr>
          <a:xfrm>
            <a:off x="2590800" y="2463285"/>
            <a:ext cx="37338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smtClean="0">
                <a:solidFill>
                  <a:schemeClr val="bg1"/>
                </a:solidFill>
              </a:rPr>
              <a:t>        </a:t>
            </a:r>
            <a:r>
              <a:rPr lang="tr-TR" sz="3200" b="1" kern="0" dirty="0" err="1" smtClean="0">
                <a:solidFill>
                  <a:schemeClr val="bg1"/>
                </a:solidFill>
              </a:rPr>
              <a:t>Swot</a:t>
            </a:r>
            <a:r>
              <a:rPr lang="tr-TR" sz="3200" b="1" kern="0" dirty="0" smtClean="0">
                <a:solidFill>
                  <a:schemeClr val="bg1"/>
                </a:solidFill>
              </a:rPr>
              <a:t> analizi </a:t>
            </a:r>
          </a:p>
          <a:p>
            <a:pPr lvl="0">
              <a:spcBef>
                <a:spcPct val="0"/>
              </a:spcBef>
            </a:pPr>
            <a:r>
              <a:rPr lang="tr-TR" sz="3200" b="1" kern="0" dirty="0" smtClean="0">
                <a:solidFill>
                  <a:schemeClr val="bg1"/>
                </a:solidFill>
              </a:rPr>
              <a:t>          yapılmalı</a:t>
            </a:r>
            <a:r>
              <a:rPr lang="tr-TR" sz="4800" b="1" kern="0" dirty="0" smtClean="0">
                <a:solidFill>
                  <a:schemeClr val="bg1"/>
                </a:solidFill>
              </a:rPr>
              <a:t>! </a:t>
            </a:r>
            <a:endParaRPr lang="en-US" sz="4800" b="1" kern="0" dirty="0">
              <a:solidFill>
                <a:schemeClr val="bg1"/>
              </a:solidFill>
            </a:endParaRPr>
          </a:p>
        </p:txBody>
      </p:sp>
    </p:spTree>
    <p:extLst>
      <p:ext uri="{BB962C8B-B14F-4D97-AF65-F5344CB8AC3E}">
        <p14:creationId xmlns:p14="http://schemas.microsoft.com/office/powerpoint/2010/main" val="12057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p:nvPr/>
        </p:nvSpPr>
        <p:spPr>
          <a:xfrm rot="319590">
            <a:off x="7138244" y="-641310"/>
            <a:ext cx="916184" cy="2623483"/>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smtClean="0">
                <a:solidFill>
                  <a:schemeClr val="bg1"/>
                </a:solidFill>
                <a:ea typeface="+mj-ea"/>
                <a:cs typeface="+mj-cs"/>
              </a:rPr>
              <a:t>!</a:t>
            </a:r>
            <a:endParaRPr lang="en-US" sz="16600" b="1" dirty="0">
              <a:solidFill>
                <a:schemeClr val="bg1"/>
              </a:solidFill>
              <a:ea typeface="+mj-ea"/>
              <a:cs typeface="+mj-cs"/>
            </a:endParaRPr>
          </a:p>
        </p:txBody>
      </p:sp>
      <p:pic>
        <p:nvPicPr>
          <p:cNvPr id="6" name="Picture 2" descr="http://www.ahmetaksoy.com.tr/wp-content/uploads/2015/03/sw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23" y="381000"/>
            <a:ext cx="7123877" cy="614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8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0" y="228600"/>
            <a:ext cx="4643202" cy="5103339"/>
          </a:xfrm>
          <a:prstGeom prst="rect">
            <a:avLst/>
          </a:prstGeom>
        </p:spPr>
      </p:pic>
      <p:sp>
        <p:nvSpPr>
          <p:cNvPr id="7" name="Rectangle 9"/>
          <p:cNvSpPr/>
          <p:nvPr/>
        </p:nvSpPr>
        <p:spPr>
          <a:xfrm>
            <a:off x="2590800" y="2033032"/>
            <a:ext cx="36576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smtClean="0">
                <a:solidFill>
                  <a:schemeClr val="bg1"/>
                </a:solidFill>
              </a:rPr>
              <a:t>Raporlama sistemi </a:t>
            </a:r>
          </a:p>
          <a:p>
            <a:pPr lvl="0">
              <a:spcBef>
                <a:spcPct val="0"/>
              </a:spcBef>
            </a:pPr>
            <a:r>
              <a:rPr lang="tr-TR" sz="3200" b="1" kern="0" dirty="0">
                <a:solidFill>
                  <a:schemeClr val="bg1"/>
                </a:solidFill>
              </a:rPr>
              <a:t> </a:t>
            </a:r>
            <a:r>
              <a:rPr lang="tr-TR" sz="3200" b="1" kern="0" dirty="0" smtClean="0">
                <a:solidFill>
                  <a:schemeClr val="bg1"/>
                </a:solidFill>
              </a:rPr>
              <a:t>     kurulmalı</a:t>
            </a:r>
            <a:r>
              <a:rPr lang="tr-TR" sz="4800" b="1" kern="0" dirty="0" smtClean="0">
                <a:solidFill>
                  <a:schemeClr val="bg1"/>
                </a:solidFill>
              </a:rPr>
              <a:t>! </a:t>
            </a:r>
            <a:endParaRPr lang="en-US" sz="4800" b="1" kern="0" dirty="0">
              <a:solidFill>
                <a:schemeClr val="bg1"/>
              </a:solidFill>
            </a:endParaRPr>
          </a:p>
        </p:txBody>
      </p:sp>
      <p:sp>
        <p:nvSpPr>
          <p:cNvPr id="2" name="Dikdörtgen 1"/>
          <p:cNvSpPr/>
          <p:nvPr/>
        </p:nvSpPr>
        <p:spPr>
          <a:xfrm>
            <a:off x="838200" y="5525869"/>
            <a:ext cx="7467600" cy="707886"/>
          </a:xfrm>
          <a:prstGeom prst="rect">
            <a:avLst/>
          </a:prstGeom>
        </p:spPr>
        <p:txBody>
          <a:bodyPr wrap="square">
            <a:spAutoFit/>
          </a:bodyPr>
          <a:lstStyle/>
          <a:p>
            <a:pPr marL="457200" indent="-457200">
              <a:buFont typeface="Wingdings" panose="05000000000000000000" pitchFamily="2" charset="2"/>
              <a:buChar char="v"/>
            </a:pPr>
            <a:r>
              <a:rPr lang="tr-TR" sz="2000" dirty="0"/>
              <a:t>Maliyet muhasebesi, Bütçe, Kalite yönetimi, Pazarlama stratejileri ve İK gibi konularda etkin bir raporlama sistemi kurulmalıdır.</a:t>
            </a:r>
          </a:p>
        </p:txBody>
      </p:sp>
    </p:spTree>
    <p:extLst>
      <p:ext uri="{BB962C8B-B14F-4D97-AF65-F5344CB8AC3E}">
        <p14:creationId xmlns:p14="http://schemas.microsoft.com/office/powerpoint/2010/main" val="71189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90800" y="76200"/>
            <a:ext cx="4365884" cy="4798539"/>
          </a:xfrm>
          <a:prstGeom prst="rect">
            <a:avLst/>
          </a:prstGeom>
        </p:spPr>
      </p:pic>
      <p:sp>
        <p:nvSpPr>
          <p:cNvPr id="7" name="Rectangle 9"/>
          <p:cNvSpPr/>
          <p:nvPr/>
        </p:nvSpPr>
        <p:spPr>
          <a:xfrm>
            <a:off x="2743200" y="1981200"/>
            <a:ext cx="37338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a:solidFill>
                  <a:schemeClr val="bg1"/>
                </a:solidFill>
              </a:rPr>
              <a:t> </a:t>
            </a:r>
            <a:r>
              <a:rPr lang="tr-TR" sz="3200" b="1" kern="0" dirty="0" smtClean="0">
                <a:solidFill>
                  <a:schemeClr val="bg1"/>
                </a:solidFill>
              </a:rPr>
              <a:t>      İK sistemleri</a:t>
            </a:r>
          </a:p>
          <a:p>
            <a:pPr lvl="0">
              <a:spcBef>
                <a:spcPct val="0"/>
              </a:spcBef>
            </a:pPr>
            <a:r>
              <a:rPr lang="tr-TR" sz="3200" b="1" kern="0" dirty="0">
                <a:solidFill>
                  <a:schemeClr val="bg1"/>
                </a:solidFill>
              </a:rPr>
              <a:t> </a:t>
            </a:r>
            <a:r>
              <a:rPr lang="tr-TR" sz="3200" b="1" kern="0" dirty="0" smtClean="0">
                <a:solidFill>
                  <a:schemeClr val="bg1"/>
                </a:solidFill>
              </a:rPr>
              <a:t>        kurulmalı</a:t>
            </a:r>
            <a:r>
              <a:rPr lang="tr-TR" sz="4800" b="1" kern="0" dirty="0" smtClean="0">
                <a:solidFill>
                  <a:schemeClr val="bg1"/>
                </a:solidFill>
              </a:rPr>
              <a:t>! </a:t>
            </a:r>
            <a:endParaRPr lang="en-US" sz="4800" b="1" kern="0" dirty="0">
              <a:solidFill>
                <a:schemeClr val="bg1"/>
              </a:solidFill>
            </a:endParaRPr>
          </a:p>
        </p:txBody>
      </p:sp>
      <p:sp>
        <p:nvSpPr>
          <p:cNvPr id="3" name="Dikdörtgen 2"/>
          <p:cNvSpPr/>
          <p:nvPr/>
        </p:nvSpPr>
        <p:spPr>
          <a:xfrm>
            <a:off x="2286000" y="5075872"/>
            <a:ext cx="5257800" cy="1477328"/>
          </a:xfrm>
          <a:prstGeom prst="rect">
            <a:avLst/>
          </a:prstGeom>
        </p:spPr>
        <p:txBody>
          <a:bodyPr wrap="square">
            <a:spAutoFit/>
          </a:bodyPr>
          <a:lstStyle/>
          <a:p>
            <a:pPr marL="457200" indent="-457200">
              <a:buFont typeface="Wingdings" panose="05000000000000000000" pitchFamily="2" charset="2"/>
              <a:buChar char="v"/>
            </a:pPr>
            <a:r>
              <a:rPr lang="tr-TR" dirty="0"/>
              <a:t>Doğru Personel seçimi,</a:t>
            </a:r>
          </a:p>
          <a:p>
            <a:pPr marL="457200" indent="-457200">
              <a:buFont typeface="Wingdings" panose="05000000000000000000" pitchFamily="2" charset="2"/>
              <a:buChar char="v"/>
            </a:pPr>
            <a:r>
              <a:rPr lang="tr-TR" dirty="0"/>
              <a:t> Sürekli ve planlı eğitim,</a:t>
            </a:r>
          </a:p>
          <a:p>
            <a:pPr marL="457200" indent="-457200">
              <a:buFont typeface="Wingdings" panose="05000000000000000000" pitchFamily="2" charset="2"/>
              <a:buChar char="v"/>
            </a:pPr>
            <a:r>
              <a:rPr lang="tr-TR" dirty="0"/>
              <a:t>İşleyen bir kariyer planlama ve terfi sistemi,</a:t>
            </a:r>
          </a:p>
          <a:p>
            <a:pPr marL="457200" indent="-457200">
              <a:buFont typeface="Wingdings" panose="05000000000000000000" pitchFamily="2" charset="2"/>
              <a:buChar char="v"/>
            </a:pPr>
            <a:r>
              <a:rPr lang="tr-TR" dirty="0"/>
              <a:t>Gerçekçi bir </a:t>
            </a:r>
            <a:r>
              <a:rPr lang="tr-TR" dirty="0" smtClean="0"/>
              <a:t>performans yönetim </a:t>
            </a:r>
            <a:r>
              <a:rPr lang="tr-TR" dirty="0"/>
              <a:t>sistemi, </a:t>
            </a:r>
          </a:p>
          <a:p>
            <a:pPr marL="457200" indent="-457200">
              <a:buFont typeface="Wingdings" panose="05000000000000000000" pitchFamily="2" charset="2"/>
              <a:buChar char="v"/>
            </a:pPr>
            <a:r>
              <a:rPr lang="tr-TR" dirty="0" smtClean="0"/>
              <a:t>Dengeli </a:t>
            </a:r>
            <a:r>
              <a:rPr lang="tr-TR" dirty="0"/>
              <a:t>ücret sistemi kurulmalıdır…</a:t>
            </a:r>
          </a:p>
        </p:txBody>
      </p:sp>
    </p:spTree>
    <p:extLst>
      <p:ext uri="{BB962C8B-B14F-4D97-AF65-F5344CB8AC3E}">
        <p14:creationId xmlns:p14="http://schemas.microsoft.com/office/powerpoint/2010/main" val="406312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0" y="228600"/>
            <a:ext cx="4643202" cy="5103339"/>
          </a:xfrm>
          <a:prstGeom prst="rect">
            <a:avLst/>
          </a:prstGeom>
        </p:spPr>
      </p:pic>
      <p:sp>
        <p:nvSpPr>
          <p:cNvPr id="7" name="Rectangle 9"/>
          <p:cNvSpPr/>
          <p:nvPr/>
        </p:nvSpPr>
        <p:spPr>
          <a:xfrm>
            <a:off x="2590800" y="2033032"/>
            <a:ext cx="36576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smtClean="0">
                <a:solidFill>
                  <a:schemeClr val="bg1"/>
                </a:solidFill>
              </a:rPr>
              <a:t>   Öneri sistemi </a:t>
            </a:r>
          </a:p>
          <a:p>
            <a:pPr lvl="0">
              <a:spcBef>
                <a:spcPct val="0"/>
              </a:spcBef>
            </a:pPr>
            <a:r>
              <a:rPr lang="tr-TR" sz="3200" b="1" kern="0" dirty="0">
                <a:solidFill>
                  <a:schemeClr val="bg1"/>
                </a:solidFill>
              </a:rPr>
              <a:t> </a:t>
            </a:r>
            <a:r>
              <a:rPr lang="tr-TR" sz="3200" b="1" kern="0" dirty="0" smtClean="0">
                <a:solidFill>
                  <a:schemeClr val="bg1"/>
                </a:solidFill>
              </a:rPr>
              <a:t>     kurulmalı</a:t>
            </a:r>
            <a:r>
              <a:rPr lang="tr-TR" sz="4800" b="1" kern="0" dirty="0" smtClean="0">
                <a:solidFill>
                  <a:schemeClr val="bg1"/>
                </a:solidFill>
              </a:rPr>
              <a:t>! </a:t>
            </a:r>
            <a:endParaRPr lang="en-US" sz="4800" b="1" kern="0" dirty="0">
              <a:solidFill>
                <a:schemeClr val="bg1"/>
              </a:solidFill>
            </a:endParaRPr>
          </a:p>
        </p:txBody>
      </p:sp>
      <p:sp>
        <p:nvSpPr>
          <p:cNvPr id="2" name="Dikdörtgen 1"/>
          <p:cNvSpPr/>
          <p:nvPr/>
        </p:nvSpPr>
        <p:spPr>
          <a:xfrm>
            <a:off x="873801" y="5302984"/>
            <a:ext cx="7467600" cy="1631216"/>
          </a:xfrm>
          <a:prstGeom prst="rect">
            <a:avLst/>
          </a:prstGeom>
        </p:spPr>
        <p:txBody>
          <a:bodyPr wrap="square">
            <a:spAutoFit/>
          </a:bodyPr>
          <a:lstStyle/>
          <a:p>
            <a:pPr marL="457200" indent="-457200">
              <a:buFont typeface="Wingdings" panose="05000000000000000000" pitchFamily="2" charset="2"/>
              <a:buChar char="v"/>
            </a:pPr>
            <a:r>
              <a:rPr lang="tr-TR" sz="2000" dirty="0"/>
              <a:t>Ç</a:t>
            </a:r>
            <a:r>
              <a:rPr lang="tr-TR" sz="2000" dirty="0" smtClean="0"/>
              <a:t>alışanların </a:t>
            </a:r>
            <a:r>
              <a:rPr lang="tr-TR" sz="2000" dirty="0"/>
              <a:t>yaratıcı gücünü kullanarak </a:t>
            </a:r>
            <a:r>
              <a:rPr lang="tr-TR" sz="2000" dirty="0" smtClean="0"/>
              <a:t>yeni </a:t>
            </a:r>
            <a:r>
              <a:rPr lang="tr-TR" sz="2000" dirty="0"/>
              <a:t>düşünce ve iyileştirici görüş ve önerilerini ortaya koymasını düzenleyen bir sistemdir ve kurumsallaşmanın önemli bir adımıdır.</a:t>
            </a:r>
          </a:p>
          <a:p>
            <a:pPr marL="457200" indent="-457200">
              <a:buFont typeface="Wingdings" panose="05000000000000000000" pitchFamily="2" charset="2"/>
              <a:buChar char="v"/>
            </a:pPr>
            <a:r>
              <a:rPr lang="tr-TR" sz="2000" dirty="0"/>
              <a:t>Ödüllendirilme odaklı olmalıdır.</a:t>
            </a:r>
          </a:p>
          <a:p>
            <a:pPr marL="457200" indent="-457200">
              <a:buFont typeface="Wingdings" panose="05000000000000000000" pitchFamily="2" charset="2"/>
              <a:buChar char="v"/>
            </a:pPr>
            <a:endParaRPr lang="tr-TR" sz="2000" dirty="0"/>
          </a:p>
        </p:txBody>
      </p:sp>
    </p:spTree>
    <p:extLst>
      <p:ext uri="{BB962C8B-B14F-4D97-AF65-F5344CB8AC3E}">
        <p14:creationId xmlns:p14="http://schemas.microsoft.com/office/powerpoint/2010/main" val="123119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28600"/>
            <a:ext cx="8305800" cy="1752600"/>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3810" y="524470"/>
            <a:ext cx="9147810" cy="923330"/>
          </a:xfrm>
          <a:prstGeom prst="rect">
            <a:avLst/>
          </a:prstGeom>
        </p:spPr>
        <p:txBody>
          <a:bodyPr wrap="square">
            <a:spAutoFit/>
          </a:bodyPr>
          <a:lstStyle/>
          <a:p>
            <a:pPr lvl="0">
              <a:spcBef>
                <a:spcPct val="0"/>
              </a:spcBef>
            </a:pPr>
            <a:r>
              <a:rPr lang="tr-TR" sz="5400" b="1" dirty="0" smtClean="0">
                <a:solidFill>
                  <a:schemeClr val="bg1"/>
                </a:solidFill>
                <a:ea typeface="+mj-ea"/>
                <a:cs typeface="+mj-cs"/>
              </a:rPr>
              <a:t> </a:t>
            </a:r>
            <a:r>
              <a:rPr lang="tr-TR" sz="4800" b="1" dirty="0" smtClean="0">
                <a:solidFill>
                  <a:schemeClr val="bg1"/>
                </a:solidFill>
                <a:ea typeface="+mj-ea"/>
                <a:cs typeface="+mj-cs"/>
              </a:rPr>
              <a:t>Aile işletmesinin özellikleri </a:t>
            </a:r>
            <a:r>
              <a:rPr lang="tr-TR" sz="5400" b="1" dirty="0" smtClean="0">
                <a:solidFill>
                  <a:schemeClr val="bg1"/>
                </a:solidFill>
                <a:ea typeface="+mj-ea"/>
                <a:cs typeface="+mj-cs"/>
              </a:rPr>
              <a:t>!</a:t>
            </a:r>
            <a:endParaRPr lang="en-US" sz="5400" b="1" dirty="0">
              <a:solidFill>
                <a:schemeClr val="bg1"/>
              </a:solidFill>
              <a:ea typeface="+mj-ea"/>
              <a:cs typeface="+mj-cs"/>
            </a:endParaRPr>
          </a:p>
        </p:txBody>
      </p:sp>
      <p:sp>
        <p:nvSpPr>
          <p:cNvPr id="3" name="Dikdörtgen 2"/>
          <p:cNvSpPr/>
          <p:nvPr/>
        </p:nvSpPr>
        <p:spPr>
          <a:xfrm>
            <a:off x="488374" y="2057400"/>
            <a:ext cx="8305800" cy="4339650"/>
          </a:xfrm>
          <a:prstGeom prst="rect">
            <a:avLst/>
          </a:prstGeom>
        </p:spPr>
        <p:txBody>
          <a:bodyPr wrap="square">
            <a:spAutoFit/>
          </a:bodyPr>
          <a:lstStyle/>
          <a:p>
            <a:endParaRPr lang="tr-TR" sz="2800" dirty="0"/>
          </a:p>
          <a:p>
            <a:pPr marL="342900" lvl="0" indent="-342900">
              <a:buFont typeface="Wingdings" panose="05000000000000000000" pitchFamily="2" charset="2"/>
              <a:buChar char="ü"/>
            </a:pPr>
            <a:r>
              <a:rPr lang="tr-TR" sz="2400" dirty="0" smtClean="0"/>
              <a:t>Sermayesinin </a:t>
            </a:r>
            <a:r>
              <a:rPr lang="tr-TR" sz="2400" dirty="0"/>
              <a:t>çok önemli bir bölümü aileye aittir</a:t>
            </a:r>
          </a:p>
          <a:p>
            <a:pPr marL="342900" lvl="0" indent="-342900">
              <a:buFont typeface="Wingdings" panose="05000000000000000000" pitchFamily="2" charset="2"/>
              <a:buChar char="ü"/>
            </a:pPr>
            <a:r>
              <a:rPr lang="tr-TR" sz="2400" dirty="0"/>
              <a:t>Sahipleri: Baba-evlat, kardeşler, eşler, kuzenler </a:t>
            </a:r>
            <a:r>
              <a:rPr lang="tr-TR" sz="2400" dirty="0" err="1"/>
              <a:t>vs</a:t>
            </a:r>
            <a:r>
              <a:rPr lang="tr-TR" sz="2400" dirty="0"/>
              <a:t> gibi </a:t>
            </a:r>
            <a:r>
              <a:rPr lang="tr-TR" sz="2400" dirty="0" smtClean="0"/>
              <a:t>aile </a:t>
            </a:r>
            <a:r>
              <a:rPr lang="tr-TR" sz="2400" dirty="0"/>
              <a:t>üyeleri</a:t>
            </a:r>
          </a:p>
          <a:p>
            <a:pPr marL="342900" lvl="0" indent="-342900">
              <a:buFont typeface="Wingdings" panose="05000000000000000000" pitchFamily="2" charset="2"/>
              <a:buChar char="ü"/>
            </a:pPr>
            <a:r>
              <a:rPr lang="tr-TR" sz="2400" dirty="0" smtClean="0"/>
              <a:t>Aile </a:t>
            </a:r>
            <a:r>
              <a:rPr lang="tr-TR" sz="2400" dirty="0"/>
              <a:t>kültürü egemendir</a:t>
            </a:r>
          </a:p>
          <a:p>
            <a:pPr marL="342900" lvl="0" indent="-342900">
              <a:buFont typeface="Wingdings" panose="05000000000000000000" pitchFamily="2" charset="2"/>
              <a:buChar char="ü"/>
            </a:pPr>
            <a:r>
              <a:rPr lang="tr-TR" sz="2400" dirty="0"/>
              <a:t>Kritik noktalarda aile üyeleri rol alır</a:t>
            </a:r>
          </a:p>
          <a:p>
            <a:pPr marL="342900" lvl="0" indent="-342900">
              <a:buFont typeface="Wingdings" panose="05000000000000000000" pitchFamily="2" charset="2"/>
              <a:buChar char="ü"/>
            </a:pPr>
            <a:r>
              <a:rPr lang="tr-TR" sz="2400" dirty="0"/>
              <a:t>Y</a:t>
            </a:r>
            <a:r>
              <a:rPr lang="tr-TR" sz="2400" dirty="0" smtClean="0"/>
              <a:t>etki </a:t>
            </a:r>
            <a:r>
              <a:rPr lang="tr-TR" sz="2400" dirty="0"/>
              <a:t>ve sorumluluklar çok net değildir, hiyerarşiye çoğu zaman uyulmaz</a:t>
            </a:r>
          </a:p>
          <a:p>
            <a:pPr marL="342900" lvl="0" indent="-342900">
              <a:buFont typeface="Wingdings" panose="05000000000000000000" pitchFamily="2" charset="2"/>
              <a:buChar char="ü"/>
            </a:pPr>
            <a:r>
              <a:rPr lang="tr-TR" sz="2400" dirty="0"/>
              <a:t>Zorunlu olmadıkça profesyonel yöneticilere yer verilmez</a:t>
            </a:r>
          </a:p>
          <a:p>
            <a:pPr lvl="0" fontAlgn="base"/>
            <a:r>
              <a:rPr lang="tr-TR" sz="2800" dirty="0"/>
              <a:t/>
            </a:r>
            <a:br>
              <a:rPr lang="tr-TR" sz="2800" dirty="0"/>
            </a:br>
            <a:r>
              <a:rPr lang="tr-TR" sz="2800" dirty="0"/>
              <a:t> </a:t>
            </a:r>
          </a:p>
        </p:txBody>
      </p:sp>
    </p:spTree>
    <p:extLst>
      <p:ext uri="{BB962C8B-B14F-4D97-AF65-F5344CB8AC3E}">
        <p14:creationId xmlns:p14="http://schemas.microsoft.com/office/powerpoint/2010/main" val="275132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2286000" y="182880"/>
            <a:ext cx="4643202" cy="5103339"/>
          </a:xfrm>
          <a:prstGeom prst="rect">
            <a:avLst/>
          </a:prstGeom>
        </p:spPr>
      </p:pic>
      <p:sp>
        <p:nvSpPr>
          <p:cNvPr id="7" name="Rectangle 9"/>
          <p:cNvSpPr/>
          <p:nvPr/>
        </p:nvSpPr>
        <p:spPr>
          <a:xfrm>
            <a:off x="2423160" y="2042160"/>
            <a:ext cx="3977640" cy="13868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smtClean="0">
                <a:solidFill>
                  <a:schemeClr val="bg1"/>
                </a:solidFill>
              </a:rPr>
              <a:t>Çalışan memnuniyet araştırması yapılmalı</a:t>
            </a:r>
            <a:r>
              <a:rPr lang="tr-TR" sz="4800" b="1" kern="0" dirty="0" smtClean="0">
                <a:solidFill>
                  <a:schemeClr val="bg1"/>
                </a:solidFill>
              </a:rPr>
              <a:t>! </a:t>
            </a:r>
            <a:endParaRPr lang="en-US" sz="4800" b="1" kern="0" dirty="0">
              <a:solidFill>
                <a:schemeClr val="bg1"/>
              </a:solidFill>
            </a:endParaRPr>
          </a:p>
        </p:txBody>
      </p:sp>
      <p:sp>
        <p:nvSpPr>
          <p:cNvPr id="2" name="Dikdörtgen 1"/>
          <p:cNvSpPr/>
          <p:nvPr/>
        </p:nvSpPr>
        <p:spPr>
          <a:xfrm>
            <a:off x="899159" y="5349240"/>
            <a:ext cx="7442241" cy="1323439"/>
          </a:xfrm>
          <a:prstGeom prst="rect">
            <a:avLst/>
          </a:prstGeom>
        </p:spPr>
        <p:txBody>
          <a:bodyPr wrap="square">
            <a:spAutoFit/>
          </a:bodyPr>
          <a:lstStyle/>
          <a:p>
            <a:pPr marL="342900" indent="-342900">
              <a:buFont typeface="Wingdings" panose="05000000000000000000" pitchFamily="2" charset="2"/>
              <a:buChar char="v"/>
            </a:pPr>
            <a:r>
              <a:rPr lang="tr-TR" sz="2000" dirty="0" smtClean="0"/>
              <a:t>Yılda en az bir kez bütün çalışanları kapsayan yaptığı işten, yönetimden ve çalışma koşullarından memnuniyet düzeyini ölçmek amaçlı anket yapılmalı…</a:t>
            </a:r>
          </a:p>
          <a:p>
            <a:pPr marL="342900" indent="-342900">
              <a:buFont typeface="Wingdings" panose="05000000000000000000" pitchFamily="2" charset="2"/>
              <a:buChar char="v"/>
            </a:pPr>
            <a:r>
              <a:rPr lang="tr-TR" sz="2000" dirty="0" smtClean="0"/>
              <a:t>Beklentileri makul ölçüde karşılayan iyileştirmelere gidilmeli…</a:t>
            </a:r>
            <a:endParaRPr lang="tr-TR" sz="2000" dirty="0"/>
          </a:p>
        </p:txBody>
      </p:sp>
    </p:spTree>
    <p:extLst>
      <p:ext uri="{BB962C8B-B14F-4D97-AF65-F5344CB8AC3E}">
        <p14:creationId xmlns:p14="http://schemas.microsoft.com/office/powerpoint/2010/main" val="160800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0" y="228600"/>
            <a:ext cx="4643202" cy="5103339"/>
          </a:xfrm>
          <a:prstGeom prst="rect">
            <a:avLst/>
          </a:prstGeom>
        </p:spPr>
      </p:pic>
      <p:sp>
        <p:nvSpPr>
          <p:cNvPr id="7" name="Rectangle 9"/>
          <p:cNvSpPr/>
          <p:nvPr/>
        </p:nvSpPr>
        <p:spPr>
          <a:xfrm>
            <a:off x="2514599" y="2033032"/>
            <a:ext cx="3886201"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a:solidFill>
                  <a:schemeClr val="bg1"/>
                </a:solidFill>
              </a:rPr>
              <a:t>S</a:t>
            </a:r>
            <a:r>
              <a:rPr lang="tr-TR" sz="3200" b="1" kern="0" dirty="0" smtClean="0">
                <a:solidFill>
                  <a:schemeClr val="bg1"/>
                </a:solidFill>
              </a:rPr>
              <a:t>osyal etkinliklere yer </a:t>
            </a:r>
          </a:p>
          <a:p>
            <a:pPr lvl="0">
              <a:spcBef>
                <a:spcPct val="0"/>
              </a:spcBef>
            </a:pPr>
            <a:r>
              <a:rPr lang="tr-TR" sz="3200" b="1" kern="0" dirty="0">
                <a:solidFill>
                  <a:schemeClr val="bg1"/>
                </a:solidFill>
              </a:rPr>
              <a:t> </a:t>
            </a:r>
            <a:r>
              <a:rPr lang="tr-TR" sz="3200" b="1" kern="0" dirty="0" smtClean="0">
                <a:solidFill>
                  <a:schemeClr val="bg1"/>
                </a:solidFill>
              </a:rPr>
              <a:t>        verilmeli </a:t>
            </a:r>
            <a:r>
              <a:rPr lang="tr-TR" sz="4800" b="1" kern="0" dirty="0" smtClean="0">
                <a:solidFill>
                  <a:schemeClr val="bg1"/>
                </a:solidFill>
              </a:rPr>
              <a:t>! </a:t>
            </a:r>
            <a:endParaRPr lang="en-US" sz="4800" b="1" kern="0" dirty="0">
              <a:solidFill>
                <a:schemeClr val="bg1"/>
              </a:solidFill>
            </a:endParaRPr>
          </a:p>
        </p:txBody>
      </p:sp>
      <p:sp>
        <p:nvSpPr>
          <p:cNvPr id="2" name="Dikdörtgen 1"/>
          <p:cNvSpPr/>
          <p:nvPr/>
        </p:nvSpPr>
        <p:spPr>
          <a:xfrm>
            <a:off x="990600" y="5379184"/>
            <a:ext cx="7467600" cy="1631216"/>
          </a:xfrm>
          <a:prstGeom prst="rect">
            <a:avLst/>
          </a:prstGeom>
        </p:spPr>
        <p:txBody>
          <a:bodyPr wrap="square">
            <a:spAutoFit/>
          </a:bodyPr>
          <a:lstStyle/>
          <a:p>
            <a:pPr marL="342900" indent="-342900">
              <a:buFont typeface="Wingdings" panose="05000000000000000000" pitchFamily="2" charset="2"/>
              <a:buChar char="v"/>
            </a:pPr>
            <a:r>
              <a:rPr lang="tr-TR" sz="2000" dirty="0" smtClean="0"/>
              <a:t>Çalışan </a:t>
            </a:r>
            <a:r>
              <a:rPr lang="tr-TR" sz="2000" dirty="0"/>
              <a:t>moral ve motivasyonunu  yükseltmek amaçlı, sportif, sanatsal etkinlikler,  piknik ve özel özel gün ve geceler düzenlenmeli</a:t>
            </a:r>
            <a:r>
              <a:rPr lang="tr-TR" sz="2000" dirty="0" smtClean="0"/>
              <a:t>…</a:t>
            </a:r>
          </a:p>
          <a:p>
            <a:pPr marL="342900" indent="-342900">
              <a:buFont typeface="Wingdings" panose="05000000000000000000" pitchFamily="2" charset="2"/>
              <a:buChar char="v"/>
            </a:pPr>
            <a:r>
              <a:rPr lang="tr-TR" sz="2000" dirty="0" smtClean="0"/>
              <a:t>Kurum kültürü oluşturulmalı…</a:t>
            </a:r>
            <a:endParaRPr lang="tr-TR" sz="2000" dirty="0"/>
          </a:p>
          <a:p>
            <a:pPr marL="342900" indent="-342900">
              <a:buFont typeface="Wingdings" panose="05000000000000000000" pitchFamily="2" charset="2"/>
              <a:buChar char="v"/>
            </a:pPr>
            <a:endParaRPr lang="tr-TR" sz="2000" dirty="0"/>
          </a:p>
        </p:txBody>
      </p:sp>
    </p:spTree>
    <p:extLst>
      <p:ext uri="{BB962C8B-B14F-4D97-AF65-F5344CB8AC3E}">
        <p14:creationId xmlns:p14="http://schemas.microsoft.com/office/powerpoint/2010/main" val="26373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319590">
            <a:off x="7740719" y="-218539"/>
            <a:ext cx="990600" cy="2646878"/>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a:solidFill>
                  <a:schemeClr val="bg1"/>
                </a:solidFill>
                <a:ea typeface="+mj-ea"/>
                <a:cs typeface="+mj-cs"/>
              </a:rPr>
              <a:t>!</a:t>
            </a:r>
            <a:endParaRPr lang="en-US" sz="16600" b="1" dirty="0">
              <a:solidFill>
                <a:schemeClr val="bg1"/>
              </a:solidFill>
              <a:ea typeface="+mj-ea"/>
              <a:cs typeface="+mj-cs"/>
            </a:endParaRPr>
          </a:p>
        </p:txBody>
      </p:sp>
      <p:pic>
        <p:nvPicPr>
          <p:cNvPr id="8" name="Resim 7"/>
          <p:cNvPicPr>
            <a:picLocks noChangeAspect="1"/>
          </p:cNvPicPr>
          <p:nvPr/>
        </p:nvPicPr>
        <p:blipFill>
          <a:blip r:embed="rId3"/>
          <a:stretch>
            <a:fillRect/>
          </a:stretch>
        </p:blipFill>
        <p:spPr>
          <a:xfrm>
            <a:off x="685800" y="0"/>
            <a:ext cx="7696199" cy="3627396"/>
          </a:xfrm>
          <a:prstGeom prst="rect">
            <a:avLst/>
          </a:prstGeom>
        </p:spPr>
      </p:pic>
      <p:sp>
        <p:nvSpPr>
          <p:cNvPr id="3" name="Metin kutusu 2"/>
          <p:cNvSpPr txBox="1"/>
          <p:nvPr/>
        </p:nvSpPr>
        <p:spPr>
          <a:xfrm>
            <a:off x="1905000" y="56852"/>
            <a:ext cx="7848600" cy="2000548"/>
          </a:xfrm>
          <a:prstGeom prst="rect">
            <a:avLst/>
          </a:prstGeom>
          <a:noFill/>
        </p:spPr>
        <p:txBody>
          <a:bodyPr wrap="square" rtlCol="0">
            <a:spAutoFit/>
          </a:bodyPr>
          <a:lstStyle/>
          <a:p>
            <a:r>
              <a:rPr lang="tr-TR" sz="4800" b="1" dirty="0" smtClean="0">
                <a:solidFill>
                  <a:schemeClr val="bg1"/>
                </a:solidFill>
                <a:latin typeface="Andalus" pitchFamily="18" charset="-78"/>
                <a:cs typeface="Andalus" pitchFamily="18" charset="-78"/>
              </a:rPr>
              <a:t>          </a:t>
            </a:r>
          </a:p>
          <a:p>
            <a:r>
              <a:rPr lang="tr-TR" sz="4000" b="1" dirty="0" smtClean="0">
                <a:solidFill>
                  <a:schemeClr val="bg1"/>
                </a:solidFill>
                <a:latin typeface="Andalus" pitchFamily="18" charset="-78"/>
                <a:cs typeface="Andalus" pitchFamily="18" charset="-78"/>
              </a:rPr>
              <a:t>      </a:t>
            </a:r>
            <a:r>
              <a:rPr lang="tr-TR" sz="3600" b="1" dirty="0" smtClean="0">
                <a:solidFill>
                  <a:schemeClr val="bg1"/>
                </a:solidFill>
                <a:latin typeface="Andalus" pitchFamily="18" charset="-78"/>
                <a:cs typeface="Andalus" pitchFamily="18" charset="-78"/>
              </a:rPr>
              <a:t>Aile Anayasası  </a:t>
            </a:r>
          </a:p>
          <a:p>
            <a:r>
              <a:rPr lang="tr-TR" sz="3600" b="1" dirty="0">
                <a:solidFill>
                  <a:schemeClr val="bg1"/>
                </a:solidFill>
                <a:latin typeface="Andalus" pitchFamily="18" charset="-78"/>
                <a:cs typeface="Andalus" pitchFamily="18" charset="-78"/>
              </a:rPr>
              <a:t> </a:t>
            </a:r>
            <a:r>
              <a:rPr lang="tr-TR" sz="3600" b="1" dirty="0" smtClean="0">
                <a:solidFill>
                  <a:schemeClr val="bg1"/>
                </a:solidFill>
                <a:latin typeface="Andalus" pitchFamily="18" charset="-78"/>
                <a:cs typeface="Andalus" pitchFamily="18" charset="-78"/>
              </a:rPr>
              <a:t>          oluşturma…</a:t>
            </a:r>
            <a:endParaRPr lang="tr-TR" sz="3600" b="1" dirty="0">
              <a:solidFill>
                <a:schemeClr val="bg1"/>
              </a:solidFill>
              <a:latin typeface="Andalus" pitchFamily="18" charset="-78"/>
              <a:cs typeface="Andalus" pitchFamily="18" charset="-78"/>
            </a:endParaRPr>
          </a:p>
        </p:txBody>
      </p:sp>
      <p:pic>
        <p:nvPicPr>
          <p:cNvPr id="1026" name="Picture 2" descr="Aile Anayasası Ned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84521"/>
            <a:ext cx="6645310" cy="284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0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28600"/>
            <a:ext cx="8305800" cy="1752600"/>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3810" y="524470"/>
            <a:ext cx="9147810" cy="923330"/>
          </a:xfrm>
          <a:prstGeom prst="rect">
            <a:avLst/>
          </a:prstGeom>
        </p:spPr>
        <p:txBody>
          <a:bodyPr wrap="square">
            <a:spAutoFit/>
          </a:bodyPr>
          <a:lstStyle/>
          <a:p>
            <a:pPr lvl="0">
              <a:spcBef>
                <a:spcPct val="0"/>
              </a:spcBef>
            </a:pPr>
            <a:r>
              <a:rPr lang="tr-TR" sz="5400" b="1" dirty="0" smtClean="0">
                <a:solidFill>
                  <a:schemeClr val="bg1"/>
                </a:solidFill>
                <a:ea typeface="+mj-ea"/>
                <a:cs typeface="+mj-cs"/>
              </a:rPr>
              <a:t>        </a:t>
            </a:r>
            <a:r>
              <a:rPr lang="tr-TR" sz="4800" b="1" dirty="0" smtClean="0">
                <a:solidFill>
                  <a:schemeClr val="bg1"/>
                </a:solidFill>
                <a:ea typeface="+mj-ea"/>
                <a:cs typeface="+mj-cs"/>
              </a:rPr>
              <a:t>Aile Anayasası nedir</a:t>
            </a:r>
            <a:endParaRPr lang="en-US" sz="4800" b="1" dirty="0">
              <a:solidFill>
                <a:schemeClr val="bg1"/>
              </a:solidFill>
              <a:ea typeface="+mj-ea"/>
              <a:cs typeface="+mj-cs"/>
            </a:endParaRPr>
          </a:p>
        </p:txBody>
      </p:sp>
      <p:sp>
        <p:nvSpPr>
          <p:cNvPr id="6" name="Rectangle 5"/>
          <p:cNvSpPr/>
          <p:nvPr/>
        </p:nvSpPr>
        <p:spPr>
          <a:xfrm rot="319590">
            <a:off x="7028045" y="-218539"/>
            <a:ext cx="990600" cy="2646878"/>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a:solidFill>
                  <a:schemeClr val="bg1"/>
                </a:solidFill>
                <a:ea typeface="+mj-ea"/>
                <a:cs typeface="+mj-cs"/>
              </a:rPr>
              <a:t>?</a:t>
            </a:r>
            <a:endParaRPr lang="en-US" sz="16600" b="1" dirty="0">
              <a:solidFill>
                <a:schemeClr val="bg1"/>
              </a:solidFill>
              <a:ea typeface="+mj-ea"/>
              <a:cs typeface="+mj-cs"/>
            </a:endParaRPr>
          </a:p>
        </p:txBody>
      </p:sp>
      <p:sp>
        <p:nvSpPr>
          <p:cNvPr id="3" name="Dikdörtgen 2"/>
          <p:cNvSpPr/>
          <p:nvPr/>
        </p:nvSpPr>
        <p:spPr>
          <a:xfrm>
            <a:off x="488374" y="2652990"/>
            <a:ext cx="8503226" cy="3847976"/>
          </a:xfrm>
          <a:prstGeom prst="rect">
            <a:avLst/>
          </a:prstGeom>
        </p:spPr>
        <p:txBody>
          <a:bodyPr wrap="square">
            <a:spAutoFit/>
          </a:bodyPr>
          <a:lstStyle/>
          <a:p>
            <a:pPr marL="457200" indent="-457200">
              <a:lnSpc>
                <a:spcPct val="106000"/>
              </a:lnSpc>
              <a:spcAft>
                <a:spcPts val="800"/>
              </a:spcAft>
              <a:buFont typeface="Wingdings" panose="05000000000000000000" pitchFamily="2" charset="2"/>
              <a:buChar char="v"/>
            </a:pPr>
            <a:r>
              <a:rPr lang="tr-TR" sz="2800" dirty="0" smtClean="0">
                <a:latin typeface="Calibri" panose="020F0502020204030204" pitchFamily="34" charset="0"/>
                <a:ea typeface="Times New Roman" panose="02020603050405020304" pitchFamily="18" charset="0"/>
                <a:cs typeface="Times New Roman" panose="02020603050405020304" pitchFamily="18" charset="0"/>
              </a:rPr>
              <a:t>Şirketin geleceğini güvence altına almak ve ömrünü uzatmayı amaçlar.</a:t>
            </a:r>
            <a:endParaRPr lang="tr-TR" sz="28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nSpc>
                <a:spcPct val="106000"/>
              </a:lnSpc>
              <a:spcAft>
                <a:spcPts val="800"/>
              </a:spcAft>
              <a:buFont typeface="Wingdings" panose="05000000000000000000" pitchFamily="2" charset="2"/>
              <a:buChar char="v"/>
            </a:pPr>
            <a:r>
              <a:rPr lang="tr-TR" sz="2800" dirty="0">
                <a:latin typeface="Calibri" panose="020F0502020204030204" pitchFamily="34" charset="0"/>
                <a:ea typeface="Times New Roman" panose="02020603050405020304" pitchFamily="18" charset="0"/>
                <a:cs typeface="Times New Roman" panose="02020603050405020304" pitchFamily="18" charset="0"/>
              </a:rPr>
              <a:t>A</a:t>
            </a:r>
            <a:r>
              <a:rPr lang="tr-TR" sz="2800" dirty="0" smtClean="0">
                <a:latin typeface="Calibri" panose="020F0502020204030204" pitchFamily="34" charset="0"/>
                <a:ea typeface="Times New Roman" panose="02020603050405020304" pitchFamily="18" charset="0"/>
                <a:cs typeface="Times New Roman" panose="02020603050405020304" pitchFamily="18" charset="0"/>
              </a:rPr>
              <a:t>ile üyeleri arasında uzlaşma sağlayan, ilkeler </a:t>
            </a:r>
            <a:r>
              <a:rPr lang="tr-TR" sz="2800" dirty="0">
                <a:latin typeface="Calibri" panose="020F0502020204030204" pitchFamily="34" charset="0"/>
                <a:ea typeface="Times New Roman" panose="02020603050405020304" pitchFamily="18" charset="0"/>
                <a:cs typeface="Times New Roman" panose="02020603050405020304" pitchFamily="18" charset="0"/>
              </a:rPr>
              <a:t>ve hukuki temellere </a:t>
            </a:r>
            <a:r>
              <a:rPr lang="tr-TR" sz="2800" dirty="0" smtClean="0">
                <a:latin typeface="Calibri" panose="020F0502020204030204" pitchFamily="34" charset="0"/>
                <a:ea typeface="Times New Roman" panose="02020603050405020304" pitchFamily="18" charset="0"/>
                <a:cs typeface="Times New Roman" panose="02020603050405020304" pitchFamily="18" charset="0"/>
              </a:rPr>
              <a:t>dayanan yazılı </a:t>
            </a:r>
            <a:r>
              <a:rPr lang="tr-TR" sz="2800" dirty="0">
                <a:latin typeface="Calibri" panose="020F0502020204030204" pitchFamily="34" charset="0"/>
                <a:ea typeface="Times New Roman" panose="02020603050405020304" pitchFamily="18" charset="0"/>
                <a:cs typeface="Times New Roman" panose="02020603050405020304" pitchFamily="18" charset="0"/>
              </a:rPr>
              <a:t>bir </a:t>
            </a:r>
            <a:r>
              <a:rPr lang="tr-TR" sz="2800" dirty="0" smtClean="0">
                <a:latin typeface="Calibri" panose="020F0502020204030204" pitchFamily="34" charset="0"/>
                <a:ea typeface="Times New Roman" panose="02020603050405020304" pitchFamily="18" charset="0"/>
                <a:cs typeface="Times New Roman" panose="02020603050405020304" pitchFamily="18" charset="0"/>
              </a:rPr>
              <a:t>belgedir.  </a:t>
            </a:r>
            <a:r>
              <a:rPr lang="tr-TR" sz="2800" dirty="0" smtClean="0">
                <a:latin typeface="Calibri" panose="020F0502020204030204" pitchFamily="34" charset="0"/>
                <a:ea typeface="Calibri" panose="020F0502020204030204" pitchFamily="34" charset="0"/>
                <a:cs typeface="Times New Roman" panose="02020603050405020304" pitchFamily="18" charset="0"/>
              </a:rPr>
              <a:t>.</a:t>
            </a:r>
            <a:endParaRPr lang="tr-TR" sz="2800" dirty="0"/>
          </a:p>
          <a:p>
            <a:pPr lvl="0" fontAlgn="base"/>
            <a:r>
              <a:rPr lang="tr-TR" sz="2800" i="1" dirty="0">
                <a:solidFill>
                  <a:srgbClr val="FF0000"/>
                </a:solidFill>
              </a:rPr>
              <a:t>Aile anayasası, aile içi huzurun ve </a:t>
            </a:r>
            <a:r>
              <a:rPr lang="tr-TR" sz="2800" i="1" dirty="0" smtClean="0">
                <a:solidFill>
                  <a:srgbClr val="FF0000"/>
                </a:solidFill>
              </a:rPr>
              <a:t>iş düzenin </a:t>
            </a:r>
            <a:r>
              <a:rPr lang="tr-TR" sz="2800" i="1" dirty="0">
                <a:solidFill>
                  <a:srgbClr val="FF0000"/>
                </a:solidFill>
              </a:rPr>
              <a:t>sağlanmasında </a:t>
            </a:r>
            <a:r>
              <a:rPr lang="tr-TR" sz="2800" i="1" dirty="0" smtClean="0">
                <a:solidFill>
                  <a:srgbClr val="FF0000"/>
                </a:solidFill>
              </a:rPr>
              <a:t>  ve şirketin sürdürülebilirliği açısından önemli </a:t>
            </a:r>
            <a:r>
              <a:rPr lang="tr-TR" sz="2800" i="1" dirty="0">
                <a:solidFill>
                  <a:srgbClr val="FF0000"/>
                </a:solidFill>
              </a:rPr>
              <a:t>bir rol </a:t>
            </a:r>
            <a:r>
              <a:rPr lang="tr-TR" sz="2800" i="1" dirty="0" smtClean="0">
                <a:solidFill>
                  <a:srgbClr val="FF0000"/>
                </a:solidFill>
              </a:rPr>
              <a:t>oynar…</a:t>
            </a:r>
            <a:r>
              <a:rPr lang="tr-TR" sz="2800" dirty="0"/>
              <a:t/>
            </a:r>
            <a:br>
              <a:rPr lang="tr-TR" sz="2800" dirty="0"/>
            </a:br>
            <a:r>
              <a:rPr lang="tr-TR" sz="2800" dirty="0"/>
              <a:t> </a:t>
            </a:r>
          </a:p>
        </p:txBody>
      </p:sp>
    </p:spTree>
    <p:extLst>
      <p:ext uri="{BB962C8B-B14F-4D97-AF65-F5344CB8AC3E}">
        <p14:creationId xmlns:p14="http://schemas.microsoft.com/office/powerpoint/2010/main" val="338938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28600"/>
            <a:ext cx="8305800" cy="1752600"/>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3810" y="524470"/>
            <a:ext cx="9147810" cy="923330"/>
          </a:xfrm>
          <a:prstGeom prst="rect">
            <a:avLst/>
          </a:prstGeom>
        </p:spPr>
        <p:txBody>
          <a:bodyPr wrap="square">
            <a:spAutoFit/>
          </a:bodyPr>
          <a:lstStyle/>
          <a:p>
            <a:pPr lvl="0">
              <a:spcBef>
                <a:spcPct val="0"/>
              </a:spcBef>
            </a:pPr>
            <a:r>
              <a:rPr lang="tr-TR" sz="5400" b="1" dirty="0" smtClean="0">
                <a:solidFill>
                  <a:schemeClr val="bg1"/>
                </a:solidFill>
                <a:ea typeface="+mj-ea"/>
                <a:cs typeface="+mj-cs"/>
              </a:rPr>
              <a:t>     </a:t>
            </a:r>
            <a:r>
              <a:rPr lang="tr-TR" sz="4800" b="1" dirty="0" smtClean="0">
                <a:solidFill>
                  <a:schemeClr val="bg1"/>
                </a:solidFill>
                <a:ea typeface="+mj-ea"/>
                <a:cs typeface="+mj-cs"/>
              </a:rPr>
              <a:t>Aile Anayasasının amacı</a:t>
            </a:r>
            <a:endParaRPr lang="en-US" sz="4800" b="1" dirty="0">
              <a:solidFill>
                <a:schemeClr val="bg1"/>
              </a:solidFill>
              <a:ea typeface="+mj-ea"/>
              <a:cs typeface="+mj-cs"/>
            </a:endParaRPr>
          </a:p>
        </p:txBody>
      </p:sp>
      <p:sp>
        <p:nvSpPr>
          <p:cNvPr id="6" name="Rectangle 5"/>
          <p:cNvSpPr/>
          <p:nvPr/>
        </p:nvSpPr>
        <p:spPr>
          <a:xfrm rot="319590">
            <a:off x="7054918" y="-218540"/>
            <a:ext cx="990600" cy="2646878"/>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a:solidFill>
                  <a:schemeClr val="bg1"/>
                </a:solidFill>
                <a:ea typeface="+mj-ea"/>
                <a:cs typeface="+mj-cs"/>
              </a:rPr>
              <a:t>?</a:t>
            </a:r>
            <a:endParaRPr lang="en-US" sz="16600" b="1" dirty="0">
              <a:solidFill>
                <a:schemeClr val="bg1"/>
              </a:solidFill>
              <a:ea typeface="+mj-ea"/>
              <a:cs typeface="+mj-cs"/>
            </a:endParaRPr>
          </a:p>
        </p:txBody>
      </p:sp>
      <p:sp>
        <p:nvSpPr>
          <p:cNvPr id="3" name="Dikdörtgen 2"/>
          <p:cNvSpPr/>
          <p:nvPr/>
        </p:nvSpPr>
        <p:spPr>
          <a:xfrm>
            <a:off x="152400" y="2346238"/>
            <a:ext cx="8763000" cy="4104842"/>
          </a:xfrm>
          <a:prstGeom prst="rect">
            <a:avLst/>
          </a:prstGeom>
        </p:spPr>
        <p:txBody>
          <a:bodyPr wrap="square">
            <a:spAutoFit/>
          </a:bodyPr>
          <a:lstStyle/>
          <a:p>
            <a:pPr marL="457200" indent="-457200">
              <a:lnSpc>
                <a:spcPct val="106000"/>
              </a:lnSpc>
              <a:spcAft>
                <a:spcPts val="800"/>
              </a:spcAft>
              <a:buFont typeface="Wingdings" panose="05000000000000000000" pitchFamily="2" charset="2"/>
              <a:buChar char="v"/>
            </a:pPr>
            <a:r>
              <a:rPr lang="tr-TR" sz="2800" dirty="0" smtClean="0">
                <a:latin typeface="Calibri" panose="020F0502020204030204" pitchFamily="34" charset="0"/>
                <a:ea typeface="Times New Roman" panose="02020603050405020304" pitchFamily="18" charset="0"/>
                <a:cs typeface="Times New Roman" panose="02020603050405020304" pitchFamily="18" charset="0"/>
              </a:rPr>
              <a:t>Kurumsallaşmaya geçmek, </a:t>
            </a:r>
          </a:p>
          <a:p>
            <a:pPr marL="457200" indent="-457200">
              <a:lnSpc>
                <a:spcPct val="106000"/>
              </a:lnSpc>
              <a:spcAft>
                <a:spcPts val="800"/>
              </a:spcAft>
              <a:buFont typeface="Wingdings" panose="05000000000000000000" pitchFamily="2" charset="2"/>
              <a:buChar char="v"/>
            </a:pPr>
            <a:r>
              <a:rPr lang="tr-TR" sz="2800" dirty="0" smtClean="0">
                <a:latin typeface="Calibri" panose="020F0502020204030204" pitchFamily="34" charset="0"/>
                <a:ea typeface="Times New Roman" panose="02020603050405020304" pitchFamily="18" charset="0"/>
                <a:cs typeface="Times New Roman" panose="02020603050405020304" pitchFamily="18" charset="0"/>
              </a:rPr>
              <a:t>Şirketin </a:t>
            </a:r>
            <a:r>
              <a:rPr lang="tr-TR" sz="2800" dirty="0">
                <a:latin typeface="Calibri" panose="020F0502020204030204" pitchFamily="34" charset="0"/>
                <a:ea typeface="Times New Roman" panose="02020603050405020304" pitchFamily="18" charset="0"/>
                <a:cs typeface="Times New Roman" panose="02020603050405020304" pitchFamily="18" charset="0"/>
              </a:rPr>
              <a:t>bugünlerini ve yarınlarını güvence altına </a:t>
            </a:r>
            <a:r>
              <a:rPr lang="tr-TR" sz="2800" dirty="0" smtClean="0">
                <a:latin typeface="Calibri" panose="020F0502020204030204" pitchFamily="34" charset="0"/>
                <a:ea typeface="Times New Roman" panose="02020603050405020304" pitchFamily="18" charset="0"/>
                <a:cs typeface="Times New Roman" panose="02020603050405020304" pitchFamily="18" charset="0"/>
              </a:rPr>
              <a:t>almak,</a:t>
            </a:r>
          </a:p>
          <a:p>
            <a:pPr marL="457200" indent="-457200">
              <a:lnSpc>
                <a:spcPct val="106000"/>
              </a:lnSpc>
              <a:spcAft>
                <a:spcPts val="800"/>
              </a:spcAft>
              <a:buFont typeface="Wingdings" panose="05000000000000000000" pitchFamily="2" charset="2"/>
              <a:buChar char="v"/>
            </a:pPr>
            <a:r>
              <a:rPr lang="tr-TR" sz="2800" dirty="0">
                <a:latin typeface="Calibri" panose="020F0502020204030204" pitchFamily="34" charset="0"/>
                <a:ea typeface="Calibri" panose="020F0502020204030204" pitchFamily="34" charset="0"/>
                <a:cs typeface="Times New Roman" panose="02020603050405020304" pitchFamily="18" charset="0"/>
              </a:rPr>
              <a:t>Ş</a:t>
            </a:r>
            <a:r>
              <a:rPr lang="tr-TR" sz="2800" dirty="0" smtClean="0">
                <a:latin typeface="Calibri" panose="020F0502020204030204" pitchFamily="34" charset="0"/>
                <a:ea typeface="Calibri" panose="020F0502020204030204" pitchFamily="34" charset="0"/>
                <a:cs typeface="Times New Roman" panose="02020603050405020304" pitchFamily="18" charset="0"/>
              </a:rPr>
              <a:t>irket </a:t>
            </a:r>
            <a:r>
              <a:rPr lang="tr-TR" sz="2800" dirty="0">
                <a:latin typeface="Calibri" panose="020F0502020204030204" pitchFamily="34" charset="0"/>
                <a:ea typeface="Calibri" panose="020F0502020204030204" pitchFamily="34" charset="0"/>
                <a:cs typeface="Times New Roman" panose="02020603050405020304" pitchFamily="18" charset="0"/>
              </a:rPr>
              <a:t>belli bir büyüklüğe geldiğinde, </a:t>
            </a:r>
            <a:r>
              <a:rPr lang="tr-TR" sz="2800" dirty="0" smtClean="0">
                <a:latin typeface="Calibri" panose="020F0502020204030204" pitchFamily="34" charset="0"/>
                <a:ea typeface="Calibri" panose="020F0502020204030204" pitchFamily="34" charset="0"/>
                <a:cs typeface="Times New Roman" panose="02020603050405020304" pitchFamily="18" charset="0"/>
              </a:rPr>
              <a:t>teknoloji, verimlilik</a:t>
            </a:r>
            <a:r>
              <a:rPr lang="tr-TR" sz="2800" dirty="0">
                <a:latin typeface="Calibri" panose="020F0502020204030204" pitchFamily="34" charset="0"/>
                <a:ea typeface="Calibri" panose="020F0502020204030204" pitchFamily="34" charset="0"/>
                <a:cs typeface="Times New Roman" panose="02020603050405020304" pitchFamily="18" charset="0"/>
              </a:rPr>
              <a:t>, kalite, maliyet, insan kaynakları gibi </a:t>
            </a:r>
            <a:r>
              <a:rPr lang="tr-TR" sz="2800" dirty="0" smtClean="0">
                <a:latin typeface="Calibri" panose="020F0502020204030204" pitchFamily="34" charset="0"/>
                <a:ea typeface="Calibri" panose="020F0502020204030204" pitchFamily="34" charset="0"/>
                <a:cs typeface="Times New Roman" panose="02020603050405020304" pitchFamily="18" charset="0"/>
              </a:rPr>
              <a:t>sorunlar karşısında profesyonel yönetime geçmek,</a:t>
            </a:r>
          </a:p>
          <a:p>
            <a:pPr marL="457200" indent="-457200">
              <a:lnSpc>
                <a:spcPct val="106000"/>
              </a:lnSpc>
              <a:spcAft>
                <a:spcPts val="800"/>
              </a:spcAft>
              <a:buFont typeface="Wingdings" panose="05000000000000000000" pitchFamily="2" charset="2"/>
              <a:buChar char="v"/>
            </a:pPr>
            <a:r>
              <a:rPr lang="tr-TR" sz="2800" dirty="0" smtClean="0">
                <a:latin typeface="Calibri" panose="020F0502020204030204" pitchFamily="34" charset="0"/>
                <a:ea typeface="Calibri" panose="020F0502020204030204" pitchFamily="34" charset="0"/>
                <a:cs typeface="Times New Roman" panose="02020603050405020304" pitchFamily="18" charset="0"/>
              </a:rPr>
              <a:t> </a:t>
            </a:r>
            <a:r>
              <a:rPr lang="tr-TR" sz="2800" dirty="0">
                <a:latin typeface="Calibri" panose="020F0502020204030204" pitchFamily="34" charset="0"/>
                <a:ea typeface="Calibri" panose="020F0502020204030204" pitchFamily="34" charset="0"/>
                <a:cs typeface="Times New Roman" panose="02020603050405020304" pitchFamily="18" charset="0"/>
              </a:rPr>
              <a:t>A</a:t>
            </a:r>
            <a:r>
              <a:rPr lang="tr-TR" sz="2800" dirty="0" smtClean="0">
                <a:latin typeface="Calibri" panose="020F0502020204030204" pitchFamily="34" charset="0"/>
                <a:ea typeface="Times New Roman" panose="02020603050405020304" pitchFamily="18" charset="0"/>
                <a:cs typeface="Times New Roman" panose="02020603050405020304" pitchFamily="18" charset="0"/>
              </a:rPr>
              <a:t>ile </a:t>
            </a:r>
            <a:r>
              <a:rPr lang="tr-TR" sz="2800" dirty="0">
                <a:latin typeface="Calibri" panose="020F0502020204030204" pitchFamily="34" charset="0"/>
                <a:ea typeface="Times New Roman" panose="02020603050405020304" pitchFamily="18" charset="0"/>
                <a:cs typeface="Times New Roman" panose="02020603050405020304" pitchFamily="18" charset="0"/>
              </a:rPr>
              <a:t>üyeleri </a:t>
            </a:r>
            <a:r>
              <a:rPr lang="tr-TR" sz="2800" dirty="0" smtClean="0">
                <a:latin typeface="Calibri" panose="020F0502020204030204" pitchFamily="34" charset="0"/>
                <a:ea typeface="Times New Roman" panose="02020603050405020304" pitchFamily="18" charset="0"/>
                <a:cs typeface="Times New Roman" panose="02020603050405020304" pitchFamily="18" charset="0"/>
              </a:rPr>
              <a:t>arasında çatışmayı önlemek, amacını güder.. </a:t>
            </a:r>
            <a:endParaRPr lang="tr-TR" sz="2800" dirty="0"/>
          </a:p>
          <a:p>
            <a:pPr lvl="0" fontAlgn="base"/>
            <a:r>
              <a:rPr lang="tr-TR" sz="2800" dirty="0"/>
              <a:t/>
            </a:r>
            <a:br>
              <a:rPr lang="tr-TR" sz="2800" dirty="0"/>
            </a:br>
            <a:r>
              <a:rPr lang="tr-TR" sz="2800" dirty="0"/>
              <a:t> </a:t>
            </a:r>
          </a:p>
        </p:txBody>
      </p:sp>
    </p:spTree>
    <p:extLst>
      <p:ext uri="{BB962C8B-B14F-4D97-AF65-F5344CB8AC3E}">
        <p14:creationId xmlns:p14="http://schemas.microsoft.com/office/powerpoint/2010/main" val="347235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9144000" cy="1709410"/>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chemeClr val="bg1"/>
                </a:solidFill>
              </a:rPr>
              <a:t>Aile Anayasanın temel bölümleri</a:t>
            </a:r>
            <a:r>
              <a:rPr lang="tr-TR" sz="6000" b="1" dirty="0" smtClean="0">
                <a:solidFill>
                  <a:schemeClr val="bg1"/>
                </a:solidFill>
              </a:rPr>
              <a:t>!</a:t>
            </a:r>
            <a:endParaRPr lang="tr-TR" sz="6000" dirty="0"/>
          </a:p>
        </p:txBody>
      </p:sp>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9" name="Dikdörtgen 8"/>
          <p:cNvSpPr/>
          <p:nvPr/>
        </p:nvSpPr>
        <p:spPr>
          <a:xfrm>
            <a:off x="609600" y="3060478"/>
            <a:ext cx="8686800" cy="480131"/>
          </a:xfrm>
          <a:prstGeom prst="rect">
            <a:avLst/>
          </a:prstGeom>
        </p:spPr>
        <p:txBody>
          <a:bodyPr wrap="square">
            <a:spAutoFit/>
          </a:bodyPr>
          <a:lstStyle/>
          <a:p>
            <a:pPr>
              <a:lnSpc>
                <a:spcPct val="90000"/>
              </a:lnSpc>
              <a:buClr>
                <a:schemeClr val="tx2"/>
              </a:buClr>
            </a:pPr>
            <a:endParaRPr lang="tr-TR" sz="2800" dirty="0"/>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etin kutusu 2"/>
          <p:cNvSpPr txBox="1"/>
          <p:nvPr/>
        </p:nvSpPr>
        <p:spPr>
          <a:xfrm>
            <a:off x="520262" y="2396359"/>
            <a:ext cx="8547538" cy="3397818"/>
          </a:xfrm>
          <a:prstGeom prst="rect">
            <a:avLst/>
          </a:prstGeom>
          <a:noFill/>
        </p:spPr>
        <p:txBody>
          <a:bodyPr wrap="square" rtlCol="0">
            <a:spAutoFit/>
          </a:bodyPr>
          <a:lstStyle/>
          <a:p>
            <a:r>
              <a:rPr lang="tr-TR" sz="3200" b="1" dirty="0" smtClean="0"/>
              <a:t>          Anayasa</a:t>
            </a:r>
            <a:r>
              <a:rPr lang="tr-TR" sz="3200" b="1" dirty="0"/>
              <a:t>, </a:t>
            </a:r>
            <a:r>
              <a:rPr lang="tr-TR" sz="3200" b="1" dirty="0" smtClean="0"/>
              <a:t>3 ana bölümden oluşur:</a:t>
            </a:r>
            <a:endParaRPr lang="tr-TR" sz="3200" dirty="0"/>
          </a:p>
          <a:p>
            <a:r>
              <a:rPr lang="tr-TR" sz="3200" b="1" dirty="0"/>
              <a:t> </a:t>
            </a:r>
            <a:endParaRPr lang="tr-TR" sz="2400" dirty="0"/>
          </a:p>
          <a:p>
            <a:r>
              <a:rPr lang="tr-TR" sz="2400" b="1" dirty="0"/>
              <a:t>             </a:t>
            </a:r>
            <a:r>
              <a:rPr lang="tr-TR" sz="2400" b="1" dirty="0" smtClean="0"/>
              <a:t>  </a:t>
            </a:r>
            <a:r>
              <a:rPr lang="tr-TR" sz="2400" b="1" dirty="0"/>
              <a:t>BÖLÜM 1- </a:t>
            </a:r>
            <a:r>
              <a:rPr lang="tr-TR" sz="2400" dirty="0"/>
              <a:t>GENEL HÜKÜMLER</a:t>
            </a:r>
          </a:p>
          <a:p>
            <a:r>
              <a:rPr lang="tr-TR" sz="2400" dirty="0"/>
              <a:t> </a:t>
            </a:r>
          </a:p>
          <a:p>
            <a:r>
              <a:rPr lang="tr-TR" sz="2400" b="1" dirty="0"/>
              <a:t>              </a:t>
            </a:r>
            <a:r>
              <a:rPr lang="tr-TR" sz="2400" b="1" dirty="0" smtClean="0"/>
              <a:t> </a:t>
            </a:r>
            <a:r>
              <a:rPr lang="tr-TR" sz="2400" b="1" dirty="0"/>
              <a:t>BÖLÜM </a:t>
            </a:r>
            <a:r>
              <a:rPr lang="tr-TR" sz="2400" b="1" dirty="0" smtClean="0"/>
              <a:t>2- </a:t>
            </a:r>
            <a:r>
              <a:rPr lang="tr-TR" sz="2400" dirty="0"/>
              <a:t>YÖNETSEL YAPILANMA</a:t>
            </a:r>
          </a:p>
          <a:p>
            <a:r>
              <a:rPr lang="tr-TR" sz="2400" b="1" dirty="0"/>
              <a:t> </a:t>
            </a:r>
            <a:endParaRPr lang="tr-TR" sz="2400" dirty="0"/>
          </a:p>
          <a:p>
            <a:r>
              <a:rPr lang="tr-TR" sz="2400" b="1" dirty="0"/>
              <a:t>               </a:t>
            </a:r>
            <a:r>
              <a:rPr lang="tr-TR" sz="2400" b="1" dirty="0" smtClean="0"/>
              <a:t>BÖLÜM </a:t>
            </a:r>
            <a:r>
              <a:rPr lang="tr-TR" sz="2400" b="1" dirty="0"/>
              <a:t>3</a:t>
            </a:r>
            <a:r>
              <a:rPr lang="tr-TR" sz="2400" b="1" dirty="0" smtClean="0"/>
              <a:t>- </a:t>
            </a:r>
            <a:r>
              <a:rPr lang="tr-TR" sz="2400" dirty="0"/>
              <a:t>MÜLKİYET, </a:t>
            </a:r>
            <a:r>
              <a:rPr lang="tr-TR" sz="2400" dirty="0" smtClean="0"/>
              <a:t> MİRAS VE VASİYET</a:t>
            </a:r>
            <a:r>
              <a:rPr lang="tr-TR" sz="2000" b="1" dirty="0"/>
              <a:t> </a:t>
            </a:r>
            <a:endParaRPr lang="tr-TR" sz="2000" dirty="0"/>
          </a:p>
          <a:p>
            <a:pPr marL="457200" indent="-457200">
              <a:buFont typeface="Wingdings" pitchFamily="2" charset="2"/>
              <a:buChar char="Ø"/>
            </a:pPr>
            <a:endParaRPr lang="tr-TR" sz="3200" dirty="0"/>
          </a:p>
        </p:txBody>
      </p:sp>
    </p:spTree>
    <p:extLst>
      <p:ext uri="{BB962C8B-B14F-4D97-AF65-F5344CB8AC3E}">
        <p14:creationId xmlns:p14="http://schemas.microsoft.com/office/powerpoint/2010/main" val="163235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2286000" y="685800"/>
            <a:ext cx="4643202" cy="5103339"/>
          </a:xfrm>
          <a:prstGeom prst="rect">
            <a:avLst/>
          </a:prstGeom>
        </p:spPr>
      </p:pic>
      <p:sp>
        <p:nvSpPr>
          <p:cNvPr id="7" name="Rectangle 9"/>
          <p:cNvSpPr/>
          <p:nvPr/>
        </p:nvSpPr>
        <p:spPr>
          <a:xfrm>
            <a:off x="2514600" y="2539485"/>
            <a:ext cx="39624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a:solidFill>
                  <a:schemeClr val="bg1"/>
                </a:solidFill>
              </a:rPr>
              <a:t> </a:t>
            </a:r>
            <a:r>
              <a:rPr lang="tr-TR" sz="3200" b="1" kern="0" dirty="0" smtClean="0">
                <a:solidFill>
                  <a:schemeClr val="bg1"/>
                </a:solidFill>
              </a:rPr>
              <a:t>    Genel hükümler…</a:t>
            </a:r>
            <a:r>
              <a:rPr lang="tr-TR" sz="4800" b="1" kern="0" dirty="0" smtClean="0">
                <a:solidFill>
                  <a:schemeClr val="bg1"/>
                </a:solidFill>
              </a:rPr>
              <a:t> </a:t>
            </a:r>
            <a:endParaRPr lang="en-US" sz="4800" b="1" kern="0" dirty="0">
              <a:solidFill>
                <a:schemeClr val="bg1"/>
              </a:solidFill>
            </a:endParaRPr>
          </a:p>
        </p:txBody>
      </p:sp>
    </p:spTree>
    <p:extLst>
      <p:ext uri="{BB962C8B-B14F-4D97-AF65-F5344CB8AC3E}">
        <p14:creationId xmlns:p14="http://schemas.microsoft.com/office/powerpoint/2010/main" val="332698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4" name="Dikdörtgen 3"/>
          <p:cNvSpPr/>
          <p:nvPr/>
        </p:nvSpPr>
        <p:spPr>
          <a:xfrm>
            <a:off x="304800" y="2755678"/>
            <a:ext cx="8686800" cy="480131"/>
          </a:xfrm>
          <a:prstGeom prst="rect">
            <a:avLst/>
          </a:prstGeom>
        </p:spPr>
        <p:txBody>
          <a:bodyPr wrap="square">
            <a:spAutoFit/>
          </a:bodyPr>
          <a:lstStyle/>
          <a:p>
            <a:pPr>
              <a:lnSpc>
                <a:spcPct val="90000"/>
              </a:lnSpc>
              <a:buClr>
                <a:schemeClr val="tx2"/>
              </a:buClr>
            </a:pPr>
            <a:endParaRPr lang="tr-TR" sz="2800" dirty="0"/>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etin kutusu 2"/>
          <p:cNvSpPr txBox="1"/>
          <p:nvPr/>
        </p:nvSpPr>
        <p:spPr>
          <a:xfrm>
            <a:off x="126124" y="3026979"/>
            <a:ext cx="8713076" cy="2677656"/>
          </a:xfrm>
          <a:prstGeom prst="rect">
            <a:avLst/>
          </a:prstGeom>
          <a:noFill/>
        </p:spPr>
        <p:txBody>
          <a:bodyPr wrap="square" rtlCol="0">
            <a:spAutoFit/>
          </a:bodyPr>
          <a:lstStyle/>
          <a:p>
            <a:pPr marL="457200" indent="-457200">
              <a:buFont typeface="Wingdings" pitchFamily="2" charset="2"/>
              <a:buChar char="Ø"/>
            </a:pPr>
            <a:r>
              <a:rPr lang="tr-TR" sz="2800" b="1" dirty="0" smtClean="0"/>
              <a:t>Madde 1. </a:t>
            </a:r>
            <a:r>
              <a:rPr lang="tr-TR" sz="2800" dirty="0" smtClean="0"/>
              <a:t>Aile Şirketinin kuruluş hikayesi ve  Anayasasının  Gerekçesi</a:t>
            </a:r>
          </a:p>
          <a:p>
            <a:pPr marL="457200" indent="-457200">
              <a:buFont typeface="Wingdings" pitchFamily="2" charset="2"/>
              <a:buChar char="Ø"/>
            </a:pPr>
            <a:r>
              <a:rPr lang="tr-TR" sz="2800" b="1" dirty="0"/>
              <a:t>Madde </a:t>
            </a:r>
            <a:r>
              <a:rPr lang="tr-TR" sz="2800" b="1" dirty="0" smtClean="0"/>
              <a:t>2. </a:t>
            </a:r>
            <a:r>
              <a:rPr lang="tr-TR" sz="2800" dirty="0" smtClean="0"/>
              <a:t>Aile Anayasasının Amacı ve vizyonu</a:t>
            </a:r>
          </a:p>
          <a:p>
            <a:pPr marL="457200" indent="-457200">
              <a:buFont typeface="Wingdings" pitchFamily="2" charset="2"/>
              <a:buChar char="Ø"/>
            </a:pPr>
            <a:r>
              <a:rPr lang="tr-TR" sz="2800" b="1" dirty="0" smtClean="0"/>
              <a:t>Madde 3. </a:t>
            </a:r>
            <a:r>
              <a:rPr lang="tr-TR" sz="2800" dirty="0" smtClean="0"/>
              <a:t>Aile </a:t>
            </a:r>
            <a:r>
              <a:rPr lang="tr-TR" sz="2800" dirty="0"/>
              <a:t>Ş</a:t>
            </a:r>
            <a:r>
              <a:rPr lang="tr-TR" sz="2800" dirty="0" smtClean="0"/>
              <a:t>irketimizin Değerleri</a:t>
            </a:r>
          </a:p>
          <a:p>
            <a:pPr marL="457200" indent="-457200">
              <a:buFont typeface="Wingdings" pitchFamily="2" charset="2"/>
              <a:buChar char="Ø"/>
            </a:pPr>
            <a:r>
              <a:rPr lang="tr-TR" sz="2800" b="1" dirty="0"/>
              <a:t>Madde </a:t>
            </a:r>
            <a:r>
              <a:rPr lang="tr-TR" sz="2800" b="1" dirty="0" smtClean="0"/>
              <a:t>4. </a:t>
            </a:r>
            <a:r>
              <a:rPr lang="tr-TR" sz="2800" dirty="0" smtClean="0"/>
              <a:t>Aile Şirketimizin Stratejik Hedefleri</a:t>
            </a:r>
          </a:p>
          <a:p>
            <a:pPr marL="457200" indent="-457200">
              <a:buFont typeface="Wingdings" pitchFamily="2" charset="2"/>
              <a:buChar char="Ø"/>
            </a:pPr>
            <a:r>
              <a:rPr lang="tr-TR" sz="2800" b="1" dirty="0"/>
              <a:t>Madde </a:t>
            </a:r>
            <a:r>
              <a:rPr lang="tr-TR" sz="2800" b="1" dirty="0" smtClean="0"/>
              <a:t>5. </a:t>
            </a:r>
            <a:r>
              <a:rPr lang="tr-TR" sz="2800" dirty="0" smtClean="0"/>
              <a:t>Aile Şirketimizde Etik ilke ve Kurallar</a:t>
            </a:r>
            <a:endParaRPr lang="tr-TR" sz="2800" dirty="0"/>
          </a:p>
        </p:txBody>
      </p:sp>
      <p:sp>
        <p:nvSpPr>
          <p:cNvPr id="11" name="Rectangle 9"/>
          <p:cNvSpPr/>
          <p:nvPr/>
        </p:nvSpPr>
        <p:spPr>
          <a:xfrm>
            <a:off x="0" y="86142"/>
            <a:ext cx="9144000" cy="1699467"/>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chemeClr val="bg1"/>
                </a:solidFill>
              </a:rPr>
              <a:t>1.Genel hükümler </a:t>
            </a:r>
            <a:r>
              <a:rPr lang="tr-TR" sz="6000" b="1" dirty="0" smtClean="0">
                <a:solidFill>
                  <a:schemeClr val="bg1"/>
                </a:solidFill>
              </a:rPr>
              <a:t>!</a:t>
            </a:r>
            <a:endParaRPr lang="tr-TR" sz="6000" dirty="0"/>
          </a:p>
        </p:txBody>
      </p:sp>
    </p:spTree>
    <p:extLst>
      <p:ext uri="{BB962C8B-B14F-4D97-AF65-F5344CB8AC3E}">
        <p14:creationId xmlns:p14="http://schemas.microsoft.com/office/powerpoint/2010/main" val="3986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2362200" y="533399"/>
            <a:ext cx="4643202" cy="5103339"/>
          </a:xfrm>
          <a:prstGeom prst="rect">
            <a:avLst/>
          </a:prstGeom>
        </p:spPr>
      </p:pic>
      <p:sp>
        <p:nvSpPr>
          <p:cNvPr id="7" name="Rectangle 9"/>
          <p:cNvSpPr/>
          <p:nvPr/>
        </p:nvSpPr>
        <p:spPr>
          <a:xfrm>
            <a:off x="2514600" y="2387085"/>
            <a:ext cx="39624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a:solidFill>
                  <a:schemeClr val="bg1"/>
                </a:solidFill>
              </a:rPr>
              <a:t> </a:t>
            </a:r>
            <a:r>
              <a:rPr lang="tr-TR" sz="3200" b="1" kern="0" dirty="0" smtClean="0">
                <a:solidFill>
                  <a:schemeClr val="bg1"/>
                </a:solidFill>
              </a:rPr>
              <a:t>Yönetsel yapılanma </a:t>
            </a:r>
          </a:p>
          <a:p>
            <a:pPr lvl="0">
              <a:spcBef>
                <a:spcPct val="0"/>
              </a:spcBef>
            </a:pPr>
            <a:r>
              <a:rPr lang="tr-TR" sz="3200" b="1" kern="0" dirty="0">
                <a:solidFill>
                  <a:schemeClr val="bg1"/>
                </a:solidFill>
              </a:rPr>
              <a:t> </a:t>
            </a:r>
            <a:r>
              <a:rPr lang="tr-TR" sz="3200" b="1" kern="0" dirty="0" smtClean="0">
                <a:solidFill>
                  <a:schemeClr val="bg1"/>
                </a:solidFill>
              </a:rPr>
              <a:t>      hükümleri…</a:t>
            </a:r>
            <a:r>
              <a:rPr lang="tr-TR" sz="4800" b="1" kern="0" dirty="0" smtClean="0">
                <a:solidFill>
                  <a:schemeClr val="bg1"/>
                </a:solidFill>
              </a:rPr>
              <a:t> </a:t>
            </a:r>
            <a:endParaRPr lang="en-US" sz="4800" b="1" kern="0" dirty="0">
              <a:solidFill>
                <a:schemeClr val="bg1"/>
              </a:solidFill>
            </a:endParaRPr>
          </a:p>
        </p:txBody>
      </p:sp>
    </p:spTree>
    <p:extLst>
      <p:ext uri="{BB962C8B-B14F-4D97-AF65-F5344CB8AC3E}">
        <p14:creationId xmlns:p14="http://schemas.microsoft.com/office/powerpoint/2010/main" val="195475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4" name="Dikdörtgen 3"/>
          <p:cNvSpPr/>
          <p:nvPr/>
        </p:nvSpPr>
        <p:spPr>
          <a:xfrm>
            <a:off x="304800" y="2755678"/>
            <a:ext cx="8686800" cy="480131"/>
          </a:xfrm>
          <a:prstGeom prst="rect">
            <a:avLst/>
          </a:prstGeom>
        </p:spPr>
        <p:txBody>
          <a:bodyPr wrap="square">
            <a:spAutoFit/>
          </a:bodyPr>
          <a:lstStyle/>
          <a:p>
            <a:pPr>
              <a:lnSpc>
                <a:spcPct val="90000"/>
              </a:lnSpc>
              <a:buClr>
                <a:schemeClr val="tx2"/>
              </a:buClr>
            </a:pPr>
            <a:endParaRPr lang="tr-TR" sz="2800" dirty="0"/>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etin kutusu 2"/>
          <p:cNvSpPr txBox="1"/>
          <p:nvPr/>
        </p:nvSpPr>
        <p:spPr>
          <a:xfrm>
            <a:off x="76200" y="2590800"/>
            <a:ext cx="8991600" cy="3108543"/>
          </a:xfrm>
          <a:prstGeom prst="rect">
            <a:avLst/>
          </a:prstGeom>
          <a:noFill/>
        </p:spPr>
        <p:txBody>
          <a:bodyPr wrap="square" rtlCol="0">
            <a:spAutoFit/>
          </a:bodyPr>
          <a:lstStyle/>
          <a:p>
            <a:pPr marL="457200" indent="-457200">
              <a:buFont typeface="Wingdings" pitchFamily="2" charset="2"/>
              <a:buChar char="Ø"/>
            </a:pPr>
            <a:r>
              <a:rPr lang="tr-TR" sz="2800" b="1" dirty="0" smtClean="0"/>
              <a:t>Madde 6. </a:t>
            </a:r>
            <a:r>
              <a:rPr lang="tr-TR" sz="2800" dirty="0" smtClean="0"/>
              <a:t>Yönetim Kurulunun Oluşması</a:t>
            </a:r>
          </a:p>
          <a:p>
            <a:pPr marL="457200" indent="-457200">
              <a:buFont typeface="Wingdings" pitchFamily="2" charset="2"/>
              <a:buChar char="Ø"/>
            </a:pPr>
            <a:r>
              <a:rPr lang="tr-TR" sz="2800" b="1" dirty="0" smtClean="0"/>
              <a:t>Madde 7. </a:t>
            </a:r>
            <a:r>
              <a:rPr lang="tr-TR" sz="2800" dirty="0" smtClean="0"/>
              <a:t>Aile meclisinin(konseyinin) oluşması</a:t>
            </a:r>
          </a:p>
          <a:p>
            <a:pPr marL="457200" indent="-457200">
              <a:buFont typeface="Wingdings" pitchFamily="2" charset="2"/>
              <a:buChar char="Ø"/>
            </a:pPr>
            <a:r>
              <a:rPr lang="tr-TR" sz="2800" b="1" dirty="0" smtClean="0"/>
              <a:t>Madde 8. </a:t>
            </a:r>
            <a:r>
              <a:rPr lang="tr-TR" sz="2800" dirty="0" smtClean="0"/>
              <a:t>Meclis Başkanının Seçilmesi</a:t>
            </a:r>
          </a:p>
          <a:p>
            <a:pPr marL="457200" indent="-457200">
              <a:buFont typeface="Wingdings" pitchFamily="2" charset="2"/>
              <a:buChar char="Ø"/>
            </a:pPr>
            <a:r>
              <a:rPr lang="tr-TR" sz="2800" b="1" dirty="0"/>
              <a:t>Madde </a:t>
            </a:r>
            <a:r>
              <a:rPr lang="tr-TR" sz="2800" b="1" dirty="0" smtClean="0"/>
              <a:t>9. </a:t>
            </a:r>
            <a:r>
              <a:rPr lang="tr-TR" sz="2800" dirty="0" smtClean="0"/>
              <a:t>Aile meclisinin toplanması ve Karar Süreci</a:t>
            </a:r>
          </a:p>
          <a:p>
            <a:pPr marL="457200" indent="-457200">
              <a:buFont typeface="Wingdings" pitchFamily="2" charset="2"/>
              <a:buChar char="Ø"/>
            </a:pPr>
            <a:r>
              <a:rPr lang="tr-TR" sz="2800" b="1" dirty="0" smtClean="0"/>
              <a:t>Madde 10. </a:t>
            </a:r>
            <a:r>
              <a:rPr lang="tr-TR" sz="2800" dirty="0" smtClean="0"/>
              <a:t>Aile Meclisinin Yetkileri</a:t>
            </a:r>
          </a:p>
          <a:p>
            <a:pPr marL="457200" indent="-457200">
              <a:buFont typeface="Wingdings" pitchFamily="2" charset="2"/>
              <a:buChar char="Ø"/>
            </a:pPr>
            <a:r>
              <a:rPr lang="tr-TR" sz="2800" b="1" dirty="0" smtClean="0"/>
              <a:t>Madde 11. </a:t>
            </a:r>
            <a:r>
              <a:rPr lang="tr-TR" sz="2800" dirty="0"/>
              <a:t>Şirketin Temsil Edilmesi ve İmza </a:t>
            </a:r>
            <a:r>
              <a:rPr lang="tr-TR" sz="2800" dirty="0" smtClean="0"/>
              <a:t>Yetkisi</a:t>
            </a:r>
          </a:p>
          <a:p>
            <a:pPr marL="457200" indent="-457200">
              <a:buFont typeface="Wingdings" pitchFamily="2" charset="2"/>
              <a:buChar char="Ø"/>
            </a:pPr>
            <a:endParaRPr lang="tr-TR" sz="2800" dirty="0"/>
          </a:p>
        </p:txBody>
      </p:sp>
      <p:sp>
        <p:nvSpPr>
          <p:cNvPr id="11" name="Rectangle 9"/>
          <p:cNvSpPr/>
          <p:nvPr/>
        </p:nvSpPr>
        <p:spPr>
          <a:xfrm>
            <a:off x="0" y="86142"/>
            <a:ext cx="9144000" cy="1699467"/>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chemeClr val="bg1"/>
                </a:solidFill>
              </a:rPr>
              <a:t>2. Yönetsel Yapılanma </a:t>
            </a:r>
            <a:r>
              <a:rPr lang="tr-TR" sz="6000" b="1" dirty="0" smtClean="0">
                <a:solidFill>
                  <a:schemeClr val="bg1"/>
                </a:solidFill>
              </a:rPr>
              <a:t>!</a:t>
            </a:r>
            <a:endParaRPr lang="tr-TR" sz="6000" dirty="0"/>
          </a:p>
        </p:txBody>
      </p:sp>
    </p:spTree>
    <p:extLst>
      <p:ext uri="{BB962C8B-B14F-4D97-AF65-F5344CB8AC3E}">
        <p14:creationId xmlns:p14="http://schemas.microsoft.com/office/powerpoint/2010/main" val="161350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2400"/>
            <a:ext cx="9144000" cy="1752600"/>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317636" y="492204"/>
            <a:ext cx="10528436" cy="1107996"/>
          </a:xfrm>
          <a:prstGeom prst="rect">
            <a:avLst/>
          </a:prstGeom>
        </p:spPr>
        <p:txBody>
          <a:bodyPr wrap="square">
            <a:spAutoFit/>
          </a:bodyPr>
          <a:lstStyle/>
          <a:p>
            <a:pPr lvl="0">
              <a:spcBef>
                <a:spcPct val="0"/>
              </a:spcBef>
            </a:pPr>
            <a:r>
              <a:rPr lang="tr-TR" sz="6600" b="1" dirty="0">
                <a:solidFill>
                  <a:schemeClr val="bg1"/>
                </a:solidFill>
                <a:ea typeface="+mj-ea"/>
                <a:cs typeface="+mj-cs"/>
              </a:rPr>
              <a:t> </a:t>
            </a:r>
            <a:r>
              <a:rPr lang="tr-TR" sz="6600" b="1" dirty="0" smtClean="0">
                <a:solidFill>
                  <a:schemeClr val="bg1"/>
                </a:solidFill>
                <a:ea typeface="+mj-ea"/>
                <a:cs typeface="+mj-cs"/>
              </a:rPr>
              <a:t>   </a:t>
            </a:r>
            <a:r>
              <a:rPr lang="tr-TR" sz="4400" b="1" dirty="0" smtClean="0">
                <a:solidFill>
                  <a:schemeClr val="bg1"/>
                </a:solidFill>
                <a:ea typeface="+mj-ea"/>
                <a:cs typeface="+mj-cs"/>
              </a:rPr>
              <a:t>Aile işletmelerinin dünyadaki yeri </a:t>
            </a:r>
            <a:r>
              <a:rPr lang="tr-TR" sz="4800" b="1" dirty="0" smtClean="0">
                <a:solidFill>
                  <a:schemeClr val="bg1"/>
                </a:solidFill>
                <a:ea typeface="+mj-ea"/>
                <a:cs typeface="+mj-cs"/>
              </a:rPr>
              <a:t>   </a:t>
            </a:r>
            <a:endParaRPr lang="en-US" sz="4800" b="1" dirty="0">
              <a:solidFill>
                <a:schemeClr val="bg1"/>
              </a:solidFill>
              <a:ea typeface="+mj-ea"/>
              <a:cs typeface="+mj-cs"/>
            </a:endParaRPr>
          </a:p>
        </p:txBody>
      </p:sp>
      <p:sp>
        <p:nvSpPr>
          <p:cNvPr id="6" name="Rectangle 5"/>
          <p:cNvSpPr/>
          <p:nvPr/>
        </p:nvSpPr>
        <p:spPr>
          <a:xfrm rot="319590">
            <a:off x="8185082" y="-218539"/>
            <a:ext cx="990600" cy="2646878"/>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a:solidFill>
                  <a:schemeClr val="bg1"/>
                </a:solidFill>
                <a:ea typeface="+mj-ea"/>
                <a:cs typeface="+mj-cs"/>
              </a:rPr>
              <a:t>!</a:t>
            </a:r>
            <a:endParaRPr lang="en-US" sz="16600" b="1" dirty="0">
              <a:solidFill>
                <a:schemeClr val="bg1"/>
              </a:solidFill>
              <a:ea typeface="+mj-ea"/>
              <a:cs typeface="+mj-cs"/>
            </a:endParaRPr>
          </a:p>
        </p:txBody>
      </p:sp>
      <p:sp>
        <p:nvSpPr>
          <p:cNvPr id="3" name="Dikdörtgen 2"/>
          <p:cNvSpPr/>
          <p:nvPr/>
        </p:nvSpPr>
        <p:spPr>
          <a:xfrm>
            <a:off x="381000" y="2290520"/>
            <a:ext cx="8610600" cy="3970318"/>
          </a:xfrm>
          <a:prstGeom prst="rect">
            <a:avLst/>
          </a:prstGeom>
        </p:spPr>
        <p:txBody>
          <a:bodyPr wrap="square">
            <a:spAutoFit/>
          </a:bodyPr>
          <a:lstStyle/>
          <a:p>
            <a:pPr marL="457200" indent="-457200">
              <a:buFont typeface="Wingdings" panose="05000000000000000000" pitchFamily="2" charset="2"/>
              <a:buChar char="v"/>
            </a:pPr>
            <a:r>
              <a:rPr lang="tr-TR" sz="2800" dirty="0" smtClean="0"/>
              <a:t>Dünyada aile işletmelerinin sayısal oranı ortalama%80</a:t>
            </a:r>
          </a:p>
          <a:p>
            <a:pPr marL="457200" indent="-457200">
              <a:buFont typeface="Wingdings" panose="05000000000000000000" pitchFamily="2" charset="2"/>
              <a:buChar char="v"/>
            </a:pPr>
            <a:r>
              <a:rPr lang="tr-TR" sz="2800" dirty="0" smtClean="0"/>
              <a:t>İngiltere %75</a:t>
            </a:r>
          </a:p>
          <a:p>
            <a:pPr marL="457200" indent="-457200">
              <a:buFont typeface="Wingdings" panose="05000000000000000000" pitchFamily="2" charset="2"/>
              <a:buChar char="v"/>
            </a:pPr>
            <a:r>
              <a:rPr lang="tr-TR" sz="2800" dirty="0" smtClean="0"/>
              <a:t>Amerika %95</a:t>
            </a:r>
          </a:p>
          <a:p>
            <a:pPr marL="457200" indent="-457200">
              <a:buFont typeface="Wingdings" panose="05000000000000000000" pitchFamily="2" charset="2"/>
              <a:buChar char="v"/>
            </a:pPr>
            <a:r>
              <a:rPr lang="tr-TR" sz="2800" dirty="0" smtClean="0"/>
              <a:t>Japonya %95</a:t>
            </a:r>
          </a:p>
          <a:p>
            <a:pPr marL="457200" indent="-457200">
              <a:buFont typeface="Wingdings" panose="05000000000000000000" pitchFamily="2" charset="2"/>
              <a:buChar char="v"/>
            </a:pPr>
            <a:r>
              <a:rPr lang="tr-TR" sz="2800" dirty="0" smtClean="0"/>
              <a:t>İspanya  %80</a:t>
            </a:r>
          </a:p>
          <a:p>
            <a:pPr marL="457200" indent="-457200">
              <a:buFont typeface="Wingdings" panose="05000000000000000000" pitchFamily="2" charset="2"/>
              <a:buChar char="v"/>
            </a:pPr>
            <a:r>
              <a:rPr lang="tr-TR" sz="2800" dirty="0" smtClean="0"/>
              <a:t>İtalya      %95</a:t>
            </a:r>
          </a:p>
          <a:p>
            <a:pPr marL="457200" indent="-457200">
              <a:buFont typeface="Wingdings" panose="05000000000000000000" pitchFamily="2" charset="2"/>
              <a:buChar char="v"/>
            </a:pPr>
            <a:r>
              <a:rPr lang="tr-TR" sz="2800" dirty="0" smtClean="0"/>
              <a:t>Türkiye   %95</a:t>
            </a:r>
          </a:p>
          <a:p>
            <a:r>
              <a:rPr lang="tr-TR" sz="2800" dirty="0" smtClean="0"/>
              <a:t>Dünyada aile şirketleri toplam milli gelirin yaklaşık  %60 </a:t>
            </a:r>
            <a:r>
              <a:rPr lang="tr-TR" sz="2800" dirty="0" err="1" smtClean="0"/>
              <a:t>ını</a:t>
            </a:r>
            <a:r>
              <a:rPr lang="tr-TR" sz="2800" dirty="0" smtClean="0"/>
              <a:t> elinde bulundurur.</a:t>
            </a:r>
          </a:p>
        </p:txBody>
      </p:sp>
    </p:spTree>
    <p:extLst>
      <p:ext uri="{BB962C8B-B14F-4D97-AF65-F5344CB8AC3E}">
        <p14:creationId xmlns:p14="http://schemas.microsoft.com/office/powerpoint/2010/main" val="65389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wipe(down)">
                                      <p:cBhvr>
                                        <p:cTn id="51" dur="580">
                                          <p:stCondLst>
                                            <p:cond delay="0"/>
                                          </p:stCondLst>
                                        </p:cTn>
                                        <p:tgtEl>
                                          <p:spTgt spid="3">
                                            <p:txEl>
                                              <p:pRg st="0" end="0"/>
                                            </p:txEl>
                                          </p:spTgt>
                                        </p:tgtEl>
                                      </p:cBhvr>
                                    </p:animEffect>
                                    <p:anim calcmode="lin" valueType="num">
                                      <p:cBhvr>
                                        <p:cTn id="5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0" end="0"/>
                                            </p:txEl>
                                          </p:spTgt>
                                        </p:tgtEl>
                                      </p:cBhvr>
                                      <p:to x="100000" y="60000"/>
                                    </p:animScale>
                                    <p:animScale>
                                      <p:cBhvr>
                                        <p:cTn id="58" dur="166" decel="50000">
                                          <p:stCondLst>
                                            <p:cond delay="676"/>
                                          </p:stCondLst>
                                        </p:cTn>
                                        <p:tgtEl>
                                          <p:spTgt spid="3">
                                            <p:txEl>
                                              <p:pRg st="0" end="0"/>
                                            </p:txEl>
                                          </p:spTgt>
                                        </p:tgtEl>
                                      </p:cBhvr>
                                      <p:to x="100000" y="100000"/>
                                    </p:animScale>
                                    <p:animScale>
                                      <p:cBhvr>
                                        <p:cTn id="59" dur="26">
                                          <p:stCondLst>
                                            <p:cond delay="1312"/>
                                          </p:stCondLst>
                                        </p:cTn>
                                        <p:tgtEl>
                                          <p:spTgt spid="3">
                                            <p:txEl>
                                              <p:pRg st="0" end="0"/>
                                            </p:txEl>
                                          </p:spTgt>
                                        </p:tgtEl>
                                      </p:cBhvr>
                                      <p:to x="100000" y="80000"/>
                                    </p:animScale>
                                    <p:animScale>
                                      <p:cBhvr>
                                        <p:cTn id="60" dur="166" decel="50000">
                                          <p:stCondLst>
                                            <p:cond delay="1338"/>
                                          </p:stCondLst>
                                        </p:cTn>
                                        <p:tgtEl>
                                          <p:spTgt spid="3">
                                            <p:txEl>
                                              <p:pRg st="0" end="0"/>
                                            </p:txEl>
                                          </p:spTgt>
                                        </p:tgtEl>
                                      </p:cBhvr>
                                      <p:to x="100000" y="100000"/>
                                    </p:animScale>
                                    <p:animScale>
                                      <p:cBhvr>
                                        <p:cTn id="61" dur="26">
                                          <p:stCondLst>
                                            <p:cond delay="1642"/>
                                          </p:stCondLst>
                                        </p:cTn>
                                        <p:tgtEl>
                                          <p:spTgt spid="3">
                                            <p:txEl>
                                              <p:pRg st="0" end="0"/>
                                            </p:txEl>
                                          </p:spTgt>
                                        </p:tgtEl>
                                      </p:cBhvr>
                                      <p:to x="100000" y="90000"/>
                                    </p:animScale>
                                    <p:animScale>
                                      <p:cBhvr>
                                        <p:cTn id="62" dur="166" decel="50000">
                                          <p:stCondLst>
                                            <p:cond delay="1668"/>
                                          </p:stCondLst>
                                        </p:cTn>
                                        <p:tgtEl>
                                          <p:spTgt spid="3">
                                            <p:txEl>
                                              <p:pRg st="0" end="0"/>
                                            </p:txEl>
                                          </p:spTgt>
                                        </p:tgtEl>
                                      </p:cBhvr>
                                      <p:to x="100000" y="100000"/>
                                    </p:animScale>
                                    <p:animScale>
                                      <p:cBhvr>
                                        <p:cTn id="63" dur="26">
                                          <p:stCondLst>
                                            <p:cond delay="1808"/>
                                          </p:stCondLst>
                                        </p:cTn>
                                        <p:tgtEl>
                                          <p:spTgt spid="3">
                                            <p:txEl>
                                              <p:pRg st="0" end="0"/>
                                            </p:txEl>
                                          </p:spTgt>
                                        </p:tgtEl>
                                      </p:cBhvr>
                                      <p:to x="100000" y="95000"/>
                                    </p:animScale>
                                    <p:animScale>
                                      <p:cBhvr>
                                        <p:cTn id="64" dur="166" decel="50000">
                                          <p:stCondLst>
                                            <p:cond delay="1834"/>
                                          </p:stCondLst>
                                        </p:cTn>
                                        <p:tgtEl>
                                          <p:spTgt spid="3">
                                            <p:txEl>
                                              <p:pRg st="0" end="0"/>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animEffect transition="in" filter="wipe(down)">
                                      <p:cBhvr>
                                        <p:cTn id="69" dur="580">
                                          <p:stCondLst>
                                            <p:cond delay="0"/>
                                          </p:stCondLst>
                                        </p:cTn>
                                        <p:tgtEl>
                                          <p:spTgt spid="3">
                                            <p:txEl>
                                              <p:pRg st="1" end="1"/>
                                            </p:txEl>
                                          </p:spTgt>
                                        </p:tgtEl>
                                      </p:cBhvr>
                                    </p:animEffect>
                                    <p:anim calcmode="lin" valueType="num">
                                      <p:cBhvr>
                                        <p:cTn id="7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1" end="1"/>
                                            </p:txEl>
                                          </p:spTgt>
                                        </p:tgtEl>
                                      </p:cBhvr>
                                      <p:to x="100000" y="60000"/>
                                    </p:animScale>
                                    <p:animScale>
                                      <p:cBhvr>
                                        <p:cTn id="76" dur="166" decel="50000">
                                          <p:stCondLst>
                                            <p:cond delay="676"/>
                                          </p:stCondLst>
                                        </p:cTn>
                                        <p:tgtEl>
                                          <p:spTgt spid="3">
                                            <p:txEl>
                                              <p:pRg st="1" end="1"/>
                                            </p:txEl>
                                          </p:spTgt>
                                        </p:tgtEl>
                                      </p:cBhvr>
                                      <p:to x="100000" y="100000"/>
                                    </p:animScale>
                                    <p:animScale>
                                      <p:cBhvr>
                                        <p:cTn id="77" dur="26">
                                          <p:stCondLst>
                                            <p:cond delay="1312"/>
                                          </p:stCondLst>
                                        </p:cTn>
                                        <p:tgtEl>
                                          <p:spTgt spid="3">
                                            <p:txEl>
                                              <p:pRg st="1" end="1"/>
                                            </p:txEl>
                                          </p:spTgt>
                                        </p:tgtEl>
                                      </p:cBhvr>
                                      <p:to x="100000" y="80000"/>
                                    </p:animScale>
                                    <p:animScale>
                                      <p:cBhvr>
                                        <p:cTn id="78" dur="166" decel="50000">
                                          <p:stCondLst>
                                            <p:cond delay="1338"/>
                                          </p:stCondLst>
                                        </p:cTn>
                                        <p:tgtEl>
                                          <p:spTgt spid="3">
                                            <p:txEl>
                                              <p:pRg st="1" end="1"/>
                                            </p:txEl>
                                          </p:spTgt>
                                        </p:tgtEl>
                                      </p:cBhvr>
                                      <p:to x="100000" y="100000"/>
                                    </p:animScale>
                                    <p:animScale>
                                      <p:cBhvr>
                                        <p:cTn id="79" dur="26">
                                          <p:stCondLst>
                                            <p:cond delay="1642"/>
                                          </p:stCondLst>
                                        </p:cTn>
                                        <p:tgtEl>
                                          <p:spTgt spid="3">
                                            <p:txEl>
                                              <p:pRg st="1" end="1"/>
                                            </p:txEl>
                                          </p:spTgt>
                                        </p:tgtEl>
                                      </p:cBhvr>
                                      <p:to x="100000" y="90000"/>
                                    </p:animScale>
                                    <p:animScale>
                                      <p:cBhvr>
                                        <p:cTn id="80" dur="166" decel="50000">
                                          <p:stCondLst>
                                            <p:cond delay="1668"/>
                                          </p:stCondLst>
                                        </p:cTn>
                                        <p:tgtEl>
                                          <p:spTgt spid="3">
                                            <p:txEl>
                                              <p:pRg st="1" end="1"/>
                                            </p:txEl>
                                          </p:spTgt>
                                        </p:tgtEl>
                                      </p:cBhvr>
                                      <p:to x="100000" y="100000"/>
                                    </p:animScale>
                                    <p:animScale>
                                      <p:cBhvr>
                                        <p:cTn id="81" dur="26">
                                          <p:stCondLst>
                                            <p:cond delay="1808"/>
                                          </p:stCondLst>
                                        </p:cTn>
                                        <p:tgtEl>
                                          <p:spTgt spid="3">
                                            <p:txEl>
                                              <p:pRg st="1" end="1"/>
                                            </p:txEl>
                                          </p:spTgt>
                                        </p:tgtEl>
                                      </p:cBhvr>
                                      <p:to x="100000" y="95000"/>
                                    </p:animScale>
                                    <p:animScale>
                                      <p:cBhvr>
                                        <p:cTn id="82" dur="166" decel="50000">
                                          <p:stCondLst>
                                            <p:cond delay="1834"/>
                                          </p:stCondLst>
                                        </p:cTn>
                                        <p:tgtEl>
                                          <p:spTgt spid="3">
                                            <p:txEl>
                                              <p:pRg st="1" end="1"/>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3">
                                            <p:txEl>
                                              <p:pRg st="2" end="2"/>
                                            </p:txEl>
                                          </p:spTgt>
                                        </p:tgtEl>
                                        <p:attrNameLst>
                                          <p:attrName>style.visibility</p:attrName>
                                        </p:attrNameLst>
                                      </p:cBhvr>
                                      <p:to>
                                        <p:strVal val="visible"/>
                                      </p:to>
                                    </p:set>
                                    <p:animEffect transition="in" filter="wipe(down)">
                                      <p:cBhvr>
                                        <p:cTn id="87" dur="580">
                                          <p:stCondLst>
                                            <p:cond delay="0"/>
                                          </p:stCondLst>
                                        </p:cTn>
                                        <p:tgtEl>
                                          <p:spTgt spid="3">
                                            <p:txEl>
                                              <p:pRg st="2" end="2"/>
                                            </p:txEl>
                                          </p:spTgt>
                                        </p:tgtEl>
                                      </p:cBhvr>
                                    </p:animEffect>
                                    <p:anim calcmode="lin" valueType="num">
                                      <p:cBhvr>
                                        <p:cTn id="8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2" end="2"/>
                                            </p:txEl>
                                          </p:spTgt>
                                        </p:tgtEl>
                                      </p:cBhvr>
                                      <p:to x="100000" y="60000"/>
                                    </p:animScale>
                                    <p:animScale>
                                      <p:cBhvr>
                                        <p:cTn id="94" dur="166" decel="50000">
                                          <p:stCondLst>
                                            <p:cond delay="676"/>
                                          </p:stCondLst>
                                        </p:cTn>
                                        <p:tgtEl>
                                          <p:spTgt spid="3">
                                            <p:txEl>
                                              <p:pRg st="2" end="2"/>
                                            </p:txEl>
                                          </p:spTgt>
                                        </p:tgtEl>
                                      </p:cBhvr>
                                      <p:to x="100000" y="100000"/>
                                    </p:animScale>
                                    <p:animScale>
                                      <p:cBhvr>
                                        <p:cTn id="95" dur="26">
                                          <p:stCondLst>
                                            <p:cond delay="1312"/>
                                          </p:stCondLst>
                                        </p:cTn>
                                        <p:tgtEl>
                                          <p:spTgt spid="3">
                                            <p:txEl>
                                              <p:pRg st="2" end="2"/>
                                            </p:txEl>
                                          </p:spTgt>
                                        </p:tgtEl>
                                      </p:cBhvr>
                                      <p:to x="100000" y="80000"/>
                                    </p:animScale>
                                    <p:animScale>
                                      <p:cBhvr>
                                        <p:cTn id="96" dur="166" decel="50000">
                                          <p:stCondLst>
                                            <p:cond delay="1338"/>
                                          </p:stCondLst>
                                        </p:cTn>
                                        <p:tgtEl>
                                          <p:spTgt spid="3">
                                            <p:txEl>
                                              <p:pRg st="2" end="2"/>
                                            </p:txEl>
                                          </p:spTgt>
                                        </p:tgtEl>
                                      </p:cBhvr>
                                      <p:to x="100000" y="100000"/>
                                    </p:animScale>
                                    <p:animScale>
                                      <p:cBhvr>
                                        <p:cTn id="97" dur="26">
                                          <p:stCondLst>
                                            <p:cond delay="1642"/>
                                          </p:stCondLst>
                                        </p:cTn>
                                        <p:tgtEl>
                                          <p:spTgt spid="3">
                                            <p:txEl>
                                              <p:pRg st="2" end="2"/>
                                            </p:txEl>
                                          </p:spTgt>
                                        </p:tgtEl>
                                      </p:cBhvr>
                                      <p:to x="100000" y="90000"/>
                                    </p:animScale>
                                    <p:animScale>
                                      <p:cBhvr>
                                        <p:cTn id="98" dur="166" decel="50000">
                                          <p:stCondLst>
                                            <p:cond delay="1668"/>
                                          </p:stCondLst>
                                        </p:cTn>
                                        <p:tgtEl>
                                          <p:spTgt spid="3">
                                            <p:txEl>
                                              <p:pRg st="2" end="2"/>
                                            </p:txEl>
                                          </p:spTgt>
                                        </p:tgtEl>
                                      </p:cBhvr>
                                      <p:to x="100000" y="100000"/>
                                    </p:animScale>
                                    <p:animScale>
                                      <p:cBhvr>
                                        <p:cTn id="99" dur="26">
                                          <p:stCondLst>
                                            <p:cond delay="1808"/>
                                          </p:stCondLst>
                                        </p:cTn>
                                        <p:tgtEl>
                                          <p:spTgt spid="3">
                                            <p:txEl>
                                              <p:pRg st="2" end="2"/>
                                            </p:txEl>
                                          </p:spTgt>
                                        </p:tgtEl>
                                      </p:cBhvr>
                                      <p:to x="100000" y="95000"/>
                                    </p:animScale>
                                    <p:animScale>
                                      <p:cBhvr>
                                        <p:cTn id="100" dur="166" decel="50000">
                                          <p:stCondLst>
                                            <p:cond delay="1834"/>
                                          </p:stCondLst>
                                        </p:cTn>
                                        <p:tgtEl>
                                          <p:spTgt spid="3">
                                            <p:txEl>
                                              <p:pRg st="2" end="2"/>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3">
                                            <p:txEl>
                                              <p:pRg st="3" end="3"/>
                                            </p:txEl>
                                          </p:spTgt>
                                        </p:tgtEl>
                                        <p:attrNameLst>
                                          <p:attrName>style.visibility</p:attrName>
                                        </p:attrNameLst>
                                      </p:cBhvr>
                                      <p:to>
                                        <p:strVal val="visible"/>
                                      </p:to>
                                    </p:set>
                                    <p:animEffect transition="in" filter="wipe(down)">
                                      <p:cBhvr>
                                        <p:cTn id="105" dur="580">
                                          <p:stCondLst>
                                            <p:cond delay="0"/>
                                          </p:stCondLst>
                                        </p:cTn>
                                        <p:tgtEl>
                                          <p:spTgt spid="3">
                                            <p:txEl>
                                              <p:pRg st="3" end="3"/>
                                            </p:txEl>
                                          </p:spTgt>
                                        </p:tgtEl>
                                      </p:cBhvr>
                                    </p:animEffect>
                                    <p:anim calcmode="lin" valueType="num">
                                      <p:cBhvr>
                                        <p:cTn id="10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3" end="3"/>
                                            </p:txEl>
                                          </p:spTgt>
                                        </p:tgtEl>
                                      </p:cBhvr>
                                      <p:to x="100000" y="60000"/>
                                    </p:animScale>
                                    <p:animScale>
                                      <p:cBhvr>
                                        <p:cTn id="112" dur="166" decel="50000">
                                          <p:stCondLst>
                                            <p:cond delay="676"/>
                                          </p:stCondLst>
                                        </p:cTn>
                                        <p:tgtEl>
                                          <p:spTgt spid="3">
                                            <p:txEl>
                                              <p:pRg st="3" end="3"/>
                                            </p:txEl>
                                          </p:spTgt>
                                        </p:tgtEl>
                                      </p:cBhvr>
                                      <p:to x="100000" y="100000"/>
                                    </p:animScale>
                                    <p:animScale>
                                      <p:cBhvr>
                                        <p:cTn id="113" dur="26">
                                          <p:stCondLst>
                                            <p:cond delay="1312"/>
                                          </p:stCondLst>
                                        </p:cTn>
                                        <p:tgtEl>
                                          <p:spTgt spid="3">
                                            <p:txEl>
                                              <p:pRg st="3" end="3"/>
                                            </p:txEl>
                                          </p:spTgt>
                                        </p:tgtEl>
                                      </p:cBhvr>
                                      <p:to x="100000" y="80000"/>
                                    </p:animScale>
                                    <p:animScale>
                                      <p:cBhvr>
                                        <p:cTn id="114" dur="166" decel="50000">
                                          <p:stCondLst>
                                            <p:cond delay="1338"/>
                                          </p:stCondLst>
                                        </p:cTn>
                                        <p:tgtEl>
                                          <p:spTgt spid="3">
                                            <p:txEl>
                                              <p:pRg st="3" end="3"/>
                                            </p:txEl>
                                          </p:spTgt>
                                        </p:tgtEl>
                                      </p:cBhvr>
                                      <p:to x="100000" y="100000"/>
                                    </p:animScale>
                                    <p:animScale>
                                      <p:cBhvr>
                                        <p:cTn id="115" dur="26">
                                          <p:stCondLst>
                                            <p:cond delay="1642"/>
                                          </p:stCondLst>
                                        </p:cTn>
                                        <p:tgtEl>
                                          <p:spTgt spid="3">
                                            <p:txEl>
                                              <p:pRg st="3" end="3"/>
                                            </p:txEl>
                                          </p:spTgt>
                                        </p:tgtEl>
                                      </p:cBhvr>
                                      <p:to x="100000" y="90000"/>
                                    </p:animScale>
                                    <p:animScale>
                                      <p:cBhvr>
                                        <p:cTn id="116" dur="166" decel="50000">
                                          <p:stCondLst>
                                            <p:cond delay="1668"/>
                                          </p:stCondLst>
                                        </p:cTn>
                                        <p:tgtEl>
                                          <p:spTgt spid="3">
                                            <p:txEl>
                                              <p:pRg st="3" end="3"/>
                                            </p:txEl>
                                          </p:spTgt>
                                        </p:tgtEl>
                                      </p:cBhvr>
                                      <p:to x="100000" y="100000"/>
                                    </p:animScale>
                                    <p:animScale>
                                      <p:cBhvr>
                                        <p:cTn id="117" dur="26">
                                          <p:stCondLst>
                                            <p:cond delay="1808"/>
                                          </p:stCondLst>
                                        </p:cTn>
                                        <p:tgtEl>
                                          <p:spTgt spid="3">
                                            <p:txEl>
                                              <p:pRg st="3" end="3"/>
                                            </p:txEl>
                                          </p:spTgt>
                                        </p:tgtEl>
                                      </p:cBhvr>
                                      <p:to x="100000" y="95000"/>
                                    </p:animScale>
                                    <p:animScale>
                                      <p:cBhvr>
                                        <p:cTn id="118" dur="166" decel="50000">
                                          <p:stCondLst>
                                            <p:cond delay="1834"/>
                                          </p:stCondLst>
                                        </p:cTn>
                                        <p:tgtEl>
                                          <p:spTgt spid="3">
                                            <p:txEl>
                                              <p:pRg st="3" end="3"/>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
                                            <p:txEl>
                                              <p:pRg st="4" end="4"/>
                                            </p:txEl>
                                          </p:spTgt>
                                        </p:tgtEl>
                                        <p:attrNameLst>
                                          <p:attrName>style.visibility</p:attrName>
                                        </p:attrNameLst>
                                      </p:cBhvr>
                                      <p:to>
                                        <p:strVal val="visible"/>
                                      </p:to>
                                    </p:set>
                                    <p:animEffect transition="in" filter="wipe(down)">
                                      <p:cBhvr>
                                        <p:cTn id="123" dur="580">
                                          <p:stCondLst>
                                            <p:cond delay="0"/>
                                          </p:stCondLst>
                                        </p:cTn>
                                        <p:tgtEl>
                                          <p:spTgt spid="3">
                                            <p:txEl>
                                              <p:pRg st="4" end="4"/>
                                            </p:txEl>
                                          </p:spTgt>
                                        </p:tgtEl>
                                      </p:cBhvr>
                                    </p:animEffect>
                                    <p:anim calcmode="lin" valueType="num">
                                      <p:cBhvr>
                                        <p:cTn id="12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4" end="4"/>
                                            </p:txEl>
                                          </p:spTgt>
                                        </p:tgtEl>
                                      </p:cBhvr>
                                      <p:to x="100000" y="60000"/>
                                    </p:animScale>
                                    <p:animScale>
                                      <p:cBhvr>
                                        <p:cTn id="130" dur="166" decel="50000">
                                          <p:stCondLst>
                                            <p:cond delay="676"/>
                                          </p:stCondLst>
                                        </p:cTn>
                                        <p:tgtEl>
                                          <p:spTgt spid="3">
                                            <p:txEl>
                                              <p:pRg st="4" end="4"/>
                                            </p:txEl>
                                          </p:spTgt>
                                        </p:tgtEl>
                                      </p:cBhvr>
                                      <p:to x="100000" y="100000"/>
                                    </p:animScale>
                                    <p:animScale>
                                      <p:cBhvr>
                                        <p:cTn id="131" dur="26">
                                          <p:stCondLst>
                                            <p:cond delay="1312"/>
                                          </p:stCondLst>
                                        </p:cTn>
                                        <p:tgtEl>
                                          <p:spTgt spid="3">
                                            <p:txEl>
                                              <p:pRg st="4" end="4"/>
                                            </p:txEl>
                                          </p:spTgt>
                                        </p:tgtEl>
                                      </p:cBhvr>
                                      <p:to x="100000" y="80000"/>
                                    </p:animScale>
                                    <p:animScale>
                                      <p:cBhvr>
                                        <p:cTn id="132" dur="166" decel="50000">
                                          <p:stCondLst>
                                            <p:cond delay="1338"/>
                                          </p:stCondLst>
                                        </p:cTn>
                                        <p:tgtEl>
                                          <p:spTgt spid="3">
                                            <p:txEl>
                                              <p:pRg st="4" end="4"/>
                                            </p:txEl>
                                          </p:spTgt>
                                        </p:tgtEl>
                                      </p:cBhvr>
                                      <p:to x="100000" y="100000"/>
                                    </p:animScale>
                                    <p:animScale>
                                      <p:cBhvr>
                                        <p:cTn id="133" dur="26">
                                          <p:stCondLst>
                                            <p:cond delay="1642"/>
                                          </p:stCondLst>
                                        </p:cTn>
                                        <p:tgtEl>
                                          <p:spTgt spid="3">
                                            <p:txEl>
                                              <p:pRg st="4" end="4"/>
                                            </p:txEl>
                                          </p:spTgt>
                                        </p:tgtEl>
                                      </p:cBhvr>
                                      <p:to x="100000" y="90000"/>
                                    </p:animScale>
                                    <p:animScale>
                                      <p:cBhvr>
                                        <p:cTn id="134" dur="166" decel="50000">
                                          <p:stCondLst>
                                            <p:cond delay="1668"/>
                                          </p:stCondLst>
                                        </p:cTn>
                                        <p:tgtEl>
                                          <p:spTgt spid="3">
                                            <p:txEl>
                                              <p:pRg st="4" end="4"/>
                                            </p:txEl>
                                          </p:spTgt>
                                        </p:tgtEl>
                                      </p:cBhvr>
                                      <p:to x="100000" y="100000"/>
                                    </p:animScale>
                                    <p:animScale>
                                      <p:cBhvr>
                                        <p:cTn id="135" dur="26">
                                          <p:stCondLst>
                                            <p:cond delay="1808"/>
                                          </p:stCondLst>
                                        </p:cTn>
                                        <p:tgtEl>
                                          <p:spTgt spid="3">
                                            <p:txEl>
                                              <p:pRg st="4" end="4"/>
                                            </p:txEl>
                                          </p:spTgt>
                                        </p:tgtEl>
                                      </p:cBhvr>
                                      <p:to x="100000" y="95000"/>
                                    </p:animScale>
                                    <p:animScale>
                                      <p:cBhvr>
                                        <p:cTn id="136" dur="166" decel="50000">
                                          <p:stCondLst>
                                            <p:cond delay="1834"/>
                                          </p:stCondLst>
                                        </p:cTn>
                                        <p:tgtEl>
                                          <p:spTgt spid="3">
                                            <p:txEl>
                                              <p:pRg st="4" end="4"/>
                                            </p:tx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3">
                                            <p:txEl>
                                              <p:pRg st="5" end="5"/>
                                            </p:txEl>
                                          </p:spTgt>
                                        </p:tgtEl>
                                        <p:attrNameLst>
                                          <p:attrName>style.visibility</p:attrName>
                                        </p:attrNameLst>
                                      </p:cBhvr>
                                      <p:to>
                                        <p:strVal val="visible"/>
                                      </p:to>
                                    </p:set>
                                    <p:animEffect transition="in" filter="wipe(down)">
                                      <p:cBhvr>
                                        <p:cTn id="141" dur="580">
                                          <p:stCondLst>
                                            <p:cond delay="0"/>
                                          </p:stCondLst>
                                        </p:cTn>
                                        <p:tgtEl>
                                          <p:spTgt spid="3">
                                            <p:txEl>
                                              <p:pRg st="5" end="5"/>
                                            </p:txEl>
                                          </p:spTgt>
                                        </p:tgtEl>
                                      </p:cBhvr>
                                    </p:animEffect>
                                    <p:anim calcmode="lin" valueType="num">
                                      <p:cBhvr>
                                        <p:cTn id="14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5" end="5"/>
                                            </p:txEl>
                                          </p:spTgt>
                                        </p:tgtEl>
                                      </p:cBhvr>
                                      <p:to x="100000" y="60000"/>
                                    </p:animScale>
                                    <p:animScale>
                                      <p:cBhvr>
                                        <p:cTn id="148" dur="166" decel="50000">
                                          <p:stCondLst>
                                            <p:cond delay="676"/>
                                          </p:stCondLst>
                                        </p:cTn>
                                        <p:tgtEl>
                                          <p:spTgt spid="3">
                                            <p:txEl>
                                              <p:pRg st="5" end="5"/>
                                            </p:txEl>
                                          </p:spTgt>
                                        </p:tgtEl>
                                      </p:cBhvr>
                                      <p:to x="100000" y="100000"/>
                                    </p:animScale>
                                    <p:animScale>
                                      <p:cBhvr>
                                        <p:cTn id="149" dur="26">
                                          <p:stCondLst>
                                            <p:cond delay="1312"/>
                                          </p:stCondLst>
                                        </p:cTn>
                                        <p:tgtEl>
                                          <p:spTgt spid="3">
                                            <p:txEl>
                                              <p:pRg st="5" end="5"/>
                                            </p:txEl>
                                          </p:spTgt>
                                        </p:tgtEl>
                                      </p:cBhvr>
                                      <p:to x="100000" y="80000"/>
                                    </p:animScale>
                                    <p:animScale>
                                      <p:cBhvr>
                                        <p:cTn id="150" dur="166" decel="50000">
                                          <p:stCondLst>
                                            <p:cond delay="1338"/>
                                          </p:stCondLst>
                                        </p:cTn>
                                        <p:tgtEl>
                                          <p:spTgt spid="3">
                                            <p:txEl>
                                              <p:pRg st="5" end="5"/>
                                            </p:txEl>
                                          </p:spTgt>
                                        </p:tgtEl>
                                      </p:cBhvr>
                                      <p:to x="100000" y="100000"/>
                                    </p:animScale>
                                    <p:animScale>
                                      <p:cBhvr>
                                        <p:cTn id="151" dur="26">
                                          <p:stCondLst>
                                            <p:cond delay="1642"/>
                                          </p:stCondLst>
                                        </p:cTn>
                                        <p:tgtEl>
                                          <p:spTgt spid="3">
                                            <p:txEl>
                                              <p:pRg st="5" end="5"/>
                                            </p:txEl>
                                          </p:spTgt>
                                        </p:tgtEl>
                                      </p:cBhvr>
                                      <p:to x="100000" y="90000"/>
                                    </p:animScale>
                                    <p:animScale>
                                      <p:cBhvr>
                                        <p:cTn id="152" dur="166" decel="50000">
                                          <p:stCondLst>
                                            <p:cond delay="1668"/>
                                          </p:stCondLst>
                                        </p:cTn>
                                        <p:tgtEl>
                                          <p:spTgt spid="3">
                                            <p:txEl>
                                              <p:pRg st="5" end="5"/>
                                            </p:txEl>
                                          </p:spTgt>
                                        </p:tgtEl>
                                      </p:cBhvr>
                                      <p:to x="100000" y="100000"/>
                                    </p:animScale>
                                    <p:animScale>
                                      <p:cBhvr>
                                        <p:cTn id="153" dur="26">
                                          <p:stCondLst>
                                            <p:cond delay="1808"/>
                                          </p:stCondLst>
                                        </p:cTn>
                                        <p:tgtEl>
                                          <p:spTgt spid="3">
                                            <p:txEl>
                                              <p:pRg st="5" end="5"/>
                                            </p:txEl>
                                          </p:spTgt>
                                        </p:tgtEl>
                                      </p:cBhvr>
                                      <p:to x="100000" y="95000"/>
                                    </p:animScale>
                                    <p:animScale>
                                      <p:cBhvr>
                                        <p:cTn id="154" dur="166" decel="50000">
                                          <p:stCondLst>
                                            <p:cond delay="1834"/>
                                          </p:stCondLst>
                                        </p:cTn>
                                        <p:tgtEl>
                                          <p:spTgt spid="3">
                                            <p:txEl>
                                              <p:pRg st="5" end="5"/>
                                            </p:tx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nodeType="clickEffect">
                                  <p:stCondLst>
                                    <p:cond delay="0"/>
                                  </p:stCondLst>
                                  <p:childTnLst>
                                    <p:set>
                                      <p:cBhvr>
                                        <p:cTn id="158" dur="1" fill="hold">
                                          <p:stCondLst>
                                            <p:cond delay="0"/>
                                          </p:stCondLst>
                                        </p:cTn>
                                        <p:tgtEl>
                                          <p:spTgt spid="3">
                                            <p:txEl>
                                              <p:pRg st="6" end="6"/>
                                            </p:txEl>
                                          </p:spTgt>
                                        </p:tgtEl>
                                        <p:attrNameLst>
                                          <p:attrName>style.visibility</p:attrName>
                                        </p:attrNameLst>
                                      </p:cBhvr>
                                      <p:to>
                                        <p:strVal val="visible"/>
                                      </p:to>
                                    </p:set>
                                    <p:animEffect transition="in" filter="wipe(down)">
                                      <p:cBhvr>
                                        <p:cTn id="159" dur="580">
                                          <p:stCondLst>
                                            <p:cond delay="0"/>
                                          </p:stCondLst>
                                        </p:cTn>
                                        <p:tgtEl>
                                          <p:spTgt spid="3">
                                            <p:txEl>
                                              <p:pRg st="6" end="6"/>
                                            </p:txEl>
                                          </p:spTgt>
                                        </p:tgtEl>
                                      </p:cBhvr>
                                    </p:animEffect>
                                    <p:anim calcmode="lin" valueType="num">
                                      <p:cBhvr>
                                        <p:cTn id="16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6" end="6"/>
                                            </p:txEl>
                                          </p:spTgt>
                                        </p:tgtEl>
                                      </p:cBhvr>
                                      <p:to x="100000" y="60000"/>
                                    </p:animScale>
                                    <p:animScale>
                                      <p:cBhvr>
                                        <p:cTn id="166" dur="166" decel="50000">
                                          <p:stCondLst>
                                            <p:cond delay="676"/>
                                          </p:stCondLst>
                                        </p:cTn>
                                        <p:tgtEl>
                                          <p:spTgt spid="3">
                                            <p:txEl>
                                              <p:pRg st="6" end="6"/>
                                            </p:txEl>
                                          </p:spTgt>
                                        </p:tgtEl>
                                      </p:cBhvr>
                                      <p:to x="100000" y="100000"/>
                                    </p:animScale>
                                    <p:animScale>
                                      <p:cBhvr>
                                        <p:cTn id="167" dur="26">
                                          <p:stCondLst>
                                            <p:cond delay="1312"/>
                                          </p:stCondLst>
                                        </p:cTn>
                                        <p:tgtEl>
                                          <p:spTgt spid="3">
                                            <p:txEl>
                                              <p:pRg st="6" end="6"/>
                                            </p:txEl>
                                          </p:spTgt>
                                        </p:tgtEl>
                                      </p:cBhvr>
                                      <p:to x="100000" y="80000"/>
                                    </p:animScale>
                                    <p:animScale>
                                      <p:cBhvr>
                                        <p:cTn id="168" dur="166" decel="50000">
                                          <p:stCondLst>
                                            <p:cond delay="1338"/>
                                          </p:stCondLst>
                                        </p:cTn>
                                        <p:tgtEl>
                                          <p:spTgt spid="3">
                                            <p:txEl>
                                              <p:pRg st="6" end="6"/>
                                            </p:txEl>
                                          </p:spTgt>
                                        </p:tgtEl>
                                      </p:cBhvr>
                                      <p:to x="100000" y="100000"/>
                                    </p:animScale>
                                    <p:animScale>
                                      <p:cBhvr>
                                        <p:cTn id="169" dur="26">
                                          <p:stCondLst>
                                            <p:cond delay="1642"/>
                                          </p:stCondLst>
                                        </p:cTn>
                                        <p:tgtEl>
                                          <p:spTgt spid="3">
                                            <p:txEl>
                                              <p:pRg st="6" end="6"/>
                                            </p:txEl>
                                          </p:spTgt>
                                        </p:tgtEl>
                                      </p:cBhvr>
                                      <p:to x="100000" y="90000"/>
                                    </p:animScale>
                                    <p:animScale>
                                      <p:cBhvr>
                                        <p:cTn id="170" dur="166" decel="50000">
                                          <p:stCondLst>
                                            <p:cond delay="1668"/>
                                          </p:stCondLst>
                                        </p:cTn>
                                        <p:tgtEl>
                                          <p:spTgt spid="3">
                                            <p:txEl>
                                              <p:pRg st="6" end="6"/>
                                            </p:txEl>
                                          </p:spTgt>
                                        </p:tgtEl>
                                      </p:cBhvr>
                                      <p:to x="100000" y="100000"/>
                                    </p:animScale>
                                    <p:animScale>
                                      <p:cBhvr>
                                        <p:cTn id="171" dur="26">
                                          <p:stCondLst>
                                            <p:cond delay="1808"/>
                                          </p:stCondLst>
                                        </p:cTn>
                                        <p:tgtEl>
                                          <p:spTgt spid="3">
                                            <p:txEl>
                                              <p:pRg st="6" end="6"/>
                                            </p:txEl>
                                          </p:spTgt>
                                        </p:tgtEl>
                                      </p:cBhvr>
                                      <p:to x="100000" y="95000"/>
                                    </p:animScale>
                                    <p:animScale>
                                      <p:cBhvr>
                                        <p:cTn id="172" dur="166" decel="50000">
                                          <p:stCondLst>
                                            <p:cond delay="1834"/>
                                          </p:stCondLst>
                                        </p:cTn>
                                        <p:tgtEl>
                                          <p:spTgt spid="3">
                                            <p:txEl>
                                              <p:pRg st="6" end="6"/>
                                            </p:txEl>
                                          </p:spTgt>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nodeType="clickEffect">
                                  <p:stCondLst>
                                    <p:cond delay="0"/>
                                  </p:stCondLst>
                                  <p:childTnLst>
                                    <p:set>
                                      <p:cBhvr>
                                        <p:cTn id="176" dur="1" fill="hold">
                                          <p:stCondLst>
                                            <p:cond delay="0"/>
                                          </p:stCondLst>
                                        </p:cTn>
                                        <p:tgtEl>
                                          <p:spTgt spid="3">
                                            <p:txEl>
                                              <p:pRg st="7" end="7"/>
                                            </p:txEl>
                                          </p:spTgt>
                                        </p:tgtEl>
                                        <p:attrNameLst>
                                          <p:attrName>style.visibility</p:attrName>
                                        </p:attrNameLst>
                                      </p:cBhvr>
                                      <p:to>
                                        <p:strVal val="visible"/>
                                      </p:to>
                                    </p:set>
                                    <p:animEffect transition="in" filter="wipe(down)">
                                      <p:cBhvr>
                                        <p:cTn id="177" dur="580">
                                          <p:stCondLst>
                                            <p:cond delay="0"/>
                                          </p:stCondLst>
                                        </p:cTn>
                                        <p:tgtEl>
                                          <p:spTgt spid="3">
                                            <p:txEl>
                                              <p:pRg st="7" end="7"/>
                                            </p:txEl>
                                          </p:spTgt>
                                        </p:tgtEl>
                                      </p:cBhvr>
                                    </p:animEffect>
                                    <p:anim calcmode="lin" valueType="num">
                                      <p:cBhvr>
                                        <p:cTn id="17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3">
                                            <p:txEl>
                                              <p:pRg st="7" end="7"/>
                                            </p:txEl>
                                          </p:spTgt>
                                        </p:tgtEl>
                                      </p:cBhvr>
                                      <p:to x="100000" y="60000"/>
                                    </p:animScale>
                                    <p:animScale>
                                      <p:cBhvr>
                                        <p:cTn id="184" dur="166" decel="50000">
                                          <p:stCondLst>
                                            <p:cond delay="676"/>
                                          </p:stCondLst>
                                        </p:cTn>
                                        <p:tgtEl>
                                          <p:spTgt spid="3">
                                            <p:txEl>
                                              <p:pRg st="7" end="7"/>
                                            </p:txEl>
                                          </p:spTgt>
                                        </p:tgtEl>
                                      </p:cBhvr>
                                      <p:to x="100000" y="100000"/>
                                    </p:animScale>
                                    <p:animScale>
                                      <p:cBhvr>
                                        <p:cTn id="185" dur="26">
                                          <p:stCondLst>
                                            <p:cond delay="1312"/>
                                          </p:stCondLst>
                                        </p:cTn>
                                        <p:tgtEl>
                                          <p:spTgt spid="3">
                                            <p:txEl>
                                              <p:pRg st="7" end="7"/>
                                            </p:txEl>
                                          </p:spTgt>
                                        </p:tgtEl>
                                      </p:cBhvr>
                                      <p:to x="100000" y="80000"/>
                                    </p:animScale>
                                    <p:animScale>
                                      <p:cBhvr>
                                        <p:cTn id="186" dur="166" decel="50000">
                                          <p:stCondLst>
                                            <p:cond delay="1338"/>
                                          </p:stCondLst>
                                        </p:cTn>
                                        <p:tgtEl>
                                          <p:spTgt spid="3">
                                            <p:txEl>
                                              <p:pRg st="7" end="7"/>
                                            </p:txEl>
                                          </p:spTgt>
                                        </p:tgtEl>
                                      </p:cBhvr>
                                      <p:to x="100000" y="100000"/>
                                    </p:animScale>
                                    <p:animScale>
                                      <p:cBhvr>
                                        <p:cTn id="187" dur="26">
                                          <p:stCondLst>
                                            <p:cond delay="1642"/>
                                          </p:stCondLst>
                                        </p:cTn>
                                        <p:tgtEl>
                                          <p:spTgt spid="3">
                                            <p:txEl>
                                              <p:pRg st="7" end="7"/>
                                            </p:txEl>
                                          </p:spTgt>
                                        </p:tgtEl>
                                      </p:cBhvr>
                                      <p:to x="100000" y="90000"/>
                                    </p:animScale>
                                    <p:animScale>
                                      <p:cBhvr>
                                        <p:cTn id="188" dur="166" decel="50000">
                                          <p:stCondLst>
                                            <p:cond delay="1668"/>
                                          </p:stCondLst>
                                        </p:cTn>
                                        <p:tgtEl>
                                          <p:spTgt spid="3">
                                            <p:txEl>
                                              <p:pRg st="7" end="7"/>
                                            </p:txEl>
                                          </p:spTgt>
                                        </p:tgtEl>
                                      </p:cBhvr>
                                      <p:to x="100000" y="100000"/>
                                    </p:animScale>
                                    <p:animScale>
                                      <p:cBhvr>
                                        <p:cTn id="189" dur="26">
                                          <p:stCondLst>
                                            <p:cond delay="1808"/>
                                          </p:stCondLst>
                                        </p:cTn>
                                        <p:tgtEl>
                                          <p:spTgt spid="3">
                                            <p:txEl>
                                              <p:pRg st="7" end="7"/>
                                            </p:txEl>
                                          </p:spTgt>
                                        </p:tgtEl>
                                      </p:cBhvr>
                                      <p:to x="100000" y="95000"/>
                                    </p:animScale>
                                    <p:animScale>
                                      <p:cBhvr>
                                        <p:cTn id="190"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etin kutusu 2"/>
          <p:cNvSpPr txBox="1"/>
          <p:nvPr/>
        </p:nvSpPr>
        <p:spPr>
          <a:xfrm>
            <a:off x="304801" y="2845633"/>
            <a:ext cx="8534400" cy="3970318"/>
          </a:xfrm>
          <a:prstGeom prst="rect">
            <a:avLst/>
          </a:prstGeom>
          <a:noFill/>
        </p:spPr>
        <p:txBody>
          <a:bodyPr wrap="square" rtlCol="0">
            <a:spAutoFit/>
          </a:bodyPr>
          <a:lstStyle/>
          <a:p>
            <a:pPr marL="457200" indent="-457200">
              <a:buFont typeface="Wingdings" pitchFamily="2" charset="2"/>
              <a:buChar char="Ø"/>
            </a:pPr>
            <a:r>
              <a:rPr lang="tr-TR" sz="2800" b="1" dirty="0" smtClean="0"/>
              <a:t>Madde 12.  </a:t>
            </a:r>
            <a:r>
              <a:rPr lang="tr-TR" sz="2800" dirty="0" smtClean="0"/>
              <a:t>Aile üyelerinin eğitimi, şirkette görev alması ve yönetimin yeni nesillere devir planı  </a:t>
            </a:r>
          </a:p>
          <a:p>
            <a:pPr marL="457200" indent="-457200">
              <a:buFont typeface="Wingdings" pitchFamily="2" charset="2"/>
              <a:buChar char="Ø"/>
            </a:pPr>
            <a:r>
              <a:rPr lang="tr-TR" sz="2800" b="1" dirty="0" smtClean="0"/>
              <a:t>Madde 13 . </a:t>
            </a:r>
            <a:r>
              <a:rPr lang="tr-TR" sz="2800" dirty="0" smtClean="0"/>
              <a:t>Aile üyelerinin şirket dışı çalışmaları</a:t>
            </a:r>
          </a:p>
          <a:p>
            <a:pPr marL="457200" indent="-457200">
              <a:buFont typeface="Wingdings" pitchFamily="2" charset="2"/>
              <a:buChar char="Ø"/>
            </a:pPr>
            <a:r>
              <a:rPr lang="tr-TR" sz="2800" b="1" dirty="0" smtClean="0"/>
              <a:t>Madde 14.  </a:t>
            </a:r>
            <a:r>
              <a:rPr lang="tr-TR" sz="2800" dirty="0" smtClean="0"/>
              <a:t>Profesyonel yöneticilerin işe alımı, yetkileri </a:t>
            </a:r>
          </a:p>
          <a:p>
            <a:pPr marL="457200" indent="-457200">
              <a:buFont typeface="Wingdings" pitchFamily="2" charset="2"/>
              <a:buChar char="Ø"/>
            </a:pPr>
            <a:r>
              <a:rPr lang="tr-TR" sz="2800" b="1" dirty="0"/>
              <a:t>Madde </a:t>
            </a:r>
            <a:r>
              <a:rPr lang="tr-TR" sz="2800" b="1" dirty="0" smtClean="0"/>
              <a:t>15.  </a:t>
            </a:r>
            <a:r>
              <a:rPr lang="tr-TR" sz="2800" dirty="0" smtClean="0"/>
              <a:t>Yöneticilerin terfi kuralları</a:t>
            </a:r>
          </a:p>
          <a:p>
            <a:pPr marL="457200" indent="-457200">
              <a:buFont typeface="Wingdings" pitchFamily="2" charset="2"/>
              <a:buChar char="Ø"/>
            </a:pPr>
            <a:r>
              <a:rPr lang="tr-TR" sz="2800" b="1" dirty="0" smtClean="0"/>
              <a:t>Madde 16.  </a:t>
            </a:r>
            <a:r>
              <a:rPr lang="tr-TR" sz="2800" dirty="0"/>
              <a:t>Çalışanlarla </a:t>
            </a:r>
            <a:r>
              <a:rPr lang="tr-TR" sz="2800" dirty="0" smtClean="0"/>
              <a:t>ilişkiler</a:t>
            </a:r>
          </a:p>
          <a:p>
            <a:pPr marL="457200" indent="-457200">
              <a:buFont typeface="Wingdings" pitchFamily="2" charset="2"/>
              <a:buChar char="Ø"/>
            </a:pPr>
            <a:r>
              <a:rPr lang="tr-TR" sz="2800" b="1" dirty="0"/>
              <a:t>Madde 17. </a:t>
            </a:r>
            <a:r>
              <a:rPr lang="tr-TR" sz="2800" b="1" dirty="0" smtClean="0"/>
              <a:t> </a:t>
            </a:r>
            <a:r>
              <a:rPr lang="tr-TR" sz="2800" dirty="0" smtClean="0"/>
              <a:t>Aile </a:t>
            </a:r>
            <a:r>
              <a:rPr lang="tr-TR" sz="2800" dirty="0"/>
              <a:t>üyelerinin emeklilik kuralları </a:t>
            </a:r>
          </a:p>
          <a:p>
            <a:pPr marL="457200" indent="-457200">
              <a:buFont typeface="Wingdings" pitchFamily="2" charset="2"/>
              <a:buChar char="Ø"/>
            </a:pPr>
            <a:endParaRPr lang="tr-TR" sz="2800" dirty="0"/>
          </a:p>
          <a:p>
            <a:pPr marL="457200" indent="-457200">
              <a:buFont typeface="Wingdings" pitchFamily="2" charset="2"/>
              <a:buChar char="Ø"/>
            </a:pPr>
            <a:endParaRPr lang="tr-TR" sz="2800" dirty="0"/>
          </a:p>
        </p:txBody>
      </p:sp>
      <p:sp>
        <p:nvSpPr>
          <p:cNvPr id="11" name="Rectangle 9"/>
          <p:cNvSpPr/>
          <p:nvPr/>
        </p:nvSpPr>
        <p:spPr>
          <a:xfrm>
            <a:off x="0" y="86142"/>
            <a:ext cx="9144000" cy="1699467"/>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chemeClr val="bg1"/>
                </a:solidFill>
              </a:rPr>
              <a:t>2.Yönetsel yapılanma</a:t>
            </a:r>
            <a:r>
              <a:rPr lang="tr-TR" sz="6000" b="1" dirty="0" smtClean="0">
                <a:solidFill>
                  <a:schemeClr val="bg1"/>
                </a:solidFill>
              </a:rPr>
              <a:t>!</a:t>
            </a:r>
            <a:endParaRPr lang="tr-TR" sz="6000" dirty="0"/>
          </a:p>
        </p:txBody>
      </p:sp>
    </p:spTree>
    <p:extLst>
      <p:ext uri="{BB962C8B-B14F-4D97-AF65-F5344CB8AC3E}">
        <p14:creationId xmlns:p14="http://schemas.microsoft.com/office/powerpoint/2010/main" val="253601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2286000" y="535461"/>
            <a:ext cx="4643202" cy="5103339"/>
          </a:xfrm>
          <a:prstGeom prst="rect">
            <a:avLst/>
          </a:prstGeom>
        </p:spPr>
      </p:pic>
      <p:sp>
        <p:nvSpPr>
          <p:cNvPr id="7" name="Rectangle 9"/>
          <p:cNvSpPr/>
          <p:nvPr/>
        </p:nvSpPr>
        <p:spPr>
          <a:xfrm>
            <a:off x="2514600" y="2490232"/>
            <a:ext cx="39624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a:solidFill>
                  <a:schemeClr val="bg1"/>
                </a:solidFill>
              </a:rPr>
              <a:t> </a:t>
            </a:r>
            <a:r>
              <a:rPr lang="tr-TR" sz="3200" b="1" kern="0" dirty="0" smtClean="0">
                <a:solidFill>
                  <a:schemeClr val="bg1"/>
                </a:solidFill>
              </a:rPr>
              <a:t>       Aile meclisi</a:t>
            </a:r>
          </a:p>
          <a:p>
            <a:pPr lvl="0">
              <a:spcBef>
                <a:spcPct val="0"/>
              </a:spcBef>
            </a:pPr>
            <a:r>
              <a:rPr lang="tr-TR" sz="3200" b="1" kern="0" dirty="0">
                <a:solidFill>
                  <a:schemeClr val="bg1"/>
                </a:solidFill>
              </a:rPr>
              <a:t> </a:t>
            </a:r>
            <a:r>
              <a:rPr lang="tr-TR" sz="3200" b="1" kern="0" dirty="0" smtClean="0">
                <a:solidFill>
                  <a:schemeClr val="bg1"/>
                </a:solidFill>
              </a:rPr>
              <a:t>        hükümleri</a:t>
            </a:r>
            <a:r>
              <a:rPr lang="tr-TR" sz="4800" b="1" kern="0" dirty="0" smtClean="0">
                <a:solidFill>
                  <a:schemeClr val="bg1"/>
                </a:solidFill>
              </a:rPr>
              <a:t>! </a:t>
            </a:r>
            <a:endParaRPr lang="en-US" sz="4800" b="1" kern="0" dirty="0">
              <a:solidFill>
                <a:schemeClr val="bg1"/>
              </a:solidFill>
            </a:endParaRPr>
          </a:p>
        </p:txBody>
      </p:sp>
    </p:spTree>
    <p:extLst>
      <p:ext uri="{BB962C8B-B14F-4D97-AF65-F5344CB8AC3E}">
        <p14:creationId xmlns:p14="http://schemas.microsoft.com/office/powerpoint/2010/main" val="131054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4" name="Dikdörtgen 3"/>
          <p:cNvSpPr/>
          <p:nvPr/>
        </p:nvSpPr>
        <p:spPr>
          <a:xfrm>
            <a:off x="304800" y="2755678"/>
            <a:ext cx="8686800" cy="480131"/>
          </a:xfrm>
          <a:prstGeom prst="rect">
            <a:avLst/>
          </a:prstGeom>
        </p:spPr>
        <p:txBody>
          <a:bodyPr wrap="square">
            <a:spAutoFit/>
          </a:bodyPr>
          <a:lstStyle/>
          <a:p>
            <a:pPr>
              <a:lnSpc>
                <a:spcPct val="90000"/>
              </a:lnSpc>
              <a:buClr>
                <a:schemeClr val="tx2"/>
              </a:buClr>
            </a:pPr>
            <a:endParaRPr lang="tr-TR" sz="2800" dirty="0"/>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etin kutusu 2"/>
          <p:cNvSpPr txBox="1"/>
          <p:nvPr/>
        </p:nvSpPr>
        <p:spPr>
          <a:xfrm>
            <a:off x="76200" y="1828800"/>
            <a:ext cx="8991600" cy="3108543"/>
          </a:xfrm>
          <a:prstGeom prst="rect">
            <a:avLst/>
          </a:prstGeom>
          <a:noFill/>
        </p:spPr>
        <p:txBody>
          <a:bodyPr wrap="square" rtlCol="0">
            <a:spAutoFit/>
          </a:bodyPr>
          <a:lstStyle/>
          <a:p>
            <a:pPr marL="285750" lvl="0" indent="-285750">
              <a:buFont typeface="Wingdings" panose="05000000000000000000" pitchFamily="2" charset="2"/>
              <a:buChar char="Ø"/>
            </a:pPr>
            <a:r>
              <a:rPr lang="tr-TR" sz="2400" dirty="0" smtClean="0"/>
              <a:t>Üyelerden </a:t>
            </a:r>
            <a:r>
              <a:rPr lang="tr-TR" sz="2400" dirty="0"/>
              <a:t>biri aile tarafından başkan seçilir.</a:t>
            </a:r>
          </a:p>
          <a:p>
            <a:pPr marL="285750" lvl="0" indent="-285750">
              <a:buFont typeface="Wingdings" panose="05000000000000000000" pitchFamily="2" charset="2"/>
              <a:buChar char="Ø"/>
            </a:pPr>
            <a:r>
              <a:rPr lang="tr-TR" sz="2400" dirty="0"/>
              <a:t>Yılda en az iki kez toplanır.</a:t>
            </a:r>
          </a:p>
          <a:p>
            <a:pPr marL="285750" lvl="0" indent="-285750">
              <a:buFont typeface="Wingdings" panose="05000000000000000000" pitchFamily="2" charset="2"/>
              <a:buChar char="Ø"/>
            </a:pPr>
            <a:r>
              <a:rPr lang="tr-TR" sz="2400" dirty="0" smtClean="0"/>
              <a:t>Yönetim kurulunu belirler.</a:t>
            </a:r>
          </a:p>
          <a:p>
            <a:pPr marL="285750" lvl="0" indent="-285750">
              <a:buFont typeface="Wingdings" panose="05000000000000000000" pitchFamily="2" charset="2"/>
              <a:buChar char="Ø"/>
            </a:pPr>
            <a:r>
              <a:rPr lang="tr-TR" sz="2400" dirty="0" smtClean="0"/>
              <a:t>İcra </a:t>
            </a:r>
            <a:r>
              <a:rPr lang="tr-TR" sz="2400" dirty="0"/>
              <a:t>organını(Gen. Md.) </a:t>
            </a:r>
            <a:r>
              <a:rPr lang="tr-TR" sz="2400" dirty="0" smtClean="0"/>
              <a:t>belirler.</a:t>
            </a:r>
            <a:endParaRPr lang="tr-TR" sz="2400" dirty="0"/>
          </a:p>
          <a:p>
            <a:pPr marL="285750" lvl="0" indent="-285750">
              <a:buFont typeface="Wingdings" panose="05000000000000000000" pitchFamily="2" charset="2"/>
              <a:buChar char="Ø"/>
            </a:pPr>
            <a:r>
              <a:rPr lang="tr-TR" sz="2400" dirty="0"/>
              <a:t>Yatırım kararları ve kredi alma, </a:t>
            </a:r>
            <a:r>
              <a:rPr lang="tr-TR" sz="2400" dirty="0" smtClean="0"/>
              <a:t>büyüme, küçülme</a:t>
            </a:r>
            <a:r>
              <a:rPr lang="tr-TR" sz="2400" dirty="0"/>
              <a:t>, şirket kapatma gibi stratejik kararlar alır veya yönetim kuruluna tavsiyelerde bulunur.</a:t>
            </a:r>
          </a:p>
          <a:p>
            <a:pPr marL="285750" lvl="0" indent="-285750">
              <a:buFont typeface="Wingdings" panose="05000000000000000000" pitchFamily="2" charset="2"/>
              <a:buChar char="Ø"/>
            </a:pPr>
            <a:r>
              <a:rPr lang="tr-TR" sz="2400" dirty="0"/>
              <a:t>Aile üyelerinin şirketteki rollerini </a:t>
            </a:r>
            <a:r>
              <a:rPr lang="tr-TR" sz="2400" dirty="0" smtClean="0"/>
              <a:t>belirler.</a:t>
            </a:r>
            <a:endParaRPr lang="tr-TR" sz="2400" dirty="0"/>
          </a:p>
          <a:p>
            <a:endParaRPr lang="tr-TR" sz="2800" dirty="0"/>
          </a:p>
        </p:txBody>
      </p:sp>
      <p:sp>
        <p:nvSpPr>
          <p:cNvPr id="11" name="Rectangle 9"/>
          <p:cNvSpPr/>
          <p:nvPr/>
        </p:nvSpPr>
        <p:spPr>
          <a:xfrm>
            <a:off x="61318" y="61620"/>
            <a:ext cx="9144000" cy="1699467"/>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chemeClr val="bg1"/>
                </a:solidFill>
              </a:rPr>
              <a:t>Aile meclisinin işlevi </a:t>
            </a:r>
            <a:r>
              <a:rPr lang="tr-TR" sz="6000" b="1" dirty="0" smtClean="0">
                <a:solidFill>
                  <a:schemeClr val="bg1"/>
                </a:solidFill>
              </a:rPr>
              <a:t>!</a:t>
            </a:r>
            <a:endParaRPr lang="tr-TR" sz="6000" dirty="0"/>
          </a:p>
        </p:txBody>
      </p:sp>
      <p:pic>
        <p:nvPicPr>
          <p:cNvPr id="9" name="Resim 8" descr="Aile Bağlarının Güçlendirilmes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4419600"/>
            <a:ext cx="4035067" cy="2179626"/>
          </a:xfrm>
          <a:prstGeom prst="rect">
            <a:avLst/>
          </a:prstGeom>
          <a:noFill/>
          <a:ln>
            <a:noFill/>
          </a:ln>
        </p:spPr>
      </p:pic>
    </p:spTree>
    <p:extLst>
      <p:ext uri="{BB962C8B-B14F-4D97-AF65-F5344CB8AC3E}">
        <p14:creationId xmlns:p14="http://schemas.microsoft.com/office/powerpoint/2010/main" val="293667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anim calcmode="lin" valueType="num">
                                      <p:cBhvr>
                                        <p:cTn id="52" dur="2000" fill="hold"/>
                                        <p:tgtEl>
                                          <p:spTgt spid="9"/>
                                        </p:tgtEl>
                                        <p:attrNameLst>
                                          <p:attrName>ppt_w</p:attrName>
                                        </p:attrNameLst>
                                      </p:cBhvr>
                                      <p:tavLst>
                                        <p:tav tm="0" fmla="#ppt_w*sin(2.5*pi*$)">
                                          <p:val>
                                            <p:fltVal val="0"/>
                                          </p:val>
                                        </p:tav>
                                        <p:tav tm="100000">
                                          <p:val>
                                            <p:fltVal val="1"/>
                                          </p:val>
                                        </p:tav>
                                      </p:tavLst>
                                    </p:anim>
                                    <p:anim calcmode="lin" valueType="num">
                                      <p:cBhvr>
                                        <p:cTn id="53"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2286000" y="764061"/>
            <a:ext cx="4643202" cy="5103339"/>
          </a:xfrm>
          <a:prstGeom prst="rect">
            <a:avLst/>
          </a:prstGeom>
        </p:spPr>
      </p:pic>
      <p:sp>
        <p:nvSpPr>
          <p:cNvPr id="7" name="Rectangle 9"/>
          <p:cNvSpPr/>
          <p:nvPr/>
        </p:nvSpPr>
        <p:spPr>
          <a:xfrm>
            <a:off x="2514600" y="2617746"/>
            <a:ext cx="3886200" cy="13959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smtClean="0">
                <a:solidFill>
                  <a:schemeClr val="bg1"/>
                </a:solidFill>
              </a:rPr>
              <a:t>     Mülkiyet, miras</a:t>
            </a:r>
          </a:p>
          <a:p>
            <a:pPr lvl="0">
              <a:spcBef>
                <a:spcPct val="0"/>
              </a:spcBef>
            </a:pPr>
            <a:r>
              <a:rPr lang="tr-TR" sz="3200" b="1" kern="0" dirty="0" smtClean="0">
                <a:solidFill>
                  <a:schemeClr val="bg1"/>
                </a:solidFill>
              </a:rPr>
              <a:t>     vasiyet hükümleri..</a:t>
            </a:r>
            <a:endParaRPr lang="en-US" sz="4800" b="1" kern="0" dirty="0">
              <a:solidFill>
                <a:schemeClr val="bg1"/>
              </a:solidFill>
            </a:endParaRPr>
          </a:p>
        </p:txBody>
      </p:sp>
    </p:spTree>
    <p:extLst>
      <p:ext uri="{BB962C8B-B14F-4D97-AF65-F5344CB8AC3E}">
        <p14:creationId xmlns:p14="http://schemas.microsoft.com/office/powerpoint/2010/main" val="24178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4" name="Dikdörtgen 3"/>
          <p:cNvSpPr/>
          <p:nvPr/>
        </p:nvSpPr>
        <p:spPr>
          <a:xfrm>
            <a:off x="304800" y="2755678"/>
            <a:ext cx="8686800" cy="480131"/>
          </a:xfrm>
          <a:prstGeom prst="rect">
            <a:avLst/>
          </a:prstGeom>
        </p:spPr>
        <p:txBody>
          <a:bodyPr wrap="square">
            <a:spAutoFit/>
          </a:bodyPr>
          <a:lstStyle/>
          <a:p>
            <a:pPr>
              <a:lnSpc>
                <a:spcPct val="90000"/>
              </a:lnSpc>
              <a:buClr>
                <a:schemeClr val="tx2"/>
              </a:buClr>
            </a:pPr>
            <a:endParaRPr lang="tr-TR" sz="2800" dirty="0"/>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etin kutusu 2"/>
          <p:cNvSpPr txBox="1"/>
          <p:nvPr/>
        </p:nvSpPr>
        <p:spPr>
          <a:xfrm>
            <a:off x="152400" y="2209800"/>
            <a:ext cx="8686800" cy="3970318"/>
          </a:xfrm>
          <a:prstGeom prst="rect">
            <a:avLst/>
          </a:prstGeom>
          <a:noFill/>
        </p:spPr>
        <p:txBody>
          <a:bodyPr wrap="square" rtlCol="0">
            <a:spAutoFit/>
          </a:bodyPr>
          <a:lstStyle/>
          <a:p>
            <a:pPr marL="457200" indent="-457200">
              <a:buFont typeface="Wingdings" pitchFamily="2" charset="2"/>
              <a:buChar char="Ø"/>
            </a:pPr>
            <a:r>
              <a:rPr lang="tr-TR" sz="2800" b="1" dirty="0" smtClean="0"/>
              <a:t>Madde 18. </a:t>
            </a:r>
            <a:r>
              <a:rPr lang="tr-TR" sz="2800" dirty="0" smtClean="0"/>
              <a:t>Şirketin mülkiyeti, ortaklar ve hisse dağıtımı</a:t>
            </a:r>
          </a:p>
          <a:p>
            <a:pPr marL="457200" indent="-457200">
              <a:buFont typeface="Wingdings" pitchFamily="2" charset="2"/>
              <a:buChar char="Ø"/>
            </a:pPr>
            <a:r>
              <a:rPr lang="tr-TR" sz="2800" b="1" dirty="0" smtClean="0"/>
              <a:t>Madde 19. </a:t>
            </a:r>
            <a:r>
              <a:rPr lang="tr-TR" sz="2800" dirty="0" smtClean="0"/>
              <a:t>Kar dağıtımı</a:t>
            </a:r>
          </a:p>
          <a:p>
            <a:pPr marL="457200" indent="-457200">
              <a:buFont typeface="Wingdings" pitchFamily="2" charset="2"/>
              <a:buChar char="Ø"/>
            </a:pPr>
            <a:r>
              <a:rPr lang="tr-TR" sz="2800" b="1" dirty="0" smtClean="0"/>
              <a:t>Madde 20. </a:t>
            </a:r>
            <a:r>
              <a:rPr lang="tr-TR" sz="2800" dirty="0" smtClean="0"/>
              <a:t>Aile üyelerine aylık ücret ödenmesi</a:t>
            </a:r>
          </a:p>
          <a:p>
            <a:pPr marL="457200" indent="-457200">
              <a:buFont typeface="Wingdings" pitchFamily="2" charset="2"/>
              <a:buChar char="Ø"/>
            </a:pPr>
            <a:r>
              <a:rPr lang="tr-TR" sz="2800" b="1" dirty="0" smtClean="0"/>
              <a:t>Madde 21. </a:t>
            </a:r>
            <a:r>
              <a:rPr lang="tr-TR" sz="2800" dirty="0" smtClean="0"/>
              <a:t>Aile üyelerinin şirketten borç alması</a:t>
            </a:r>
          </a:p>
          <a:p>
            <a:pPr marL="457200" indent="-457200">
              <a:buFont typeface="Wingdings" pitchFamily="2" charset="2"/>
              <a:buChar char="Ø"/>
            </a:pPr>
            <a:r>
              <a:rPr lang="tr-TR" sz="2800" b="1" dirty="0" smtClean="0"/>
              <a:t>Madde 22</a:t>
            </a:r>
            <a:r>
              <a:rPr lang="tr-TR" sz="2800" dirty="0" smtClean="0"/>
              <a:t>. Ayrılma halinde hisselerin paylaşılması</a:t>
            </a:r>
          </a:p>
          <a:p>
            <a:pPr marL="457200" indent="-457200">
              <a:buFont typeface="Wingdings" pitchFamily="2" charset="2"/>
              <a:buChar char="Ø"/>
            </a:pPr>
            <a:r>
              <a:rPr lang="tr-TR" sz="2800" b="1" dirty="0"/>
              <a:t>Madde </a:t>
            </a:r>
            <a:r>
              <a:rPr lang="tr-TR" sz="2800" b="1" dirty="0" smtClean="0"/>
              <a:t>23. </a:t>
            </a:r>
            <a:r>
              <a:rPr lang="tr-TR" sz="2800" dirty="0" smtClean="0"/>
              <a:t>Yeni aile üyelerine hisse verilmesi</a:t>
            </a:r>
          </a:p>
          <a:p>
            <a:pPr marL="457200" indent="-457200">
              <a:buFont typeface="Wingdings" pitchFamily="2" charset="2"/>
              <a:buChar char="Ø"/>
            </a:pPr>
            <a:r>
              <a:rPr lang="tr-TR" sz="2800" b="1" dirty="0"/>
              <a:t>Madde </a:t>
            </a:r>
            <a:r>
              <a:rPr lang="tr-TR" sz="2800" b="1" dirty="0" smtClean="0"/>
              <a:t>24. </a:t>
            </a:r>
            <a:r>
              <a:rPr lang="tr-TR" sz="2800" dirty="0" smtClean="0"/>
              <a:t>Miras dağıtımı ve vasiyet </a:t>
            </a:r>
          </a:p>
          <a:p>
            <a:pPr marL="457200" indent="-457200">
              <a:buFont typeface="Wingdings" pitchFamily="2" charset="2"/>
              <a:buChar char="Ø"/>
            </a:pPr>
            <a:r>
              <a:rPr lang="tr-TR" sz="2800" b="1" dirty="0" smtClean="0"/>
              <a:t>Madde 25</a:t>
            </a:r>
            <a:r>
              <a:rPr lang="tr-TR" sz="2800" dirty="0" smtClean="0"/>
              <a:t>.Şirketin satışı veya devri</a:t>
            </a:r>
          </a:p>
          <a:p>
            <a:pPr marL="457200" indent="-457200">
              <a:buFont typeface="Wingdings" pitchFamily="2" charset="2"/>
              <a:buChar char="Ø"/>
            </a:pPr>
            <a:r>
              <a:rPr lang="tr-TR" sz="2800" b="1" dirty="0"/>
              <a:t>Madde </a:t>
            </a:r>
            <a:r>
              <a:rPr lang="tr-TR" sz="2800" b="1" dirty="0" smtClean="0"/>
              <a:t>26. </a:t>
            </a:r>
            <a:r>
              <a:rPr lang="tr-TR" sz="2800" dirty="0" smtClean="0"/>
              <a:t>Yürürlük</a:t>
            </a:r>
            <a:endParaRPr lang="tr-TR" sz="2800" dirty="0"/>
          </a:p>
        </p:txBody>
      </p:sp>
      <p:sp>
        <p:nvSpPr>
          <p:cNvPr id="11" name="Rectangle 9"/>
          <p:cNvSpPr/>
          <p:nvPr/>
        </p:nvSpPr>
        <p:spPr>
          <a:xfrm>
            <a:off x="0" y="86142"/>
            <a:ext cx="9144000" cy="1699467"/>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chemeClr val="bg1"/>
                </a:solidFill>
              </a:rPr>
              <a:t>3.Mülkiyet, miras ve vasiyet</a:t>
            </a:r>
            <a:r>
              <a:rPr lang="tr-TR" sz="6000" b="1" dirty="0" smtClean="0">
                <a:solidFill>
                  <a:schemeClr val="bg1"/>
                </a:solidFill>
              </a:rPr>
              <a:t>!</a:t>
            </a:r>
            <a:endParaRPr lang="tr-TR" sz="6000" dirty="0"/>
          </a:p>
        </p:txBody>
      </p:sp>
    </p:spTree>
    <p:extLst>
      <p:ext uri="{BB962C8B-B14F-4D97-AF65-F5344CB8AC3E}">
        <p14:creationId xmlns:p14="http://schemas.microsoft.com/office/powerpoint/2010/main" val="55988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2286000" y="762000"/>
            <a:ext cx="4643202" cy="5103339"/>
          </a:xfrm>
          <a:prstGeom prst="rect">
            <a:avLst/>
          </a:prstGeom>
        </p:spPr>
      </p:pic>
      <p:sp>
        <p:nvSpPr>
          <p:cNvPr id="7" name="Rectangle 9"/>
          <p:cNvSpPr/>
          <p:nvPr/>
        </p:nvSpPr>
        <p:spPr>
          <a:xfrm>
            <a:off x="2484120" y="2666999"/>
            <a:ext cx="3916680" cy="13446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tr-TR" sz="3200" b="1" kern="0" dirty="0" smtClean="0">
                <a:solidFill>
                  <a:schemeClr val="bg1"/>
                </a:solidFill>
              </a:rPr>
              <a:t>    Aile anayasasının </a:t>
            </a:r>
          </a:p>
          <a:p>
            <a:pPr lvl="0">
              <a:spcBef>
                <a:spcPct val="0"/>
              </a:spcBef>
            </a:pPr>
            <a:r>
              <a:rPr lang="tr-TR" sz="3200" b="1" kern="0" dirty="0" smtClean="0">
                <a:solidFill>
                  <a:schemeClr val="bg1"/>
                </a:solidFill>
              </a:rPr>
              <a:t>       hazırlanması</a:t>
            </a:r>
            <a:r>
              <a:rPr lang="tr-TR" sz="4800" b="1" kern="0" dirty="0" smtClean="0">
                <a:solidFill>
                  <a:schemeClr val="bg1"/>
                </a:solidFill>
              </a:rPr>
              <a:t>! </a:t>
            </a:r>
            <a:endParaRPr lang="en-US" sz="4800" b="1" kern="0" dirty="0">
              <a:solidFill>
                <a:schemeClr val="bg1"/>
              </a:solidFill>
            </a:endParaRPr>
          </a:p>
        </p:txBody>
      </p:sp>
    </p:spTree>
    <p:extLst>
      <p:ext uri="{BB962C8B-B14F-4D97-AF65-F5344CB8AC3E}">
        <p14:creationId xmlns:p14="http://schemas.microsoft.com/office/powerpoint/2010/main" val="623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4" name="Dikdörtgen 3"/>
          <p:cNvSpPr/>
          <p:nvPr/>
        </p:nvSpPr>
        <p:spPr>
          <a:xfrm>
            <a:off x="304800" y="2755678"/>
            <a:ext cx="8686800" cy="480131"/>
          </a:xfrm>
          <a:prstGeom prst="rect">
            <a:avLst/>
          </a:prstGeom>
        </p:spPr>
        <p:txBody>
          <a:bodyPr wrap="square">
            <a:spAutoFit/>
          </a:bodyPr>
          <a:lstStyle/>
          <a:p>
            <a:pPr>
              <a:lnSpc>
                <a:spcPct val="90000"/>
              </a:lnSpc>
              <a:buClr>
                <a:schemeClr val="tx2"/>
              </a:buClr>
            </a:pPr>
            <a:endParaRPr lang="tr-TR" sz="2800" dirty="0"/>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etin kutusu 2"/>
          <p:cNvSpPr txBox="1"/>
          <p:nvPr/>
        </p:nvSpPr>
        <p:spPr>
          <a:xfrm>
            <a:off x="685800" y="900529"/>
            <a:ext cx="8534400" cy="5324535"/>
          </a:xfrm>
          <a:prstGeom prst="rect">
            <a:avLst/>
          </a:prstGeom>
          <a:noFill/>
        </p:spPr>
        <p:txBody>
          <a:bodyPr wrap="square" rtlCol="0">
            <a:spAutoFit/>
          </a:bodyPr>
          <a:lstStyle/>
          <a:p>
            <a:r>
              <a:rPr lang="tr-TR" sz="2800" b="1" u="sng" dirty="0" smtClean="0">
                <a:solidFill>
                  <a:srgbClr val="FF0000"/>
                </a:solidFill>
              </a:rPr>
              <a:t>Anayasanın hazırlanması bir ekip işidir:</a:t>
            </a:r>
          </a:p>
          <a:p>
            <a:r>
              <a:rPr lang="tr-TR" sz="2400" dirty="0" smtClean="0"/>
              <a:t>-Yönetim danışmanı</a:t>
            </a:r>
          </a:p>
          <a:p>
            <a:r>
              <a:rPr lang="tr-TR" sz="2400" dirty="0" smtClean="0"/>
              <a:t>-Mali müşavir</a:t>
            </a:r>
          </a:p>
          <a:p>
            <a:r>
              <a:rPr lang="tr-TR" sz="2400" dirty="0" smtClean="0"/>
              <a:t>-Avukat</a:t>
            </a:r>
            <a:endParaRPr lang="tr-TR" sz="2400" dirty="0"/>
          </a:p>
          <a:p>
            <a:r>
              <a:rPr lang="tr-TR" sz="2000" dirty="0"/>
              <a:t> </a:t>
            </a:r>
            <a:r>
              <a:rPr lang="tr-TR" sz="2400" dirty="0" smtClean="0"/>
              <a:t>Yönetim </a:t>
            </a:r>
            <a:r>
              <a:rPr lang="tr-TR" sz="2400" dirty="0"/>
              <a:t>kurulu başkanının </a:t>
            </a:r>
            <a:r>
              <a:rPr lang="tr-TR" sz="2400" dirty="0" smtClean="0"/>
              <a:t>desteği ve tüm aile üyelerinin rızası ile çalışma yürütülür. </a:t>
            </a:r>
            <a:r>
              <a:rPr lang="tr-TR" sz="2400" dirty="0"/>
              <a:t>A</a:t>
            </a:r>
            <a:r>
              <a:rPr lang="tr-TR" sz="2400" dirty="0" smtClean="0"/>
              <a:t>nayasa</a:t>
            </a:r>
            <a:r>
              <a:rPr lang="tr-TR" sz="2400" dirty="0"/>
              <a:t>, ortaklar </a:t>
            </a:r>
            <a:r>
              <a:rPr lang="tr-TR" sz="2400" dirty="0" smtClean="0"/>
              <a:t>arasında  uyacakları </a:t>
            </a:r>
            <a:r>
              <a:rPr lang="tr-TR" sz="2400" dirty="0"/>
              <a:t>kuralları, değerleri ve prensipleri belirlemek için önemli bir </a:t>
            </a:r>
            <a:r>
              <a:rPr lang="tr-TR" sz="2400" dirty="0" smtClean="0"/>
              <a:t>adımdır. Çalışma müzakere edilir ve son </a:t>
            </a:r>
            <a:r>
              <a:rPr lang="tr-TR" sz="2400" dirty="0"/>
              <a:t>düzeltmeler yapıldıktan sonra imzalanarak uygulamaya koyulur</a:t>
            </a:r>
            <a:r>
              <a:rPr lang="tr-TR" sz="2400" dirty="0" smtClean="0"/>
              <a:t>. Gerektiğinde güncellenir.</a:t>
            </a:r>
          </a:p>
          <a:p>
            <a:endParaRPr lang="tr-TR" sz="2400" dirty="0"/>
          </a:p>
          <a:p>
            <a:r>
              <a:rPr lang="tr-TR" sz="2400" b="1" dirty="0" smtClean="0"/>
              <a:t>DİKKAT: </a:t>
            </a:r>
            <a:r>
              <a:rPr lang="tr-TR" sz="2400" dirty="0" smtClean="0"/>
              <a:t>Aile anayasası hazırlanırken,  </a:t>
            </a:r>
            <a:r>
              <a:rPr lang="tr-TR" sz="2400" dirty="0"/>
              <a:t>şirketin, kuruluşu sırasında hazırlanan, şirketin yönetimine ve ortaklık yapısına ilişkin temel esasları </a:t>
            </a:r>
            <a:r>
              <a:rPr lang="tr-TR" sz="2400" dirty="0" smtClean="0"/>
              <a:t>belirleyen şirket </a:t>
            </a:r>
            <a:r>
              <a:rPr lang="tr-TR" sz="2400" dirty="0"/>
              <a:t>ana </a:t>
            </a:r>
            <a:r>
              <a:rPr lang="tr-TR" sz="2400" dirty="0" smtClean="0"/>
              <a:t>sözleşme göz önünde bulundurulmalıdır.</a:t>
            </a:r>
            <a:endParaRPr lang="tr-TR" sz="2400" dirty="0"/>
          </a:p>
        </p:txBody>
      </p:sp>
    </p:spTree>
    <p:extLst>
      <p:ext uri="{BB962C8B-B14F-4D97-AF65-F5344CB8AC3E}">
        <p14:creationId xmlns:p14="http://schemas.microsoft.com/office/powerpoint/2010/main" val="5524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4" name="Dikdörtgen 3"/>
          <p:cNvSpPr/>
          <p:nvPr/>
        </p:nvSpPr>
        <p:spPr>
          <a:xfrm>
            <a:off x="304800" y="2755678"/>
            <a:ext cx="8686800" cy="480131"/>
          </a:xfrm>
          <a:prstGeom prst="rect">
            <a:avLst/>
          </a:prstGeom>
        </p:spPr>
        <p:txBody>
          <a:bodyPr wrap="square">
            <a:spAutoFit/>
          </a:bodyPr>
          <a:lstStyle/>
          <a:p>
            <a:pPr>
              <a:lnSpc>
                <a:spcPct val="90000"/>
              </a:lnSpc>
              <a:buClr>
                <a:schemeClr val="tx2"/>
              </a:buClr>
            </a:pPr>
            <a:endParaRPr lang="tr-TR" sz="2800" dirty="0"/>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etin kutusu 2"/>
          <p:cNvSpPr txBox="1"/>
          <p:nvPr/>
        </p:nvSpPr>
        <p:spPr>
          <a:xfrm>
            <a:off x="157655" y="2286000"/>
            <a:ext cx="9020504" cy="3385542"/>
          </a:xfrm>
          <a:prstGeom prst="rect">
            <a:avLst/>
          </a:prstGeom>
          <a:noFill/>
        </p:spPr>
        <p:txBody>
          <a:bodyPr wrap="square" rtlCol="0">
            <a:spAutoFit/>
          </a:bodyPr>
          <a:lstStyle/>
          <a:p>
            <a:endParaRPr lang="tr-TR" sz="2800" dirty="0"/>
          </a:p>
          <a:p>
            <a:r>
              <a:rPr lang="tr-TR" sz="2000" b="1" dirty="0" smtClean="0"/>
              <a:t>KOÇ HOLDİNG</a:t>
            </a:r>
            <a:r>
              <a:rPr lang="tr-TR" sz="2000" dirty="0" smtClean="0"/>
              <a:t>:  </a:t>
            </a:r>
            <a:r>
              <a:rPr lang="tr-TR" sz="2000" dirty="0"/>
              <a:t>Türkiye’de İlk Aile Anayasası Yapan Şirket…</a:t>
            </a:r>
          </a:p>
          <a:p>
            <a:r>
              <a:rPr lang="tr-TR" sz="2000" dirty="0" smtClean="0"/>
              <a:t>Aile </a:t>
            </a:r>
            <a:r>
              <a:rPr lang="tr-TR" sz="2000" dirty="0"/>
              <a:t>meclisi üç ayda bir </a:t>
            </a:r>
            <a:r>
              <a:rPr lang="tr-TR" sz="2000" dirty="0" smtClean="0"/>
              <a:t>toplanıyor. </a:t>
            </a:r>
            <a:r>
              <a:rPr lang="tr-TR" dirty="0" smtClean="0"/>
              <a:t>Aile </a:t>
            </a:r>
            <a:r>
              <a:rPr lang="tr-TR" dirty="0"/>
              <a:t>bireylerinin çalışması ve </a:t>
            </a:r>
            <a:r>
              <a:rPr lang="tr-TR" dirty="0" err="1"/>
              <a:t>terfisi</a:t>
            </a:r>
            <a:r>
              <a:rPr lang="tr-TR" dirty="0"/>
              <a:t> ast ve üstlerin performans </a:t>
            </a:r>
            <a:r>
              <a:rPr lang="tr-TR" dirty="0" smtClean="0"/>
              <a:t>değerlendirmesine bakılarak </a:t>
            </a:r>
            <a:r>
              <a:rPr lang="tr-TR" dirty="0"/>
              <a:t>yapılıyor</a:t>
            </a:r>
            <a:r>
              <a:rPr lang="tr-TR" dirty="0" smtClean="0"/>
              <a:t>. </a:t>
            </a:r>
            <a:r>
              <a:rPr lang="tr-TR" dirty="0"/>
              <a:t>Aile meclisinde ise Koç ailesinin yatırım kararları görüşülüyor</a:t>
            </a:r>
            <a:r>
              <a:rPr lang="tr-TR" dirty="0" smtClean="0"/>
              <a:t>.</a:t>
            </a:r>
            <a:endParaRPr lang="tr-TR" sz="2000" dirty="0" smtClean="0"/>
          </a:p>
          <a:p>
            <a:r>
              <a:rPr lang="tr-TR" sz="2000" b="1" dirty="0" err="1" smtClean="0"/>
              <a:t>ECZACIBAŞ</a:t>
            </a:r>
            <a:r>
              <a:rPr lang="tr-TR" sz="2000" dirty="0" err="1" smtClean="0"/>
              <a:t>I:</a:t>
            </a:r>
            <a:r>
              <a:rPr lang="tr-TR" dirty="0" err="1"/>
              <a:t>Ferit</a:t>
            </a:r>
            <a:r>
              <a:rPr lang="tr-TR" dirty="0"/>
              <a:t> Selim Eczacıbaşı tarafından kuruldu. Büyük atılım Nejat Eczacıbaşı tarafından</a:t>
            </a:r>
          </a:p>
          <a:p>
            <a:r>
              <a:rPr lang="tr-TR" dirty="0"/>
              <a:t>yapıldı. Grubun, değerleri ve kültürünü </a:t>
            </a:r>
            <a:r>
              <a:rPr lang="tr-TR" dirty="0" smtClean="0"/>
              <a:t>yarattı. Daha </a:t>
            </a:r>
            <a:r>
              <a:rPr lang="tr-TR" dirty="0"/>
              <a:t>sonra bir aile anayasası hazırlandı. Aile anayasasında, ailede </a:t>
            </a:r>
            <a:r>
              <a:rPr lang="tr-TR" dirty="0" smtClean="0"/>
              <a:t>gelecek kuşaklara </a:t>
            </a:r>
            <a:r>
              <a:rPr lang="tr-TR" dirty="0"/>
              <a:t>sorumluluk devrini ve aile bireylerinin hangi koşullarda görev </a:t>
            </a:r>
            <a:r>
              <a:rPr lang="tr-TR" dirty="0" smtClean="0"/>
              <a:t>alabileceği belirleyen </a:t>
            </a:r>
            <a:r>
              <a:rPr lang="tr-TR" dirty="0"/>
              <a:t>kurallar ortaya konuldu.</a:t>
            </a:r>
          </a:p>
          <a:p>
            <a:r>
              <a:rPr lang="tr-TR" dirty="0" smtClean="0"/>
              <a:t>Aile </a:t>
            </a:r>
            <a:r>
              <a:rPr lang="tr-TR" dirty="0"/>
              <a:t>meclisi, belirlenmesi, kaynakların verimli değerlendirilmesi, üst yönetimin</a:t>
            </a:r>
          </a:p>
          <a:p>
            <a:r>
              <a:rPr lang="tr-TR" dirty="0"/>
              <a:t>atanması gibi konularda karar </a:t>
            </a:r>
            <a:r>
              <a:rPr lang="tr-TR" dirty="0" smtClean="0"/>
              <a:t>alıyor</a:t>
            </a:r>
            <a:endParaRPr lang="tr-TR" dirty="0"/>
          </a:p>
        </p:txBody>
      </p:sp>
      <p:sp>
        <p:nvSpPr>
          <p:cNvPr id="11" name="Rectangle 9"/>
          <p:cNvSpPr/>
          <p:nvPr/>
        </p:nvSpPr>
        <p:spPr>
          <a:xfrm>
            <a:off x="0" y="86142"/>
            <a:ext cx="9144000" cy="1699467"/>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chemeClr val="bg1"/>
                </a:solidFill>
              </a:rPr>
              <a:t>Uygulama örnekleri </a:t>
            </a:r>
            <a:r>
              <a:rPr lang="tr-TR" sz="6000" b="1" dirty="0" smtClean="0">
                <a:solidFill>
                  <a:schemeClr val="bg1"/>
                </a:solidFill>
              </a:rPr>
              <a:t>!</a:t>
            </a:r>
            <a:endParaRPr lang="tr-TR" sz="6000" dirty="0"/>
          </a:p>
        </p:txBody>
      </p:sp>
    </p:spTree>
    <p:extLst>
      <p:ext uri="{BB962C8B-B14F-4D97-AF65-F5344CB8AC3E}">
        <p14:creationId xmlns:p14="http://schemas.microsoft.com/office/powerpoint/2010/main" val="218990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4" name="Dikdörtgen 3"/>
          <p:cNvSpPr/>
          <p:nvPr/>
        </p:nvSpPr>
        <p:spPr>
          <a:xfrm>
            <a:off x="304800" y="2755678"/>
            <a:ext cx="8686800" cy="480131"/>
          </a:xfrm>
          <a:prstGeom prst="rect">
            <a:avLst/>
          </a:prstGeom>
        </p:spPr>
        <p:txBody>
          <a:bodyPr wrap="square">
            <a:spAutoFit/>
          </a:bodyPr>
          <a:lstStyle/>
          <a:p>
            <a:pPr>
              <a:lnSpc>
                <a:spcPct val="90000"/>
              </a:lnSpc>
              <a:buClr>
                <a:schemeClr val="tx2"/>
              </a:buClr>
            </a:pPr>
            <a:endParaRPr lang="tr-TR" sz="2800" dirty="0"/>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etin kutusu 2"/>
          <p:cNvSpPr txBox="1"/>
          <p:nvPr/>
        </p:nvSpPr>
        <p:spPr>
          <a:xfrm>
            <a:off x="141890" y="2490952"/>
            <a:ext cx="9036269" cy="3255302"/>
          </a:xfrm>
          <a:prstGeom prst="rect">
            <a:avLst/>
          </a:prstGeom>
          <a:noFill/>
        </p:spPr>
        <p:txBody>
          <a:bodyPr wrap="square" rtlCol="0">
            <a:spAutoFit/>
          </a:bodyPr>
          <a:lstStyle/>
          <a:p>
            <a:r>
              <a:rPr lang="tr-TR" sz="2000" b="1" dirty="0"/>
              <a:t>ABALIOĞLU</a:t>
            </a:r>
            <a:r>
              <a:rPr lang="tr-TR" sz="2000" dirty="0"/>
              <a:t>: Konsey, yönetim ile ilgili bir takım tavsiye kararları alabiliyor. Fakat şirket yönetimine doğrudan bir müdahale </a:t>
            </a:r>
            <a:r>
              <a:rPr lang="tr-TR" sz="2000" dirty="0" smtClean="0"/>
              <a:t>yapılmıyor</a:t>
            </a:r>
            <a:endParaRPr lang="tr-TR" sz="2800" dirty="0"/>
          </a:p>
          <a:p>
            <a:r>
              <a:rPr lang="tr-TR" sz="2000" b="1" dirty="0" smtClean="0"/>
              <a:t>KURTSAN: </a:t>
            </a:r>
            <a:r>
              <a:rPr lang="tr-TR" dirty="0"/>
              <a:t>Anayasayı bütün aile fertleri birlikte hazırlamış. “Bunlara uyabilen kalacak,</a:t>
            </a:r>
          </a:p>
          <a:p>
            <a:r>
              <a:rPr lang="tr-TR" dirty="0"/>
              <a:t>uymayan grup dışında çalışacak” ilkesi </a:t>
            </a:r>
            <a:r>
              <a:rPr lang="tr-TR" dirty="0" smtClean="0"/>
              <a:t>benimsenmiş. Şirkette </a:t>
            </a:r>
            <a:r>
              <a:rPr lang="tr-TR" dirty="0"/>
              <a:t>çalışabilmenin ön koşulları ortaya koyulmuş. En az 3 yıl başka bir </a:t>
            </a:r>
            <a:r>
              <a:rPr lang="tr-TR" dirty="0" smtClean="0"/>
              <a:t>iş yerinde </a:t>
            </a:r>
            <a:r>
              <a:rPr lang="tr-TR" dirty="0"/>
              <a:t>çalışma, en az iki terfi, üniversite mezunu olma ve iki yabancı dil </a:t>
            </a:r>
            <a:r>
              <a:rPr lang="tr-TR" dirty="0" smtClean="0"/>
              <a:t>gibi koşulları </a:t>
            </a:r>
            <a:r>
              <a:rPr lang="tr-TR" dirty="0"/>
              <a:t>yerine getirene şirkette iş veriliyor</a:t>
            </a:r>
            <a:r>
              <a:rPr lang="tr-TR" dirty="0" smtClean="0"/>
              <a:t>.</a:t>
            </a:r>
          </a:p>
          <a:p>
            <a:r>
              <a:rPr lang="tr-TR" b="1" dirty="0"/>
              <a:t>BAKİOĞLU</a:t>
            </a:r>
            <a:r>
              <a:rPr lang="tr-TR" dirty="0"/>
              <a:t>: “Aile </a:t>
            </a:r>
            <a:r>
              <a:rPr lang="tr-TR" dirty="0" err="1"/>
              <a:t>Anayasası”nda</a:t>
            </a:r>
            <a:r>
              <a:rPr lang="tr-TR" dirty="0"/>
              <a:t>, aile bireylerinin grup şirketlerinin çalışma alanı ile ilgili çok iyi eğitim almış olmaları ve en az bir yabancı dili ana dili gibi bilmeleri şartı aranıyor. </a:t>
            </a:r>
          </a:p>
          <a:p>
            <a:r>
              <a:rPr lang="tr-TR" b="1" dirty="0"/>
              <a:t>İNCİ HOLDİNG: </a:t>
            </a:r>
            <a:r>
              <a:rPr lang="tr-TR" dirty="0"/>
              <a:t>Yönetici olmak için,   2 yılı aynı yerde olmak üzere, en az 3 yıl çalışmış olma koşulu da aranıyor</a:t>
            </a:r>
          </a:p>
          <a:p>
            <a:endParaRPr lang="tr-TR" dirty="0"/>
          </a:p>
        </p:txBody>
      </p:sp>
      <p:sp>
        <p:nvSpPr>
          <p:cNvPr id="11" name="Rectangle 9"/>
          <p:cNvSpPr/>
          <p:nvPr/>
        </p:nvSpPr>
        <p:spPr>
          <a:xfrm>
            <a:off x="0" y="86142"/>
            <a:ext cx="9144000" cy="1699467"/>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chemeClr val="bg1"/>
                </a:solidFill>
              </a:rPr>
              <a:t>Uygulama örnekleri </a:t>
            </a:r>
            <a:r>
              <a:rPr lang="tr-TR" sz="6000" b="1" dirty="0" smtClean="0">
                <a:solidFill>
                  <a:schemeClr val="bg1"/>
                </a:solidFill>
              </a:rPr>
              <a:t>!</a:t>
            </a:r>
            <a:endParaRPr lang="tr-TR" sz="6000" dirty="0"/>
          </a:p>
        </p:txBody>
      </p:sp>
    </p:spTree>
    <p:extLst>
      <p:ext uri="{BB962C8B-B14F-4D97-AF65-F5344CB8AC3E}">
        <p14:creationId xmlns:p14="http://schemas.microsoft.com/office/powerpoint/2010/main" val="217877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4" name="Dikdörtgen 3"/>
          <p:cNvSpPr/>
          <p:nvPr/>
        </p:nvSpPr>
        <p:spPr>
          <a:xfrm>
            <a:off x="304800" y="2755678"/>
            <a:ext cx="8686800" cy="480131"/>
          </a:xfrm>
          <a:prstGeom prst="rect">
            <a:avLst/>
          </a:prstGeom>
        </p:spPr>
        <p:txBody>
          <a:bodyPr wrap="square">
            <a:spAutoFit/>
          </a:bodyPr>
          <a:lstStyle/>
          <a:p>
            <a:pPr>
              <a:lnSpc>
                <a:spcPct val="90000"/>
              </a:lnSpc>
              <a:buClr>
                <a:schemeClr val="tx2"/>
              </a:buClr>
            </a:pPr>
            <a:endParaRPr lang="tr-TR" sz="2800" dirty="0"/>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9"/>
          <p:cNvSpPr/>
          <p:nvPr/>
        </p:nvSpPr>
        <p:spPr>
          <a:xfrm>
            <a:off x="0" y="86142"/>
            <a:ext cx="9144000" cy="1699467"/>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chemeClr val="bg1"/>
                </a:solidFill>
              </a:rPr>
              <a:t>Uygulama örnekleri </a:t>
            </a:r>
            <a:r>
              <a:rPr lang="tr-TR" sz="6000" b="1" dirty="0" smtClean="0">
                <a:solidFill>
                  <a:schemeClr val="bg1"/>
                </a:solidFill>
              </a:rPr>
              <a:t>!</a:t>
            </a:r>
            <a:endParaRPr lang="tr-TR" sz="6000" dirty="0"/>
          </a:p>
        </p:txBody>
      </p:sp>
      <p:sp>
        <p:nvSpPr>
          <p:cNvPr id="3" name="Dikdörtgen 2"/>
          <p:cNvSpPr/>
          <p:nvPr/>
        </p:nvSpPr>
        <p:spPr>
          <a:xfrm>
            <a:off x="898634" y="2554014"/>
            <a:ext cx="7521466" cy="2574812"/>
          </a:xfrm>
          <a:prstGeom prst="rect">
            <a:avLst/>
          </a:prstGeom>
        </p:spPr>
        <p:txBody>
          <a:bodyPr wrap="square">
            <a:spAutoFit/>
          </a:bodyPr>
          <a:lstStyle/>
          <a:p>
            <a:r>
              <a:rPr lang="tr-TR" b="1" dirty="0"/>
              <a:t>MİTSUİ(Japon firması):  </a:t>
            </a:r>
            <a:r>
              <a:rPr lang="tr-TR" dirty="0"/>
              <a:t>Aile anayasasında temel ilkeler şöyle belirlenmiş;</a:t>
            </a:r>
          </a:p>
          <a:p>
            <a:r>
              <a:rPr lang="tr-TR" dirty="0"/>
              <a:t>               - Yıllık kazancın bir bölümü aile üyelerine dağıtılır</a:t>
            </a:r>
          </a:p>
          <a:p>
            <a:r>
              <a:rPr lang="tr-TR" dirty="0"/>
              <a:t>               -Aile üyeleri son nefesine kadar çalışır</a:t>
            </a:r>
          </a:p>
          <a:p>
            <a:r>
              <a:rPr lang="tr-TR" dirty="0"/>
              <a:t>             </a:t>
            </a:r>
            <a:r>
              <a:rPr lang="tr-TR" dirty="0" smtClean="0"/>
              <a:t>  </a:t>
            </a:r>
            <a:r>
              <a:rPr lang="tr-TR" dirty="0"/>
              <a:t>-Tutumluluk aileyi zenginleştirir, lüks ise yıkar</a:t>
            </a:r>
          </a:p>
          <a:p>
            <a:r>
              <a:rPr lang="tr-TR" dirty="0"/>
              <a:t>               -Başkalarına kefil olmak için aile konseyinden onay alınır</a:t>
            </a:r>
          </a:p>
          <a:p>
            <a:r>
              <a:rPr lang="tr-TR" dirty="0"/>
              <a:t>               -Mali raporların denetimi mutlaka yapılmalıdır</a:t>
            </a:r>
          </a:p>
          <a:p>
            <a:r>
              <a:rPr lang="tr-TR" dirty="0"/>
              <a:t>               -Başarının şartı işe odaklanmadır, başka işlerle uğraşılmamalıdır</a:t>
            </a:r>
          </a:p>
          <a:p>
            <a:r>
              <a:rPr lang="tr-TR" dirty="0"/>
              <a:t>               -Aile üyelerinin çocukları mutlaka çıraklık sürecinden geçmelidir</a:t>
            </a:r>
          </a:p>
          <a:p>
            <a:pPr marL="457200" indent="-457200">
              <a:buFont typeface="Wingdings" pitchFamily="2" charset="2"/>
              <a:buChar char="Ø"/>
            </a:pPr>
            <a:endParaRPr lang="tr-TR" dirty="0"/>
          </a:p>
        </p:txBody>
      </p:sp>
    </p:spTree>
    <p:extLst>
      <p:ext uri="{BB962C8B-B14F-4D97-AF65-F5344CB8AC3E}">
        <p14:creationId xmlns:p14="http://schemas.microsoft.com/office/powerpoint/2010/main" val="382070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2400"/>
            <a:ext cx="9144000" cy="1752600"/>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317636" y="492204"/>
            <a:ext cx="10528436" cy="1107996"/>
          </a:xfrm>
          <a:prstGeom prst="rect">
            <a:avLst/>
          </a:prstGeom>
        </p:spPr>
        <p:txBody>
          <a:bodyPr wrap="square">
            <a:spAutoFit/>
          </a:bodyPr>
          <a:lstStyle/>
          <a:p>
            <a:pPr lvl="0">
              <a:spcBef>
                <a:spcPct val="0"/>
              </a:spcBef>
            </a:pPr>
            <a:r>
              <a:rPr lang="tr-TR" sz="6600" b="1" dirty="0" smtClean="0">
                <a:solidFill>
                  <a:schemeClr val="bg1"/>
                </a:solidFill>
                <a:ea typeface="+mj-ea"/>
                <a:cs typeface="+mj-cs"/>
              </a:rPr>
              <a:t>  </a:t>
            </a:r>
            <a:r>
              <a:rPr lang="tr-TR" sz="4400" b="1" dirty="0" smtClean="0">
                <a:solidFill>
                  <a:schemeClr val="bg1"/>
                </a:solidFill>
                <a:ea typeface="+mj-ea"/>
                <a:cs typeface="+mj-cs"/>
              </a:rPr>
              <a:t>Dünyada Aile işletmeleri kuşakları</a:t>
            </a:r>
            <a:endParaRPr lang="en-US" sz="4400" b="1" dirty="0">
              <a:solidFill>
                <a:schemeClr val="bg1"/>
              </a:solidFill>
              <a:ea typeface="+mj-ea"/>
              <a:cs typeface="+mj-cs"/>
            </a:endParaRPr>
          </a:p>
        </p:txBody>
      </p:sp>
      <p:sp>
        <p:nvSpPr>
          <p:cNvPr id="6" name="Rectangle 5"/>
          <p:cNvSpPr/>
          <p:nvPr/>
        </p:nvSpPr>
        <p:spPr>
          <a:xfrm rot="319590">
            <a:off x="7919585" y="-277237"/>
            <a:ext cx="990600" cy="2646878"/>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a:solidFill>
                  <a:schemeClr val="bg1"/>
                </a:solidFill>
                <a:ea typeface="+mj-ea"/>
                <a:cs typeface="+mj-cs"/>
              </a:rPr>
              <a:t>!</a:t>
            </a:r>
            <a:endParaRPr lang="en-US" sz="16600" b="1" dirty="0">
              <a:solidFill>
                <a:schemeClr val="bg1"/>
              </a:solidFill>
              <a:ea typeface="+mj-ea"/>
              <a:cs typeface="+mj-cs"/>
            </a:endParaRPr>
          </a:p>
        </p:txBody>
      </p:sp>
      <p:sp>
        <p:nvSpPr>
          <p:cNvPr id="3" name="Dikdörtgen 2"/>
          <p:cNvSpPr/>
          <p:nvPr/>
        </p:nvSpPr>
        <p:spPr>
          <a:xfrm>
            <a:off x="450782" y="2295108"/>
            <a:ext cx="8991600" cy="3477875"/>
          </a:xfrm>
          <a:prstGeom prst="rect">
            <a:avLst/>
          </a:prstGeom>
        </p:spPr>
        <p:txBody>
          <a:bodyPr wrap="square">
            <a:spAutoFit/>
          </a:bodyPr>
          <a:lstStyle/>
          <a:p>
            <a:r>
              <a:rPr lang="tr-TR" sz="2400" dirty="0" smtClean="0"/>
              <a:t>       Aile işletmelerinin kuşak ortalaması: </a:t>
            </a:r>
          </a:p>
          <a:p>
            <a:pPr marL="457200" indent="-457200">
              <a:buFont typeface="Wingdings" panose="05000000000000000000" pitchFamily="2" charset="2"/>
              <a:buChar char="v"/>
            </a:pPr>
            <a:r>
              <a:rPr lang="tr-TR" sz="2400" dirty="0" smtClean="0"/>
              <a:t> Birinci Kuşak%50</a:t>
            </a:r>
          </a:p>
          <a:p>
            <a:pPr marL="457200" indent="-457200">
              <a:buFont typeface="Wingdings" panose="05000000000000000000" pitchFamily="2" charset="2"/>
              <a:buChar char="v"/>
            </a:pPr>
            <a:r>
              <a:rPr lang="tr-TR" sz="2400" dirty="0" smtClean="0"/>
              <a:t> </a:t>
            </a:r>
            <a:r>
              <a:rPr lang="tr-TR" sz="2400" dirty="0"/>
              <a:t>İkinci </a:t>
            </a:r>
            <a:r>
              <a:rPr lang="tr-TR" sz="2400" dirty="0" smtClean="0"/>
              <a:t>Kuşak %30 </a:t>
            </a:r>
          </a:p>
          <a:p>
            <a:pPr marL="457200" indent="-457200">
              <a:buFont typeface="Wingdings" panose="05000000000000000000" pitchFamily="2" charset="2"/>
              <a:buChar char="v"/>
            </a:pPr>
            <a:r>
              <a:rPr lang="tr-TR" sz="2400" dirty="0" smtClean="0"/>
              <a:t>Üçüncü </a:t>
            </a:r>
            <a:r>
              <a:rPr lang="tr-TR" sz="2400" dirty="0"/>
              <a:t>Kuşak </a:t>
            </a:r>
            <a:r>
              <a:rPr lang="tr-TR" sz="2400" dirty="0" smtClean="0"/>
              <a:t>%15</a:t>
            </a:r>
          </a:p>
          <a:p>
            <a:pPr marL="457200" indent="-457200">
              <a:buFont typeface="Wingdings" panose="05000000000000000000" pitchFamily="2" charset="2"/>
              <a:buChar char="v"/>
            </a:pPr>
            <a:r>
              <a:rPr lang="tr-TR" sz="2400" dirty="0" smtClean="0"/>
              <a:t>dördüncü kuşak </a:t>
            </a:r>
            <a:r>
              <a:rPr lang="tr-TR" sz="2400" dirty="0"/>
              <a:t>oranı ise </a:t>
            </a:r>
            <a:r>
              <a:rPr lang="tr-TR" sz="2400" dirty="0" smtClean="0"/>
              <a:t>%5 civarıdır.</a:t>
            </a:r>
            <a:endParaRPr lang="tr-TR" sz="2400" dirty="0"/>
          </a:p>
          <a:p>
            <a:r>
              <a:rPr lang="tr-TR" sz="2400" dirty="0" smtClean="0"/>
              <a:t>Dünyada aile işletmelerinin ortalama ömrü 30 yıldır.</a:t>
            </a:r>
          </a:p>
          <a:p>
            <a:r>
              <a:rPr lang="tr-TR" sz="2400" dirty="0" smtClean="0"/>
              <a:t>En eskiler:</a:t>
            </a:r>
          </a:p>
          <a:p>
            <a:r>
              <a:rPr lang="tr-TR" sz="2400" dirty="0" smtClean="0"/>
              <a:t>Kongo </a:t>
            </a:r>
            <a:r>
              <a:rPr lang="tr-TR" sz="2400" dirty="0" err="1" smtClean="0"/>
              <a:t>Gumi</a:t>
            </a:r>
            <a:r>
              <a:rPr lang="tr-TR" sz="2400" dirty="0" smtClean="0"/>
              <a:t> (Japon 878)  40.kuşak</a:t>
            </a:r>
          </a:p>
          <a:p>
            <a:r>
              <a:rPr lang="tr-TR" sz="2400" dirty="0" err="1" smtClean="0"/>
              <a:t>Chateau</a:t>
            </a:r>
            <a:r>
              <a:rPr lang="tr-TR" sz="2400" dirty="0" smtClean="0"/>
              <a:t> de </a:t>
            </a:r>
            <a:r>
              <a:rPr lang="tr-TR" sz="2400" dirty="0" err="1" smtClean="0"/>
              <a:t>Gulaine</a:t>
            </a:r>
            <a:r>
              <a:rPr lang="tr-TR" sz="2400" dirty="0" smtClean="0"/>
              <a:t>(Fransız 718) 34.kuşak</a:t>
            </a:r>
            <a:endParaRPr lang="tr-TR" sz="2800" dirty="0" smtClean="0"/>
          </a:p>
        </p:txBody>
      </p:sp>
    </p:spTree>
    <p:extLst>
      <p:ext uri="{BB962C8B-B14F-4D97-AF65-F5344CB8AC3E}">
        <p14:creationId xmlns:p14="http://schemas.microsoft.com/office/powerpoint/2010/main" val="318640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wipe(down)">
                                      <p:cBhvr>
                                        <p:cTn id="51" dur="580">
                                          <p:stCondLst>
                                            <p:cond delay="0"/>
                                          </p:stCondLst>
                                        </p:cTn>
                                        <p:tgtEl>
                                          <p:spTgt spid="3">
                                            <p:txEl>
                                              <p:pRg st="0" end="0"/>
                                            </p:txEl>
                                          </p:spTgt>
                                        </p:tgtEl>
                                      </p:cBhvr>
                                    </p:animEffect>
                                    <p:anim calcmode="lin" valueType="num">
                                      <p:cBhvr>
                                        <p:cTn id="5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0" end="0"/>
                                            </p:txEl>
                                          </p:spTgt>
                                        </p:tgtEl>
                                      </p:cBhvr>
                                      <p:to x="100000" y="60000"/>
                                    </p:animScale>
                                    <p:animScale>
                                      <p:cBhvr>
                                        <p:cTn id="58" dur="166" decel="50000">
                                          <p:stCondLst>
                                            <p:cond delay="676"/>
                                          </p:stCondLst>
                                        </p:cTn>
                                        <p:tgtEl>
                                          <p:spTgt spid="3">
                                            <p:txEl>
                                              <p:pRg st="0" end="0"/>
                                            </p:txEl>
                                          </p:spTgt>
                                        </p:tgtEl>
                                      </p:cBhvr>
                                      <p:to x="100000" y="100000"/>
                                    </p:animScale>
                                    <p:animScale>
                                      <p:cBhvr>
                                        <p:cTn id="59" dur="26">
                                          <p:stCondLst>
                                            <p:cond delay="1312"/>
                                          </p:stCondLst>
                                        </p:cTn>
                                        <p:tgtEl>
                                          <p:spTgt spid="3">
                                            <p:txEl>
                                              <p:pRg st="0" end="0"/>
                                            </p:txEl>
                                          </p:spTgt>
                                        </p:tgtEl>
                                      </p:cBhvr>
                                      <p:to x="100000" y="80000"/>
                                    </p:animScale>
                                    <p:animScale>
                                      <p:cBhvr>
                                        <p:cTn id="60" dur="166" decel="50000">
                                          <p:stCondLst>
                                            <p:cond delay="1338"/>
                                          </p:stCondLst>
                                        </p:cTn>
                                        <p:tgtEl>
                                          <p:spTgt spid="3">
                                            <p:txEl>
                                              <p:pRg st="0" end="0"/>
                                            </p:txEl>
                                          </p:spTgt>
                                        </p:tgtEl>
                                      </p:cBhvr>
                                      <p:to x="100000" y="100000"/>
                                    </p:animScale>
                                    <p:animScale>
                                      <p:cBhvr>
                                        <p:cTn id="61" dur="26">
                                          <p:stCondLst>
                                            <p:cond delay="1642"/>
                                          </p:stCondLst>
                                        </p:cTn>
                                        <p:tgtEl>
                                          <p:spTgt spid="3">
                                            <p:txEl>
                                              <p:pRg st="0" end="0"/>
                                            </p:txEl>
                                          </p:spTgt>
                                        </p:tgtEl>
                                      </p:cBhvr>
                                      <p:to x="100000" y="90000"/>
                                    </p:animScale>
                                    <p:animScale>
                                      <p:cBhvr>
                                        <p:cTn id="62" dur="166" decel="50000">
                                          <p:stCondLst>
                                            <p:cond delay="1668"/>
                                          </p:stCondLst>
                                        </p:cTn>
                                        <p:tgtEl>
                                          <p:spTgt spid="3">
                                            <p:txEl>
                                              <p:pRg st="0" end="0"/>
                                            </p:txEl>
                                          </p:spTgt>
                                        </p:tgtEl>
                                      </p:cBhvr>
                                      <p:to x="100000" y="100000"/>
                                    </p:animScale>
                                    <p:animScale>
                                      <p:cBhvr>
                                        <p:cTn id="63" dur="26">
                                          <p:stCondLst>
                                            <p:cond delay="1808"/>
                                          </p:stCondLst>
                                        </p:cTn>
                                        <p:tgtEl>
                                          <p:spTgt spid="3">
                                            <p:txEl>
                                              <p:pRg st="0" end="0"/>
                                            </p:txEl>
                                          </p:spTgt>
                                        </p:tgtEl>
                                      </p:cBhvr>
                                      <p:to x="100000" y="95000"/>
                                    </p:animScale>
                                    <p:animScale>
                                      <p:cBhvr>
                                        <p:cTn id="64" dur="166" decel="50000">
                                          <p:stCondLst>
                                            <p:cond delay="1834"/>
                                          </p:stCondLst>
                                        </p:cTn>
                                        <p:tgtEl>
                                          <p:spTgt spid="3">
                                            <p:txEl>
                                              <p:pRg st="0" end="0"/>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animEffect transition="in" filter="wipe(down)">
                                      <p:cBhvr>
                                        <p:cTn id="69" dur="580">
                                          <p:stCondLst>
                                            <p:cond delay="0"/>
                                          </p:stCondLst>
                                        </p:cTn>
                                        <p:tgtEl>
                                          <p:spTgt spid="3">
                                            <p:txEl>
                                              <p:pRg st="1" end="1"/>
                                            </p:txEl>
                                          </p:spTgt>
                                        </p:tgtEl>
                                      </p:cBhvr>
                                    </p:animEffect>
                                    <p:anim calcmode="lin" valueType="num">
                                      <p:cBhvr>
                                        <p:cTn id="7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1" end="1"/>
                                            </p:txEl>
                                          </p:spTgt>
                                        </p:tgtEl>
                                      </p:cBhvr>
                                      <p:to x="100000" y="60000"/>
                                    </p:animScale>
                                    <p:animScale>
                                      <p:cBhvr>
                                        <p:cTn id="76" dur="166" decel="50000">
                                          <p:stCondLst>
                                            <p:cond delay="676"/>
                                          </p:stCondLst>
                                        </p:cTn>
                                        <p:tgtEl>
                                          <p:spTgt spid="3">
                                            <p:txEl>
                                              <p:pRg st="1" end="1"/>
                                            </p:txEl>
                                          </p:spTgt>
                                        </p:tgtEl>
                                      </p:cBhvr>
                                      <p:to x="100000" y="100000"/>
                                    </p:animScale>
                                    <p:animScale>
                                      <p:cBhvr>
                                        <p:cTn id="77" dur="26">
                                          <p:stCondLst>
                                            <p:cond delay="1312"/>
                                          </p:stCondLst>
                                        </p:cTn>
                                        <p:tgtEl>
                                          <p:spTgt spid="3">
                                            <p:txEl>
                                              <p:pRg st="1" end="1"/>
                                            </p:txEl>
                                          </p:spTgt>
                                        </p:tgtEl>
                                      </p:cBhvr>
                                      <p:to x="100000" y="80000"/>
                                    </p:animScale>
                                    <p:animScale>
                                      <p:cBhvr>
                                        <p:cTn id="78" dur="166" decel="50000">
                                          <p:stCondLst>
                                            <p:cond delay="1338"/>
                                          </p:stCondLst>
                                        </p:cTn>
                                        <p:tgtEl>
                                          <p:spTgt spid="3">
                                            <p:txEl>
                                              <p:pRg st="1" end="1"/>
                                            </p:txEl>
                                          </p:spTgt>
                                        </p:tgtEl>
                                      </p:cBhvr>
                                      <p:to x="100000" y="100000"/>
                                    </p:animScale>
                                    <p:animScale>
                                      <p:cBhvr>
                                        <p:cTn id="79" dur="26">
                                          <p:stCondLst>
                                            <p:cond delay="1642"/>
                                          </p:stCondLst>
                                        </p:cTn>
                                        <p:tgtEl>
                                          <p:spTgt spid="3">
                                            <p:txEl>
                                              <p:pRg st="1" end="1"/>
                                            </p:txEl>
                                          </p:spTgt>
                                        </p:tgtEl>
                                      </p:cBhvr>
                                      <p:to x="100000" y="90000"/>
                                    </p:animScale>
                                    <p:animScale>
                                      <p:cBhvr>
                                        <p:cTn id="80" dur="166" decel="50000">
                                          <p:stCondLst>
                                            <p:cond delay="1668"/>
                                          </p:stCondLst>
                                        </p:cTn>
                                        <p:tgtEl>
                                          <p:spTgt spid="3">
                                            <p:txEl>
                                              <p:pRg st="1" end="1"/>
                                            </p:txEl>
                                          </p:spTgt>
                                        </p:tgtEl>
                                      </p:cBhvr>
                                      <p:to x="100000" y="100000"/>
                                    </p:animScale>
                                    <p:animScale>
                                      <p:cBhvr>
                                        <p:cTn id="81" dur="26">
                                          <p:stCondLst>
                                            <p:cond delay="1808"/>
                                          </p:stCondLst>
                                        </p:cTn>
                                        <p:tgtEl>
                                          <p:spTgt spid="3">
                                            <p:txEl>
                                              <p:pRg st="1" end="1"/>
                                            </p:txEl>
                                          </p:spTgt>
                                        </p:tgtEl>
                                      </p:cBhvr>
                                      <p:to x="100000" y="95000"/>
                                    </p:animScale>
                                    <p:animScale>
                                      <p:cBhvr>
                                        <p:cTn id="82" dur="166" decel="50000">
                                          <p:stCondLst>
                                            <p:cond delay="1834"/>
                                          </p:stCondLst>
                                        </p:cTn>
                                        <p:tgtEl>
                                          <p:spTgt spid="3">
                                            <p:txEl>
                                              <p:pRg st="1" end="1"/>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3">
                                            <p:txEl>
                                              <p:pRg st="2" end="2"/>
                                            </p:txEl>
                                          </p:spTgt>
                                        </p:tgtEl>
                                        <p:attrNameLst>
                                          <p:attrName>style.visibility</p:attrName>
                                        </p:attrNameLst>
                                      </p:cBhvr>
                                      <p:to>
                                        <p:strVal val="visible"/>
                                      </p:to>
                                    </p:set>
                                    <p:animEffect transition="in" filter="wipe(down)">
                                      <p:cBhvr>
                                        <p:cTn id="87" dur="580">
                                          <p:stCondLst>
                                            <p:cond delay="0"/>
                                          </p:stCondLst>
                                        </p:cTn>
                                        <p:tgtEl>
                                          <p:spTgt spid="3">
                                            <p:txEl>
                                              <p:pRg st="2" end="2"/>
                                            </p:txEl>
                                          </p:spTgt>
                                        </p:tgtEl>
                                      </p:cBhvr>
                                    </p:animEffect>
                                    <p:anim calcmode="lin" valueType="num">
                                      <p:cBhvr>
                                        <p:cTn id="8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2" end="2"/>
                                            </p:txEl>
                                          </p:spTgt>
                                        </p:tgtEl>
                                      </p:cBhvr>
                                      <p:to x="100000" y="60000"/>
                                    </p:animScale>
                                    <p:animScale>
                                      <p:cBhvr>
                                        <p:cTn id="94" dur="166" decel="50000">
                                          <p:stCondLst>
                                            <p:cond delay="676"/>
                                          </p:stCondLst>
                                        </p:cTn>
                                        <p:tgtEl>
                                          <p:spTgt spid="3">
                                            <p:txEl>
                                              <p:pRg st="2" end="2"/>
                                            </p:txEl>
                                          </p:spTgt>
                                        </p:tgtEl>
                                      </p:cBhvr>
                                      <p:to x="100000" y="100000"/>
                                    </p:animScale>
                                    <p:animScale>
                                      <p:cBhvr>
                                        <p:cTn id="95" dur="26">
                                          <p:stCondLst>
                                            <p:cond delay="1312"/>
                                          </p:stCondLst>
                                        </p:cTn>
                                        <p:tgtEl>
                                          <p:spTgt spid="3">
                                            <p:txEl>
                                              <p:pRg st="2" end="2"/>
                                            </p:txEl>
                                          </p:spTgt>
                                        </p:tgtEl>
                                      </p:cBhvr>
                                      <p:to x="100000" y="80000"/>
                                    </p:animScale>
                                    <p:animScale>
                                      <p:cBhvr>
                                        <p:cTn id="96" dur="166" decel="50000">
                                          <p:stCondLst>
                                            <p:cond delay="1338"/>
                                          </p:stCondLst>
                                        </p:cTn>
                                        <p:tgtEl>
                                          <p:spTgt spid="3">
                                            <p:txEl>
                                              <p:pRg st="2" end="2"/>
                                            </p:txEl>
                                          </p:spTgt>
                                        </p:tgtEl>
                                      </p:cBhvr>
                                      <p:to x="100000" y="100000"/>
                                    </p:animScale>
                                    <p:animScale>
                                      <p:cBhvr>
                                        <p:cTn id="97" dur="26">
                                          <p:stCondLst>
                                            <p:cond delay="1642"/>
                                          </p:stCondLst>
                                        </p:cTn>
                                        <p:tgtEl>
                                          <p:spTgt spid="3">
                                            <p:txEl>
                                              <p:pRg st="2" end="2"/>
                                            </p:txEl>
                                          </p:spTgt>
                                        </p:tgtEl>
                                      </p:cBhvr>
                                      <p:to x="100000" y="90000"/>
                                    </p:animScale>
                                    <p:animScale>
                                      <p:cBhvr>
                                        <p:cTn id="98" dur="166" decel="50000">
                                          <p:stCondLst>
                                            <p:cond delay="1668"/>
                                          </p:stCondLst>
                                        </p:cTn>
                                        <p:tgtEl>
                                          <p:spTgt spid="3">
                                            <p:txEl>
                                              <p:pRg st="2" end="2"/>
                                            </p:txEl>
                                          </p:spTgt>
                                        </p:tgtEl>
                                      </p:cBhvr>
                                      <p:to x="100000" y="100000"/>
                                    </p:animScale>
                                    <p:animScale>
                                      <p:cBhvr>
                                        <p:cTn id="99" dur="26">
                                          <p:stCondLst>
                                            <p:cond delay="1808"/>
                                          </p:stCondLst>
                                        </p:cTn>
                                        <p:tgtEl>
                                          <p:spTgt spid="3">
                                            <p:txEl>
                                              <p:pRg st="2" end="2"/>
                                            </p:txEl>
                                          </p:spTgt>
                                        </p:tgtEl>
                                      </p:cBhvr>
                                      <p:to x="100000" y="95000"/>
                                    </p:animScale>
                                    <p:animScale>
                                      <p:cBhvr>
                                        <p:cTn id="100" dur="166" decel="50000">
                                          <p:stCondLst>
                                            <p:cond delay="1834"/>
                                          </p:stCondLst>
                                        </p:cTn>
                                        <p:tgtEl>
                                          <p:spTgt spid="3">
                                            <p:txEl>
                                              <p:pRg st="2" end="2"/>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3">
                                            <p:txEl>
                                              <p:pRg st="3" end="3"/>
                                            </p:txEl>
                                          </p:spTgt>
                                        </p:tgtEl>
                                        <p:attrNameLst>
                                          <p:attrName>style.visibility</p:attrName>
                                        </p:attrNameLst>
                                      </p:cBhvr>
                                      <p:to>
                                        <p:strVal val="visible"/>
                                      </p:to>
                                    </p:set>
                                    <p:animEffect transition="in" filter="wipe(down)">
                                      <p:cBhvr>
                                        <p:cTn id="105" dur="580">
                                          <p:stCondLst>
                                            <p:cond delay="0"/>
                                          </p:stCondLst>
                                        </p:cTn>
                                        <p:tgtEl>
                                          <p:spTgt spid="3">
                                            <p:txEl>
                                              <p:pRg st="3" end="3"/>
                                            </p:txEl>
                                          </p:spTgt>
                                        </p:tgtEl>
                                      </p:cBhvr>
                                    </p:animEffect>
                                    <p:anim calcmode="lin" valueType="num">
                                      <p:cBhvr>
                                        <p:cTn id="10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3" end="3"/>
                                            </p:txEl>
                                          </p:spTgt>
                                        </p:tgtEl>
                                      </p:cBhvr>
                                      <p:to x="100000" y="60000"/>
                                    </p:animScale>
                                    <p:animScale>
                                      <p:cBhvr>
                                        <p:cTn id="112" dur="166" decel="50000">
                                          <p:stCondLst>
                                            <p:cond delay="676"/>
                                          </p:stCondLst>
                                        </p:cTn>
                                        <p:tgtEl>
                                          <p:spTgt spid="3">
                                            <p:txEl>
                                              <p:pRg st="3" end="3"/>
                                            </p:txEl>
                                          </p:spTgt>
                                        </p:tgtEl>
                                      </p:cBhvr>
                                      <p:to x="100000" y="100000"/>
                                    </p:animScale>
                                    <p:animScale>
                                      <p:cBhvr>
                                        <p:cTn id="113" dur="26">
                                          <p:stCondLst>
                                            <p:cond delay="1312"/>
                                          </p:stCondLst>
                                        </p:cTn>
                                        <p:tgtEl>
                                          <p:spTgt spid="3">
                                            <p:txEl>
                                              <p:pRg st="3" end="3"/>
                                            </p:txEl>
                                          </p:spTgt>
                                        </p:tgtEl>
                                      </p:cBhvr>
                                      <p:to x="100000" y="80000"/>
                                    </p:animScale>
                                    <p:animScale>
                                      <p:cBhvr>
                                        <p:cTn id="114" dur="166" decel="50000">
                                          <p:stCondLst>
                                            <p:cond delay="1338"/>
                                          </p:stCondLst>
                                        </p:cTn>
                                        <p:tgtEl>
                                          <p:spTgt spid="3">
                                            <p:txEl>
                                              <p:pRg st="3" end="3"/>
                                            </p:txEl>
                                          </p:spTgt>
                                        </p:tgtEl>
                                      </p:cBhvr>
                                      <p:to x="100000" y="100000"/>
                                    </p:animScale>
                                    <p:animScale>
                                      <p:cBhvr>
                                        <p:cTn id="115" dur="26">
                                          <p:stCondLst>
                                            <p:cond delay="1642"/>
                                          </p:stCondLst>
                                        </p:cTn>
                                        <p:tgtEl>
                                          <p:spTgt spid="3">
                                            <p:txEl>
                                              <p:pRg st="3" end="3"/>
                                            </p:txEl>
                                          </p:spTgt>
                                        </p:tgtEl>
                                      </p:cBhvr>
                                      <p:to x="100000" y="90000"/>
                                    </p:animScale>
                                    <p:animScale>
                                      <p:cBhvr>
                                        <p:cTn id="116" dur="166" decel="50000">
                                          <p:stCondLst>
                                            <p:cond delay="1668"/>
                                          </p:stCondLst>
                                        </p:cTn>
                                        <p:tgtEl>
                                          <p:spTgt spid="3">
                                            <p:txEl>
                                              <p:pRg st="3" end="3"/>
                                            </p:txEl>
                                          </p:spTgt>
                                        </p:tgtEl>
                                      </p:cBhvr>
                                      <p:to x="100000" y="100000"/>
                                    </p:animScale>
                                    <p:animScale>
                                      <p:cBhvr>
                                        <p:cTn id="117" dur="26">
                                          <p:stCondLst>
                                            <p:cond delay="1808"/>
                                          </p:stCondLst>
                                        </p:cTn>
                                        <p:tgtEl>
                                          <p:spTgt spid="3">
                                            <p:txEl>
                                              <p:pRg st="3" end="3"/>
                                            </p:txEl>
                                          </p:spTgt>
                                        </p:tgtEl>
                                      </p:cBhvr>
                                      <p:to x="100000" y="95000"/>
                                    </p:animScale>
                                    <p:animScale>
                                      <p:cBhvr>
                                        <p:cTn id="118" dur="166" decel="50000">
                                          <p:stCondLst>
                                            <p:cond delay="1834"/>
                                          </p:stCondLst>
                                        </p:cTn>
                                        <p:tgtEl>
                                          <p:spTgt spid="3">
                                            <p:txEl>
                                              <p:pRg st="3" end="3"/>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
                                            <p:txEl>
                                              <p:pRg st="4" end="4"/>
                                            </p:txEl>
                                          </p:spTgt>
                                        </p:tgtEl>
                                        <p:attrNameLst>
                                          <p:attrName>style.visibility</p:attrName>
                                        </p:attrNameLst>
                                      </p:cBhvr>
                                      <p:to>
                                        <p:strVal val="visible"/>
                                      </p:to>
                                    </p:set>
                                    <p:animEffect transition="in" filter="wipe(down)">
                                      <p:cBhvr>
                                        <p:cTn id="123" dur="580">
                                          <p:stCondLst>
                                            <p:cond delay="0"/>
                                          </p:stCondLst>
                                        </p:cTn>
                                        <p:tgtEl>
                                          <p:spTgt spid="3">
                                            <p:txEl>
                                              <p:pRg st="4" end="4"/>
                                            </p:txEl>
                                          </p:spTgt>
                                        </p:tgtEl>
                                      </p:cBhvr>
                                    </p:animEffect>
                                    <p:anim calcmode="lin" valueType="num">
                                      <p:cBhvr>
                                        <p:cTn id="12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4" end="4"/>
                                            </p:txEl>
                                          </p:spTgt>
                                        </p:tgtEl>
                                      </p:cBhvr>
                                      <p:to x="100000" y="60000"/>
                                    </p:animScale>
                                    <p:animScale>
                                      <p:cBhvr>
                                        <p:cTn id="130" dur="166" decel="50000">
                                          <p:stCondLst>
                                            <p:cond delay="676"/>
                                          </p:stCondLst>
                                        </p:cTn>
                                        <p:tgtEl>
                                          <p:spTgt spid="3">
                                            <p:txEl>
                                              <p:pRg st="4" end="4"/>
                                            </p:txEl>
                                          </p:spTgt>
                                        </p:tgtEl>
                                      </p:cBhvr>
                                      <p:to x="100000" y="100000"/>
                                    </p:animScale>
                                    <p:animScale>
                                      <p:cBhvr>
                                        <p:cTn id="131" dur="26">
                                          <p:stCondLst>
                                            <p:cond delay="1312"/>
                                          </p:stCondLst>
                                        </p:cTn>
                                        <p:tgtEl>
                                          <p:spTgt spid="3">
                                            <p:txEl>
                                              <p:pRg st="4" end="4"/>
                                            </p:txEl>
                                          </p:spTgt>
                                        </p:tgtEl>
                                      </p:cBhvr>
                                      <p:to x="100000" y="80000"/>
                                    </p:animScale>
                                    <p:animScale>
                                      <p:cBhvr>
                                        <p:cTn id="132" dur="166" decel="50000">
                                          <p:stCondLst>
                                            <p:cond delay="1338"/>
                                          </p:stCondLst>
                                        </p:cTn>
                                        <p:tgtEl>
                                          <p:spTgt spid="3">
                                            <p:txEl>
                                              <p:pRg st="4" end="4"/>
                                            </p:txEl>
                                          </p:spTgt>
                                        </p:tgtEl>
                                      </p:cBhvr>
                                      <p:to x="100000" y="100000"/>
                                    </p:animScale>
                                    <p:animScale>
                                      <p:cBhvr>
                                        <p:cTn id="133" dur="26">
                                          <p:stCondLst>
                                            <p:cond delay="1642"/>
                                          </p:stCondLst>
                                        </p:cTn>
                                        <p:tgtEl>
                                          <p:spTgt spid="3">
                                            <p:txEl>
                                              <p:pRg st="4" end="4"/>
                                            </p:txEl>
                                          </p:spTgt>
                                        </p:tgtEl>
                                      </p:cBhvr>
                                      <p:to x="100000" y="90000"/>
                                    </p:animScale>
                                    <p:animScale>
                                      <p:cBhvr>
                                        <p:cTn id="134" dur="166" decel="50000">
                                          <p:stCondLst>
                                            <p:cond delay="1668"/>
                                          </p:stCondLst>
                                        </p:cTn>
                                        <p:tgtEl>
                                          <p:spTgt spid="3">
                                            <p:txEl>
                                              <p:pRg st="4" end="4"/>
                                            </p:txEl>
                                          </p:spTgt>
                                        </p:tgtEl>
                                      </p:cBhvr>
                                      <p:to x="100000" y="100000"/>
                                    </p:animScale>
                                    <p:animScale>
                                      <p:cBhvr>
                                        <p:cTn id="135" dur="26">
                                          <p:stCondLst>
                                            <p:cond delay="1808"/>
                                          </p:stCondLst>
                                        </p:cTn>
                                        <p:tgtEl>
                                          <p:spTgt spid="3">
                                            <p:txEl>
                                              <p:pRg st="4" end="4"/>
                                            </p:txEl>
                                          </p:spTgt>
                                        </p:tgtEl>
                                      </p:cBhvr>
                                      <p:to x="100000" y="95000"/>
                                    </p:animScale>
                                    <p:animScale>
                                      <p:cBhvr>
                                        <p:cTn id="136" dur="166" decel="50000">
                                          <p:stCondLst>
                                            <p:cond delay="1834"/>
                                          </p:stCondLst>
                                        </p:cTn>
                                        <p:tgtEl>
                                          <p:spTgt spid="3">
                                            <p:txEl>
                                              <p:pRg st="4" end="4"/>
                                            </p:tx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3">
                                            <p:txEl>
                                              <p:pRg st="5" end="5"/>
                                            </p:txEl>
                                          </p:spTgt>
                                        </p:tgtEl>
                                        <p:attrNameLst>
                                          <p:attrName>style.visibility</p:attrName>
                                        </p:attrNameLst>
                                      </p:cBhvr>
                                      <p:to>
                                        <p:strVal val="visible"/>
                                      </p:to>
                                    </p:set>
                                    <p:animEffect transition="in" filter="wipe(down)">
                                      <p:cBhvr>
                                        <p:cTn id="141" dur="580">
                                          <p:stCondLst>
                                            <p:cond delay="0"/>
                                          </p:stCondLst>
                                        </p:cTn>
                                        <p:tgtEl>
                                          <p:spTgt spid="3">
                                            <p:txEl>
                                              <p:pRg st="5" end="5"/>
                                            </p:txEl>
                                          </p:spTgt>
                                        </p:tgtEl>
                                      </p:cBhvr>
                                    </p:animEffect>
                                    <p:anim calcmode="lin" valueType="num">
                                      <p:cBhvr>
                                        <p:cTn id="14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5" end="5"/>
                                            </p:txEl>
                                          </p:spTgt>
                                        </p:tgtEl>
                                      </p:cBhvr>
                                      <p:to x="100000" y="60000"/>
                                    </p:animScale>
                                    <p:animScale>
                                      <p:cBhvr>
                                        <p:cTn id="148" dur="166" decel="50000">
                                          <p:stCondLst>
                                            <p:cond delay="676"/>
                                          </p:stCondLst>
                                        </p:cTn>
                                        <p:tgtEl>
                                          <p:spTgt spid="3">
                                            <p:txEl>
                                              <p:pRg st="5" end="5"/>
                                            </p:txEl>
                                          </p:spTgt>
                                        </p:tgtEl>
                                      </p:cBhvr>
                                      <p:to x="100000" y="100000"/>
                                    </p:animScale>
                                    <p:animScale>
                                      <p:cBhvr>
                                        <p:cTn id="149" dur="26">
                                          <p:stCondLst>
                                            <p:cond delay="1312"/>
                                          </p:stCondLst>
                                        </p:cTn>
                                        <p:tgtEl>
                                          <p:spTgt spid="3">
                                            <p:txEl>
                                              <p:pRg st="5" end="5"/>
                                            </p:txEl>
                                          </p:spTgt>
                                        </p:tgtEl>
                                      </p:cBhvr>
                                      <p:to x="100000" y="80000"/>
                                    </p:animScale>
                                    <p:animScale>
                                      <p:cBhvr>
                                        <p:cTn id="150" dur="166" decel="50000">
                                          <p:stCondLst>
                                            <p:cond delay="1338"/>
                                          </p:stCondLst>
                                        </p:cTn>
                                        <p:tgtEl>
                                          <p:spTgt spid="3">
                                            <p:txEl>
                                              <p:pRg st="5" end="5"/>
                                            </p:txEl>
                                          </p:spTgt>
                                        </p:tgtEl>
                                      </p:cBhvr>
                                      <p:to x="100000" y="100000"/>
                                    </p:animScale>
                                    <p:animScale>
                                      <p:cBhvr>
                                        <p:cTn id="151" dur="26">
                                          <p:stCondLst>
                                            <p:cond delay="1642"/>
                                          </p:stCondLst>
                                        </p:cTn>
                                        <p:tgtEl>
                                          <p:spTgt spid="3">
                                            <p:txEl>
                                              <p:pRg st="5" end="5"/>
                                            </p:txEl>
                                          </p:spTgt>
                                        </p:tgtEl>
                                      </p:cBhvr>
                                      <p:to x="100000" y="90000"/>
                                    </p:animScale>
                                    <p:animScale>
                                      <p:cBhvr>
                                        <p:cTn id="152" dur="166" decel="50000">
                                          <p:stCondLst>
                                            <p:cond delay="1668"/>
                                          </p:stCondLst>
                                        </p:cTn>
                                        <p:tgtEl>
                                          <p:spTgt spid="3">
                                            <p:txEl>
                                              <p:pRg st="5" end="5"/>
                                            </p:txEl>
                                          </p:spTgt>
                                        </p:tgtEl>
                                      </p:cBhvr>
                                      <p:to x="100000" y="100000"/>
                                    </p:animScale>
                                    <p:animScale>
                                      <p:cBhvr>
                                        <p:cTn id="153" dur="26">
                                          <p:stCondLst>
                                            <p:cond delay="1808"/>
                                          </p:stCondLst>
                                        </p:cTn>
                                        <p:tgtEl>
                                          <p:spTgt spid="3">
                                            <p:txEl>
                                              <p:pRg st="5" end="5"/>
                                            </p:txEl>
                                          </p:spTgt>
                                        </p:tgtEl>
                                      </p:cBhvr>
                                      <p:to x="100000" y="95000"/>
                                    </p:animScale>
                                    <p:animScale>
                                      <p:cBhvr>
                                        <p:cTn id="154" dur="166" decel="50000">
                                          <p:stCondLst>
                                            <p:cond delay="1834"/>
                                          </p:stCondLst>
                                        </p:cTn>
                                        <p:tgtEl>
                                          <p:spTgt spid="3">
                                            <p:txEl>
                                              <p:pRg st="5" end="5"/>
                                            </p:tx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nodeType="clickEffect">
                                  <p:stCondLst>
                                    <p:cond delay="0"/>
                                  </p:stCondLst>
                                  <p:childTnLst>
                                    <p:set>
                                      <p:cBhvr>
                                        <p:cTn id="158" dur="1" fill="hold">
                                          <p:stCondLst>
                                            <p:cond delay="0"/>
                                          </p:stCondLst>
                                        </p:cTn>
                                        <p:tgtEl>
                                          <p:spTgt spid="3">
                                            <p:txEl>
                                              <p:pRg st="6" end="6"/>
                                            </p:txEl>
                                          </p:spTgt>
                                        </p:tgtEl>
                                        <p:attrNameLst>
                                          <p:attrName>style.visibility</p:attrName>
                                        </p:attrNameLst>
                                      </p:cBhvr>
                                      <p:to>
                                        <p:strVal val="visible"/>
                                      </p:to>
                                    </p:set>
                                    <p:animEffect transition="in" filter="wipe(down)">
                                      <p:cBhvr>
                                        <p:cTn id="159" dur="580">
                                          <p:stCondLst>
                                            <p:cond delay="0"/>
                                          </p:stCondLst>
                                        </p:cTn>
                                        <p:tgtEl>
                                          <p:spTgt spid="3">
                                            <p:txEl>
                                              <p:pRg st="6" end="6"/>
                                            </p:txEl>
                                          </p:spTgt>
                                        </p:tgtEl>
                                      </p:cBhvr>
                                    </p:animEffect>
                                    <p:anim calcmode="lin" valueType="num">
                                      <p:cBhvr>
                                        <p:cTn id="16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6" end="6"/>
                                            </p:txEl>
                                          </p:spTgt>
                                        </p:tgtEl>
                                      </p:cBhvr>
                                      <p:to x="100000" y="60000"/>
                                    </p:animScale>
                                    <p:animScale>
                                      <p:cBhvr>
                                        <p:cTn id="166" dur="166" decel="50000">
                                          <p:stCondLst>
                                            <p:cond delay="676"/>
                                          </p:stCondLst>
                                        </p:cTn>
                                        <p:tgtEl>
                                          <p:spTgt spid="3">
                                            <p:txEl>
                                              <p:pRg st="6" end="6"/>
                                            </p:txEl>
                                          </p:spTgt>
                                        </p:tgtEl>
                                      </p:cBhvr>
                                      <p:to x="100000" y="100000"/>
                                    </p:animScale>
                                    <p:animScale>
                                      <p:cBhvr>
                                        <p:cTn id="167" dur="26">
                                          <p:stCondLst>
                                            <p:cond delay="1312"/>
                                          </p:stCondLst>
                                        </p:cTn>
                                        <p:tgtEl>
                                          <p:spTgt spid="3">
                                            <p:txEl>
                                              <p:pRg st="6" end="6"/>
                                            </p:txEl>
                                          </p:spTgt>
                                        </p:tgtEl>
                                      </p:cBhvr>
                                      <p:to x="100000" y="80000"/>
                                    </p:animScale>
                                    <p:animScale>
                                      <p:cBhvr>
                                        <p:cTn id="168" dur="166" decel="50000">
                                          <p:stCondLst>
                                            <p:cond delay="1338"/>
                                          </p:stCondLst>
                                        </p:cTn>
                                        <p:tgtEl>
                                          <p:spTgt spid="3">
                                            <p:txEl>
                                              <p:pRg st="6" end="6"/>
                                            </p:txEl>
                                          </p:spTgt>
                                        </p:tgtEl>
                                      </p:cBhvr>
                                      <p:to x="100000" y="100000"/>
                                    </p:animScale>
                                    <p:animScale>
                                      <p:cBhvr>
                                        <p:cTn id="169" dur="26">
                                          <p:stCondLst>
                                            <p:cond delay="1642"/>
                                          </p:stCondLst>
                                        </p:cTn>
                                        <p:tgtEl>
                                          <p:spTgt spid="3">
                                            <p:txEl>
                                              <p:pRg st="6" end="6"/>
                                            </p:txEl>
                                          </p:spTgt>
                                        </p:tgtEl>
                                      </p:cBhvr>
                                      <p:to x="100000" y="90000"/>
                                    </p:animScale>
                                    <p:animScale>
                                      <p:cBhvr>
                                        <p:cTn id="170" dur="166" decel="50000">
                                          <p:stCondLst>
                                            <p:cond delay="1668"/>
                                          </p:stCondLst>
                                        </p:cTn>
                                        <p:tgtEl>
                                          <p:spTgt spid="3">
                                            <p:txEl>
                                              <p:pRg st="6" end="6"/>
                                            </p:txEl>
                                          </p:spTgt>
                                        </p:tgtEl>
                                      </p:cBhvr>
                                      <p:to x="100000" y="100000"/>
                                    </p:animScale>
                                    <p:animScale>
                                      <p:cBhvr>
                                        <p:cTn id="171" dur="26">
                                          <p:stCondLst>
                                            <p:cond delay="1808"/>
                                          </p:stCondLst>
                                        </p:cTn>
                                        <p:tgtEl>
                                          <p:spTgt spid="3">
                                            <p:txEl>
                                              <p:pRg st="6" end="6"/>
                                            </p:txEl>
                                          </p:spTgt>
                                        </p:tgtEl>
                                      </p:cBhvr>
                                      <p:to x="100000" y="95000"/>
                                    </p:animScale>
                                    <p:animScale>
                                      <p:cBhvr>
                                        <p:cTn id="172" dur="166" decel="50000">
                                          <p:stCondLst>
                                            <p:cond delay="1834"/>
                                          </p:stCondLst>
                                        </p:cTn>
                                        <p:tgtEl>
                                          <p:spTgt spid="3">
                                            <p:txEl>
                                              <p:pRg st="6" end="6"/>
                                            </p:txEl>
                                          </p:spTgt>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nodeType="clickEffect">
                                  <p:stCondLst>
                                    <p:cond delay="0"/>
                                  </p:stCondLst>
                                  <p:childTnLst>
                                    <p:set>
                                      <p:cBhvr>
                                        <p:cTn id="176" dur="1" fill="hold">
                                          <p:stCondLst>
                                            <p:cond delay="0"/>
                                          </p:stCondLst>
                                        </p:cTn>
                                        <p:tgtEl>
                                          <p:spTgt spid="3">
                                            <p:txEl>
                                              <p:pRg st="7" end="7"/>
                                            </p:txEl>
                                          </p:spTgt>
                                        </p:tgtEl>
                                        <p:attrNameLst>
                                          <p:attrName>style.visibility</p:attrName>
                                        </p:attrNameLst>
                                      </p:cBhvr>
                                      <p:to>
                                        <p:strVal val="visible"/>
                                      </p:to>
                                    </p:set>
                                    <p:animEffect transition="in" filter="wipe(down)">
                                      <p:cBhvr>
                                        <p:cTn id="177" dur="580">
                                          <p:stCondLst>
                                            <p:cond delay="0"/>
                                          </p:stCondLst>
                                        </p:cTn>
                                        <p:tgtEl>
                                          <p:spTgt spid="3">
                                            <p:txEl>
                                              <p:pRg st="7" end="7"/>
                                            </p:txEl>
                                          </p:spTgt>
                                        </p:tgtEl>
                                      </p:cBhvr>
                                    </p:animEffect>
                                    <p:anim calcmode="lin" valueType="num">
                                      <p:cBhvr>
                                        <p:cTn id="17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3">
                                            <p:txEl>
                                              <p:pRg st="7" end="7"/>
                                            </p:txEl>
                                          </p:spTgt>
                                        </p:tgtEl>
                                      </p:cBhvr>
                                      <p:to x="100000" y="60000"/>
                                    </p:animScale>
                                    <p:animScale>
                                      <p:cBhvr>
                                        <p:cTn id="184" dur="166" decel="50000">
                                          <p:stCondLst>
                                            <p:cond delay="676"/>
                                          </p:stCondLst>
                                        </p:cTn>
                                        <p:tgtEl>
                                          <p:spTgt spid="3">
                                            <p:txEl>
                                              <p:pRg st="7" end="7"/>
                                            </p:txEl>
                                          </p:spTgt>
                                        </p:tgtEl>
                                      </p:cBhvr>
                                      <p:to x="100000" y="100000"/>
                                    </p:animScale>
                                    <p:animScale>
                                      <p:cBhvr>
                                        <p:cTn id="185" dur="26">
                                          <p:stCondLst>
                                            <p:cond delay="1312"/>
                                          </p:stCondLst>
                                        </p:cTn>
                                        <p:tgtEl>
                                          <p:spTgt spid="3">
                                            <p:txEl>
                                              <p:pRg st="7" end="7"/>
                                            </p:txEl>
                                          </p:spTgt>
                                        </p:tgtEl>
                                      </p:cBhvr>
                                      <p:to x="100000" y="80000"/>
                                    </p:animScale>
                                    <p:animScale>
                                      <p:cBhvr>
                                        <p:cTn id="186" dur="166" decel="50000">
                                          <p:stCondLst>
                                            <p:cond delay="1338"/>
                                          </p:stCondLst>
                                        </p:cTn>
                                        <p:tgtEl>
                                          <p:spTgt spid="3">
                                            <p:txEl>
                                              <p:pRg st="7" end="7"/>
                                            </p:txEl>
                                          </p:spTgt>
                                        </p:tgtEl>
                                      </p:cBhvr>
                                      <p:to x="100000" y="100000"/>
                                    </p:animScale>
                                    <p:animScale>
                                      <p:cBhvr>
                                        <p:cTn id="187" dur="26">
                                          <p:stCondLst>
                                            <p:cond delay="1642"/>
                                          </p:stCondLst>
                                        </p:cTn>
                                        <p:tgtEl>
                                          <p:spTgt spid="3">
                                            <p:txEl>
                                              <p:pRg st="7" end="7"/>
                                            </p:txEl>
                                          </p:spTgt>
                                        </p:tgtEl>
                                      </p:cBhvr>
                                      <p:to x="100000" y="90000"/>
                                    </p:animScale>
                                    <p:animScale>
                                      <p:cBhvr>
                                        <p:cTn id="188" dur="166" decel="50000">
                                          <p:stCondLst>
                                            <p:cond delay="1668"/>
                                          </p:stCondLst>
                                        </p:cTn>
                                        <p:tgtEl>
                                          <p:spTgt spid="3">
                                            <p:txEl>
                                              <p:pRg st="7" end="7"/>
                                            </p:txEl>
                                          </p:spTgt>
                                        </p:tgtEl>
                                      </p:cBhvr>
                                      <p:to x="100000" y="100000"/>
                                    </p:animScale>
                                    <p:animScale>
                                      <p:cBhvr>
                                        <p:cTn id="189" dur="26">
                                          <p:stCondLst>
                                            <p:cond delay="1808"/>
                                          </p:stCondLst>
                                        </p:cTn>
                                        <p:tgtEl>
                                          <p:spTgt spid="3">
                                            <p:txEl>
                                              <p:pRg st="7" end="7"/>
                                            </p:txEl>
                                          </p:spTgt>
                                        </p:tgtEl>
                                      </p:cBhvr>
                                      <p:to x="100000" y="95000"/>
                                    </p:animScale>
                                    <p:animScale>
                                      <p:cBhvr>
                                        <p:cTn id="190" dur="166" decel="50000">
                                          <p:stCondLst>
                                            <p:cond delay="1834"/>
                                          </p:stCondLst>
                                        </p:cTn>
                                        <p:tgtEl>
                                          <p:spTgt spid="3">
                                            <p:txEl>
                                              <p:pRg st="7" end="7"/>
                                            </p:txEl>
                                          </p:spTgt>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nodeType="clickEffect">
                                  <p:stCondLst>
                                    <p:cond delay="0"/>
                                  </p:stCondLst>
                                  <p:childTnLst>
                                    <p:set>
                                      <p:cBhvr>
                                        <p:cTn id="194" dur="1" fill="hold">
                                          <p:stCondLst>
                                            <p:cond delay="0"/>
                                          </p:stCondLst>
                                        </p:cTn>
                                        <p:tgtEl>
                                          <p:spTgt spid="3">
                                            <p:txEl>
                                              <p:pRg st="8" end="8"/>
                                            </p:txEl>
                                          </p:spTgt>
                                        </p:tgtEl>
                                        <p:attrNameLst>
                                          <p:attrName>style.visibility</p:attrName>
                                        </p:attrNameLst>
                                      </p:cBhvr>
                                      <p:to>
                                        <p:strVal val="visible"/>
                                      </p:to>
                                    </p:set>
                                    <p:animEffect transition="in" filter="wipe(down)">
                                      <p:cBhvr>
                                        <p:cTn id="195" dur="580">
                                          <p:stCondLst>
                                            <p:cond delay="0"/>
                                          </p:stCondLst>
                                        </p:cTn>
                                        <p:tgtEl>
                                          <p:spTgt spid="3">
                                            <p:txEl>
                                              <p:pRg st="8" end="8"/>
                                            </p:txEl>
                                          </p:spTgt>
                                        </p:tgtEl>
                                      </p:cBhvr>
                                    </p:animEffect>
                                    <p:anim calcmode="lin" valueType="num">
                                      <p:cBhvr>
                                        <p:cTn id="19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201" dur="26">
                                          <p:stCondLst>
                                            <p:cond delay="650"/>
                                          </p:stCondLst>
                                        </p:cTn>
                                        <p:tgtEl>
                                          <p:spTgt spid="3">
                                            <p:txEl>
                                              <p:pRg st="8" end="8"/>
                                            </p:txEl>
                                          </p:spTgt>
                                        </p:tgtEl>
                                      </p:cBhvr>
                                      <p:to x="100000" y="60000"/>
                                    </p:animScale>
                                    <p:animScale>
                                      <p:cBhvr>
                                        <p:cTn id="202" dur="166" decel="50000">
                                          <p:stCondLst>
                                            <p:cond delay="676"/>
                                          </p:stCondLst>
                                        </p:cTn>
                                        <p:tgtEl>
                                          <p:spTgt spid="3">
                                            <p:txEl>
                                              <p:pRg st="8" end="8"/>
                                            </p:txEl>
                                          </p:spTgt>
                                        </p:tgtEl>
                                      </p:cBhvr>
                                      <p:to x="100000" y="100000"/>
                                    </p:animScale>
                                    <p:animScale>
                                      <p:cBhvr>
                                        <p:cTn id="203" dur="26">
                                          <p:stCondLst>
                                            <p:cond delay="1312"/>
                                          </p:stCondLst>
                                        </p:cTn>
                                        <p:tgtEl>
                                          <p:spTgt spid="3">
                                            <p:txEl>
                                              <p:pRg st="8" end="8"/>
                                            </p:txEl>
                                          </p:spTgt>
                                        </p:tgtEl>
                                      </p:cBhvr>
                                      <p:to x="100000" y="80000"/>
                                    </p:animScale>
                                    <p:animScale>
                                      <p:cBhvr>
                                        <p:cTn id="204" dur="166" decel="50000">
                                          <p:stCondLst>
                                            <p:cond delay="1338"/>
                                          </p:stCondLst>
                                        </p:cTn>
                                        <p:tgtEl>
                                          <p:spTgt spid="3">
                                            <p:txEl>
                                              <p:pRg st="8" end="8"/>
                                            </p:txEl>
                                          </p:spTgt>
                                        </p:tgtEl>
                                      </p:cBhvr>
                                      <p:to x="100000" y="100000"/>
                                    </p:animScale>
                                    <p:animScale>
                                      <p:cBhvr>
                                        <p:cTn id="205" dur="26">
                                          <p:stCondLst>
                                            <p:cond delay="1642"/>
                                          </p:stCondLst>
                                        </p:cTn>
                                        <p:tgtEl>
                                          <p:spTgt spid="3">
                                            <p:txEl>
                                              <p:pRg st="8" end="8"/>
                                            </p:txEl>
                                          </p:spTgt>
                                        </p:tgtEl>
                                      </p:cBhvr>
                                      <p:to x="100000" y="90000"/>
                                    </p:animScale>
                                    <p:animScale>
                                      <p:cBhvr>
                                        <p:cTn id="206" dur="166" decel="50000">
                                          <p:stCondLst>
                                            <p:cond delay="1668"/>
                                          </p:stCondLst>
                                        </p:cTn>
                                        <p:tgtEl>
                                          <p:spTgt spid="3">
                                            <p:txEl>
                                              <p:pRg st="8" end="8"/>
                                            </p:txEl>
                                          </p:spTgt>
                                        </p:tgtEl>
                                      </p:cBhvr>
                                      <p:to x="100000" y="100000"/>
                                    </p:animScale>
                                    <p:animScale>
                                      <p:cBhvr>
                                        <p:cTn id="207" dur="26">
                                          <p:stCondLst>
                                            <p:cond delay="1808"/>
                                          </p:stCondLst>
                                        </p:cTn>
                                        <p:tgtEl>
                                          <p:spTgt spid="3">
                                            <p:txEl>
                                              <p:pRg st="8" end="8"/>
                                            </p:txEl>
                                          </p:spTgt>
                                        </p:tgtEl>
                                      </p:cBhvr>
                                      <p:to x="100000" y="95000"/>
                                    </p:animScale>
                                    <p:animScale>
                                      <p:cBhvr>
                                        <p:cTn id="208"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90942"/>
            <a:ext cx="14630400" cy="2123658"/>
          </a:xfrm>
          <a:prstGeom prst="rect">
            <a:avLst/>
          </a:prstGeom>
        </p:spPr>
        <p:txBody>
          <a:bodyPr wrap="square">
            <a:spAutoFit/>
          </a:bodyPr>
          <a:lstStyle/>
          <a:p>
            <a:pPr lvl="0">
              <a:spcBef>
                <a:spcPct val="0"/>
              </a:spcBef>
            </a:pPr>
            <a:r>
              <a:rPr lang="tr-TR" sz="6600" b="1" dirty="0">
                <a:solidFill>
                  <a:schemeClr val="bg1"/>
                </a:solidFill>
                <a:ea typeface="+mj-ea"/>
                <a:cs typeface="+mj-cs"/>
              </a:rPr>
              <a:t>              </a:t>
            </a:r>
          </a:p>
          <a:p>
            <a:pPr lvl="0">
              <a:spcBef>
                <a:spcPct val="0"/>
              </a:spcBef>
            </a:pPr>
            <a:r>
              <a:rPr lang="tr-TR" sz="6600" b="1" dirty="0">
                <a:solidFill>
                  <a:schemeClr val="bg1"/>
                </a:solidFill>
                <a:ea typeface="+mj-ea"/>
                <a:cs typeface="+mj-cs"/>
              </a:rPr>
              <a:t>         </a:t>
            </a:r>
            <a:endParaRPr lang="tr-TR" sz="6000" b="1" dirty="0">
              <a:solidFill>
                <a:schemeClr val="bg1"/>
              </a:solidFill>
              <a:ea typeface="+mj-ea"/>
              <a:cs typeface="+mj-cs"/>
            </a:endParaRPr>
          </a:p>
        </p:txBody>
      </p:sp>
      <p:sp>
        <p:nvSpPr>
          <p:cNvPr id="4" name="Dikdörtgen 3"/>
          <p:cNvSpPr/>
          <p:nvPr/>
        </p:nvSpPr>
        <p:spPr>
          <a:xfrm>
            <a:off x="304800" y="2755678"/>
            <a:ext cx="8686800" cy="480131"/>
          </a:xfrm>
          <a:prstGeom prst="rect">
            <a:avLst/>
          </a:prstGeom>
        </p:spPr>
        <p:txBody>
          <a:bodyPr wrap="square">
            <a:spAutoFit/>
          </a:bodyPr>
          <a:lstStyle/>
          <a:p>
            <a:pPr>
              <a:lnSpc>
                <a:spcPct val="90000"/>
              </a:lnSpc>
              <a:buClr>
                <a:schemeClr val="tx2"/>
              </a:buClr>
            </a:pPr>
            <a:endParaRPr lang="tr-TR" sz="2800" dirty="0"/>
          </a:p>
        </p:txBody>
      </p:sp>
      <p:sp>
        <p:nvSpPr>
          <p:cNvPr id="7" name="Dikdörtgen 6"/>
          <p:cNvSpPr/>
          <p:nvPr/>
        </p:nvSpPr>
        <p:spPr>
          <a:xfrm>
            <a:off x="152400" y="1524000"/>
            <a:ext cx="8686800" cy="523220"/>
          </a:xfrm>
          <a:prstGeom prst="rect">
            <a:avLst/>
          </a:prstGeom>
        </p:spPr>
        <p:txBody>
          <a:bodyPr wrap="square">
            <a:spAutoFit/>
          </a:bodyPr>
          <a:lstStyle/>
          <a:p>
            <a:pPr marL="342900" lvl="0" indent="-342900">
              <a:spcAft>
                <a:spcPts val="0"/>
              </a:spcAft>
              <a:buFont typeface="Wingdings" panose="05000000000000000000" pitchFamily="2" charset="2"/>
              <a:buChar char=""/>
            </a:pPr>
            <a:endParaRPr lang="tr-TR"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Dikdörtgen 4"/>
          <p:cNvSpPr/>
          <p:nvPr/>
        </p:nvSpPr>
        <p:spPr>
          <a:xfrm>
            <a:off x="1714500" y="-45068136"/>
            <a:ext cx="6972300" cy="33191650"/>
          </a:xfrm>
          <a:prstGeom prst="rect">
            <a:avLst/>
          </a:prstGeom>
        </p:spPr>
        <p:txBody>
          <a:bodyPr wrap="square">
            <a:spAutoFit/>
          </a:bodyPr>
          <a:lstStyle/>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A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Havuç, balık, karaciğer, et, yumurta süt ve süt ürünleri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tr-TR" dirty="0">
                <a:latin typeface="Times New Roman" panose="02020603050405020304" pitchFamily="18" charset="0"/>
                <a:ea typeface="Times New Roman" panose="02020603050405020304" pitchFamily="18" charset="0"/>
              </a:rPr>
              <a:t>Görme bozukluğu, mide, bağırsak hastalıkları ve dokuların gelişim</a:t>
            </a:r>
          </a:p>
          <a:p>
            <a:pPr lvl="0">
              <a:spcAft>
                <a:spcPts val="0"/>
              </a:spcAft>
            </a:pPr>
            <a:r>
              <a:rPr lang="tr-TR" sz="2400" b="1" dirty="0">
                <a:latin typeface="Calibri" panose="020F0502020204030204" pitchFamily="34" charset="0"/>
                <a:ea typeface="Calibri" panose="020F0502020204030204" pitchFamily="34" charset="0"/>
                <a:cs typeface="Times New Roman" panose="02020603050405020304" pitchFamily="18" charset="0"/>
              </a:rPr>
              <a:t>B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Kırmızı et, karaciğer, böbrek, peynir, ton balığı, kuru yemişler, fasulye, peynir ve yumurta</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Sinir sistemi bozukluğu, kas erimesi, cilt ve saçların güçlendirilmesi, sağlıklı bir beyin,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C VİTAMİNİ…</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Kuşburnu(1200 mg.), ısırgan otu, maydanoz,  kivi, yeşil biber</a:t>
            </a:r>
            <a:r>
              <a:rPr lang="tr-TR" sz="1400" dirty="0">
                <a:latin typeface="Calibri" panose="020F0502020204030204" pitchFamily="34" charset="0"/>
                <a:ea typeface="Calibri" panose="020F0502020204030204" pitchFamily="34" charset="0"/>
                <a:cs typeface="Times New Roman" panose="02020603050405020304" pitchFamily="18" charset="0"/>
              </a:rPr>
              <a:t>,</a:t>
            </a:r>
            <a:r>
              <a:rPr lang="tr-TR" dirty="0">
                <a:latin typeface="Calibri" panose="020F0502020204030204" pitchFamily="34" charset="0"/>
                <a:ea typeface="Calibri" panose="020F0502020204030204" pitchFamily="34" charset="0"/>
                <a:cs typeface="Times New Roman" panose="02020603050405020304" pitchFamily="18" charset="0"/>
              </a:rPr>
              <a:t> brokoli, bürüksel lahanası ve turunçgiller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Soğuk algınlığı, gribe karşı koruyucudur, güçlü bir antioksidandır, hormonları aktive der, bağışıklık sistemini güçlendirir, serbest radikalleri zararsız hale dönüştürür, zindelik kazandırır.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sz="2400" b="1" dirty="0">
                <a:latin typeface="Calibri" panose="020F0502020204030204" pitchFamily="34" charset="0"/>
                <a:ea typeface="Calibri" panose="020F0502020204030204" pitchFamily="34" charset="0"/>
                <a:cs typeface="Times New Roman" panose="02020603050405020304" pitchFamily="18" charset="0"/>
              </a:rPr>
              <a:t>D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Karaciğer, somon ve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balık yağı, süt ürünleri, yumurta, yulaf, mantar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Bağışıklığı güçlendirir, kan şekerini dengeler, kemik erimesini önler, kasları güçlendirir,  dişler için gereklidir, kanseri engeller, tansiyonu düşür.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Güneşle desteklenmesi gerekir. Günde 10-15 dakika el ve ayaklar güneşlenmelidir. D vitaminin günlük dozu 20mcg.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E VİTAMİNİ…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Keten tohumu , zeytinyağı, yeşil sebzeler, kuru yemişler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Kanser oluşumunu engeller, kötü kolesterolü(LDL) azaltır, bağışıklık ve savunma sistemine destek verir.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LİKOPEN…</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Domates, karpuz, havuç, greyfurt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damar hastalıklarından korur, LDL kolesterolü düşürür.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MAGNEZYUM…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Baklagiller, ceviz, fındık, tam buğday ekmeği ve meyveler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Kalp, kaslar, sinirler, kemikler ve üreme sistemi bu minerali gerekli kılar. Diyabet hastaları ve yaşlılar için çok yararlıdır. Günlük doz 350 mg. civarıdır.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POTASYUM…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Pancar yaprağı, kuru fasulye, yoğurt, muz, patates, avokado</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Tansiyonu düşürür, yorgunluğu giderir. Günlük doz 5 gr. Kadardır.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KALSİYUM…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badem, dereotu, süt ürünleri ve brokoli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Kemik sağlığı için gereklidir.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FOLİK ASİT…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Tavuk ciğeri, mercimek, nohut, siyah fasulye, tahıllar, ıspanak, portakal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Yaşlanmayı yavaşlatır. 50 yaşından sonrakilere ve hamilelere bilhassa tavsiye ediliyor.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 </a:t>
            </a:r>
            <a:r>
              <a:rPr lang="tr-TR" b="1" dirty="0">
                <a:latin typeface="Calibri" panose="020F0502020204030204" pitchFamily="34" charset="0"/>
                <a:ea typeface="Calibri" panose="020F0502020204030204" pitchFamily="34" charset="0"/>
                <a:cs typeface="Times New Roman" panose="02020603050405020304" pitchFamily="18" charset="0"/>
              </a:rPr>
              <a:t>DEMİR…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Kırmızı et, hindi, balık, kuru meyveler (kuru üzüm, erik, incir, kayısı, hurma gibi), kuru baklagiller (kuru fasulye, mercimek, nohut, barbunya gibi), fındık, ceviz, badem gibi kabuklu yemişler, semizotu, roka, ıspanak, maydanoz, brokoli gibi yeşil yapraklı sebzeler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NEYE YARAR?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Demir vücudumuz için temel bir mineraldir. Demir eksikliği basit bir kan testiyle belirlenir. Demir eksikliği; halsizlik, yorgunluk, deride solgunluk, hızlı kalp atışları, sinirlilik, tırnaklarda kırılma ve dikkat bozukluğuna sebep olur. Demir eksikliği ciddi boyutlarda ise, gıda takviyesiyle tek başına giderilemez. Hekimin uygun gördüğü dozda demir takviyesine gereksinme duyulur. </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OMEGA 3….</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b="1" dirty="0">
                <a:latin typeface="Calibri" panose="020F0502020204030204" pitchFamily="34" charset="0"/>
                <a:ea typeface="Calibri" panose="020F0502020204030204" pitchFamily="34" charset="0"/>
                <a:cs typeface="Times New Roman" panose="02020603050405020304" pitchFamily="18" charset="0"/>
              </a:rPr>
              <a:t> HANGİ BESİNLERDE BULUNUR?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Somon, uskumru, hamsi, </a:t>
            </a:r>
            <a:r>
              <a:rPr lang="tr-TR" dirty="0" err="1">
                <a:latin typeface="Calibri" panose="020F0502020204030204" pitchFamily="34" charset="0"/>
                <a:ea typeface="Calibri" panose="020F0502020204030204" pitchFamily="34" charset="0"/>
                <a:cs typeface="Times New Roman" panose="02020603050405020304" pitchFamily="18" charset="0"/>
              </a:rPr>
              <a:t>sardalya</a:t>
            </a:r>
            <a:r>
              <a:rPr lang="tr-TR" dirty="0">
                <a:latin typeface="Calibri" panose="020F0502020204030204" pitchFamily="34" charset="0"/>
                <a:ea typeface="Calibri" panose="020F0502020204030204" pitchFamily="34" charset="0"/>
                <a:cs typeface="Times New Roman" panose="02020603050405020304" pitchFamily="18" charset="0"/>
              </a:rPr>
              <a:t> balığı, keten tohumu ve semizotu, kabak </a:t>
            </a:r>
            <a:r>
              <a:rPr lang="tr-TR" dirty="0" err="1">
                <a:latin typeface="Calibri" panose="020F0502020204030204" pitchFamily="34" charset="0"/>
                <a:ea typeface="Calibri" panose="020F0502020204030204" pitchFamily="34" charset="0"/>
                <a:cs typeface="Times New Roman" panose="02020603050405020304" pitchFamily="18" charset="0"/>
              </a:rPr>
              <a:t>çekirdseği</a:t>
            </a:r>
            <a:r>
              <a:rPr lang="tr-TR" dirty="0">
                <a:latin typeface="Calibri" panose="020F0502020204030204" pitchFamily="34" charset="0"/>
                <a:ea typeface="Calibri" panose="020F0502020204030204" pitchFamily="34" charset="0"/>
                <a:cs typeface="Times New Roman" panose="02020603050405020304" pitchFamily="18" charset="0"/>
              </a:rPr>
              <a:t> ve kabuklu kuru yemişler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etin kutusu 2"/>
          <p:cNvSpPr txBox="1"/>
          <p:nvPr/>
        </p:nvSpPr>
        <p:spPr>
          <a:xfrm>
            <a:off x="1143000" y="2850711"/>
            <a:ext cx="7848600" cy="1384995"/>
          </a:xfrm>
          <a:prstGeom prst="rect">
            <a:avLst/>
          </a:prstGeom>
          <a:noFill/>
        </p:spPr>
        <p:txBody>
          <a:bodyPr wrap="square" rtlCol="0">
            <a:spAutoFit/>
          </a:bodyPr>
          <a:lstStyle/>
          <a:p>
            <a:r>
              <a:rPr lang="tr-TR" sz="2800" dirty="0" smtClean="0"/>
              <a:t>Aile işletmesinin uzun ömürlü olması için;</a:t>
            </a:r>
          </a:p>
          <a:p>
            <a:r>
              <a:rPr lang="tr-TR" sz="2800" dirty="0" smtClean="0"/>
              <a:t>Aile üyelerinin </a:t>
            </a:r>
            <a:r>
              <a:rPr lang="tr-TR" sz="2800" u="sng" dirty="0" smtClean="0">
                <a:solidFill>
                  <a:srgbClr val="FF0000"/>
                </a:solidFill>
              </a:rPr>
              <a:t>aile kadar </a:t>
            </a:r>
            <a:r>
              <a:rPr lang="tr-TR" sz="2800" u="sng" dirty="0">
                <a:solidFill>
                  <a:srgbClr val="FF0000"/>
                </a:solidFill>
              </a:rPr>
              <a:t>işi, iş kadar aileyi </a:t>
            </a:r>
            <a:r>
              <a:rPr lang="tr-TR" sz="2800" dirty="0" smtClean="0"/>
              <a:t>düşünmeleri gerekir.</a:t>
            </a:r>
            <a:endParaRPr lang="tr-TR" dirty="0"/>
          </a:p>
        </p:txBody>
      </p:sp>
      <p:sp>
        <p:nvSpPr>
          <p:cNvPr id="11" name="Rectangle 9"/>
          <p:cNvSpPr/>
          <p:nvPr/>
        </p:nvSpPr>
        <p:spPr>
          <a:xfrm>
            <a:off x="0" y="86142"/>
            <a:ext cx="9144000" cy="1699467"/>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smtClean="0">
                <a:solidFill>
                  <a:schemeClr val="bg1"/>
                </a:solidFill>
              </a:rPr>
              <a:t>Son söz!</a:t>
            </a:r>
            <a:endParaRPr lang="tr-TR" sz="6000" dirty="0"/>
          </a:p>
        </p:txBody>
      </p:sp>
    </p:spTree>
    <p:extLst>
      <p:ext uri="{BB962C8B-B14F-4D97-AF65-F5344CB8AC3E}">
        <p14:creationId xmlns:p14="http://schemas.microsoft.com/office/powerpoint/2010/main" val="30354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wipe(down)">
                                      <p:cBhvr>
                                        <p:cTn id="51" dur="580">
                                          <p:stCondLst>
                                            <p:cond delay="0"/>
                                          </p:stCondLst>
                                        </p:cTn>
                                        <p:tgtEl>
                                          <p:spTgt spid="3">
                                            <p:txEl>
                                              <p:pRg st="0" end="0"/>
                                            </p:txEl>
                                          </p:spTgt>
                                        </p:tgtEl>
                                      </p:cBhvr>
                                    </p:animEffect>
                                    <p:anim calcmode="lin" valueType="num">
                                      <p:cBhvr>
                                        <p:cTn id="5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0" end="0"/>
                                            </p:txEl>
                                          </p:spTgt>
                                        </p:tgtEl>
                                      </p:cBhvr>
                                      <p:to x="100000" y="60000"/>
                                    </p:animScale>
                                    <p:animScale>
                                      <p:cBhvr>
                                        <p:cTn id="58" dur="166" decel="50000">
                                          <p:stCondLst>
                                            <p:cond delay="676"/>
                                          </p:stCondLst>
                                        </p:cTn>
                                        <p:tgtEl>
                                          <p:spTgt spid="3">
                                            <p:txEl>
                                              <p:pRg st="0" end="0"/>
                                            </p:txEl>
                                          </p:spTgt>
                                        </p:tgtEl>
                                      </p:cBhvr>
                                      <p:to x="100000" y="100000"/>
                                    </p:animScale>
                                    <p:animScale>
                                      <p:cBhvr>
                                        <p:cTn id="59" dur="26">
                                          <p:stCondLst>
                                            <p:cond delay="1312"/>
                                          </p:stCondLst>
                                        </p:cTn>
                                        <p:tgtEl>
                                          <p:spTgt spid="3">
                                            <p:txEl>
                                              <p:pRg st="0" end="0"/>
                                            </p:txEl>
                                          </p:spTgt>
                                        </p:tgtEl>
                                      </p:cBhvr>
                                      <p:to x="100000" y="80000"/>
                                    </p:animScale>
                                    <p:animScale>
                                      <p:cBhvr>
                                        <p:cTn id="60" dur="166" decel="50000">
                                          <p:stCondLst>
                                            <p:cond delay="1338"/>
                                          </p:stCondLst>
                                        </p:cTn>
                                        <p:tgtEl>
                                          <p:spTgt spid="3">
                                            <p:txEl>
                                              <p:pRg st="0" end="0"/>
                                            </p:txEl>
                                          </p:spTgt>
                                        </p:tgtEl>
                                      </p:cBhvr>
                                      <p:to x="100000" y="100000"/>
                                    </p:animScale>
                                    <p:animScale>
                                      <p:cBhvr>
                                        <p:cTn id="61" dur="26">
                                          <p:stCondLst>
                                            <p:cond delay="1642"/>
                                          </p:stCondLst>
                                        </p:cTn>
                                        <p:tgtEl>
                                          <p:spTgt spid="3">
                                            <p:txEl>
                                              <p:pRg st="0" end="0"/>
                                            </p:txEl>
                                          </p:spTgt>
                                        </p:tgtEl>
                                      </p:cBhvr>
                                      <p:to x="100000" y="90000"/>
                                    </p:animScale>
                                    <p:animScale>
                                      <p:cBhvr>
                                        <p:cTn id="62" dur="166" decel="50000">
                                          <p:stCondLst>
                                            <p:cond delay="1668"/>
                                          </p:stCondLst>
                                        </p:cTn>
                                        <p:tgtEl>
                                          <p:spTgt spid="3">
                                            <p:txEl>
                                              <p:pRg st="0" end="0"/>
                                            </p:txEl>
                                          </p:spTgt>
                                        </p:tgtEl>
                                      </p:cBhvr>
                                      <p:to x="100000" y="100000"/>
                                    </p:animScale>
                                    <p:animScale>
                                      <p:cBhvr>
                                        <p:cTn id="63" dur="26">
                                          <p:stCondLst>
                                            <p:cond delay="1808"/>
                                          </p:stCondLst>
                                        </p:cTn>
                                        <p:tgtEl>
                                          <p:spTgt spid="3">
                                            <p:txEl>
                                              <p:pRg st="0" end="0"/>
                                            </p:txEl>
                                          </p:spTgt>
                                        </p:tgtEl>
                                      </p:cBhvr>
                                      <p:to x="100000" y="95000"/>
                                    </p:animScale>
                                    <p:animScale>
                                      <p:cBhvr>
                                        <p:cTn id="64" dur="166" decel="50000">
                                          <p:stCondLst>
                                            <p:cond delay="1834"/>
                                          </p:stCondLst>
                                        </p:cTn>
                                        <p:tgtEl>
                                          <p:spTgt spid="3">
                                            <p:txEl>
                                              <p:pRg st="0" end="0"/>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animEffect transition="in" filter="wipe(down)">
                                      <p:cBhvr>
                                        <p:cTn id="69" dur="580">
                                          <p:stCondLst>
                                            <p:cond delay="0"/>
                                          </p:stCondLst>
                                        </p:cTn>
                                        <p:tgtEl>
                                          <p:spTgt spid="3">
                                            <p:txEl>
                                              <p:pRg st="1" end="1"/>
                                            </p:txEl>
                                          </p:spTgt>
                                        </p:tgtEl>
                                      </p:cBhvr>
                                    </p:animEffect>
                                    <p:anim calcmode="lin" valueType="num">
                                      <p:cBhvr>
                                        <p:cTn id="7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1" end="1"/>
                                            </p:txEl>
                                          </p:spTgt>
                                        </p:tgtEl>
                                      </p:cBhvr>
                                      <p:to x="100000" y="60000"/>
                                    </p:animScale>
                                    <p:animScale>
                                      <p:cBhvr>
                                        <p:cTn id="76" dur="166" decel="50000">
                                          <p:stCondLst>
                                            <p:cond delay="676"/>
                                          </p:stCondLst>
                                        </p:cTn>
                                        <p:tgtEl>
                                          <p:spTgt spid="3">
                                            <p:txEl>
                                              <p:pRg st="1" end="1"/>
                                            </p:txEl>
                                          </p:spTgt>
                                        </p:tgtEl>
                                      </p:cBhvr>
                                      <p:to x="100000" y="100000"/>
                                    </p:animScale>
                                    <p:animScale>
                                      <p:cBhvr>
                                        <p:cTn id="77" dur="26">
                                          <p:stCondLst>
                                            <p:cond delay="1312"/>
                                          </p:stCondLst>
                                        </p:cTn>
                                        <p:tgtEl>
                                          <p:spTgt spid="3">
                                            <p:txEl>
                                              <p:pRg st="1" end="1"/>
                                            </p:txEl>
                                          </p:spTgt>
                                        </p:tgtEl>
                                      </p:cBhvr>
                                      <p:to x="100000" y="80000"/>
                                    </p:animScale>
                                    <p:animScale>
                                      <p:cBhvr>
                                        <p:cTn id="78" dur="166" decel="50000">
                                          <p:stCondLst>
                                            <p:cond delay="1338"/>
                                          </p:stCondLst>
                                        </p:cTn>
                                        <p:tgtEl>
                                          <p:spTgt spid="3">
                                            <p:txEl>
                                              <p:pRg st="1" end="1"/>
                                            </p:txEl>
                                          </p:spTgt>
                                        </p:tgtEl>
                                      </p:cBhvr>
                                      <p:to x="100000" y="100000"/>
                                    </p:animScale>
                                    <p:animScale>
                                      <p:cBhvr>
                                        <p:cTn id="79" dur="26">
                                          <p:stCondLst>
                                            <p:cond delay="1642"/>
                                          </p:stCondLst>
                                        </p:cTn>
                                        <p:tgtEl>
                                          <p:spTgt spid="3">
                                            <p:txEl>
                                              <p:pRg st="1" end="1"/>
                                            </p:txEl>
                                          </p:spTgt>
                                        </p:tgtEl>
                                      </p:cBhvr>
                                      <p:to x="100000" y="90000"/>
                                    </p:animScale>
                                    <p:animScale>
                                      <p:cBhvr>
                                        <p:cTn id="80" dur="166" decel="50000">
                                          <p:stCondLst>
                                            <p:cond delay="1668"/>
                                          </p:stCondLst>
                                        </p:cTn>
                                        <p:tgtEl>
                                          <p:spTgt spid="3">
                                            <p:txEl>
                                              <p:pRg st="1" end="1"/>
                                            </p:txEl>
                                          </p:spTgt>
                                        </p:tgtEl>
                                      </p:cBhvr>
                                      <p:to x="100000" y="100000"/>
                                    </p:animScale>
                                    <p:animScale>
                                      <p:cBhvr>
                                        <p:cTn id="81" dur="26">
                                          <p:stCondLst>
                                            <p:cond delay="1808"/>
                                          </p:stCondLst>
                                        </p:cTn>
                                        <p:tgtEl>
                                          <p:spTgt spid="3">
                                            <p:txEl>
                                              <p:pRg st="1" end="1"/>
                                            </p:txEl>
                                          </p:spTgt>
                                        </p:tgtEl>
                                      </p:cBhvr>
                                      <p:to x="100000" y="95000"/>
                                    </p:animScale>
                                    <p:animScale>
                                      <p:cBhvr>
                                        <p:cTn id="82"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35357"/>
            <a:ext cx="9144000" cy="2031028"/>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b="1" dirty="0" smtClean="0"/>
              <a:t>İlginize teşekkürler…</a:t>
            </a:r>
            <a:endParaRPr lang="tr-TR" sz="6600" b="1" dirty="0"/>
          </a:p>
        </p:txBody>
      </p:sp>
      <p:sp>
        <p:nvSpPr>
          <p:cNvPr id="3" name="TextBox 2"/>
          <p:cNvSpPr txBox="1"/>
          <p:nvPr/>
        </p:nvSpPr>
        <p:spPr>
          <a:xfrm>
            <a:off x="5223510" y="5710535"/>
            <a:ext cx="3886200" cy="461665"/>
          </a:xfrm>
          <a:prstGeom prst="rect">
            <a:avLst/>
          </a:prstGeom>
          <a:noFill/>
        </p:spPr>
        <p:txBody>
          <a:bodyPr wrap="square" rtlCol="0">
            <a:spAutoFit/>
          </a:bodyPr>
          <a:lstStyle/>
          <a:p>
            <a:r>
              <a:rPr lang="tr-TR" sz="2400" dirty="0">
                <a:ln w="900" cmpd="sng">
                  <a:solidFill>
                    <a:schemeClr val="accent1">
                      <a:satMod val="190000"/>
                      <a:alpha val="55000"/>
                    </a:schemeClr>
                  </a:solidFill>
                  <a:prstDash val="solid"/>
                </a:ln>
                <a:solidFill>
                  <a:srgbClr val="0000E6"/>
                </a:solidFill>
                <a:effectLst>
                  <a:innerShdw blurRad="101600" dist="76200" dir="5400000">
                    <a:schemeClr val="accent1">
                      <a:satMod val="190000"/>
                      <a:tint val="100000"/>
                      <a:alpha val="74000"/>
                    </a:schemeClr>
                  </a:innerShdw>
                </a:effectLst>
              </a:rPr>
              <a:t>Prof. Dr. Zeyyat Sabuncuoğlu</a:t>
            </a:r>
          </a:p>
        </p:txBody>
      </p:sp>
      <p:sp>
        <p:nvSpPr>
          <p:cNvPr id="4" name="Dikdörtgen 3"/>
          <p:cNvSpPr/>
          <p:nvPr/>
        </p:nvSpPr>
        <p:spPr>
          <a:xfrm>
            <a:off x="2057400" y="4760893"/>
            <a:ext cx="5334000" cy="954107"/>
          </a:xfrm>
          <a:prstGeom prst="rect">
            <a:avLst/>
          </a:prstGeom>
        </p:spPr>
        <p:txBody>
          <a:bodyPr wrap="square">
            <a:spAutoFit/>
          </a:bodyPr>
          <a:lstStyle/>
          <a:p>
            <a:r>
              <a:rPr lang="tr-TR" altLang="tr-TR" sz="2800" b="1" dirty="0" smtClean="0">
                <a:solidFill>
                  <a:srgbClr val="C00000"/>
                </a:solidFill>
                <a:ea typeface="+mj-ea"/>
                <a:cs typeface="+mj-cs"/>
                <a:hlinkClick r:id="rId2"/>
              </a:rPr>
              <a:t>zeyyatsabuncuoglu@yahoo.com</a:t>
            </a:r>
            <a:endParaRPr lang="tr-TR" altLang="tr-TR" sz="2800" b="1" dirty="0" smtClean="0">
              <a:solidFill>
                <a:srgbClr val="C00000"/>
              </a:solidFill>
              <a:ea typeface="+mj-ea"/>
              <a:cs typeface="+mj-cs"/>
            </a:endParaRPr>
          </a:p>
          <a:p>
            <a:r>
              <a:rPr lang="tr-TR" sz="2800" dirty="0" smtClean="0">
                <a:solidFill>
                  <a:srgbClr val="C00000"/>
                </a:solidFill>
              </a:rPr>
              <a:t>Tel. 0532 2445550</a:t>
            </a:r>
            <a:endParaRPr lang="tr-TR" sz="2800" b="1" dirty="0">
              <a:solidFill>
                <a:srgbClr val="C00000"/>
              </a:solidFill>
              <a:ea typeface="+mj-ea"/>
              <a:cs typeface="+mj-cs"/>
            </a:endParaRPr>
          </a:p>
        </p:txBody>
      </p:sp>
      <p:pic>
        <p:nvPicPr>
          <p:cNvPr id="7" name="Picture 6" descr="logo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70419"/>
            <a:ext cx="2078672" cy="193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BURSA YEMİNLİ MALİ MÜŞAVİRLER ODA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9948"/>
            <a:ext cx="4267200" cy="1170251"/>
          </a:xfrm>
          <a:prstGeom prst="rect">
            <a:avLst/>
          </a:prstGeom>
          <a:solidFill>
            <a:srgbClr val="0000FF"/>
          </a:solidFill>
          <a:ln>
            <a:solidFill>
              <a:schemeClr val="accent1"/>
            </a:solidFill>
          </a:ln>
        </p:spPr>
      </p:pic>
    </p:spTree>
    <p:extLst>
      <p:ext uri="{BB962C8B-B14F-4D97-AF65-F5344CB8AC3E}">
        <p14:creationId xmlns:p14="http://schemas.microsoft.com/office/powerpoint/2010/main" val="3925581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2400"/>
            <a:ext cx="9144000" cy="1752600"/>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381000" y="457200"/>
            <a:ext cx="10528436" cy="1107996"/>
          </a:xfrm>
          <a:prstGeom prst="rect">
            <a:avLst/>
          </a:prstGeom>
        </p:spPr>
        <p:txBody>
          <a:bodyPr wrap="square">
            <a:spAutoFit/>
          </a:bodyPr>
          <a:lstStyle/>
          <a:p>
            <a:pPr lvl="0">
              <a:spcBef>
                <a:spcPct val="0"/>
              </a:spcBef>
            </a:pPr>
            <a:r>
              <a:rPr lang="tr-TR" sz="6600" b="1" dirty="0" smtClean="0">
                <a:solidFill>
                  <a:schemeClr val="bg1"/>
                </a:solidFill>
                <a:ea typeface="+mj-ea"/>
                <a:cs typeface="+mj-cs"/>
              </a:rPr>
              <a:t>   </a:t>
            </a:r>
            <a:r>
              <a:rPr lang="tr-TR" sz="4400" b="1" dirty="0" smtClean="0">
                <a:solidFill>
                  <a:schemeClr val="bg1"/>
                </a:solidFill>
                <a:ea typeface="+mj-ea"/>
                <a:cs typeface="+mj-cs"/>
              </a:rPr>
              <a:t>Türkiye’de Aile işletmeleri kuşakları</a:t>
            </a:r>
            <a:endParaRPr lang="en-US" sz="4400" b="1" dirty="0">
              <a:solidFill>
                <a:schemeClr val="bg1"/>
              </a:solidFill>
              <a:ea typeface="+mj-ea"/>
              <a:cs typeface="+mj-cs"/>
            </a:endParaRPr>
          </a:p>
        </p:txBody>
      </p:sp>
      <p:sp>
        <p:nvSpPr>
          <p:cNvPr id="6" name="Rectangle 5"/>
          <p:cNvSpPr/>
          <p:nvPr/>
        </p:nvSpPr>
        <p:spPr>
          <a:xfrm rot="319590">
            <a:off x="8185082" y="-277237"/>
            <a:ext cx="990600" cy="2646878"/>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a:solidFill>
                  <a:schemeClr val="bg1"/>
                </a:solidFill>
                <a:ea typeface="+mj-ea"/>
                <a:cs typeface="+mj-cs"/>
              </a:rPr>
              <a:t>!</a:t>
            </a:r>
            <a:endParaRPr lang="en-US" sz="16600" b="1" dirty="0">
              <a:solidFill>
                <a:schemeClr val="bg1"/>
              </a:solidFill>
              <a:ea typeface="+mj-ea"/>
              <a:cs typeface="+mj-cs"/>
            </a:endParaRPr>
          </a:p>
        </p:txBody>
      </p:sp>
      <p:sp>
        <p:nvSpPr>
          <p:cNvPr id="3" name="Dikdörtgen 2"/>
          <p:cNvSpPr/>
          <p:nvPr/>
        </p:nvSpPr>
        <p:spPr>
          <a:xfrm>
            <a:off x="152400" y="2362200"/>
            <a:ext cx="8991600" cy="3046988"/>
          </a:xfrm>
          <a:prstGeom prst="rect">
            <a:avLst/>
          </a:prstGeom>
        </p:spPr>
        <p:txBody>
          <a:bodyPr wrap="square">
            <a:spAutoFit/>
          </a:bodyPr>
          <a:lstStyle/>
          <a:p>
            <a:r>
              <a:rPr lang="tr-TR" sz="2400" dirty="0"/>
              <a:t> </a:t>
            </a:r>
            <a:r>
              <a:rPr lang="tr-TR" sz="2400" dirty="0" smtClean="0"/>
              <a:t>        </a:t>
            </a:r>
            <a:r>
              <a:rPr lang="tr-TR" sz="2400" dirty="0"/>
              <a:t>II. Kuşak örnekleri: Ülker, Uzel makine, Durmazlar </a:t>
            </a:r>
            <a:r>
              <a:rPr lang="tr-TR" sz="2400" dirty="0" smtClean="0"/>
              <a:t>(1960 </a:t>
            </a:r>
            <a:r>
              <a:rPr lang="tr-TR" sz="2400" dirty="0" err="1" smtClean="0"/>
              <a:t>lar</a:t>
            </a:r>
            <a:r>
              <a:rPr lang="tr-TR" sz="2400" dirty="0" smtClean="0"/>
              <a:t>)</a:t>
            </a:r>
            <a:endParaRPr lang="tr-TR" sz="2400" dirty="0"/>
          </a:p>
          <a:p>
            <a:r>
              <a:rPr lang="tr-TR" sz="2400" dirty="0"/>
              <a:t>         III. Kuşak örnekleri: Sabancı, koç, Kent gıda, Eyüp </a:t>
            </a:r>
            <a:r>
              <a:rPr lang="tr-TR" sz="2400" dirty="0" smtClean="0"/>
              <a:t>Sabri, Kamil Koç, Doluca Şaraplar, </a:t>
            </a:r>
            <a:r>
              <a:rPr lang="tr-TR" sz="2400" dirty="0" err="1" smtClean="0"/>
              <a:t>İpeker</a:t>
            </a:r>
            <a:r>
              <a:rPr lang="tr-TR" sz="2400" dirty="0" smtClean="0"/>
              <a:t> (1920 </a:t>
            </a:r>
            <a:r>
              <a:rPr lang="tr-TR" sz="2400" dirty="0" err="1" smtClean="0"/>
              <a:t>ler</a:t>
            </a:r>
            <a:r>
              <a:rPr lang="tr-TR" sz="2400" dirty="0" smtClean="0"/>
              <a:t>)</a:t>
            </a:r>
            <a:endParaRPr lang="tr-TR" sz="2400" dirty="0"/>
          </a:p>
          <a:p>
            <a:r>
              <a:rPr lang="tr-TR" sz="2400" dirty="0"/>
              <a:t>         IV. Kuşak : Vefa </a:t>
            </a:r>
            <a:r>
              <a:rPr lang="tr-TR" sz="2400" dirty="0" smtClean="0"/>
              <a:t>boza(1870) Hacı </a:t>
            </a:r>
            <a:r>
              <a:rPr lang="tr-TR" sz="2400" dirty="0"/>
              <a:t>Bekir </a:t>
            </a:r>
            <a:r>
              <a:rPr lang="tr-TR" sz="2400" dirty="0" smtClean="0"/>
              <a:t>Lokumu(1877) </a:t>
            </a:r>
            <a:r>
              <a:rPr lang="tr-TR" sz="2400" dirty="0" err="1" smtClean="0"/>
              <a:t>Teksima</a:t>
            </a:r>
            <a:r>
              <a:rPr lang="tr-TR" sz="2400" dirty="0" smtClean="0"/>
              <a:t> </a:t>
            </a:r>
            <a:r>
              <a:rPr lang="tr-TR" sz="2400" dirty="0"/>
              <a:t>tekstil </a:t>
            </a:r>
            <a:r>
              <a:rPr lang="tr-TR" sz="2400" dirty="0" smtClean="0"/>
              <a:t>(1893)</a:t>
            </a:r>
          </a:p>
          <a:p>
            <a:endParaRPr lang="tr-TR" sz="2400" dirty="0"/>
          </a:p>
          <a:p>
            <a:r>
              <a:rPr lang="tr-TR" sz="2400" dirty="0" smtClean="0"/>
              <a:t>Türkiye’de aile şirketlerinin ömrü ortalama 18 yıldır ve milli gelirin %90 </a:t>
            </a:r>
            <a:r>
              <a:rPr lang="tr-TR" sz="2400" dirty="0" err="1" smtClean="0"/>
              <a:t>ını</a:t>
            </a:r>
            <a:r>
              <a:rPr lang="tr-TR" sz="2400" dirty="0" smtClean="0"/>
              <a:t> oluştururlar.</a:t>
            </a:r>
            <a:endParaRPr lang="tr-TR" sz="2800" dirty="0" smtClean="0"/>
          </a:p>
        </p:txBody>
      </p:sp>
    </p:spTree>
    <p:extLst>
      <p:ext uri="{BB962C8B-B14F-4D97-AF65-F5344CB8AC3E}">
        <p14:creationId xmlns:p14="http://schemas.microsoft.com/office/powerpoint/2010/main" val="74646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wipe(down)">
                                      <p:cBhvr>
                                        <p:cTn id="51" dur="580">
                                          <p:stCondLst>
                                            <p:cond delay="0"/>
                                          </p:stCondLst>
                                        </p:cTn>
                                        <p:tgtEl>
                                          <p:spTgt spid="3">
                                            <p:txEl>
                                              <p:pRg st="0" end="0"/>
                                            </p:txEl>
                                          </p:spTgt>
                                        </p:tgtEl>
                                      </p:cBhvr>
                                    </p:animEffect>
                                    <p:anim calcmode="lin" valueType="num">
                                      <p:cBhvr>
                                        <p:cTn id="5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0" end="0"/>
                                            </p:txEl>
                                          </p:spTgt>
                                        </p:tgtEl>
                                      </p:cBhvr>
                                      <p:to x="100000" y="60000"/>
                                    </p:animScale>
                                    <p:animScale>
                                      <p:cBhvr>
                                        <p:cTn id="58" dur="166" decel="50000">
                                          <p:stCondLst>
                                            <p:cond delay="676"/>
                                          </p:stCondLst>
                                        </p:cTn>
                                        <p:tgtEl>
                                          <p:spTgt spid="3">
                                            <p:txEl>
                                              <p:pRg st="0" end="0"/>
                                            </p:txEl>
                                          </p:spTgt>
                                        </p:tgtEl>
                                      </p:cBhvr>
                                      <p:to x="100000" y="100000"/>
                                    </p:animScale>
                                    <p:animScale>
                                      <p:cBhvr>
                                        <p:cTn id="59" dur="26">
                                          <p:stCondLst>
                                            <p:cond delay="1312"/>
                                          </p:stCondLst>
                                        </p:cTn>
                                        <p:tgtEl>
                                          <p:spTgt spid="3">
                                            <p:txEl>
                                              <p:pRg st="0" end="0"/>
                                            </p:txEl>
                                          </p:spTgt>
                                        </p:tgtEl>
                                      </p:cBhvr>
                                      <p:to x="100000" y="80000"/>
                                    </p:animScale>
                                    <p:animScale>
                                      <p:cBhvr>
                                        <p:cTn id="60" dur="166" decel="50000">
                                          <p:stCondLst>
                                            <p:cond delay="1338"/>
                                          </p:stCondLst>
                                        </p:cTn>
                                        <p:tgtEl>
                                          <p:spTgt spid="3">
                                            <p:txEl>
                                              <p:pRg st="0" end="0"/>
                                            </p:txEl>
                                          </p:spTgt>
                                        </p:tgtEl>
                                      </p:cBhvr>
                                      <p:to x="100000" y="100000"/>
                                    </p:animScale>
                                    <p:animScale>
                                      <p:cBhvr>
                                        <p:cTn id="61" dur="26">
                                          <p:stCondLst>
                                            <p:cond delay="1642"/>
                                          </p:stCondLst>
                                        </p:cTn>
                                        <p:tgtEl>
                                          <p:spTgt spid="3">
                                            <p:txEl>
                                              <p:pRg st="0" end="0"/>
                                            </p:txEl>
                                          </p:spTgt>
                                        </p:tgtEl>
                                      </p:cBhvr>
                                      <p:to x="100000" y="90000"/>
                                    </p:animScale>
                                    <p:animScale>
                                      <p:cBhvr>
                                        <p:cTn id="62" dur="166" decel="50000">
                                          <p:stCondLst>
                                            <p:cond delay="1668"/>
                                          </p:stCondLst>
                                        </p:cTn>
                                        <p:tgtEl>
                                          <p:spTgt spid="3">
                                            <p:txEl>
                                              <p:pRg st="0" end="0"/>
                                            </p:txEl>
                                          </p:spTgt>
                                        </p:tgtEl>
                                      </p:cBhvr>
                                      <p:to x="100000" y="100000"/>
                                    </p:animScale>
                                    <p:animScale>
                                      <p:cBhvr>
                                        <p:cTn id="63" dur="26">
                                          <p:stCondLst>
                                            <p:cond delay="1808"/>
                                          </p:stCondLst>
                                        </p:cTn>
                                        <p:tgtEl>
                                          <p:spTgt spid="3">
                                            <p:txEl>
                                              <p:pRg st="0" end="0"/>
                                            </p:txEl>
                                          </p:spTgt>
                                        </p:tgtEl>
                                      </p:cBhvr>
                                      <p:to x="100000" y="95000"/>
                                    </p:animScale>
                                    <p:animScale>
                                      <p:cBhvr>
                                        <p:cTn id="64" dur="166" decel="50000">
                                          <p:stCondLst>
                                            <p:cond delay="1834"/>
                                          </p:stCondLst>
                                        </p:cTn>
                                        <p:tgtEl>
                                          <p:spTgt spid="3">
                                            <p:txEl>
                                              <p:pRg st="0" end="0"/>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animEffect transition="in" filter="wipe(down)">
                                      <p:cBhvr>
                                        <p:cTn id="69" dur="580">
                                          <p:stCondLst>
                                            <p:cond delay="0"/>
                                          </p:stCondLst>
                                        </p:cTn>
                                        <p:tgtEl>
                                          <p:spTgt spid="3">
                                            <p:txEl>
                                              <p:pRg st="1" end="1"/>
                                            </p:txEl>
                                          </p:spTgt>
                                        </p:tgtEl>
                                      </p:cBhvr>
                                    </p:animEffect>
                                    <p:anim calcmode="lin" valueType="num">
                                      <p:cBhvr>
                                        <p:cTn id="7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1" end="1"/>
                                            </p:txEl>
                                          </p:spTgt>
                                        </p:tgtEl>
                                      </p:cBhvr>
                                      <p:to x="100000" y="60000"/>
                                    </p:animScale>
                                    <p:animScale>
                                      <p:cBhvr>
                                        <p:cTn id="76" dur="166" decel="50000">
                                          <p:stCondLst>
                                            <p:cond delay="676"/>
                                          </p:stCondLst>
                                        </p:cTn>
                                        <p:tgtEl>
                                          <p:spTgt spid="3">
                                            <p:txEl>
                                              <p:pRg st="1" end="1"/>
                                            </p:txEl>
                                          </p:spTgt>
                                        </p:tgtEl>
                                      </p:cBhvr>
                                      <p:to x="100000" y="100000"/>
                                    </p:animScale>
                                    <p:animScale>
                                      <p:cBhvr>
                                        <p:cTn id="77" dur="26">
                                          <p:stCondLst>
                                            <p:cond delay="1312"/>
                                          </p:stCondLst>
                                        </p:cTn>
                                        <p:tgtEl>
                                          <p:spTgt spid="3">
                                            <p:txEl>
                                              <p:pRg st="1" end="1"/>
                                            </p:txEl>
                                          </p:spTgt>
                                        </p:tgtEl>
                                      </p:cBhvr>
                                      <p:to x="100000" y="80000"/>
                                    </p:animScale>
                                    <p:animScale>
                                      <p:cBhvr>
                                        <p:cTn id="78" dur="166" decel="50000">
                                          <p:stCondLst>
                                            <p:cond delay="1338"/>
                                          </p:stCondLst>
                                        </p:cTn>
                                        <p:tgtEl>
                                          <p:spTgt spid="3">
                                            <p:txEl>
                                              <p:pRg st="1" end="1"/>
                                            </p:txEl>
                                          </p:spTgt>
                                        </p:tgtEl>
                                      </p:cBhvr>
                                      <p:to x="100000" y="100000"/>
                                    </p:animScale>
                                    <p:animScale>
                                      <p:cBhvr>
                                        <p:cTn id="79" dur="26">
                                          <p:stCondLst>
                                            <p:cond delay="1642"/>
                                          </p:stCondLst>
                                        </p:cTn>
                                        <p:tgtEl>
                                          <p:spTgt spid="3">
                                            <p:txEl>
                                              <p:pRg st="1" end="1"/>
                                            </p:txEl>
                                          </p:spTgt>
                                        </p:tgtEl>
                                      </p:cBhvr>
                                      <p:to x="100000" y="90000"/>
                                    </p:animScale>
                                    <p:animScale>
                                      <p:cBhvr>
                                        <p:cTn id="80" dur="166" decel="50000">
                                          <p:stCondLst>
                                            <p:cond delay="1668"/>
                                          </p:stCondLst>
                                        </p:cTn>
                                        <p:tgtEl>
                                          <p:spTgt spid="3">
                                            <p:txEl>
                                              <p:pRg st="1" end="1"/>
                                            </p:txEl>
                                          </p:spTgt>
                                        </p:tgtEl>
                                      </p:cBhvr>
                                      <p:to x="100000" y="100000"/>
                                    </p:animScale>
                                    <p:animScale>
                                      <p:cBhvr>
                                        <p:cTn id="81" dur="26">
                                          <p:stCondLst>
                                            <p:cond delay="1808"/>
                                          </p:stCondLst>
                                        </p:cTn>
                                        <p:tgtEl>
                                          <p:spTgt spid="3">
                                            <p:txEl>
                                              <p:pRg st="1" end="1"/>
                                            </p:txEl>
                                          </p:spTgt>
                                        </p:tgtEl>
                                      </p:cBhvr>
                                      <p:to x="100000" y="95000"/>
                                    </p:animScale>
                                    <p:animScale>
                                      <p:cBhvr>
                                        <p:cTn id="82" dur="166" decel="50000">
                                          <p:stCondLst>
                                            <p:cond delay="1834"/>
                                          </p:stCondLst>
                                        </p:cTn>
                                        <p:tgtEl>
                                          <p:spTgt spid="3">
                                            <p:txEl>
                                              <p:pRg st="1" end="1"/>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3">
                                            <p:txEl>
                                              <p:pRg st="2" end="2"/>
                                            </p:txEl>
                                          </p:spTgt>
                                        </p:tgtEl>
                                        <p:attrNameLst>
                                          <p:attrName>style.visibility</p:attrName>
                                        </p:attrNameLst>
                                      </p:cBhvr>
                                      <p:to>
                                        <p:strVal val="visible"/>
                                      </p:to>
                                    </p:set>
                                    <p:animEffect transition="in" filter="wipe(down)">
                                      <p:cBhvr>
                                        <p:cTn id="87" dur="580">
                                          <p:stCondLst>
                                            <p:cond delay="0"/>
                                          </p:stCondLst>
                                        </p:cTn>
                                        <p:tgtEl>
                                          <p:spTgt spid="3">
                                            <p:txEl>
                                              <p:pRg st="2" end="2"/>
                                            </p:txEl>
                                          </p:spTgt>
                                        </p:tgtEl>
                                      </p:cBhvr>
                                    </p:animEffect>
                                    <p:anim calcmode="lin" valueType="num">
                                      <p:cBhvr>
                                        <p:cTn id="8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2" end="2"/>
                                            </p:txEl>
                                          </p:spTgt>
                                        </p:tgtEl>
                                      </p:cBhvr>
                                      <p:to x="100000" y="60000"/>
                                    </p:animScale>
                                    <p:animScale>
                                      <p:cBhvr>
                                        <p:cTn id="94" dur="166" decel="50000">
                                          <p:stCondLst>
                                            <p:cond delay="676"/>
                                          </p:stCondLst>
                                        </p:cTn>
                                        <p:tgtEl>
                                          <p:spTgt spid="3">
                                            <p:txEl>
                                              <p:pRg st="2" end="2"/>
                                            </p:txEl>
                                          </p:spTgt>
                                        </p:tgtEl>
                                      </p:cBhvr>
                                      <p:to x="100000" y="100000"/>
                                    </p:animScale>
                                    <p:animScale>
                                      <p:cBhvr>
                                        <p:cTn id="95" dur="26">
                                          <p:stCondLst>
                                            <p:cond delay="1312"/>
                                          </p:stCondLst>
                                        </p:cTn>
                                        <p:tgtEl>
                                          <p:spTgt spid="3">
                                            <p:txEl>
                                              <p:pRg st="2" end="2"/>
                                            </p:txEl>
                                          </p:spTgt>
                                        </p:tgtEl>
                                      </p:cBhvr>
                                      <p:to x="100000" y="80000"/>
                                    </p:animScale>
                                    <p:animScale>
                                      <p:cBhvr>
                                        <p:cTn id="96" dur="166" decel="50000">
                                          <p:stCondLst>
                                            <p:cond delay="1338"/>
                                          </p:stCondLst>
                                        </p:cTn>
                                        <p:tgtEl>
                                          <p:spTgt spid="3">
                                            <p:txEl>
                                              <p:pRg st="2" end="2"/>
                                            </p:txEl>
                                          </p:spTgt>
                                        </p:tgtEl>
                                      </p:cBhvr>
                                      <p:to x="100000" y="100000"/>
                                    </p:animScale>
                                    <p:animScale>
                                      <p:cBhvr>
                                        <p:cTn id="97" dur="26">
                                          <p:stCondLst>
                                            <p:cond delay="1642"/>
                                          </p:stCondLst>
                                        </p:cTn>
                                        <p:tgtEl>
                                          <p:spTgt spid="3">
                                            <p:txEl>
                                              <p:pRg st="2" end="2"/>
                                            </p:txEl>
                                          </p:spTgt>
                                        </p:tgtEl>
                                      </p:cBhvr>
                                      <p:to x="100000" y="90000"/>
                                    </p:animScale>
                                    <p:animScale>
                                      <p:cBhvr>
                                        <p:cTn id="98" dur="166" decel="50000">
                                          <p:stCondLst>
                                            <p:cond delay="1668"/>
                                          </p:stCondLst>
                                        </p:cTn>
                                        <p:tgtEl>
                                          <p:spTgt spid="3">
                                            <p:txEl>
                                              <p:pRg st="2" end="2"/>
                                            </p:txEl>
                                          </p:spTgt>
                                        </p:tgtEl>
                                      </p:cBhvr>
                                      <p:to x="100000" y="100000"/>
                                    </p:animScale>
                                    <p:animScale>
                                      <p:cBhvr>
                                        <p:cTn id="99" dur="26">
                                          <p:stCondLst>
                                            <p:cond delay="1808"/>
                                          </p:stCondLst>
                                        </p:cTn>
                                        <p:tgtEl>
                                          <p:spTgt spid="3">
                                            <p:txEl>
                                              <p:pRg st="2" end="2"/>
                                            </p:txEl>
                                          </p:spTgt>
                                        </p:tgtEl>
                                      </p:cBhvr>
                                      <p:to x="100000" y="95000"/>
                                    </p:animScale>
                                    <p:animScale>
                                      <p:cBhvr>
                                        <p:cTn id="100" dur="166" decel="50000">
                                          <p:stCondLst>
                                            <p:cond delay="1834"/>
                                          </p:stCondLst>
                                        </p:cTn>
                                        <p:tgtEl>
                                          <p:spTgt spid="3">
                                            <p:txEl>
                                              <p:pRg st="2" end="2"/>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3">
                                            <p:txEl>
                                              <p:pRg st="4" end="4"/>
                                            </p:txEl>
                                          </p:spTgt>
                                        </p:tgtEl>
                                        <p:attrNameLst>
                                          <p:attrName>style.visibility</p:attrName>
                                        </p:attrNameLst>
                                      </p:cBhvr>
                                      <p:to>
                                        <p:strVal val="visible"/>
                                      </p:to>
                                    </p:set>
                                    <p:animEffect transition="in" filter="wipe(down)">
                                      <p:cBhvr>
                                        <p:cTn id="105" dur="580">
                                          <p:stCondLst>
                                            <p:cond delay="0"/>
                                          </p:stCondLst>
                                        </p:cTn>
                                        <p:tgtEl>
                                          <p:spTgt spid="3">
                                            <p:txEl>
                                              <p:pRg st="4" end="4"/>
                                            </p:txEl>
                                          </p:spTgt>
                                        </p:tgtEl>
                                      </p:cBhvr>
                                    </p:animEffect>
                                    <p:anim calcmode="lin" valueType="num">
                                      <p:cBhvr>
                                        <p:cTn id="10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4" end="4"/>
                                            </p:txEl>
                                          </p:spTgt>
                                        </p:tgtEl>
                                      </p:cBhvr>
                                      <p:to x="100000" y="60000"/>
                                    </p:animScale>
                                    <p:animScale>
                                      <p:cBhvr>
                                        <p:cTn id="112" dur="166" decel="50000">
                                          <p:stCondLst>
                                            <p:cond delay="676"/>
                                          </p:stCondLst>
                                        </p:cTn>
                                        <p:tgtEl>
                                          <p:spTgt spid="3">
                                            <p:txEl>
                                              <p:pRg st="4" end="4"/>
                                            </p:txEl>
                                          </p:spTgt>
                                        </p:tgtEl>
                                      </p:cBhvr>
                                      <p:to x="100000" y="100000"/>
                                    </p:animScale>
                                    <p:animScale>
                                      <p:cBhvr>
                                        <p:cTn id="113" dur="26">
                                          <p:stCondLst>
                                            <p:cond delay="1312"/>
                                          </p:stCondLst>
                                        </p:cTn>
                                        <p:tgtEl>
                                          <p:spTgt spid="3">
                                            <p:txEl>
                                              <p:pRg st="4" end="4"/>
                                            </p:txEl>
                                          </p:spTgt>
                                        </p:tgtEl>
                                      </p:cBhvr>
                                      <p:to x="100000" y="80000"/>
                                    </p:animScale>
                                    <p:animScale>
                                      <p:cBhvr>
                                        <p:cTn id="114" dur="166" decel="50000">
                                          <p:stCondLst>
                                            <p:cond delay="1338"/>
                                          </p:stCondLst>
                                        </p:cTn>
                                        <p:tgtEl>
                                          <p:spTgt spid="3">
                                            <p:txEl>
                                              <p:pRg st="4" end="4"/>
                                            </p:txEl>
                                          </p:spTgt>
                                        </p:tgtEl>
                                      </p:cBhvr>
                                      <p:to x="100000" y="100000"/>
                                    </p:animScale>
                                    <p:animScale>
                                      <p:cBhvr>
                                        <p:cTn id="115" dur="26">
                                          <p:stCondLst>
                                            <p:cond delay="1642"/>
                                          </p:stCondLst>
                                        </p:cTn>
                                        <p:tgtEl>
                                          <p:spTgt spid="3">
                                            <p:txEl>
                                              <p:pRg st="4" end="4"/>
                                            </p:txEl>
                                          </p:spTgt>
                                        </p:tgtEl>
                                      </p:cBhvr>
                                      <p:to x="100000" y="90000"/>
                                    </p:animScale>
                                    <p:animScale>
                                      <p:cBhvr>
                                        <p:cTn id="116" dur="166" decel="50000">
                                          <p:stCondLst>
                                            <p:cond delay="1668"/>
                                          </p:stCondLst>
                                        </p:cTn>
                                        <p:tgtEl>
                                          <p:spTgt spid="3">
                                            <p:txEl>
                                              <p:pRg st="4" end="4"/>
                                            </p:txEl>
                                          </p:spTgt>
                                        </p:tgtEl>
                                      </p:cBhvr>
                                      <p:to x="100000" y="100000"/>
                                    </p:animScale>
                                    <p:animScale>
                                      <p:cBhvr>
                                        <p:cTn id="117" dur="26">
                                          <p:stCondLst>
                                            <p:cond delay="1808"/>
                                          </p:stCondLst>
                                        </p:cTn>
                                        <p:tgtEl>
                                          <p:spTgt spid="3">
                                            <p:txEl>
                                              <p:pRg st="4" end="4"/>
                                            </p:txEl>
                                          </p:spTgt>
                                        </p:tgtEl>
                                      </p:cBhvr>
                                      <p:to x="100000" y="95000"/>
                                    </p:animScale>
                                    <p:animScale>
                                      <p:cBhvr>
                                        <p:cTn id="11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2400"/>
            <a:ext cx="9144000" cy="1752600"/>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381000" y="602159"/>
            <a:ext cx="10528436" cy="769441"/>
          </a:xfrm>
          <a:prstGeom prst="rect">
            <a:avLst/>
          </a:prstGeom>
        </p:spPr>
        <p:txBody>
          <a:bodyPr wrap="square">
            <a:spAutoFit/>
          </a:bodyPr>
          <a:lstStyle/>
          <a:p>
            <a:pPr lvl="0">
              <a:spcBef>
                <a:spcPct val="0"/>
              </a:spcBef>
            </a:pPr>
            <a:r>
              <a:rPr lang="tr-TR" sz="4400" b="1" dirty="0" smtClean="0">
                <a:solidFill>
                  <a:schemeClr val="bg1"/>
                </a:solidFill>
                <a:ea typeface="+mj-ea"/>
                <a:cs typeface="+mj-cs"/>
              </a:rPr>
              <a:t>            Aile işletmelerinin ömrü  </a:t>
            </a:r>
            <a:endParaRPr lang="en-US" sz="4400" b="1" dirty="0">
              <a:solidFill>
                <a:schemeClr val="bg1"/>
              </a:solidFill>
              <a:ea typeface="+mj-ea"/>
              <a:cs typeface="+mj-cs"/>
            </a:endParaRPr>
          </a:p>
        </p:txBody>
      </p:sp>
      <p:sp>
        <p:nvSpPr>
          <p:cNvPr id="6" name="Rectangle 5"/>
          <p:cNvSpPr/>
          <p:nvPr/>
        </p:nvSpPr>
        <p:spPr>
          <a:xfrm rot="319590">
            <a:off x="6993958" y="-294740"/>
            <a:ext cx="990600" cy="2646878"/>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a:solidFill>
                  <a:schemeClr val="bg1"/>
                </a:solidFill>
                <a:ea typeface="+mj-ea"/>
                <a:cs typeface="+mj-cs"/>
              </a:rPr>
              <a:t>!</a:t>
            </a:r>
            <a:endParaRPr lang="en-US" sz="16600" b="1" dirty="0">
              <a:solidFill>
                <a:schemeClr val="bg1"/>
              </a:solidFill>
              <a:ea typeface="+mj-ea"/>
              <a:cs typeface="+mj-cs"/>
            </a:endParaRPr>
          </a:p>
        </p:txBody>
      </p:sp>
      <p:sp>
        <p:nvSpPr>
          <p:cNvPr id="4" name="Dikdörtgen 3"/>
          <p:cNvSpPr/>
          <p:nvPr/>
        </p:nvSpPr>
        <p:spPr>
          <a:xfrm>
            <a:off x="868680" y="2529840"/>
            <a:ext cx="7236596" cy="4030334"/>
          </a:xfrm>
          <a:prstGeom prst="rect">
            <a:avLst/>
          </a:prstGeom>
        </p:spPr>
        <p:txBody>
          <a:bodyPr wrap="square">
            <a:spAutoFit/>
          </a:bodyPr>
          <a:lstStyle/>
          <a:p>
            <a:pPr>
              <a:lnSpc>
                <a:spcPct val="107000"/>
              </a:lnSpc>
              <a:spcAft>
                <a:spcPts val="800"/>
              </a:spcAft>
            </a:pPr>
            <a:r>
              <a:rPr lang="tr-TR" sz="3200" dirty="0">
                <a:latin typeface="Calibri" panose="020F0502020204030204" pitchFamily="34" charset="0"/>
                <a:ea typeface="Calibri" panose="020F0502020204030204" pitchFamily="34" charset="0"/>
                <a:cs typeface="Times New Roman" panose="02020603050405020304" pitchFamily="18" charset="0"/>
              </a:rPr>
              <a:t>Birinci nesil kurar,</a:t>
            </a:r>
          </a:p>
          <a:p>
            <a:pPr>
              <a:lnSpc>
                <a:spcPct val="107000"/>
              </a:lnSpc>
              <a:spcAft>
                <a:spcPts val="800"/>
              </a:spcAft>
            </a:pPr>
            <a:r>
              <a:rPr lang="tr-TR" sz="3200" dirty="0">
                <a:latin typeface="Calibri" panose="020F0502020204030204" pitchFamily="34" charset="0"/>
                <a:ea typeface="Calibri" panose="020F0502020204030204" pitchFamily="34" charset="0"/>
                <a:cs typeface="Times New Roman" panose="02020603050405020304" pitchFamily="18" charset="0"/>
              </a:rPr>
              <a:t>İkinci nesil miras alır ve durumu idare eder,</a:t>
            </a:r>
          </a:p>
          <a:p>
            <a:pPr>
              <a:lnSpc>
                <a:spcPct val="107000"/>
              </a:lnSpc>
              <a:spcAft>
                <a:spcPts val="800"/>
              </a:spcAft>
            </a:pPr>
            <a:r>
              <a:rPr lang="tr-TR" sz="3200" dirty="0" smtClean="0">
                <a:latin typeface="Calibri" panose="020F0502020204030204" pitchFamily="34" charset="0"/>
                <a:ea typeface="Calibri" panose="020F0502020204030204" pitchFamily="34" charset="0"/>
                <a:cs typeface="Times New Roman" panose="02020603050405020304" pitchFamily="18" charset="0"/>
              </a:rPr>
              <a:t>Üçüncü nesil ise bitirir.</a:t>
            </a:r>
          </a:p>
          <a:p>
            <a:pPr>
              <a:lnSpc>
                <a:spcPct val="107000"/>
              </a:lnSpc>
              <a:spcAft>
                <a:spcPts val="800"/>
              </a:spcAft>
            </a:pPr>
            <a:endParaRPr lang="tr-TR"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smtClean="0">
                <a:solidFill>
                  <a:srgbClr val="FF0000"/>
                </a:solidFill>
              </a:rPr>
              <a:t>Aile </a:t>
            </a:r>
            <a:r>
              <a:rPr lang="tr-TR" sz="2400" dirty="0">
                <a:solidFill>
                  <a:srgbClr val="FF0000"/>
                </a:solidFill>
              </a:rPr>
              <a:t>Şirketini </a:t>
            </a:r>
            <a:r>
              <a:rPr lang="tr-TR" sz="2400" dirty="0" smtClean="0">
                <a:solidFill>
                  <a:srgbClr val="FF0000"/>
                </a:solidFill>
              </a:rPr>
              <a:t>piyasa </a:t>
            </a:r>
            <a:r>
              <a:rPr lang="tr-TR" sz="2400" dirty="0">
                <a:solidFill>
                  <a:srgbClr val="FF0000"/>
                </a:solidFill>
              </a:rPr>
              <a:t>değil, Aile İçindeki rekabet </a:t>
            </a:r>
            <a:r>
              <a:rPr lang="tr-TR" sz="2400" dirty="0" smtClean="0">
                <a:solidFill>
                  <a:srgbClr val="FF0000"/>
                </a:solidFill>
              </a:rPr>
              <a:t>öldürür…</a:t>
            </a:r>
            <a:endParaRPr lang="tr-TR" sz="2400" dirty="0">
              <a:solidFill>
                <a:srgbClr val="FF0000"/>
              </a:solidFill>
            </a:endParaRPr>
          </a:p>
          <a:p>
            <a:pPr>
              <a:lnSpc>
                <a:spcPct val="107000"/>
              </a:lnSpc>
              <a:spcAft>
                <a:spcPts val="800"/>
              </a:spcAft>
            </a:pPr>
            <a:endParaRPr lang="tr-TR"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80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80">
                                          <p:stCondLst>
                                            <p:cond delay="0"/>
                                          </p:stCondLst>
                                        </p:cTn>
                                        <p:tgtEl>
                                          <p:spTgt spid="4"/>
                                        </p:tgtEl>
                                      </p:cBhvr>
                                    </p:animEffect>
                                    <p:anim calcmode="lin" valueType="num">
                                      <p:cBhvr>
                                        <p:cTn id="5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7" dur="26">
                                          <p:stCondLst>
                                            <p:cond delay="650"/>
                                          </p:stCondLst>
                                        </p:cTn>
                                        <p:tgtEl>
                                          <p:spTgt spid="4"/>
                                        </p:tgtEl>
                                      </p:cBhvr>
                                      <p:to x="100000" y="60000"/>
                                    </p:animScale>
                                    <p:animScale>
                                      <p:cBhvr>
                                        <p:cTn id="58" dur="166" decel="50000">
                                          <p:stCondLst>
                                            <p:cond delay="676"/>
                                          </p:stCondLst>
                                        </p:cTn>
                                        <p:tgtEl>
                                          <p:spTgt spid="4"/>
                                        </p:tgtEl>
                                      </p:cBhvr>
                                      <p:to x="100000" y="100000"/>
                                    </p:animScale>
                                    <p:animScale>
                                      <p:cBhvr>
                                        <p:cTn id="59" dur="26">
                                          <p:stCondLst>
                                            <p:cond delay="1312"/>
                                          </p:stCondLst>
                                        </p:cTn>
                                        <p:tgtEl>
                                          <p:spTgt spid="4"/>
                                        </p:tgtEl>
                                      </p:cBhvr>
                                      <p:to x="100000" y="80000"/>
                                    </p:animScale>
                                    <p:animScale>
                                      <p:cBhvr>
                                        <p:cTn id="60" dur="166" decel="50000">
                                          <p:stCondLst>
                                            <p:cond delay="1338"/>
                                          </p:stCondLst>
                                        </p:cTn>
                                        <p:tgtEl>
                                          <p:spTgt spid="4"/>
                                        </p:tgtEl>
                                      </p:cBhvr>
                                      <p:to x="100000" y="100000"/>
                                    </p:animScale>
                                    <p:animScale>
                                      <p:cBhvr>
                                        <p:cTn id="61" dur="26">
                                          <p:stCondLst>
                                            <p:cond delay="1642"/>
                                          </p:stCondLst>
                                        </p:cTn>
                                        <p:tgtEl>
                                          <p:spTgt spid="4"/>
                                        </p:tgtEl>
                                      </p:cBhvr>
                                      <p:to x="100000" y="90000"/>
                                    </p:animScale>
                                    <p:animScale>
                                      <p:cBhvr>
                                        <p:cTn id="62" dur="166" decel="50000">
                                          <p:stCondLst>
                                            <p:cond delay="1668"/>
                                          </p:stCondLst>
                                        </p:cTn>
                                        <p:tgtEl>
                                          <p:spTgt spid="4"/>
                                        </p:tgtEl>
                                      </p:cBhvr>
                                      <p:to x="100000" y="100000"/>
                                    </p:animScale>
                                    <p:animScale>
                                      <p:cBhvr>
                                        <p:cTn id="63" dur="26">
                                          <p:stCondLst>
                                            <p:cond delay="1808"/>
                                          </p:stCondLst>
                                        </p:cTn>
                                        <p:tgtEl>
                                          <p:spTgt spid="4"/>
                                        </p:tgtEl>
                                      </p:cBhvr>
                                      <p:to x="100000" y="95000"/>
                                    </p:animScale>
                                    <p:animScale>
                                      <p:cBhvr>
                                        <p:cTn id="6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447800"/>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317636" y="76200"/>
            <a:ext cx="10528436" cy="1107996"/>
          </a:xfrm>
          <a:prstGeom prst="rect">
            <a:avLst/>
          </a:prstGeom>
        </p:spPr>
        <p:txBody>
          <a:bodyPr wrap="square">
            <a:spAutoFit/>
          </a:bodyPr>
          <a:lstStyle/>
          <a:p>
            <a:pPr lvl="0">
              <a:spcBef>
                <a:spcPct val="0"/>
              </a:spcBef>
            </a:pPr>
            <a:r>
              <a:rPr lang="tr-TR" sz="6600" b="1" dirty="0">
                <a:solidFill>
                  <a:schemeClr val="bg1"/>
                </a:solidFill>
                <a:ea typeface="+mj-ea"/>
                <a:cs typeface="+mj-cs"/>
              </a:rPr>
              <a:t> </a:t>
            </a:r>
            <a:r>
              <a:rPr lang="tr-TR" sz="6600" b="1" dirty="0" smtClean="0">
                <a:solidFill>
                  <a:schemeClr val="bg1"/>
                </a:solidFill>
                <a:ea typeface="+mj-ea"/>
                <a:cs typeface="+mj-cs"/>
              </a:rPr>
              <a:t>      </a:t>
            </a:r>
            <a:r>
              <a:rPr lang="tr-TR" sz="4400" b="1" dirty="0" smtClean="0">
                <a:solidFill>
                  <a:schemeClr val="bg1"/>
                </a:solidFill>
                <a:ea typeface="+mj-ea"/>
                <a:cs typeface="+mj-cs"/>
              </a:rPr>
              <a:t>Aile işletmelerinin avantajları</a:t>
            </a:r>
            <a:endParaRPr lang="en-US" sz="4400" b="1" dirty="0">
              <a:solidFill>
                <a:schemeClr val="bg1"/>
              </a:solidFill>
              <a:ea typeface="+mj-ea"/>
              <a:cs typeface="+mj-cs"/>
            </a:endParaRPr>
          </a:p>
        </p:txBody>
      </p:sp>
      <p:sp>
        <p:nvSpPr>
          <p:cNvPr id="6" name="Rectangle 5"/>
          <p:cNvSpPr/>
          <p:nvPr/>
        </p:nvSpPr>
        <p:spPr>
          <a:xfrm rot="319590">
            <a:off x="7969318" y="-569335"/>
            <a:ext cx="990600" cy="2646878"/>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smtClean="0">
                <a:solidFill>
                  <a:schemeClr val="bg1"/>
                </a:solidFill>
                <a:ea typeface="+mj-ea"/>
                <a:cs typeface="+mj-cs"/>
              </a:rPr>
              <a:t>!</a:t>
            </a:r>
            <a:endParaRPr lang="en-US" sz="16600" b="1" dirty="0">
              <a:solidFill>
                <a:schemeClr val="bg1"/>
              </a:solidFill>
              <a:ea typeface="+mj-ea"/>
              <a:cs typeface="+mj-cs"/>
            </a:endParaRPr>
          </a:p>
        </p:txBody>
      </p:sp>
      <p:sp>
        <p:nvSpPr>
          <p:cNvPr id="3" name="Dikdörtgen 2"/>
          <p:cNvSpPr/>
          <p:nvPr/>
        </p:nvSpPr>
        <p:spPr>
          <a:xfrm>
            <a:off x="1066800" y="1905000"/>
            <a:ext cx="7239000" cy="4585871"/>
          </a:xfrm>
          <a:prstGeom prst="rect">
            <a:avLst/>
          </a:prstGeom>
        </p:spPr>
        <p:txBody>
          <a:bodyPr wrap="square">
            <a:spAutoFit/>
          </a:bodyPr>
          <a:lstStyle/>
          <a:p>
            <a:pPr marL="342900" lvl="0" indent="-342900">
              <a:spcAft>
                <a:spcPts val="0"/>
              </a:spcAft>
              <a:buFont typeface="Symbol" panose="05050102010706020507" pitchFamily="18" charset="2"/>
              <a:buChar char=""/>
            </a:pPr>
            <a:r>
              <a:rPr lang="tr-TR" sz="2400" dirty="0" smtClean="0">
                <a:latin typeface="Calibri" panose="020F0502020204030204" pitchFamily="34" charset="0"/>
                <a:ea typeface="Times New Roman" panose="02020603050405020304" pitchFamily="18" charset="0"/>
                <a:cs typeface="Times New Roman" panose="02020603050405020304" pitchFamily="18" charset="0"/>
              </a:rPr>
              <a:t>İşin başında olunması ve  </a:t>
            </a:r>
            <a:r>
              <a:rPr lang="tr-TR" sz="2400" dirty="0">
                <a:latin typeface="Calibri" panose="020F0502020204030204" pitchFamily="34" charset="0"/>
                <a:ea typeface="Times New Roman" panose="02020603050405020304" pitchFamily="18" charset="0"/>
                <a:cs typeface="Times New Roman" panose="02020603050405020304" pitchFamily="18" charset="0"/>
              </a:rPr>
              <a:t>k</a:t>
            </a:r>
            <a:r>
              <a:rPr lang="tr-TR" sz="2400" dirty="0" smtClean="0">
                <a:latin typeface="Calibri" panose="020F0502020204030204" pitchFamily="34" charset="0"/>
                <a:ea typeface="Times New Roman" panose="02020603050405020304" pitchFamily="18" charset="0"/>
                <a:cs typeface="Times New Roman" panose="02020603050405020304" pitchFamily="18" charset="0"/>
              </a:rPr>
              <a:t>ararların hızlı alınması</a:t>
            </a:r>
          </a:p>
          <a:p>
            <a:pPr marL="342900" lvl="0" indent="-342900">
              <a:spcAft>
                <a:spcPts val="0"/>
              </a:spcAft>
              <a:buFont typeface="Symbol" panose="05050102010706020507" pitchFamily="18" charset="2"/>
              <a:buChar char=""/>
            </a:pPr>
            <a:r>
              <a:rPr lang="tr-TR" sz="2400" dirty="0" smtClean="0">
                <a:latin typeface="Calibri" panose="020F0502020204030204" pitchFamily="34" charset="0"/>
                <a:cs typeface="Times New Roman" panose="02020603050405020304" pitchFamily="18" charset="0"/>
              </a:rPr>
              <a:t>Sermayenin  iç kaynaklardan sağlanması</a:t>
            </a:r>
          </a:p>
          <a:p>
            <a:pPr marL="342900" lvl="0" indent="-342900">
              <a:spcAft>
                <a:spcPts val="0"/>
              </a:spcAft>
              <a:buFont typeface="Symbol" panose="05050102010706020507" pitchFamily="18" charset="2"/>
              <a:buChar char=""/>
            </a:pPr>
            <a:r>
              <a:rPr lang="tr-TR" sz="2400" dirty="0" smtClean="0">
                <a:latin typeface="Calibri" panose="020F0502020204030204" pitchFamily="34" charset="0"/>
                <a:cs typeface="Times New Roman" panose="02020603050405020304" pitchFamily="18" charset="0"/>
              </a:rPr>
              <a:t>Aile itibarının bankalardan kredi imkanı yaratması</a:t>
            </a:r>
            <a:endParaRPr lang="tr-TR" sz="2400" dirty="0">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tr-TR" sz="2400" dirty="0" smtClean="0">
                <a:latin typeface="Calibri" panose="020F0502020204030204" pitchFamily="34" charset="0"/>
                <a:cs typeface="Times New Roman" panose="02020603050405020304" pitchFamily="18" charset="0"/>
              </a:rPr>
              <a:t>Kurum kültürü  ve değerlerin kolayca oluşması</a:t>
            </a:r>
          </a:p>
          <a:p>
            <a:pPr marL="342900" lvl="0" indent="-342900">
              <a:spcAft>
                <a:spcPts val="0"/>
              </a:spcAft>
              <a:buFont typeface="Symbol" panose="05050102010706020507" pitchFamily="18" charset="2"/>
              <a:buChar char=""/>
            </a:pPr>
            <a:r>
              <a:rPr lang="tr-TR" sz="2400" dirty="0" smtClean="0">
                <a:latin typeface="Calibri" panose="020F0502020204030204" pitchFamily="34" charset="0"/>
                <a:cs typeface="Times New Roman" panose="02020603050405020304" pitchFamily="18" charset="0"/>
              </a:rPr>
              <a:t>Aile üyelerinin aidiyet  duygusu </a:t>
            </a:r>
          </a:p>
          <a:p>
            <a:pPr marL="342900" lvl="0" indent="-342900">
              <a:spcAft>
                <a:spcPts val="0"/>
              </a:spcAft>
              <a:buFont typeface="Symbol" panose="05050102010706020507" pitchFamily="18" charset="2"/>
              <a:buChar char=""/>
            </a:pPr>
            <a:r>
              <a:rPr lang="tr-TR" sz="2400" dirty="0" smtClean="0">
                <a:latin typeface="Calibri" panose="020F0502020204030204" pitchFamily="34" charset="0"/>
                <a:cs typeface="Times New Roman" panose="02020603050405020304" pitchFamily="18" charset="0"/>
              </a:rPr>
              <a:t>Aile üyelerinin özverili çalışması</a:t>
            </a:r>
          </a:p>
          <a:p>
            <a:pPr marL="342900" lvl="0" indent="-342900">
              <a:spcAft>
                <a:spcPts val="0"/>
              </a:spcAft>
              <a:buFont typeface="Symbol" panose="05050102010706020507" pitchFamily="18" charset="2"/>
              <a:buChar char=""/>
            </a:pPr>
            <a:r>
              <a:rPr lang="tr-TR" sz="2400" dirty="0" smtClean="0">
                <a:latin typeface="+mj-lt"/>
              </a:rPr>
              <a:t>Ailenin </a:t>
            </a:r>
            <a:r>
              <a:rPr lang="tr-TR" sz="2400" dirty="0">
                <a:latin typeface="+mj-lt"/>
              </a:rPr>
              <a:t>tamamıyla işe </a:t>
            </a:r>
            <a:r>
              <a:rPr lang="tr-TR" sz="2400" dirty="0" smtClean="0">
                <a:latin typeface="+mj-lt"/>
              </a:rPr>
              <a:t>odaklanması</a:t>
            </a:r>
            <a:endParaRPr lang="tr-TR" sz="2400" dirty="0" smtClean="0">
              <a:latin typeface="+mj-lt"/>
              <a:cs typeface="Times New Roman" panose="02020603050405020304" pitchFamily="18" charset="0"/>
            </a:endParaRPr>
          </a:p>
          <a:p>
            <a:pPr marL="342900" lvl="0" indent="-342900">
              <a:spcAft>
                <a:spcPts val="0"/>
              </a:spcAft>
              <a:buFont typeface="Symbol" panose="05050102010706020507" pitchFamily="18" charset="2"/>
              <a:buChar char=""/>
            </a:pPr>
            <a:endParaRPr lang="tr-TR" sz="2400" dirty="0">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tr-TR" sz="2400" dirty="0" smtClean="0">
                <a:latin typeface="Calibri" panose="020F0502020204030204" pitchFamily="34" charset="0"/>
                <a:cs typeface="Times New Roman" panose="02020603050405020304" pitchFamily="18" charset="0"/>
              </a:rPr>
              <a:t>Tek patronlu işletmelerin kaderi,  o kişinin vizyonu, enerjisi, yeterliliği, esnekliği, liderliği ve de çoğu kez o kişinin ömrüyle sınırlıdır.</a:t>
            </a:r>
          </a:p>
          <a:p>
            <a:pPr marL="342900" lvl="0" indent="-342900">
              <a:spcAft>
                <a:spcPts val="0"/>
              </a:spcAft>
              <a:buFont typeface="Symbol" panose="05050102010706020507" pitchFamily="18" charset="2"/>
              <a:buChar char=""/>
            </a:pPr>
            <a:endParaRPr lang="tr-TR" sz="2800" dirty="0" smtClean="0"/>
          </a:p>
        </p:txBody>
      </p:sp>
    </p:spTree>
    <p:extLst>
      <p:ext uri="{BB962C8B-B14F-4D97-AF65-F5344CB8AC3E}">
        <p14:creationId xmlns:p14="http://schemas.microsoft.com/office/powerpoint/2010/main" val="115942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wipe(down)">
                                      <p:cBhvr>
                                        <p:cTn id="51" dur="580">
                                          <p:stCondLst>
                                            <p:cond delay="0"/>
                                          </p:stCondLst>
                                        </p:cTn>
                                        <p:tgtEl>
                                          <p:spTgt spid="3">
                                            <p:txEl>
                                              <p:pRg st="0" end="0"/>
                                            </p:txEl>
                                          </p:spTgt>
                                        </p:tgtEl>
                                      </p:cBhvr>
                                    </p:animEffect>
                                    <p:anim calcmode="lin" valueType="num">
                                      <p:cBhvr>
                                        <p:cTn id="5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0" end="0"/>
                                            </p:txEl>
                                          </p:spTgt>
                                        </p:tgtEl>
                                      </p:cBhvr>
                                      <p:to x="100000" y="60000"/>
                                    </p:animScale>
                                    <p:animScale>
                                      <p:cBhvr>
                                        <p:cTn id="58" dur="166" decel="50000">
                                          <p:stCondLst>
                                            <p:cond delay="676"/>
                                          </p:stCondLst>
                                        </p:cTn>
                                        <p:tgtEl>
                                          <p:spTgt spid="3">
                                            <p:txEl>
                                              <p:pRg st="0" end="0"/>
                                            </p:txEl>
                                          </p:spTgt>
                                        </p:tgtEl>
                                      </p:cBhvr>
                                      <p:to x="100000" y="100000"/>
                                    </p:animScale>
                                    <p:animScale>
                                      <p:cBhvr>
                                        <p:cTn id="59" dur="26">
                                          <p:stCondLst>
                                            <p:cond delay="1312"/>
                                          </p:stCondLst>
                                        </p:cTn>
                                        <p:tgtEl>
                                          <p:spTgt spid="3">
                                            <p:txEl>
                                              <p:pRg st="0" end="0"/>
                                            </p:txEl>
                                          </p:spTgt>
                                        </p:tgtEl>
                                      </p:cBhvr>
                                      <p:to x="100000" y="80000"/>
                                    </p:animScale>
                                    <p:animScale>
                                      <p:cBhvr>
                                        <p:cTn id="60" dur="166" decel="50000">
                                          <p:stCondLst>
                                            <p:cond delay="1338"/>
                                          </p:stCondLst>
                                        </p:cTn>
                                        <p:tgtEl>
                                          <p:spTgt spid="3">
                                            <p:txEl>
                                              <p:pRg st="0" end="0"/>
                                            </p:txEl>
                                          </p:spTgt>
                                        </p:tgtEl>
                                      </p:cBhvr>
                                      <p:to x="100000" y="100000"/>
                                    </p:animScale>
                                    <p:animScale>
                                      <p:cBhvr>
                                        <p:cTn id="61" dur="26">
                                          <p:stCondLst>
                                            <p:cond delay="1642"/>
                                          </p:stCondLst>
                                        </p:cTn>
                                        <p:tgtEl>
                                          <p:spTgt spid="3">
                                            <p:txEl>
                                              <p:pRg st="0" end="0"/>
                                            </p:txEl>
                                          </p:spTgt>
                                        </p:tgtEl>
                                      </p:cBhvr>
                                      <p:to x="100000" y="90000"/>
                                    </p:animScale>
                                    <p:animScale>
                                      <p:cBhvr>
                                        <p:cTn id="62" dur="166" decel="50000">
                                          <p:stCondLst>
                                            <p:cond delay="1668"/>
                                          </p:stCondLst>
                                        </p:cTn>
                                        <p:tgtEl>
                                          <p:spTgt spid="3">
                                            <p:txEl>
                                              <p:pRg st="0" end="0"/>
                                            </p:txEl>
                                          </p:spTgt>
                                        </p:tgtEl>
                                      </p:cBhvr>
                                      <p:to x="100000" y="100000"/>
                                    </p:animScale>
                                    <p:animScale>
                                      <p:cBhvr>
                                        <p:cTn id="63" dur="26">
                                          <p:stCondLst>
                                            <p:cond delay="1808"/>
                                          </p:stCondLst>
                                        </p:cTn>
                                        <p:tgtEl>
                                          <p:spTgt spid="3">
                                            <p:txEl>
                                              <p:pRg st="0" end="0"/>
                                            </p:txEl>
                                          </p:spTgt>
                                        </p:tgtEl>
                                      </p:cBhvr>
                                      <p:to x="100000" y="95000"/>
                                    </p:animScale>
                                    <p:animScale>
                                      <p:cBhvr>
                                        <p:cTn id="64" dur="166" decel="50000">
                                          <p:stCondLst>
                                            <p:cond delay="1834"/>
                                          </p:stCondLst>
                                        </p:cTn>
                                        <p:tgtEl>
                                          <p:spTgt spid="3">
                                            <p:txEl>
                                              <p:pRg st="0" end="0"/>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animEffect transition="in" filter="wipe(down)">
                                      <p:cBhvr>
                                        <p:cTn id="69" dur="580">
                                          <p:stCondLst>
                                            <p:cond delay="0"/>
                                          </p:stCondLst>
                                        </p:cTn>
                                        <p:tgtEl>
                                          <p:spTgt spid="3">
                                            <p:txEl>
                                              <p:pRg st="1" end="1"/>
                                            </p:txEl>
                                          </p:spTgt>
                                        </p:tgtEl>
                                      </p:cBhvr>
                                    </p:animEffect>
                                    <p:anim calcmode="lin" valueType="num">
                                      <p:cBhvr>
                                        <p:cTn id="7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1" end="1"/>
                                            </p:txEl>
                                          </p:spTgt>
                                        </p:tgtEl>
                                      </p:cBhvr>
                                      <p:to x="100000" y="60000"/>
                                    </p:animScale>
                                    <p:animScale>
                                      <p:cBhvr>
                                        <p:cTn id="76" dur="166" decel="50000">
                                          <p:stCondLst>
                                            <p:cond delay="676"/>
                                          </p:stCondLst>
                                        </p:cTn>
                                        <p:tgtEl>
                                          <p:spTgt spid="3">
                                            <p:txEl>
                                              <p:pRg st="1" end="1"/>
                                            </p:txEl>
                                          </p:spTgt>
                                        </p:tgtEl>
                                      </p:cBhvr>
                                      <p:to x="100000" y="100000"/>
                                    </p:animScale>
                                    <p:animScale>
                                      <p:cBhvr>
                                        <p:cTn id="77" dur="26">
                                          <p:stCondLst>
                                            <p:cond delay="1312"/>
                                          </p:stCondLst>
                                        </p:cTn>
                                        <p:tgtEl>
                                          <p:spTgt spid="3">
                                            <p:txEl>
                                              <p:pRg st="1" end="1"/>
                                            </p:txEl>
                                          </p:spTgt>
                                        </p:tgtEl>
                                      </p:cBhvr>
                                      <p:to x="100000" y="80000"/>
                                    </p:animScale>
                                    <p:animScale>
                                      <p:cBhvr>
                                        <p:cTn id="78" dur="166" decel="50000">
                                          <p:stCondLst>
                                            <p:cond delay="1338"/>
                                          </p:stCondLst>
                                        </p:cTn>
                                        <p:tgtEl>
                                          <p:spTgt spid="3">
                                            <p:txEl>
                                              <p:pRg st="1" end="1"/>
                                            </p:txEl>
                                          </p:spTgt>
                                        </p:tgtEl>
                                      </p:cBhvr>
                                      <p:to x="100000" y="100000"/>
                                    </p:animScale>
                                    <p:animScale>
                                      <p:cBhvr>
                                        <p:cTn id="79" dur="26">
                                          <p:stCondLst>
                                            <p:cond delay="1642"/>
                                          </p:stCondLst>
                                        </p:cTn>
                                        <p:tgtEl>
                                          <p:spTgt spid="3">
                                            <p:txEl>
                                              <p:pRg st="1" end="1"/>
                                            </p:txEl>
                                          </p:spTgt>
                                        </p:tgtEl>
                                      </p:cBhvr>
                                      <p:to x="100000" y="90000"/>
                                    </p:animScale>
                                    <p:animScale>
                                      <p:cBhvr>
                                        <p:cTn id="80" dur="166" decel="50000">
                                          <p:stCondLst>
                                            <p:cond delay="1668"/>
                                          </p:stCondLst>
                                        </p:cTn>
                                        <p:tgtEl>
                                          <p:spTgt spid="3">
                                            <p:txEl>
                                              <p:pRg st="1" end="1"/>
                                            </p:txEl>
                                          </p:spTgt>
                                        </p:tgtEl>
                                      </p:cBhvr>
                                      <p:to x="100000" y="100000"/>
                                    </p:animScale>
                                    <p:animScale>
                                      <p:cBhvr>
                                        <p:cTn id="81" dur="26">
                                          <p:stCondLst>
                                            <p:cond delay="1808"/>
                                          </p:stCondLst>
                                        </p:cTn>
                                        <p:tgtEl>
                                          <p:spTgt spid="3">
                                            <p:txEl>
                                              <p:pRg st="1" end="1"/>
                                            </p:txEl>
                                          </p:spTgt>
                                        </p:tgtEl>
                                      </p:cBhvr>
                                      <p:to x="100000" y="95000"/>
                                    </p:animScale>
                                    <p:animScale>
                                      <p:cBhvr>
                                        <p:cTn id="82" dur="166" decel="50000">
                                          <p:stCondLst>
                                            <p:cond delay="1834"/>
                                          </p:stCondLst>
                                        </p:cTn>
                                        <p:tgtEl>
                                          <p:spTgt spid="3">
                                            <p:txEl>
                                              <p:pRg st="1" end="1"/>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3">
                                            <p:txEl>
                                              <p:pRg st="2" end="2"/>
                                            </p:txEl>
                                          </p:spTgt>
                                        </p:tgtEl>
                                        <p:attrNameLst>
                                          <p:attrName>style.visibility</p:attrName>
                                        </p:attrNameLst>
                                      </p:cBhvr>
                                      <p:to>
                                        <p:strVal val="visible"/>
                                      </p:to>
                                    </p:set>
                                    <p:animEffect transition="in" filter="wipe(down)">
                                      <p:cBhvr>
                                        <p:cTn id="87" dur="580">
                                          <p:stCondLst>
                                            <p:cond delay="0"/>
                                          </p:stCondLst>
                                        </p:cTn>
                                        <p:tgtEl>
                                          <p:spTgt spid="3">
                                            <p:txEl>
                                              <p:pRg st="2" end="2"/>
                                            </p:txEl>
                                          </p:spTgt>
                                        </p:tgtEl>
                                      </p:cBhvr>
                                    </p:animEffect>
                                    <p:anim calcmode="lin" valueType="num">
                                      <p:cBhvr>
                                        <p:cTn id="8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2" end="2"/>
                                            </p:txEl>
                                          </p:spTgt>
                                        </p:tgtEl>
                                      </p:cBhvr>
                                      <p:to x="100000" y="60000"/>
                                    </p:animScale>
                                    <p:animScale>
                                      <p:cBhvr>
                                        <p:cTn id="94" dur="166" decel="50000">
                                          <p:stCondLst>
                                            <p:cond delay="676"/>
                                          </p:stCondLst>
                                        </p:cTn>
                                        <p:tgtEl>
                                          <p:spTgt spid="3">
                                            <p:txEl>
                                              <p:pRg st="2" end="2"/>
                                            </p:txEl>
                                          </p:spTgt>
                                        </p:tgtEl>
                                      </p:cBhvr>
                                      <p:to x="100000" y="100000"/>
                                    </p:animScale>
                                    <p:animScale>
                                      <p:cBhvr>
                                        <p:cTn id="95" dur="26">
                                          <p:stCondLst>
                                            <p:cond delay="1312"/>
                                          </p:stCondLst>
                                        </p:cTn>
                                        <p:tgtEl>
                                          <p:spTgt spid="3">
                                            <p:txEl>
                                              <p:pRg st="2" end="2"/>
                                            </p:txEl>
                                          </p:spTgt>
                                        </p:tgtEl>
                                      </p:cBhvr>
                                      <p:to x="100000" y="80000"/>
                                    </p:animScale>
                                    <p:animScale>
                                      <p:cBhvr>
                                        <p:cTn id="96" dur="166" decel="50000">
                                          <p:stCondLst>
                                            <p:cond delay="1338"/>
                                          </p:stCondLst>
                                        </p:cTn>
                                        <p:tgtEl>
                                          <p:spTgt spid="3">
                                            <p:txEl>
                                              <p:pRg st="2" end="2"/>
                                            </p:txEl>
                                          </p:spTgt>
                                        </p:tgtEl>
                                      </p:cBhvr>
                                      <p:to x="100000" y="100000"/>
                                    </p:animScale>
                                    <p:animScale>
                                      <p:cBhvr>
                                        <p:cTn id="97" dur="26">
                                          <p:stCondLst>
                                            <p:cond delay="1642"/>
                                          </p:stCondLst>
                                        </p:cTn>
                                        <p:tgtEl>
                                          <p:spTgt spid="3">
                                            <p:txEl>
                                              <p:pRg st="2" end="2"/>
                                            </p:txEl>
                                          </p:spTgt>
                                        </p:tgtEl>
                                      </p:cBhvr>
                                      <p:to x="100000" y="90000"/>
                                    </p:animScale>
                                    <p:animScale>
                                      <p:cBhvr>
                                        <p:cTn id="98" dur="166" decel="50000">
                                          <p:stCondLst>
                                            <p:cond delay="1668"/>
                                          </p:stCondLst>
                                        </p:cTn>
                                        <p:tgtEl>
                                          <p:spTgt spid="3">
                                            <p:txEl>
                                              <p:pRg st="2" end="2"/>
                                            </p:txEl>
                                          </p:spTgt>
                                        </p:tgtEl>
                                      </p:cBhvr>
                                      <p:to x="100000" y="100000"/>
                                    </p:animScale>
                                    <p:animScale>
                                      <p:cBhvr>
                                        <p:cTn id="99" dur="26">
                                          <p:stCondLst>
                                            <p:cond delay="1808"/>
                                          </p:stCondLst>
                                        </p:cTn>
                                        <p:tgtEl>
                                          <p:spTgt spid="3">
                                            <p:txEl>
                                              <p:pRg st="2" end="2"/>
                                            </p:txEl>
                                          </p:spTgt>
                                        </p:tgtEl>
                                      </p:cBhvr>
                                      <p:to x="100000" y="95000"/>
                                    </p:animScale>
                                    <p:animScale>
                                      <p:cBhvr>
                                        <p:cTn id="100" dur="166" decel="50000">
                                          <p:stCondLst>
                                            <p:cond delay="1834"/>
                                          </p:stCondLst>
                                        </p:cTn>
                                        <p:tgtEl>
                                          <p:spTgt spid="3">
                                            <p:txEl>
                                              <p:pRg st="2" end="2"/>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3">
                                            <p:txEl>
                                              <p:pRg st="3" end="3"/>
                                            </p:txEl>
                                          </p:spTgt>
                                        </p:tgtEl>
                                        <p:attrNameLst>
                                          <p:attrName>style.visibility</p:attrName>
                                        </p:attrNameLst>
                                      </p:cBhvr>
                                      <p:to>
                                        <p:strVal val="visible"/>
                                      </p:to>
                                    </p:set>
                                    <p:animEffect transition="in" filter="wipe(down)">
                                      <p:cBhvr>
                                        <p:cTn id="105" dur="580">
                                          <p:stCondLst>
                                            <p:cond delay="0"/>
                                          </p:stCondLst>
                                        </p:cTn>
                                        <p:tgtEl>
                                          <p:spTgt spid="3">
                                            <p:txEl>
                                              <p:pRg st="3" end="3"/>
                                            </p:txEl>
                                          </p:spTgt>
                                        </p:tgtEl>
                                      </p:cBhvr>
                                    </p:animEffect>
                                    <p:anim calcmode="lin" valueType="num">
                                      <p:cBhvr>
                                        <p:cTn id="10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3" end="3"/>
                                            </p:txEl>
                                          </p:spTgt>
                                        </p:tgtEl>
                                      </p:cBhvr>
                                      <p:to x="100000" y="60000"/>
                                    </p:animScale>
                                    <p:animScale>
                                      <p:cBhvr>
                                        <p:cTn id="112" dur="166" decel="50000">
                                          <p:stCondLst>
                                            <p:cond delay="676"/>
                                          </p:stCondLst>
                                        </p:cTn>
                                        <p:tgtEl>
                                          <p:spTgt spid="3">
                                            <p:txEl>
                                              <p:pRg st="3" end="3"/>
                                            </p:txEl>
                                          </p:spTgt>
                                        </p:tgtEl>
                                      </p:cBhvr>
                                      <p:to x="100000" y="100000"/>
                                    </p:animScale>
                                    <p:animScale>
                                      <p:cBhvr>
                                        <p:cTn id="113" dur="26">
                                          <p:stCondLst>
                                            <p:cond delay="1312"/>
                                          </p:stCondLst>
                                        </p:cTn>
                                        <p:tgtEl>
                                          <p:spTgt spid="3">
                                            <p:txEl>
                                              <p:pRg st="3" end="3"/>
                                            </p:txEl>
                                          </p:spTgt>
                                        </p:tgtEl>
                                      </p:cBhvr>
                                      <p:to x="100000" y="80000"/>
                                    </p:animScale>
                                    <p:animScale>
                                      <p:cBhvr>
                                        <p:cTn id="114" dur="166" decel="50000">
                                          <p:stCondLst>
                                            <p:cond delay="1338"/>
                                          </p:stCondLst>
                                        </p:cTn>
                                        <p:tgtEl>
                                          <p:spTgt spid="3">
                                            <p:txEl>
                                              <p:pRg st="3" end="3"/>
                                            </p:txEl>
                                          </p:spTgt>
                                        </p:tgtEl>
                                      </p:cBhvr>
                                      <p:to x="100000" y="100000"/>
                                    </p:animScale>
                                    <p:animScale>
                                      <p:cBhvr>
                                        <p:cTn id="115" dur="26">
                                          <p:stCondLst>
                                            <p:cond delay="1642"/>
                                          </p:stCondLst>
                                        </p:cTn>
                                        <p:tgtEl>
                                          <p:spTgt spid="3">
                                            <p:txEl>
                                              <p:pRg st="3" end="3"/>
                                            </p:txEl>
                                          </p:spTgt>
                                        </p:tgtEl>
                                      </p:cBhvr>
                                      <p:to x="100000" y="90000"/>
                                    </p:animScale>
                                    <p:animScale>
                                      <p:cBhvr>
                                        <p:cTn id="116" dur="166" decel="50000">
                                          <p:stCondLst>
                                            <p:cond delay="1668"/>
                                          </p:stCondLst>
                                        </p:cTn>
                                        <p:tgtEl>
                                          <p:spTgt spid="3">
                                            <p:txEl>
                                              <p:pRg st="3" end="3"/>
                                            </p:txEl>
                                          </p:spTgt>
                                        </p:tgtEl>
                                      </p:cBhvr>
                                      <p:to x="100000" y="100000"/>
                                    </p:animScale>
                                    <p:animScale>
                                      <p:cBhvr>
                                        <p:cTn id="117" dur="26">
                                          <p:stCondLst>
                                            <p:cond delay="1808"/>
                                          </p:stCondLst>
                                        </p:cTn>
                                        <p:tgtEl>
                                          <p:spTgt spid="3">
                                            <p:txEl>
                                              <p:pRg st="3" end="3"/>
                                            </p:txEl>
                                          </p:spTgt>
                                        </p:tgtEl>
                                      </p:cBhvr>
                                      <p:to x="100000" y="95000"/>
                                    </p:animScale>
                                    <p:animScale>
                                      <p:cBhvr>
                                        <p:cTn id="118" dur="166" decel="50000">
                                          <p:stCondLst>
                                            <p:cond delay="1834"/>
                                          </p:stCondLst>
                                        </p:cTn>
                                        <p:tgtEl>
                                          <p:spTgt spid="3">
                                            <p:txEl>
                                              <p:pRg st="3" end="3"/>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
                                            <p:txEl>
                                              <p:pRg st="4" end="4"/>
                                            </p:txEl>
                                          </p:spTgt>
                                        </p:tgtEl>
                                        <p:attrNameLst>
                                          <p:attrName>style.visibility</p:attrName>
                                        </p:attrNameLst>
                                      </p:cBhvr>
                                      <p:to>
                                        <p:strVal val="visible"/>
                                      </p:to>
                                    </p:set>
                                    <p:animEffect transition="in" filter="wipe(down)">
                                      <p:cBhvr>
                                        <p:cTn id="123" dur="580">
                                          <p:stCondLst>
                                            <p:cond delay="0"/>
                                          </p:stCondLst>
                                        </p:cTn>
                                        <p:tgtEl>
                                          <p:spTgt spid="3">
                                            <p:txEl>
                                              <p:pRg st="4" end="4"/>
                                            </p:txEl>
                                          </p:spTgt>
                                        </p:tgtEl>
                                      </p:cBhvr>
                                    </p:animEffect>
                                    <p:anim calcmode="lin" valueType="num">
                                      <p:cBhvr>
                                        <p:cTn id="12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4" end="4"/>
                                            </p:txEl>
                                          </p:spTgt>
                                        </p:tgtEl>
                                      </p:cBhvr>
                                      <p:to x="100000" y="60000"/>
                                    </p:animScale>
                                    <p:animScale>
                                      <p:cBhvr>
                                        <p:cTn id="130" dur="166" decel="50000">
                                          <p:stCondLst>
                                            <p:cond delay="676"/>
                                          </p:stCondLst>
                                        </p:cTn>
                                        <p:tgtEl>
                                          <p:spTgt spid="3">
                                            <p:txEl>
                                              <p:pRg st="4" end="4"/>
                                            </p:txEl>
                                          </p:spTgt>
                                        </p:tgtEl>
                                      </p:cBhvr>
                                      <p:to x="100000" y="100000"/>
                                    </p:animScale>
                                    <p:animScale>
                                      <p:cBhvr>
                                        <p:cTn id="131" dur="26">
                                          <p:stCondLst>
                                            <p:cond delay="1312"/>
                                          </p:stCondLst>
                                        </p:cTn>
                                        <p:tgtEl>
                                          <p:spTgt spid="3">
                                            <p:txEl>
                                              <p:pRg st="4" end="4"/>
                                            </p:txEl>
                                          </p:spTgt>
                                        </p:tgtEl>
                                      </p:cBhvr>
                                      <p:to x="100000" y="80000"/>
                                    </p:animScale>
                                    <p:animScale>
                                      <p:cBhvr>
                                        <p:cTn id="132" dur="166" decel="50000">
                                          <p:stCondLst>
                                            <p:cond delay="1338"/>
                                          </p:stCondLst>
                                        </p:cTn>
                                        <p:tgtEl>
                                          <p:spTgt spid="3">
                                            <p:txEl>
                                              <p:pRg st="4" end="4"/>
                                            </p:txEl>
                                          </p:spTgt>
                                        </p:tgtEl>
                                      </p:cBhvr>
                                      <p:to x="100000" y="100000"/>
                                    </p:animScale>
                                    <p:animScale>
                                      <p:cBhvr>
                                        <p:cTn id="133" dur="26">
                                          <p:stCondLst>
                                            <p:cond delay="1642"/>
                                          </p:stCondLst>
                                        </p:cTn>
                                        <p:tgtEl>
                                          <p:spTgt spid="3">
                                            <p:txEl>
                                              <p:pRg st="4" end="4"/>
                                            </p:txEl>
                                          </p:spTgt>
                                        </p:tgtEl>
                                      </p:cBhvr>
                                      <p:to x="100000" y="90000"/>
                                    </p:animScale>
                                    <p:animScale>
                                      <p:cBhvr>
                                        <p:cTn id="134" dur="166" decel="50000">
                                          <p:stCondLst>
                                            <p:cond delay="1668"/>
                                          </p:stCondLst>
                                        </p:cTn>
                                        <p:tgtEl>
                                          <p:spTgt spid="3">
                                            <p:txEl>
                                              <p:pRg st="4" end="4"/>
                                            </p:txEl>
                                          </p:spTgt>
                                        </p:tgtEl>
                                      </p:cBhvr>
                                      <p:to x="100000" y="100000"/>
                                    </p:animScale>
                                    <p:animScale>
                                      <p:cBhvr>
                                        <p:cTn id="135" dur="26">
                                          <p:stCondLst>
                                            <p:cond delay="1808"/>
                                          </p:stCondLst>
                                        </p:cTn>
                                        <p:tgtEl>
                                          <p:spTgt spid="3">
                                            <p:txEl>
                                              <p:pRg st="4" end="4"/>
                                            </p:txEl>
                                          </p:spTgt>
                                        </p:tgtEl>
                                      </p:cBhvr>
                                      <p:to x="100000" y="95000"/>
                                    </p:animScale>
                                    <p:animScale>
                                      <p:cBhvr>
                                        <p:cTn id="136" dur="166" decel="50000">
                                          <p:stCondLst>
                                            <p:cond delay="1834"/>
                                          </p:stCondLst>
                                        </p:cTn>
                                        <p:tgtEl>
                                          <p:spTgt spid="3">
                                            <p:txEl>
                                              <p:pRg st="4" end="4"/>
                                            </p:tx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3">
                                            <p:txEl>
                                              <p:pRg st="5" end="5"/>
                                            </p:txEl>
                                          </p:spTgt>
                                        </p:tgtEl>
                                        <p:attrNameLst>
                                          <p:attrName>style.visibility</p:attrName>
                                        </p:attrNameLst>
                                      </p:cBhvr>
                                      <p:to>
                                        <p:strVal val="visible"/>
                                      </p:to>
                                    </p:set>
                                    <p:animEffect transition="in" filter="wipe(down)">
                                      <p:cBhvr>
                                        <p:cTn id="141" dur="580">
                                          <p:stCondLst>
                                            <p:cond delay="0"/>
                                          </p:stCondLst>
                                        </p:cTn>
                                        <p:tgtEl>
                                          <p:spTgt spid="3">
                                            <p:txEl>
                                              <p:pRg st="5" end="5"/>
                                            </p:txEl>
                                          </p:spTgt>
                                        </p:tgtEl>
                                      </p:cBhvr>
                                    </p:animEffect>
                                    <p:anim calcmode="lin" valueType="num">
                                      <p:cBhvr>
                                        <p:cTn id="14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5" end="5"/>
                                            </p:txEl>
                                          </p:spTgt>
                                        </p:tgtEl>
                                      </p:cBhvr>
                                      <p:to x="100000" y="60000"/>
                                    </p:animScale>
                                    <p:animScale>
                                      <p:cBhvr>
                                        <p:cTn id="148" dur="166" decel="50000">
                                          <p:stCondLst>
                                            <p:cond delay="676"/>
                                          </p:stCondLst>
                                        </p:cTn>
                                        <p:tgtEl>
                                          <p:spTgt spid="3">
                                            <p:txEl>
                                              <p:pRg st="5" end="5"/>
                                            </p:txEl>
                                          </p:spTgt>
                                        </p:tgtEl>
                                      </p:cBhvr>
                                      <p:to x="100000" y="100000"/>
                                    </p:animScale>
                                    <p:animScale>
                                      <p:cBhvr>
                                        <p:cTn id="149" dur="26">
                                          <p:stCondLst>
                                            <p:cond delay="1312"/>
                                          </p:stCondLst>
                                        </p:cTn>
                                        <p:tgtEl>
                                          <p:spTgt spid="3">
                                            <p:txEl>
                                              <p:pRg st="5" end="5"/>
                                            </p:txEl>
                                          </p:spTgt>
                                        </p:tgtEl>
                                      </p:cBhvr>
                                      <p:to x="100000" y="80000"/>
                                    </p:animScale>
                                    <p:animScale>
                                      <p:cBhvr>
                                        <p:cTn id="150" dur="166" decel="50000">
                                          <p:stCondLst>
                                            <p:cond delay="1338"/>
                                          </p:stCondLst>
                                        </p:cTn>
                                        <p:tgtEl>
                                          <p:spTgt spid="3">
                                            <p:txEl>
                                              <p:pRg st="5" end="5"/>
                                            </p:txEl>
                                          </p:spTgt>
                                        </p:tgtEl>
                                      </p:cBhvr>
                                      <p:to x="100000" y="100000"/>
                                    </p:animScale>
                                    <p:animScale>
                                      <p:cBhvr>
                                        <p:cTn id="151" dur="26">
                                          <p:stCondLst>
                                            <p:cond delay="1642"/>
                                          </p:stCondLst>
                                        </p:cTn>
                                        <p:tgtEl>
                                          <p:spTgt spid="3">
                                            <p:txEl>
                                              <p:pRg st="5" end="5"/>
                                            </p:txEl>
                                          </p:spTgt>
                                        </p:tgtEl>
                                      </p:cBhvr>
                                      <p:to x="100000" y="90000"/>
                                    </p:animScale>
                                    <p:animScale>
                                      <p:cBhvr>
                                        <p:cTn id="152" dur="166" decel="50000">
                                          <p:stCondLst>
                                            <p:cond delay="1668"/>
                                          </p:stCondLst>
                                        </p:cTn>
                                        <p:tgtEl>
                                          <p:spTgt spid="3">
                                            <p:txEl>
                                              <p:pRg st="5" end="5"/>
                                            </p:txEl>
                                          </p:spTgt>
                                        </p:tgtEl>
                                      </p:cBhvr>
                                      <p:to x="100000" y="100000"/>
                                    </p:animScale>
                                    <p:animScale>
                                      <p:cBhvr>
                                        <p:cTn id="153" dur="26">
                                          <p:stCondLst>
                                            <p:cond delay="1808"/>
                                          </p:stCondLst>
                                        </p:cTn>
                                        <p:tgtEl>
                                          <p:spTgt spid="3">
                                            <p:txEl>
                                              <p:pRg st="5" end="5"/>
                                            </p:txEl>
                                          </p:spTgt>
                                        </p:tgtEl>
                                      </p:cBhvr>
                                      <p:to x="100000" y="95000"/>
                                    </p:animScale>
                                    <p:animScale>
                                      <p:cBhvr>
                                        <p:cTn id="154" dur="166" decel="50000">
                                          <p:stCondLst>
                                            <p:cond delay="1834"/>
                                          </p:stCondLst>
                                        </p:cTn>
                                        <p:tgtEl>
                                          <p:spTgt spid="3">
                                            <p:txEl>
                                              <p:pRg st="5" end="5"/>
                                            </p:tx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nodeType="clickEffect">
                                  <p:stCondLst>
                                    <p:cond delay="0"/>
                                  </p:stCondLst>
                                  <p:childTnLst>
                                    <p:set>
                                      <p:cBhvr>
                                        <p:cTn id="158" dur="1" fill="hold">
                                          <p:stCondLst>
                                            <p:cond delay="0"/>
                                          </p:stCondLst>
                                        </p:cTn>
                                        <p:tgtEl>
                                          <p:spTgt spid="3">
                                            <p:txEl>
                                              <p:pRg st="6" end="6"/>
                                            </p:txEl>
                                          </p:spTgt>
                                        </p:tgtEl>
                                        <p:attrNameLst>
                                          <p:attrName>style.visibility</p:attrName>
                                        </p:attrNameLst>
                                      </p:cBhvr>
                                      <p:to>
                                        <p:strVal val="visible"/>
                                      </p:to>
                                    </p:set>
                                    <p:animEffect transition="in" filter="wipe(down)">
                                      <p:cBhvr>
                                        <p:cTn id="159" dur="580">
                                          <p:stCondLst>
                                            <p:cond delay="0"/>
                                          </p:stCondLst>
                                        </p:cTn>
                                        <p:tgtEl>
                                          <p:spTgt spid="3">
                                            <p:txEl>
                                              <p:pRg st="6" end="6"/>
                                            </p:txEl>
                                          </p:spTgt>
                                        </p:tgtEl>
                                      </p:cBhvr>
                                    </p:animEffect>
                                    <p:anim calcmode="lin" valueType="num">
                                      <p:cBhvr>
                                        <p:cTn id="16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6" end="6"/>
                                            </p:txEl>
                                          </p:spTgt>
                                        </p:tgtEl>
                                      </p:cBhvr>
                                      <p:to x="100000" y="60000"/>
                                    </p:animScale>
                                    <p:animScale>
                                      <p:cBhvr>
                                        <p:cTn id="166" dur="166" decel="50000">
                                          <p:stCondLst>
                                            <p:cond delay="676"/>
                                          </p:stCondLst>
                                        </p:cTn>
                                        <p:tgtEl>
                                          <p:spTgt spid="3">
                                            <p:txEl>
                                              <p:pRg st="6" end="6"/>
                                            </p:txEl>
                                          </p:spTgt>
                                        </p:tgtEl>
                                      </p:cBhvr>
                                      <p:to x="100000" y="100000"/>
                                    </p:animScale>
                                    <p:animScale>
                                      <p:cBhvr>
                                        <p:cTn id="167" dur="26">
                                          <p:stCondLst>
                                            <p:cond delay="1312"/>
                                          </p:stCondLst>
                                        </p:cTn>
                                        <p:tgtEl>
                                          <p:spTgt spid="3">
                                            <p:txEl>
                                              <p:pRg st="6" end="6"/>
                                            </p:txEl>
                                          </p:spTgt>
                                        </p:tgtEl>
                                      </p:cBhvr>
                                      <p:to x="100000" y="80000"/>
                                    </p:animScale>
                                    <p:animScale>
                                      <p:cBhvr>
                                        <p:cTn id="168" dur="166" decel="50000">
                                          <p:stCondLst>
                                            <p:cond delay="1338"/>
                                          </p:stCondLst>
                                        </p:cTn>
                                        <p:tgtEl>
                                          <p:spTgt spid="3">
                                            <p:txEl>
                                              <p:pRg st="6" end="6"/>
                                            </p:txEl>
                                          </p:spTgt>
                                        </p:tgtEl>
                                      </p:cBhvr>
                                      <p:to x="100000" y="100000"/>
                                    </p:animScale>
                                    <p:animScale>
                                      <p:cBhvr>
                                        <p:cTn id="169" dur="26">
                                          <p:stCondLst>
                                            <p:cond delay="1642"/>
                                          </p:stCondLst>
                                        </p:cTn>
                                        <p:tgtEl>
                                          <p:spTgt spid="3">
                                            <p:txEl>
                                              <p:pRg st="6" end="6"/>
                                            </p:txEl>
                                          </p:spTgt>
                                        </p:tgtEl>
                                      </p:cBhvr>
                                      <p:to x="100000" y="90000"/>
                                    </p:animScale>
                                    <p:animScale>
                                      <p:cBhvr>
                                        <p:cTn id="170" dur="166" decel="50000">
                                          <p:stCondLst>
                                            <p:cond delay="1668"/>
                                          </p:stCondLst>
                                        </p:cTn>
                                        <p:tgtEl>
                                          <p:spTgt spid="3">
                                            <p:txEl>
                                              <p:pRg st="6" end="6"/>
                                            </p:txEl>
                                          </p:spTgt>
                                        </p:tgtEl>
                                      </p:cBhvr>
                                      <p:to x="100000" y="100000"/>
                                    </p:animScale>
                                    <p:animScale>
                                      <p:cBhvr>
                                        <p:cTn id="171" dur="26">
                                          <p:stCondLst>
                                            <p:cond delay="1808"/>
                                          </p:stCondLst>
                                        </p:cTn>
                                        <p:tgtEl>
                                          <p:spTgt spid="3">
                                            <p:txEl>
                                              <p:pRg st="6" end="6"/>
                                            </p:txEl>
                                          </p:spTgt>
                                        </p:tgtEl>
                                      </p:cBhvr>
                                      <p:to x="100000" y="95000"/>
                                    </p:animScale>
                                    <p:animScale>
                                      <p:cBhvr>
                                        <p:cTn id="172" dur="166" decel="50000">
                                          <p:stCondLst>
                                            <p:cond delay="1834"/>
                                          </p:stCondLst>
                                        </p:cTn>
                                        <p:tgtEl>
                                          <p:spTgt spid="3">
                                            <p:txEl>
                                              <p:pRg st="6" end="6"/>
                                            </p:txEl>
                                          </p:spTgt>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nodeType="clickEffect">
                                  <p:stCondLst>
                                    <p:cond delay="0"/>
                                  </p:stCondLst>
                                  <p:childTnLst>
                                    <p:set>
                                      <p:cBhvr>
                                        <p:cTn id="176" dur="1" fill="hold">
                                          <p:stCondLst>
                                            <p:cond delay="0"/>
                                          </p:stCondLst>
                                        </p:cTn>
                                        <p:tgtEl>
                                          <p:spTgt spid="3">
                                            <p:txEl>
                                              <p:pRg st="8" end="8"/>
                                            </p:txEl>
                                          </p:spTgt>
                                        </p:tgtEl>
                                        <p:attrNameLst>
                                          <p:attrName>style.visibility</p:attrName>
                                        </p:attrNameLst>
                                      </p:cBhvr>
                                      <p:to>
                                        <p:strVal val="visible"/>
                                      </p:to>
                                    </p:set>
                                    <p:animEffect transition="in" filter="wipe(down)">
                                      <p:cBhvr>
                                        <p:cTn id="177" dur="580">
                                          <p:stCondLst>
                                            <p:cond delay="0"/>
                                          </p:stCondLst>
                                        </p:cTn>
                                        <p:tgtEl>
                                          <p:spTgt spid="3">
                                            <p:txEl>
                                              <p:pRg st="8" end="8"/>
                                            </p:txEl>
                                          </p:spTgt>
                                        </p:tgtEl>
                                      </p:cBhvr>
                                    </p:animEffect>
                                    <p:anim calcmode="lin" valueType="num">
                                      <p:cBhvr>
                                        <p:cTn id="17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3">
                                            <p:txEl>
                                              <p:pRg st="8" end="8"/>
                                            </p:txEl>
                                          </p:spTgt>
                                        </p:tgtEl>
                                      </p:cBhvr>
                                      <p:to x="100000" y="60000"/>
                                    </p:animScale>
                                    <p:animScale>
                                      <p:cBhvr>
                                        <p:cTn id="184" dur="166" decel="50000">
                                          <p:stCondLst>
                                            <p:cond delay="676"/>
                                          </p:stCondLst>
                                        </p:cTn>
                                        <p:tgtEl>
                                          <p:spTgt spid="3">
                                            <p:txEl>
                                              <p:pRg st="8" end="8"/>
                                            </p:txEl>
                                          </p:spTgt>
                                        </p:tgtEl>
                                      </p:cBhvr>
                                      <p:to x="100000" y="100000"/>
                                    </p:animScale>
                                    <p:animScale>
                                      <p:cBhvr>
                                        <p:cTn id="185" dur="26">
                                          <p:stCondLst>
                                            <p:cond delay="1312"/>
                                          </p:stCondLst>
                                        </p:cTn>
                                        <p:tgtEl>
                                          <p:spTgt spid="3">
                                            <p:txEl>
                                              <p:pRg st="8" end="8"/>
                                            </p:txEl>
                                          </p:spTgt>
                                        </p:tgtEl>
                                      </p:cBhvr>
                                      <p:to x="100000" y="80000"/>
                                    </p:animScale>
                                    <p:animScale>
                                      <p:cBhvr>
                                        <p:cTn id="186" dur="166" decel="50000">
                                          <p:stCondLst>
                                            <p:cond delay="1338"/>
                                          </p:stCondLst>
                                        </p:cTn>
                                        <p:tgtEl>
                                          <p:spTgt spid="3">
                                            <p:txEl>
                                              <p:pRg st="8" end="8"/>
                                            </p:txEl>
                                          </p:spTgt>
                                        </p:tgtEl>
                                      </p:cBhvr>
                                      <p:to x="100000" y="100000"/>
                                    </p:animScale>
                                    <p:animScale>
                                      <p:cBhvr>
                                        <p:cTn id="187" dur="26">
                                          <p:stCondLst>
                                            <p:cond delay="1642"/>
                                          </p:stCondLst>
                                        </p:cTn>
                                        <p:tgtEl>
                                          <p:spTgt spid="3">
                                            <p:txEl>
                                              <p:pRg st="8" end="8"/>
                                            </p:txEl>
                                          </p:spTgt>
                                        </p:tgtEl>
                                      </p:cBhvr>
                                      <p:to x="100000" y="90000"/>
                                    </p:animScale>
                                    <p:animScale>
                                      <p:cBhvr>
                                        <p:cTn id="188" dur="166" decel="50000">
                                          <p:stCondLst>
                                            <p:cond delay="1668"/>
                                          </p:stCondLst>
                                        </p:cTn>
                                        <p:tgtEl>
                                          <p:spTgt spid="3">
                                            <p:txEl>
                                              <p:pRg st="8" end="8"/>
                                            </p:txEl>
                                          </p:spTgt>
                                        </p:tgtEl>
                                      </p:cBhvr>
                                      <p:to x="100000" y="100000"/>
                                    </p:animScale>
                                    <p:animScale>
                                      <p:cBhvr>
                                        <p:cTn id="189" dur="26">
                                          <p:stCondLst>
                                            <p:cond delay="1808"/>
                                          </p:stCondLst>
                                        </p:cTn>
                                        <p:tgtEl>
                                          <p:spTgt spid="3">
                                            <p:txEl>
                                              <p:pRg st="8" end="8"/>
                                            </p:txEl>
                                          </p:spTgt>
                                        </p:tgtEl>
                                      </p:cBhvr>
                                      <p:to x="100000" y="95000"/>
                                    </p:animScale>
                                    <p:animScale>
                                      <p:cBhvr>
                                        <p:cTn id="190"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447800"/>
          </a:xfrm>
          <a:prstGeom prst="rect">
            <a:avLst/>
          </a:prstGeom>
          <a:solidFill>
            <a:srgbClr val="0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317636" y="76200"/>
            <a:ext cx="10528436" cy="1107996"/>
          </a:xfrm>
          <a:prstGeom prst="rect">
            <a:avLst/>
          </a:prstGeom>
        </p:spPr>
        <p:txBody>
          <a:bodyPr wrap="square">
            <a:spAutoFit/>
          </a:bodyPr>
          <a:lstStyle/>
          <a:p>
            <a:pPr lvl="0">
              <a:spcBef>
                <a:spcPct val="0"/>
              </a:spcBef>
            </a:pPr>
            <a:r>
              <a:rPr lang="tr-TR" sz="6600" b="1" dirty="0">
                <a:solidFill>
                  <a:schemeClr val="bg1"/>
                </a:solidFill>
                <a:ea typeface="+mj-ea"/>
                <a:cs typeface="+mj-cs"/>
              </a:rPr>
              <a:t> </a:t>
            </a:r>
            <a:r>
              <a:rPr lang="tr-TR" sz="6600" b="1" dirty="0" smtClean="0">
                <a:solidFill>
                  <a:schemeClr val="bg1"/>
                </a:solidFill>
                <a:ea typeface="+mj-ea"/>
                <a:cs typeface="+mj-cs"/>
              </a:rPr>
              <a:t> </a:t>
            </a:r>
            <a:r>
              <a:rPr lang="tr-TR" sz="4400" b="1" dirty="0" smtClean="0">
                <a:solidFill>
                  <a:schemeClr val="bg1"/>
                </a:solidFill>
                <a:ea typeface="+mj-ea"/>
                <a:cs typeface="+mj-cs"/>
              </a:rPr>
              <a:t>Aile işletmelerinde yaşanan sorunlar</a:t>
            </a:r>
            <a:endParaRPr lang="en-US" sz="4400" b="1" dirty="0">
              <a:solidFill>
                <a:schemeClr val="bg1"/>
              </a:solidFill>
              <a:ea typeface="+mj-ea"/>
              <a:cs typeface="+mj-cs"/>
            </a:endParaRPr>
          </a:p>
        </p:txBody>
      </p:sp>
      <p:sp>
        <p:nvSpPr>
          <p:cNvPr id="6" name="Rectangle 5"/>
          <p:cNvSpPr/>
          <p:nvPr/>
        </p:nvSpPr>
        <p:spPr>
          <a:xfrm rot="319590">
            <a:off x="8413682" y="-569335"/>
            <a:ext cx="990600" cy="2646878"/>
          </a:xfrm>
          <a:prstGeom prst="rect">
            <a:avLst/>
          </a:prstGeom>
          <a:ln>
            <a:noFill/>
          </a:ln>
          <a:effectLst>
            <a:outerShdw blurRad="184150" dist="241300" dir="11520000" sx="110000" sy="110000" algn="ctr">
              <a:srgbClr val="000000">
                <a:alpha val="18000"/>
              </a:srgbClr>
            </a:outerShdw>
          </a:effectLst>
        </p:spPr>
        <p:txBody>
          <a:bodyPr wrap="square">
            <a:spAutoFit/>
          </a:bodyPr>
          <a:lstStyle/>
          <a:p>
            <a:pPr lvl="0">
              <a:spcBef>
                <a:spcPct val="0"/>
              </a:spcBef>
            </a:pPr>
            <a:r>
              <a:rPr lang="tr-TR" sz="16600" b="1" dirty="0" smtClean="0">
                <a:solidFill>
                  <a:schemeClr val="bg1"/>
                </a:solidFill>
                <a:ea typeface="+mj-ea"/>
                <a:cs typeface="+mj-cs"/>
              </a:rPr>
              <a:t>!</a:t>
            </a:r>
            <a:endParaRPr lang="en-US" sz="16600" b="1" dirty="0">
              <a:solidFill>
                <a:schemeClr val="bg1"/>
              </a:solidFill>
              <a:ea typeface="+mj-ea"/>
              <a:cs typeface="+mj-cs"/>
            </a:endParaRPr>
          </a:p>
        </p:txBody>
      </p:sp>
      <p:sp>
        <p:nvSpPr>
          <p:cNvPr id="3" name="Dikdörtgen 2"/>
          <p:cNvSpPr/>
          <p:nvPr/>
        </p:nvSpPr>
        <p:spPr>
          <a:xfrm>
            <a:off x="130742" y="1676400"/>
            <a:ext cx="8763000" cy="4955203"/>
          </a:xfrm>
          <a:prstGeom prst="rect">
            <a:avLst/>
          </a:prstGeom>
        </p:spPr>
        <p:txBody>
          <a:bodyPr wrap="square">
            <a:spAutoFit/>
          </a:bodyPr>
          <a:lstStyle/>
          <a:p>
            <a:pPr marL="342900" lvl="0" indent="-342900">
              <a:spcAft>
                <a:spcPts val="0"/>
              </a:spcAft>
              <a:buFont typeface="Symbol" panose="05050102010706020507" pitchFamily="18" charset="2"/>
              <a:buChar char=""/>
            </a:pPr>
            <a:r>
              <a:rPr lang="tr-TR" sz="2400" dirty="0" smtClean="0">
                <a:latin typeface="Calibri" panose="020F0502020204030204" pitchFamily="34" charset="0"/>
                <a:ea typeface="Times New Roman" panose="02020603050405020304" pitchFamily="18" charset="0"/>
                <a:cs typeface="Times New Roman" panose="02020603050405020304" pitchFamily="18" charset="0"/>
              </a:rPr>
              <a:t>Kararlarda </a:t>
            </a:r>
            <a:r>
              <a:rPr lang="tr-TR" sz="2400" dirty="0">
                <a:latin typeface="Calibri" panose="020F0502020204030204" pitchFamily="34" charset="0"/>
                <a:ea typeface="Times New Roman" panose="02020603050405020304" pitchFamily="18" charset="0"/>
                <a:cs typeface="Times New Roman" panose="02020603050405020304" pitchFamily="18" charset="0"/>
              </a:rPr>
              <a:t>risk: Tek kişinin vizyonu, bilgisi, </a:t>
            </a:r>
            <a:r>
              <a:rPr lang="tr-TR" sz="2400" dirty="0" smtClean="0">
                <a:latin typeface="Calibri" panose="020F0502020204030204" pitchFamily="34" charset="0"/>
                <a:ea typeface="Times New Roman" panose="02020603050405020304" pitchFamily="18" charset="0"/>
                <a:cs typeface="Times New Roman" panose="02020603050405020304" pitchFamily="18" charset="0"/>
              </a:rPr>
              <a:t>enerjisinin yetersizliği</a:t>
            </a:r>
          </a:p>
          <a:p>
            <a:pPr marL="342900" lvl="0" indent="-342900">
              <a:spcAft>
                <a:spcPts val="0"/>
              </a:spcAft>
              <a:buFont typeface="Symbol" panose="05050102010706020507" pitchFamily="18" charset="2"/>
              <a:buChar char=""/>
            </a:pPr>
            <a:r>
              <a:rPr lang="tr-TR" sz="2400" dirty="0" smtClean="0">
                <a:latin typeface="Calibri" panose="020F0502020204030204" pitchFamily="34" charset="0"/>
                <a:ea typeface="Times New Roman" panose="02020603050405020304" pitchFamily="18" charset="0"/>
                <a:cs typeface="Times New Roman" panose="02020603050405020304" pitchFamily="18" charset="0"/>
              </a:rPr>
              <a:t>Göreve </a:t>
            </a:r>
            <a:r>
              <a:rPr lang="tr-TR" sz="2400" dirty="0">
                <a:latin typeface="Calibri" panose="020F0502020204030204" pitchFamily="34" charset="0"/>
                <a:ea typeface="Times New Roman" panose="02020603050405020304" pitchFamily="18" charset="0"/>
                <a:cs typeface="Times New Roman" panose="02020603050405020304" pitchFamily="18" charset="0"/>
              </a:rPr>
              <a:t>alınan akrabaların işin gereklerine her zaman uygun olmaması (nepotizm)</a:t>
            </a:r>
            <a:endParaRPr lang="tr-TR"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tr-TR" sz="2400" dirty="0">
                <a:latin typeface="Calibri" panose="020F0502020204030204" pitchFamily="34" charset="0"/>
                <a:ea typeface="Times New Roman" panose="02020603050405020304" pitchFamily="18" charset="0"/>
                <a:cs typeface="Times New Roman" panose="02020603050405020304" pitchFamily="18" charset="0"/>
              </a:rPr>
              <a:t>Sorunlu  aile çocuklarının işletmeye zorunlu  montajı</a:t>
            </a:r>
            <a:endParaRPr lang="tr-TR"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tr-TR" sz="2400" dirty="0">
                <a:latin typeface="Calibri" panose="020F0502020204030204" pitchFamily="34" charset="0"/>
                <a:ea typeface="Times New Roman" panose="02020603050405020304" pitchFamily="18" charset="0"/>
                <a:cs typeface="Times New Roman" panose="02020603050405020304" pitchFamily="18" charset="0"/>
              </a:rPr>
              <a:t>Aile içi anlaşmazlıkların iş ortamına </a:t>
            </a:r>
            <a:r>
              <a:rPr lang="tr-TR" sz="2400" dirty="0" smtClean="0">
                <a:latin typeface="Calibri" panose="020F0502020204030204" pitchFamily="34" charset="0"/>
                <a:ea typeface="Times New Roman" panose="02020603050405020304" pitchFamily="18" charset="0"/>
                <a:cs typeface="Times New Roman" panose="02020603050405020304" pitchFamily="18" charset="0"/>
              </a:rPr>
              <a:t>taşınması</a:t>
            </a:r>
          </a:p>
          <a:p>
            <a:pPr marL="342900" lvl="0" indent="-342900">
              <a:spcAft>
                <a:spcPts val="0"/>
              </a:spcAft>
              <a:buFont typeface="Symbol" panose="05050102010706020507" pitchFamily="18" charset="2"/>
              <a:buChar char=""/>
            </a:pPr>
            <a:r>
              <a:rPr lang="tr-TR" sz="2400" dirty="0" smtClean="0">
                <a:latin typeface="Calibri" panose="020F0502020204030204" pitchFamily="34" charset="0"/>
                <a:ea typeface="Times New Roman" panose="02020603050405020304" pitchFamily="18" charset="0"/>
                <a:cs typeface="Times New Roman" panose="02020603050405020304" pitchFamily="18" charset="0"/>
              </a:rPr>
              <a:t>Kuşaklar arası çatışma</a:t>
            </a:r>
            <a:endParaRPr lang="tr-TR"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tr-TR" sz="2400" dirty="0">
                <a:latin typeface="Calibri" panose="020F0502020204030204" pitchFamily="34" charset="0"/>
                <a:ea typeface="Times New Roman" panose="02020603050405020304" pitchFamily="18" charset="0"/>
                <a:cs typeface="Times New Roman" panose="02020603050405020304" pitchFamily="18" charset="0"/>
              </a:rPr>
              <a:t>Çoklu aile üyelerinin varlığı(damat, gelinler, kuzenler </a:t>
            </a:r>
            <a:r>
              <a:rPr lang="tr-TR" sz="2400" dirty="0" err="1">
                <a:latin typeface="Calibri" panose="020F0502020204030204" pitchFamily="34" charset="0"/>
                <a:ea typeface="Times New Roman" panose="02020603050405020304" pitchFamily="18" charset="0"/>
                <a:cs typeface="Times New Roman" panose="02020603050405020304" pitchFamily="18" charset="0"/>
              </a:rPr>
              <a:t>vs</a:t>
            </a:r>
            <a:r>
              <a:rPr lang="tr-TR" sz="2400" dirty="0">
                <a:latin typeface="Calibri" panose="020F0502020204030204" pitchFamily="34" charset="0"/>
                <a:ea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tr-TR" sz="2400" dirty="0">
                <a:latin typeface="Calibri" panose="020F0502020204030204" pitchFamily="34" charset="0"/>
                <a:ea typeface="Times New Roman" panose="02020603050405020304" pitchFamily="18" charset="0"/>
                <a:cs typeface="Times New Roman" panose="02020603050405020304" pitchFamily="18" charset="0"/>
              </a:rPr>
              <a:t>Yetki ve sorumlulukların belirsizliği </a:t>
            </a:r>
            <a:endParaRPr lang="tr-TR"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tr-TR" sz="2400" dirty="0">
                <a:latin typeface="Calibri" panose="020F0502020204030204" pitchFamily="34" charset="0"/>
                <a:ea typeface="Times New Roman" panose="02020603050405020304" pitchFamily="18" charset="0"/>
                <a:cs typeface="Times New Roman" panose="02020603050405020304" pitchFamily="18" charset="0"/>
              </a:rPr>
              <a:t>Demokratik bir yapılanma yerine </a:t>
            </a:r>
            <a:r>
              <a:rPr lang="tr-TR" sz="2400" dirty="0" err="1">
                <a:latin typeface="Calibri" panose="020F0502020204030204" pitchFamily="34" charset="0"/>
                <a:ea typeface="Times New Roman" panose="02020603050405020304" pitchFamily="18" charset="0"/>
                <a:cs typeface="Times New Roman" panose="02020603050405020304" pitchFamily="18" charset="0"/>
              </a:rPr>
              <a:t>otokratik</a:t>
            </a:r>
            <a:r>
              <a:rPr lang="tr-TR" sz="2400" dirty="0">
                <a:latin typeface="Calibri" panose="020F0502020204030204" pitchFamily="34" charset="0"/>
                <a:ea typeface="Times New Roman" panose="02020603050405020304" pitchFamily="18" charset="0"/>
                <a:cs typeface="Times New Roman" panose="02020603050405020304" pitchFamily="18" charset="0"/>
              </a:rPr>
              <a:t> yönetimin </a:t>
            </a:r>
            <a:r>
              <a:rPr lang="tr-TR" sz="2400" dirty="0" smtClean="0">
                <a:latin typeface="Calibri" panose="020F0502020204030204" pitchFamily="34" charset="0"/>
                <a:ea typeface="Times New Roman" panose="02020603050405020304" pitchFamily="18" charset="0"/>
                <a:cs typeface="Times New Roman" panose="02020603050405020304" pitchFamily="18" charset="0"/>
              </a:rPr>
              <a:t>varlığı</a:t>
            </a:r>
          </a:p>
          <a:p>
            <a:pPr marL="342900" lvl="0" indent="-342900">
              <a:spcAft>
                <a:spcPts val="0"/>
              </a:spcAft>
              <a:buFont typeface="Symbol" panose="05050102010706020507" pitchFamily="18" charset="2"/>
              <a:buChar char=""/>
            </a:pPr>
            <a:r>
              <a:rPr lang="tr-TR" sz="2400" dirty="0" smtClean="0">
                <a:latin typeface="Calibri" panose="020F0502020204030204" pitchFamily="34" charset="0"/>
                <a:ea typeface="Times New Roman" panose="02020603050405020304" pitchFamily="18" charset="0"/>
                <a:cs typeface="Times New Roman" panose="02020603050405020304" pitchFamily="18" charset="0"/>
              </a:rPr>
              <a:t>Değişimlere uyum zorluğu</a:t>
            </a:r>
          </a:p>
          <a:p>
            <a:pPr marL="342900" lvl="0" indent="-342900">
              <a:spcAft>
                <a:spcPts val="0"/>
              </a:spcAft>
              <a:buFont typeface="Symbol" panose="05050102010706020507" pitchFamily="18" charset="2"/>
              <a:buChar char=""/>
            </a:pPr>
            <a:r>
              <a:rPr lang="tr-TR" sz="2400" dirty="0" smtClean="0">
                <a:latin typeface="Calibri" panose="020F0502020204030204" pitchFamily="34" charset="0"/>
                <a:ea typeface="Times New Roman" panose="02020603050405020304" pitchFamily="18" charset="0"/>
                <a:cs typeface="Times New Roman" panose="02020603050405020304" pitchFamily="18" charset="0"/>
              </a:rPr>
              <a:t>İşletmede çalışan ve çalışmayan aile üyeleri arasında çatışma</a:t>
            </a:r>
            <a:endParaRPr lang="tr-TR"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tr-TR" sz="2400" dirty="0">
                <a:latin typeface="Calibri" panose="020F0502020204030204" pitchFamily="34" charset="0"/>
                <a:ea typeface="Times New Roman" panose="02020603050405020304" pitchFamily="18" charset="0"/>
                <a:cs typeface="Times New Roman" panose="02020603050405020304" pitchFamily="18" charset="0"/>
              </a:rPr>
              <a:t>Gelecek belirsizliği ve varis çatışması…                </a:t>
            </a:r>
            <a:endParaRPr lang="tr-TR" sz="2400" dirty="0">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v"/>
            </a:pPr>
            <a:endParaRPr lang="tr-TR" sz="2800" dirty="0" smtClean="0"/>
          </a:p>
        </p:txBody>
      </p:sp>
    </p:spTree>
    <p:extLst>
      <p:ext uri="{BB962C8B-B14F-4D97-AF65-F5344CB8AC3E}">
        <p14:creationId xmlns:p14="http://schemas.microsoft.com/office/powerpoint/2010/main" val="243168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wipe(down)">
                                      <p:cBhvr>
                                        <p:cTn id="51" dur="580">
                                          <p:stCondLst>
                                            <p:cond delay="0"/>
                                          </p:stCondLst>
                                        </p:cTn>
                                        <p:tgtEl>
                                          <p:spTgt spid="3">
                                            <p:txEl>
                                              <p:pRg st="0" end="0"/>
                                            </p:txEl>
                                          </p:spTgt>
                                        </p:tgtEl>
                                      </p:cBhvr>
                                    </p:animEffect>
                                    <p:anim calcmode="lin" valueType="num">
                                      <p:cBhvr>
                                        <p:cTn id="5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0" end="0"/>
                                            </p:txEl>
                                          </p:spTgt>
                                        </p:tgtEl>
                                      </p:cBhvr>
                                      <p:to x="100000" y="60000"/>
                                    </p:animScale>
                                    <p:animScale>
                                      <p:cBhvr>
                                        <p:cTn id="58" dur="166" decel="50000">
                                          <p:stCondLst>
                                            <p:cond delay="676"/>
                                          </p:stCondLst>
                                        </p:cTn>
                                        <p:tgtEl>
                                          <p:spTgt spid="3">
                                            <p:txEl>
                                              <p:pRg st="0" end="0"/>
                                            </p:txEl>
                                          </p:spTgt>
                                        </p:tgtEl>
                                      </p:cBhvr>
                                      <p:to x="100000" y="100000"/>
                                    </p:animScale>
                                    <p:animScale>
                                      <p:cBhvr>
                                        <p:cTn id="59" dur="26">
                                          <p:stCondLst>
                                            <p:cond delay="1312"/>
                                          </p:stCondLst>
                                        </p:cTn>
                                        <p:tgtEl>
                                          <p:spTgt spid="3">
                                            <p:txEl>
                                              <p:pRg st="0" end="0"/>
                                            </p:txEl>
                                          </p:spTgt>
                                        </p:tgtEl>
                                      </p:cBhvr>
                                      <p:to x="100000" y="80000"/>
                                    </p:animScale>
                                    <p:animScale>
                                      <p:cBhvr>
                                        <p:cTn id="60" dur="166" decel="50000">
                                          <p:stCondLst>
                                            <p:cond delay="1338"/>
                                          </p:stCondLst>
                                        </p:cTn>
                                        <p:tgtEl>
                                          <p:spTgt spid="3">
                                            <p:txEl>
                                              <p:pRg st="0" end="0"/>
                                            </p:txEl>
                                          </p:spTgt>
                                        </p:tgtEl>
                                      </p:cBhvr>
                                      <p:to x="100000" y="100000"/>
                                    </p:animScale>
                                    <p:animScale>
                                      <p:cBhvr>
                                        <p:cTn id="61" dur="26">
                                          <p:stCondLst>
                                            <p:cond delay="1642"/>
                                          </p:stCondLst>
                                        </p:cTn>
                                        <p:tgtEl>
                                          <p:spTgt spid="3">
                                            <p:txEl>
                                              <p:pRg st="0" end="0"/>
                                            </p:txEl>
                                          </p:spTgt>
                                        </p:tgtEl>
                                      </p:cBhvr>
                                      <p:to x="100000" y="90000"/>
                                    </p:animScale>
                                    <p:animScale>
                                      <p:cBhvr>
                                        <p:cTn id="62" dur="166" decel="50000">
                                          <p:stCondLst>
                                            <p:cond delay="1668"/>
                                          </p:stCondLst>
                                        </p:cTn>
                                        <p:tgtEl>
                                          <p:spTgt spid="3">
                                            <p:txEl>
                                              <p:pRg st="0" end="0"/>
                                            </p:txEl>
                                          </p:spTgt>
                                        </p:tgtEl>
                                      </p:cBhvr>
                                      <p:to x="100000" y="100000"/>
                                    </p:animScale>
                                    <p:animScale>
                                      <p:cBhvr>
                                        <p:cTn id="63" dur="26">
                                          <p:stCondLst>
                                            <p:cond delay="1808"/>
                                          </p:stCondLst>
                                        </p:cTn>
                                        <p:tgtEl>
                                          <p:spTgt spid="3">
                                            <p:txEl>
                                              <p:pRg st="0" end="0"/>
                                            </p:txEl>
                                          </p:spTgt>
                                        </p:tgtEl>
                                      </p:cBhvr>
                                      <p:to x="100000" y="95000"/>
                                    </p:animScale>
                                    <p:animScale>
                                      <p:cBhvr>
                                        <p:cTn id="64" dur="166" decel="50000">
                                          <p:stCondLst>
                                            <p:cond delay="1834"/>
                                          </p:stCondLst>
                                        </p:cTn>
                                        <p:tgtEl>
                                          <p:spTgt spid="3">
                                            <p:txEl>
                                              <p:pRg st="0" end="0"/>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animEffect transition="in" filter="wipe(down)">
                                      <p:cBhvr>
                                        <p:cTn id="69" dur="580">
                                          <p:stCondLst>
                                            <p:cond delay="0"/>
                                          </p:stCondLst>
                                        </p:cTn>
                                        <p:tgtEl>
                                          <p:spTgt spid="3">
                                            <p:txEl>
                                              <p:pRg st="1" end="1"/>
                                            </p:txEl>
                                          </p:spTgt>
                                        </p:tgtEl>
                                      </p:cBhvr>
                                    </p:animEffect>
                                    <p:anim calcmode="lin" valueType="num">
                                      <p:cBhvr>
                                        <p:cTn id="7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1" end="1"/>
                                            </p:txEl>
                                          </p:spTgt>
                                        </p:tgtEl>
                                      </p:cBhvr>
                                      <p:to x="100000" y="60000"/>
                                    </p:animScale>
                                    <p:animScale>
                                      <p:cBhvr>
                                        <p:cTn id="76" dur="166" decel="50000">
                                          <p:stCondLst>
                                            <p:cond delay="676"/>
                                          </p:stCondLst>
                                        </p:cTn>
                                        <p:tgtEl>
                                          <p:spTgt spid="3">
                                            <p:txEl>
                                              <p:pRg st="1" end="1"/>
                                            </p:txEl>
                                          </p:spTgt>
                                        </p:tgtEl>
                                      </p:cBhvr>
                                      <p:to x="100000" y="100000"/>
                                    </p:animScale>
                                    <p:animScale>
                                      <p:cBhvr>
                                        <p:cTn id="77" dur="26">
                                          <p:stCondLst>
                                            <p:cond delay="1312"/>
                                          </p:stCondLst>
                                        </p:cTn>
                                        <p:tgtEl>
                                          <p:spTgt spid="3">
                                            <p:txEl>
                                              <p:pRg st="1" end="1"/>
                                            </p:txEl>
                                          </p:spTgt>
                                        </p:tgtEl>
                                      </p:cBhvr>
                                      <p:to x="100000" y="80000"/>
                                    </p:animScale>
                                    <p:animScale>
                                      <p:cBhvr>
                                        <p:cTn id="78" dur="166" decel="50000">
                                          <p:stCondLst>
                                            <p:cond delay="1338"/>
                                          </p:stCondLst>
                                        </p:cTn>
                                        <p:tgtEl>
                                          <p:spTgt spid="3">
                                            <p:txEl>
                                              <p:pRg st="1" end="1"/>
                                            </p:txEl>
                                          </p:spTgt>
                                        </p:tgtEl>
                                      </p:cBhvr>
                                      <p:to x="100000" y="100000"/>
                                    </p:animScale>
                                    <p:animScale>
                                      <p:cBhvr>
                                        <p:cTn id="79" dur="26">
                                          <p:stCondLst>
                                            <p:cond delay="1642"/>
                                          </p:stCondLst>
                                        </p:cTn>
                                        <p:tgtEl>
                                          <p:spTgt spid="3">
                                            <p:txEl>
                                              <p:pRg st="1" end="1"/>
                                            </p:txEl>
                                          </p:spTgt>
                                        </p:tgtEl>
                                      </p:cBhvr>
                                      <p:to x="100000" y="90000"/>
                                    </p:animScale>
                                    <p:animScale>
                                      <p:cBhvr>
                                        <p:cTn id="80" dur="166" decel="50000">
                                          <p:stCondLst>
                                            <p:cond delay="1668"/>
                                          </p:stCondLst>
                                        </p:cTn>
                                        <p:tgtEl>
                                          <p:spTgt spid="3">
                                            <p:txEl>
                                              <p:pRg st="1" end="1"/>
                                            </p:txEl>
                                          </p:spTgt>
                                        </p:tgtEl>
                                      </p:cBhvr>
                                      <p:to x="100000" y="100000"/>
                                    </p:animScale>
                                    <p:animScale>
                                      <p:cBhvr>
                                        <p:cTn id="81" dur="26">
                                          <p:stCondLst>
                                            <p:cond delay="1808"/>
                                          </p:stCondLst>
                                        </p:cTn>
                                        <p:tgtEl>
                                          <p:spTgt spid="3">
                                            <p:txEl>
                                              <p:pRg st="1" end="1"/>
                                            </p:txEl>
                                          </p:spTgt>
                                        </p:tgtEl>
                                      </p:cBhvr>
                                      <p:to x="100000" y="95000"/>
                                    </p:animScale>
                                    <p:animScale>
                                      <p:cBhvr>
                                        <p:cTn id="82" dur="166" decel="50000">
                                          <p:stCondLst>
                                            <p:cond delay="1834"/>
                                          </p:stCondLst>
                                        </p:cTn>
                                        <p:tgtEl>
                                          <p:spTgt spid="3">
                                            <p:txEl>
                                              <p:pRg st="1" end="1"/>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3">
                                            <p:txEl>
                                              <p:pRg st="2" end="2"/>
                                            </p:txEl>
                                          </p:spTgt>
                                        </p:tgtEl>
                                        <p:attrNameLst>
                                          <p:attrName>style.visibility</p:attrName>
                                        </p:attrNameLst>
                                      </p:cBhvr>
                                      <p:to>
                                        <p:strVal val="visible"/>
                                      </p:to>
                                    </p:set>
                                    <p:animEffect transition="in" filter="wipe(down)">
                                      <p:cBhvr>
                                        <p:cTn id="87" dur="580">
                                          <p:stCondLst>
                                            <p:cond delay="0"/>
                                          </p:stCondLst>
                                        </p:cTn>
                                        <p:tgtEl>
                                          <p:spTgt spid="3">
                                            <p:txEl>
                                              <p:pRg st="2" end="2"/>
                                            </p:txEl>
                                          </p:spTgt>
                                        </p:tgtEl>
                                      </p:cBhvr>
                                    </p:animEffect>
                                    <p:anim calcmode="lin" valueType="num">
                                      <p:cBhvr>
                                        <p:cTn id="8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2" end="2"/>
                                            </p:txEl>
                                          </p:spTgt>
                                        </p:tgtEl>
                                      </p:cBhvr>
                                      <p:to x="100000" y="60000"/>
                                    </p:animScale>
                                    <p:animScale>
                                      <p:cBhvr>
                                        <p:cTn id="94" dur="166" decel="50000">
                                          <p:stCondLst>
                                            <p:cond delay="676"/>
                                          </p:stCondLst>
                                        </p:cTn>
                                        <p:tgtEl>
                                          <p:spTgt spid="3">
                                            <p:txEl>
                                              <p:pRg st="2" end="2"/>
                                            </p:txEl>
                                          </p:spTgt>
                                        </p:tgtEl>
                                      </p:cBhvr>
                                      <p:to x="100000" y="100000"/>
                                    </p:animScale>
                                    <p:animScale>
                                      <p:cBhvr>
                                        <p:cTn id="95" dur="26">
                                          <p:stCondLst>
                                            <p:cond delay="1312"/>
                                          </p:stCondLst>
                                        </p:cTn>
                                        <p:tgtEl>
                                          <p:spTgt spid="3">
                                            <p:txEl>
                                              <p:pRg st="2" end="2"/>
                                            </p:txEl>
                                          </p:spTgt>
                                        </p:tgtEl>
                                      </p:cBhvr>
                                      <p:to x="100000" y="80000"/>
                                    </p:animScale>
                                    <p:animScale>
                                      <p:cBhvr>
                                        <p:cTn id="96" dur="166" decel="50000">
                                          <p:stCondLst>
                                            <p:cond delay="1338"/>
                                          </p:stCondLst>
                                        </p:cTn>
                                        <p:tgtEl>
                                          <p:spTgt spid="3">
                                            <p:txEl>
                                              <p:pRg st="2" end="2"/>
                                            </p:txEl>
                                          </p:spTgt>
                                        </p:tgtEl>
                                      </p:cBhvr>
                                      <p:to x="100000" y="100000"/>
                                    </p:animScale>
                                    <p:animScale>
                                      <p:cBhvr>
                                        <p:cTn id="97" dur="26">
                                          <p:stCondLst>
                                            <p:cond delay="1642"/>
                                          </p:stCondLst>
                                        </p:cTn>
                                        <p:tgtEl>
                                          <p:spTgt spid="3">
                                            <p:txEl>
                                              <p:pRg st="2" end="2"/>
                                            </p:txEl>
                                          </p:spTgt>
                                        </p:tgtEl>
                                      </p:cBhvr>
                                      <p:to x="100000" y="90000"/>
                                    </p:animScale>
                                    <p:animScale>
                                      <p:cBhvr>
                                        <p:cTn id="98" dur="166" decel="50000">
                                          <p:stCondLst>
                                            <p:cond delay="1668"/>
                                          </p:stCondLst>
                                        </p:cTn>
                                        <p:tgtEl>
                                          <p:spTgt spid="3">
                                            <p:txEl>
                                              <p:pRg st="2" end="2"/>
                                            </p:txEl>
                                          </p:spTgt>
                                        </p:tgtEl>
                                      </p:cBhvr>
                                      <p:to x="100000" y="100000"/>
                                    </p:animScale>
                                    <p:animScale>
                                      <p:cBhvr>
                                        <p:cTn id="99" dur="26">
                                          <p:stCondLst>
                                            <p:cond delay="1808"/>
                                          </p:stCondLst>
                                        </p:cTn>
                                        <p:tgtEl>
                                          <p:spTgt spid="3">
                                            <p:txEl>
                                              <p:pRg st="2" end="2"/>
                                            </p:txEl>
                                          </p:spTgt>
                                        </p:tgtEl>
                                      </p:cBhvr>
                                      <p:to x="100000" y="95000"/>
                                    </p:animScale>
                                    <p:animScale>
                                      <p:cBhvr>
                                        <p:cTn id="100" dur="166" decel="50000">
                                          <p:stCondLst>
                                            <p:cond delay="1834"/>
                                          </p:stCondLst>
                                        </p:cTn>
                                        <p:tgtEl>
                                          <p:spTgt spid="3">
                                            <p:txEl>
                                              <p:pRg st="2" end="2"/>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3">
                                            <p:txEl>
                                              <p:pRg st="3" end="3"/>
                                            </p:txEl>
                                          </p:spTgt>
                                        </p:tgtEl>
                                        <p:attrNameLst>
                                          <p:attrName>style.visibility</p:attrName>
                                        </p:attrNameLst>
                                      </p:cBhvr>
                                      <p:to>
                                        <p:strVal val="visible"/>
                                      </p:to>
                                    </p:set>
                                    <p:animEffect transition="in" filter="wipe(down)">
                                      <p:cBhvr>
                                        <p:cTn id="105" dur="580">
                                          <p:stCondLst>
                                            <p:cond delay="0"/>
                                          </p:stCondLst>
                                        </p:cTn>
                                        <p:tgtEl>
                                          <p:spTgt spid="3">
                                            <p:txEl>
                                              <p:pRg st="3" end="3"/>
                                            </p:txEl>
                                          </p:spTgt>
                                        </p:tgtEl>
                                      </p:cBhvr>
                                    </p:animEffect>
                                    <p:anim calcmode="lin" valueType="num">
                                      <p:cBhvr>
                                        <p:cTn id="10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3" end="3"/>
                                            </p:txEl>
                                          </p:spTgt>
                                        </p:tgtEl>
                                      </p:cBhvr>
                                      <p:to x="100000" y="60000"/>
                                    </p:animScale>
                                    <p:animScale>
                                      <p:cBhvr>
                                        <p:cTn id="112" dur="166" decel="50000">
                                          <p:stCondLst>
                                            <p:cond delay="676"/>
                                          </p:stCondLst>
                                        </p:cTn>
                                        <p:tgtEl>
                                          <p:spTgt spid="3">
                                            <p:txEl>
                                              <p:pRg st="3" end="3"/>
                                            </p:txEl>
                                          </p:spTgt>
                                        </p:tgtEl>
                                      </p:cBhvr>
                                      <p:to x="100000" y="100000"/>
                                    </p:animScale>
                                    <p:animScale>
                                      <p:cBhvr>
                                        <p:cTn id="113" dur="26">
                                          <p:stCondLst>
                                            <p:cond delay="1312"/>
                                          </p:stCondLst>
                                        </p:cTn>
                                        <p:tgtEl>
                                          <p:spTgt spid="3">
                                            <p:txEl>
                                              <p:pRg st="3" end="3"/>
                                            </p:txEl>
                                          </p:spTgt>
                                        </p:tgtEl>
                                      </p:cBhvr>
                                      <p:to x="100000" y="80000"/>
                                    </p:animScale>
                                    <p:animScale>
                                      <p:cBhvr>
                                        <p:cTn id="114" dur="166" decel="50000">
                                          <p:stCondLst>
                                            <p:cond delay="1338"/>
                                          </p:stCondLst>
                                        </p:cTn>
                                        <p:tgtEl>
                                          <p:spTgt spid="3">
                                            <p:txEl>
                                              <p:pRg st="3" end="3"/>
                                            </p:txEl>
                                          </p:spTgt>
                                        </p:tgtEl>
                                      </p:cBhvr>
                                      <p:to x="100000" y="100000"/>
                                    </p:animScale>
                                    <p:animScale>
                                      <p:cBhvr>
                                        <p:cTn id="115" dur="26">
                                          <p:stCondLst>
                                            <p:cond delay="1642"/>
                                          </p:stCondLst>
                                        </p:cTn>
                                        <p:tgtEl>
                                          <p:spTgt spid="3">
                                            <p:txEl>
                                              <p:pRg st="3" end="3"/>
                                            </p:txEl>
                                          </p:spTgt>
                                        </p:tgtEl>
                                      </p:cBhvr>
                                      <p:to x="100000" y="90000"/>
                                    </p:animScale>
                                    <p:animScale>
                                      <p:cBhvr>
                                        <p:cTn id="116" dur="166" decel="50000">
                                          <p:stCondLst>
                                            <p:cond delay="1668"/>
                                          </p:stCondLst>
                                        </p:cTn>
                                        <p:tgtEl>
                                          <p:spTgt spid="3">
                                            <p:txEl>
                                              <p:pRg st="3" end="3"/>
                                            </p:txEl>
                                          </p:spTgt>
                                        </p:tgtEl>
                                      </p:cBhvr>
                                      <p:to x="100000" y="100000"/>
                                    </p:animScale>
                                    <p:animScale>
                                      <p:cBhvr>
                                        <p:cTn id="117" dur="26">
                                          <p:stCondLst>
                                            <p:cond delay="1808"/>
                                          </p:stCondLst>
                                        </p:cTn>
                                        <p:tgtEl>
                                          <p:spTgt spid="3">
                                            <p:txEl>
                                              <p:pRg st="3" end="3"/>
                                            </p:txEl>
                                          </p:spTgt>
                                        </p:tgtEl>
                                      </p:cBhvr>
                                      <p:to x="100000" y="95000"/>
                                    </p:animScale>
                                    <p:animScale>
                                      <p:cBhvr>
                                        <p:cTn id="118" dur="166" decel="50000">
                                          <p:stCondLst>
                                            <p:cond delay="1834"/>
                                          </p:stCondLst>
                                        </p:cTn>
                                        <p:tgtEl>
                                          <p:spTgt spid="3">
                                            <p:txEl>
                                              <p:pRg st="3" end="3"/>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
                                            <p:txEl>
                                              <p:pRg st="4" end="4"/>
                                            </p:txEl>
                                          </p:spTgt>
                                        </p:tgtEl>
                                        <p:attrNameLst>
                                          <p:attrName>style.visibility</p:attrName>
                                        </p:attrNameLst>
                                      </p:cBhvr>
                                      <p:to>
                                        <p:strVal val="visible"/>
                                      </p:to>
                                    </p:set>
                                    <p:animEffect transition="in" filter="wipe(down)">
                                      <p:cBhvr>
                                        <p:cTn id="123" dur="580">
                                          <p:stCondLst>
                                            <p:cond delay="0"/>
                                          </p:stCondLst>
                                        </p:cTn>
                                        <p:tgtEl>
                                          <p:spTgt spid="3">
                                            <p:txEl>
                                              <p:pRg st="4" end="4"/>
                                            </p:txEl>
                                          </p:spTgt>
                                        </p:tgtEl>
                                      </p:cBhvr>
                                    </p:animEffect>
                                    <p:anim calcmode="lin" valueType="num">
                                      <p:cBhvr>
                                        <p:cTn id="12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4" end="4"/>
                                            </p:txEl>
                                          </p:spTgt>
                                        </p:tgtEl>
                                      </p:cBhvr>
                                      <p:to x="100000" y="60000"/>
                                    </p:animScale>
                                    <p:animScale>
                                      <p:cBhvr>
                                        <p:cTn id="130" dur="166" decel="50000">
                                          <p:stCondLst>
                                            <p:cond delay="676"/>
                                          </p:stCondLst>
                                        </p:cTn>
                                        <p:tgtEl>
                                          <p:spTgt spid="3">
                                            <p:txEl>
                                              <p:pRg st="4" end="4"/>
                                            </p:txEl>
                                          </p:spTgt>
                                        </p:tgtEl>
                                      </p:cBhvr>
                                      <p:to x="100000" y="100000"/>
                                    </p:animScale>
                                    <p:animScale>
                                      <p:cBhvr>
                                        <p:cTn id="131" dur="26">
                                          <p:stCondLst>
                                            <p:cond delay="1312"/>
                                          </p:stCondLst>
                                        </p:cTn>
                                        <p:tgtEl>
                                          <p:spTgt spid="3">
                                            <p:txEl>
                                              <p:pRg st="4" end="4"/>
                                            </p:txEl>
                                          </p:spTgt>
                                        </p:tgtEl>
                                      </p:cBhvr>
                                      <p:to x="100000" y="80000"/>
                                    </p:animScale>
                                    <p:animScale>
                                      <p:cBhvr>
                                        <p:cTn id="132" dur="166" decel="50000">
                                          <p:stCondLst>
                                            <p:cond delay="1338"/>
                                          </p:stCondLst>
                                        </p:cTn>
                                        <p:tgtEl>
                                          <p:spTgt spid="3">
                                            <p:txEl>
                                              <p:pRg st="4" end="4"/>
                                            </p:txEl>
                                          </p:spTgt>
                                        </p:tgtEl>
                                      </p:cBhvr>
                                      <p:to x="100000" y="100000"/>
                                    </p:animScale>
                                    <p:animScale>
                                      <p:cBhvr>
                                        <p:cTn id="133" dur="26">
                                          <p:stCondLst>
                                            <p:cond delay="1642"/>
                                          </p:stCondLst>
                                        </p:cTn>
                                        <p:tgtEl>
                                          <p:spTgt spid="3">
                                            <p:txEl>
                                              <p:pRg st="4" end="4"/>
                                            </p:txEl>
                                          </p:spTgt>
                                        </p:tgtEl>
                                      </p:cBhvr>
                                      <p:to x="100000" y="90000"/>
                                    </p:animScale>
                                    <p:animScale>
                                      <p:cBhvr>
                                        <p:cTn id="134" dur="166" decel="50000">
                                          <p:stCondLst>
                                            <p:cond delay="1668"/>
                                          </p:stCondLst>
                                        </p:cTn>
                                        <p:tgtEl>
                                          <p:spTgt spid="3">
                                            <p:txEl>
                                              <p:pRg st="4" end="4"/>
                                            </p:txEl>
                                          </p:spTgt>
                                        </p:tgtEl>
                                      </p:cBhvr>
                                      <p:to x="100000" y="100000"/>
                                    </p:animScale>
                                    <p:animScale>
                                      <p:cBhvr>
                                        <p:cTn id="135" dur="26">
                                          <p:stCondLst>
                                            <p:cond delay="1808"/>
                                          </p:stCondLst>
                                        </p:cTn>
                                        <p:tgtEl>
                                          <p:spTgt spid="3">
                                            <p:txEl>
                                              <p:pRg st="4" end="4"/>
                                            </p:txEl>
                                          </p:spTgt>
                                        </p:tgtEl>
                                      </p:cBhvr>
                                      <p:to x="100000" y="95000"/>
                                    </p:animScale>
                                    <p:animScale>
                                      <p:cBhvr>
                                        <p:cTn id="136" dur="166" decel="50000">
                                          <p:stCondLst>
                                            <p:cond delay="1834"/>
                                          </p:stCondLst>
                                        </p:cTn>
                                        <p:tgtEl>
                                          <p:spTgt spid="3">
                                            <p:txEl>
                                              <p:pRg st="4" end="4"/>
                                            </p:tx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3">
                                            <p:txEl>
                                              <p:pRg st="5" end="5"/>
                                            </p:txEl>
                                          </p:spTgt>
                                        </p:tgtEl>
                                        <p:attrNameLst>
                                          <p:attrName>style.visibility</p:attrName>
                                        </p:attrNameLst>
                                      </p:cBhvr>
                                      <p:to>
                                        <p:strVal val="visible"/>
                                      </p:to>
                                    </p:set>
                                    <p:animEffect transition="in" filter="wipe(down)">
                                      <p:cBhvr>
                                        <p:cTn id="141" dur="580">
                                          <p:stCondLst>
                                            <p:cond delay="0"/>
                                          </p:stCondLst>
                                        </p:cTn>
                                        <p:tgtEl>
                                          <p:spTgt spid="3">
                                            <p:txEl>
                                              <p:pRg st="5" end="5"/>
                                            </p:txEl>
                                          </p:spTgt>
                                        </p:tgtEl>
                                      </p:cBhvr>
                                    </p:animEffect>
                                    <p:anim calcmode="lin" valueType="num">
                                      <p:cBhvr>
                                        <p:cTn id="14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5" end="5"/>
                                            </p:txEl>
                                          </p:spTgt>
                                        </p:tgtEl>
                                      </p:cBhvr>
                                      <p:to x="100000" y="60000"/>
                                    </p:animScale>
                                    <p:animScale>
                                      <p:cBhvr>
                                        <p:cTn id="148" dur="166" decel="50000">
                                          <p:stCondLst>
                                            <p:cond delay="676"/>
                                          </p:stCondLst>
                                        </p:cTn>
                                        <p:tgtEl>
                                          <p:spTgt spid="3">
                                            <p:txEl>
                                              <p:pRg st="5" end="5"/>
                                            </p:txEl>
                                          </p:spTgt>
                                        </p:tgtEl>
                                      </p:cBhvr>
                                      <p:to x="100000" y="100000"/>
                                    </p:animScale>
                                    <p:animScale>
                                      <p:cBhvr>
                                        <p:cTn id="149" dur="26">
                                          <p:stCondLst>
                                            <p:cond delay="1312"/>
                                          </p:stCondLst>
                                        </p:cTn>
                                        <p:tgtEl>
                                          <p:spTgt spid="3">
                                            <p:txEl>
                                              <p:pRg st="5" end="5"/>
                                            </p:txEl>
                                          </p:spTgt>
                                        </p:tgtEl>
                                      </p:cBhvr>
                                      <p:to x="100000" y="80000"/>
                                    </p:animScale>
                                    <p:animScale>
                                      <p:cBhvr>
                                        <p:cTn id="150" dur="166" decel="50000">
                                          <p:stCondLst>
                                            <p:cond delay="1338"/>
                                          </p:stCondLst>
                                        </p:cTn>
                                        <p:tgtEl>
                                          <p:spTgt spid="3">
                                            <p:txEl>
                                              <p:pRg st="5" end="5"/>
                                            </p:txEl>
                                          </p:spTgt>
                                        </p:tgtEl>
                                      </p:cBhvr>
                                      <p:to x="100000" y="100000"/>
                                    </p:animScale>
                                    <p:animScale>
                                      <p:cBhvr>
                                        <p:cTn id="151" dur="26">
                                          <p:stCondLst>
                                            <p:cond delay="1642"/>
                                          </p:stCondLst>
                                        </p:cTn>
                                        <p:tgtEl>
                                          <p:spTgt spid="3">
                                            <p:txEl>
                                              <p:pRg st="5" end="5"/>
                                            </p:txEl>
                                          </p:spTgt>
                                        </p:tgtEl>
                                      </p:cBhvr>
                                      <p:to x="100000" y="90000"/>
                                    </p:animScale>
                                    <p:animScale>
                                      <p:cBhvr>
                                        <p:cTn id="152" dur="166" decel="50000">
                                          <p:stCondLst>
                                            <p:cond delay="1668"/>
                                          </p:stCondLst>
                                        </p:cTn>
                                        <p:tgtEl>
                                          <p:spTgt spid="3">
                                            <p:txEl>
                                              <p:pRg st="5" end="5"/>
                                            </p:txEl>
                                          </p:spTgt>
                                        </p:tgtEl>
                                      </p:cBhvr>
                                      <p:to x="100000" y="100000"/>
                                    </p:animScale>
                                    <p:animScale>
                                      <p:cBhvr>
                                        <p:cTn id="153" dur="26">
                                          <p:stCondLst>
                                            <p:cond delay="1808"/>
                                          </p:stCondLst>
                                        </p:cTn>
                                        <p:tgtEl>
                                          <p:spTgt spid="3">
                                            <p:txEl>
                                              <p:pRg st="5" end="5"/>
                                            </p:txEl>
                                          </p:spTgt>
                                        </p:tgtEl>
                                      </p:cBhvr>
                                      <p:to x="100000" y="95000"/>
                                    </p:animScale>
                                    <p:animScale>
                                      <p:cBhvr>
                                        <p:cTn id="154" dur="166" decel="50000">
                                          <p:stCondLst>
                                            <p:cond delay="1834"/>
                                          </p:stCondLst>
                                        </p:cTn>
                                        <p:tgtEl>
                                          <p:spTgt spid="3">
                                            <p:txEl>
                                              <p:pRg st="5" end="5"/>
                                            </p:tx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nodeType="clickEffect">
                                  <p:stCondLst>
                                    <p:cond delay="0"/>
                                  </p:stCondLst>
                                  <p:childTnLst>
                                    <p:set>
                                      <p:cBhvr>
                                        <p:cTn id="158" dur="1" fill="hold">
                                          <p:stCondLst>
                                            <p:cond delay="0"/>
                                          </p:stCondLst>
                                        </p:cTn>
                                        <p:tgtEl>
                                          <p:spTgt spid="3">
                                            <p:txEl>
                                              <p:pRg st="6" end="6"/>
                                            </p:txEl>
                                          </p:spTgt>
                                        </p:tgtEl>
                                        <p:attrNameLst>
                                          <p:attrName>style.visibility</p:attrName>
                                        </p:attrNameLst>
                                      </p:cBhvr>
                                      <p:to>
                                        <p:strVal val="visible"/>
                                      </p:to>
                                    </p:set>
                                    <p:animEffect transition="in" filter="wipe(down)">
                                      <p:cBhvr>
                                        <p:cTn id="159" dur="580">
                                          <p:stCondLst>
                                            <p:cond delay="0"/>
                                          </p:stCondLst>
                                        </p:cTn>
                                        <p:tgtEl>
                                          <p:spTgt spid="3">
                                            <p:txEl>
                                              <p:pRg st="6" end="6"/>
                                            </p:txEl>
                                          </p:spTgt>
                                        </p:tgtEl>
                                      </p:cBhvr>
                                    </p:animEffect>
                                    <p:anim calcmode="lin" valueType="num">
                                      <p:cBhvr>
                                        <p:cTn id="16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6" end="6"/>
                                            </p:txEl>
                                          </p:spTgt>
                                        </p:tgtEl>
                                      </p:cBhvr>
                                      <p:to x="100000" y="60000"/>
                                    </p:animScale>
                                    <p:animScale>
                                      <p:cBhvr>
                                        <p:cTn id="166" dur="166" decel="50000">
                                          <p:stCondLst>
                                            <p:cond delay="676"/>
                                          </p:stCondLst>
                                        </p:cTn>
                                        <p:tgtEl>
                                          <p:spTgt spid="3">
                                            <p:txEl>
                                              <p:pRg st="6" end="6"/>
                                            </p:txEl>
                                          </p:spTgt>
                                        </p:tgtEl>
                                      </p:cBhvr>
                                      <p:to x="100000" y="100000"/>
                                    </p:animScale>
                                    <p:animScale>
                                      <p:cBhvr>
                                        <p:cTn id="167" dur="26">
                                          <p:stCondLst>
                                            <p:cond delay="1312"/>
                                          </p:stCondLst>
                                        </p:cTn>
                                        <p:tgtEl>
                                          <p:spTgt spid="3">
                                            <p:txEl>
                                              <p:pRg st="6" end="6"/>
                                            </p:txEl>
                                          </p:spTgt>
                                        </p:tgtEl>
                                      </p:cBhvr>
                                      <p:to x="100000" y="80000"/>
                                    </p:animScale>
                                    <p:animScale>
                                      <p:cBhvr>
                                        <p:cTn id="168" dur="166" decel="50000">
                                          <p:stCondLst>
                                            <p:cond delay="1338"/>
                                          </p:stCondLst>
                                        </p:cTn>
                                        <p:tgtEl>
                                          <p:spTgt spid="3">
                                            <p:txEl>
                                              <p:pRg st="6" end="6"/>
                                            </p:txEl>
                                          </p:spTgt>
                                        </p:tgtEl>
                                      </p:cBhvr>
                                      <p:to x="100000" y="100000"/>
                                    </p:animScale>
                                    <p:animScale>
                                      <p:cBhvr>
                                        <p:cTn id="169" dur="26">
                                          <p:stCondLst>
                                            <p:cond delay="1642"/>
                                          </p:stCondLst>
                                        </p:cTn>
                                        <p:tgtEl>
                                          <p:spTgt spid="3">
                                            <p:txEl>
                                              <p:pRg st="6" end="6"/>
                                            </p:txEl>
                                          </p:spTgt>
                                        </p:tgtEl>
                                      </p:cBhvr>
                                      <p:to x="100000" y="90000"/>
                                    </p:animScale>
                                    <p:animScale>
                                      <p:cBhvr>
                                        <p:cTn id="170" dur="166" decel="50000">
                                          <p:stCondLst>
                                            <p:cond delay="1668"/>
                                          </p:stCondLst>
                                        </p:cTn>
                                        <p:tgtEl>
                                          <p:spTgt spid="3">
                                            <p:txEl>
                                              <p:pRg st="6" end="6"/>
                                            </p:txEl>
                                          </p:spTgt>
                                        </p:tgtEl>
                                      </p:cBhvr>
                                      <p:to x="100000" y="100000"/>
                                    </p:animScale>
                                    <p:animScale>
                                      <p:cBhvr>
                                        <p:cTn id="171" dur="26">
                                          <p:stCondLst>
                                            <p:cond delay="1808"/>
                                          </p:stCondLst>
                                        </p:cTn>
                                        <p:tgtEl>
                                          <p:spTgt spid="3">
                                            <p:txEl>
                                              <p:pRg st="6" end="6"/>
                                            </p:txEl>
                                          </p:spTgt>
                                        </p:tgtEl>
                                      </p:cBhvr>
                                      <p:to x="100000" y="95000"/>
                                    </p:animScale>
                                    <p:animScale>
                                      <p:cBhvr>
                                        <p:cTn id="172" dur="166" decel="50000">
                                          <p:stCondLst>
                                            <p:cond delay="1834"/>
                                          </p:stCondLst>
                                        </p:cTn>
                                        <p:tgtEl>
                                          <p:spTgt spid="3">
                                            <p:txEl>
                                              <p:pRg st="6" end="6"/>
                                            </p:txEl>
                                          </p:spTgt>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nodeType="clickEffect">
                                  <p:stCondLst>
                                    <p:cond delay="0"/>
                                  </p:stCondLst>
                                  <p:childTnLst>
                                    <p:set>
                                      <p:cBhvr>
                                        <p:cTn id="176" dur="1" fill="hold">
                                          <p:stCondLst>
                                            <p:cond delay="0"/>
                                          </p:stCondLst>
                                        </p:cTn>
                                        <p:tgtEl>
                                          <p:spTgt spid="3">
                                            <p:txEl>
                                              <p:pRg st="7" end="7"/>
                                            </p:txEl>
                                          </p:spTgt>
                                        </p:tgtEl>
                                        <p:attrNameLst>
                                          <p:attrName>style.visibility</p:attrName>
                                        </p:attrNameLst>
                                      </p:cBhvr>
                                      <p:to>
                                        <p:strVal val="visible"/>
                                      </p:to>
                                    </p:set>
                                    <p:animEffect transition="in" filter="wipe(down)">
                                      <p:cBhvr>
                                        <p:cTn id="177" dur="580">
                                          <p:stCondLst>
                                            <p:cond delay="0"/>
                                          </p:stCondLst>
                                        </p:cTn>
                                        <p:tgtEl>
                                          <p:spTgt spid="3">
                                            <p:txEl>
                                              <p:pRg st="7" end="7"/>
                                            </p:txEl>
                                          </p:spTgt>
                                        </p:tgtEl>
                                      </p:cBhvr>
                                    </p:animEffect>
                                    <p:anim calcmode="lin" valueType="num">
                                      <p:cBhvr>
                                        <p:cTn id="17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3">
                                            <p:txEl>
                                              <p:pRg st="7" end="7"/>
                                            </p:txEl>
                                          </p:spTgt>
                                        </p:tgtEl>
                                      </p:cBhvr>
                                      <p:to x="100000" y="60000"/>
                                    </p:animScale>
                                    <p:animScale>
                                      <p:cBhvr>
                                        <p:cTn id="184" dur="166" decel="50000">
                                          <p:stCondLst>
                                            <p:cond delay="676"/>
                                          </p:stCondLst>
                                        </p:cTn>
                                        <p:tgtEl>
                                          <p:spTgt spid="3">
                                            <p:txEl>
                                              <p:pRg st="7" end="7"/>
                                            </p:txEl>
                                          </p:spTgt>
                                        </p:tgtEl>
                                      </p:cBhvr>
                                      <p:to x="100000" y="100000"/>
                                    </p:animScale>
                                    <p:animScale>
                                      <p:cBhvr>
                                        <p:cTn id="185" dur="26">
                                          <p:stCondLst>
                                            <p:cond delay="1312"/>
                                          </p:stCondLst>
                                        </p:cTn>
                                        <p:tgtEl>
                                          <p:spTgt spid="3">
                                            <p:txEl>
                                              <p:pRg st="7" end="7"/>
                                            </p:txEl>
                                          </p:spTgt>
                                        </p:tgtEl>
                                      </p:cBhvr>
                                      <p:to x="100000" y="80000"/>
                                    </p:animScale>
                                    <p:animScale>
                                      <p:cBhvr>
                                        <p:cTn id="186" dur="166" decel="50000">
                                          <p:stCondLst>
                                            <p:cond delay="1338"/>
                                          </p:stCondLst>
                                        </p:cTn>
                                        <p:tgtEl>
                                          <p:spTgt spid="3">
                                            <p:txEl>
                                              <p:pRg st="7" end="7"/>
                                            </p:txEl>
                                          </p:spTgt>
                                        </p:tgtEl>
                                      </p:cBhvr>
                                      <p:to x="100000" y="100000"/>
                                    </p:animScale>
                                    <p:animScale>
                                      <p:cBhvr>
                                        <p:cTn id="187" dur="26">
                                          <p:stCondLst>
                                            <p:cond delay="1642"/>
                                          </p:stCondLst>
                                        </p:cTn>
                                        <p:tgtEl>
                                          <p:spTgt spid="3">
                                            <p:txEl>
                                              <p:pRg st="7" end="7"/>
                                            </p:txEl>
                                          </p:spTgt>
                                        </p:tgtEl>
                                      </p:cBhvr>
                                      <p:to x="100000" y="90000"/>
                                    </p:animScale>
                                    <p:animScale>
                                      <p:cBhvr>
                                        <p:cTn id="188" dur="166" decel="50000">
                                          <p:stCondLst>
                                            <p:cond delay="1668"/>
                                          </p:stCondLst>
                                        </p:cTn>
                                        <p:tgtEl>
                                          <p:spTgt spid="3">
                                            <p:txEl>
                                              <p:pRg st="7" end="7"/>
                                            </p:txEl>
                                          </p:spTgt>
                                        </p:tgtEl>
                                      </p:cBhvr>
                                      <p:to x="100000" y="100000"/>
                                    </p:animScale>
                                    <p:animScale>
                                      <p:cBhvr>
                                        <p:cTn id="189" dur="26">
                                          <p:stCondLst>
                                            <p:cond delay="1808"/>
                                          </p:stCondLst>
                                        </p:cTn>
                                        <p:tgtEl>
                                          <p:spTgt spid="3">
                                            <p:txEl>
                                              <p:pRg st="7" end="7"/>
                                            </p:txEl>
                                          </p:spTgt>
                                        </p:tgtEl>
                                      </p:cBhvr>
                                      <p:to x="100000" y="95000"/>
                                    </p:animScale>
                                    <p:animScale>
                                      <p:cBhvr>
                                        <p:cTn id="190" dur="166" decel="50000">
                                          <p:stCondLst>
                                            <p:cond delay="1834"/>
                                          </p:stCondLst>
                                        </p:cTn>
                                        <p:tgtEl>
                                          <p:spTgt spid="3">
                                            <p:txEl>
                                              <p:pRg st="7" end="7"/>
                                            </p:txEl>
                                          </p:spTgt>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nodeType="clickEffect">
                                  <p:stCondLst>
                                    <p:cond delay="0"/>
                                  </p:stCondLst>
                                  <p:childTnLst>
                                    <p:set>
                                      <p:cBhvr>
                                        <p:cTn id="194" dur="1" fill="hold">
                                          <p:stCondLst>
                                            <p:cond delay="0"/>
                                          </p:stCondLst>
                                        </p:cTn>
                                        <p:tgtEl>
                                          <p:spTgt spid="3">
                                            <p:txEl>
                                              <p:pRg st="8" end="8"/>
                                            </p:txEl>
                                          </p:spTgt>
                                        </p:tgtEl>
                                        <p:attrNameLst>
                                          <p:attrName>style.visibility</p:attrName>
                                        </p:attrNameLst>
                                      </p:cBhvr>
                                      <p:to>
                                        <p:strVal val="visible"/>
                                      </p:to>
                                    </p:set>
                                    <p:animEffect transition="in" filter="wipe(down)">
                                      <p:cBhvr>
                                        <p:cTn id="195" dur="580">
                                          <p:stCondLst>
                                            <p:cond delay="0"/>
                                          </p:stCondLst>
                                        </p:cTn>
                                        <p:tgtEl>
                                          <p:spTgt spid="3">
                                            <p:txEl>
                                              <p:pRg st="8" end="8"/>
                                            </p:txEl>
                                          </p:spTgt>
                                        </p:tgtEl>
                                      </p:cBhvr>
                                    </p:animEffect>
                                    <p:anim calcmode="lin" valueType="num">
                                      <p:cBhvr>
                                        <p:cTn id="19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201" dur="26">
                                          <p:stCondLst>
                                            <p:cond delay="650"/>
                                          </p:stCondLst>
                                        </p:cTn>
                                        <p:tgtEl>
                                          <p:spTgt spid="3">
                                            <p:txEl>
                                              <p:pRg st="8" end="8"/>
                                            </p:txEl>
                                          </p:spTgt>
                                        </p:tgtEl>
                                      </p:cBhvr>
                                      <p:to x="100000" y="60000"/>
                                    </p:animScale>
                                    <p:animScale>
                                      <p:cBhvr>
                                        <p:cTn id="202" dur="166" decel="50000">
                                          <p:stCondLst>
                                            <p:cond delay="676"/>
                                          </p:stCondLst>
                                        </p:cTn>
                                        <p:tgtEl>
                                          <p:spTgt spid="3">
                                            <p:txEl>
                                              <p:pRg st="8" end="8"/>
                                            </p:txEl>
                                          </p:spTgt>
                                        </p:tgtEl>
                                      </p:cBhvr>
                                      <p:to x="100000" y="100000"/>
                                    </p:animScale>
                                    <p:animScale>
                                      <p:cBhvr>
                                        <p:cTn id="203" dur="26">
                                          <p:stCondLst>
                                            <p:cond delay="1312"/>
                                          </p:stCondLst>
                                        </p:cTn>
                                        <p:tgtEl>
                                          <p:spTgt spid="3">
                                            <p:txEl>
                                              <p:pRg st="8" end="8"/>
                                            </p:txEl>
                                          </p:spTgt>
                                        </p:tgtEl>
                                      </p:cBhvr>
                                      <p:to x="100000" y="80000"/>
                                    </p:animScale>
                                    <p:animScale>
                                      <p:cBhvr>
                                        <p:cTn id="204" dur="166" decel="50000">
                                          <p:stCondLst>
                                            <p:cond delay="1338"/>
                                          </p:stCondLst>
                                        </p:cTn>
                                        <p:tgtEl>
                                          <p:spTgt spid="3">
                                            <p:txEl>
                                              <p:pRg st="8" end="8"/>
                                            </p:txEl>
                                          </p:spTgt>
                                        </p:tgtEl>
                                      </p:cBhvr>
                                      <p:to x="100000" y="100000"/>
                                    </p:animScale>
                                    <p:animScale>
                                      <p:cBhvr>
                                        <p:cTn id="205" dur="26">
                                          <p:stCondLst>
                                            <p:cond delay="1642"/>
                                          </p:stCondLst>
                                        </p:cTn>
                                        <p:tgtEl>
                                          <p:spTgt spid="3">
                                            <p:txEl>
                                              <p:pRg st="8" end="8"/>
                                            </p:txEl>
                                          </p:spTgt>
                                        </p:tgtEl>
                                      </p:cBhvr>
                                      <p:to x="100000" y="90000"/>
                                    </p:animScale>
                                    <p:animScale>
                                      <p:cBhvr>
                                        <p:cTn id="206" dur="166" decel="50000">
                                          <p:stCondLst>
                                            <p:cond delay="1668"/>
                                          </p:stCondLst>
                                        </p:cTn>
                                        <p:tgtEl>
                                          <p:spTgt spid="3">
                                            <p:txEl>
                                              <p:pRg st="8" end="8"/>
                                            </p:txEl>
                                          </p:spTgt>
                                        </p:tgtEl>
                                      </p:cBhvr>
                                      <p:to x="100000" y="100000"/>
                                    </p:animScale>
                                    <p:animScale>
                                      <p:cBhvr>
                                        <p:cTn id="207" dur="26">
                                          <p:stCondLst>
                                            <p:cond delay="1808"/>
                                          </p:stCondLst>
                                        </p:cTn>
                                        <p:tgtEl>
                                          <p:spTgt spid="3">
                                            <p:txEl>
                                              <p:pRg st="8" end="8"/>
                                            </p:txEl>
                                          </p:spTgt>
                                        </p:tgtEl>
                                      </p:cBhvr>
                                      <p:to x="100000" y="95000"/>
                                    </p:animScale>
                                    <p:animScale>
                                      <p:cBhvr>
                                        <p:cTn id="208" dur="166" decel="50000">
                                          <p:stCondLst>
                                            <p:cond delay="1834"/>
                                          </p:stCondLst>
                                        </p:cTn>
                                        <p:tgtEl>
                                          <p:spTgt spid="3">
                                            <p:txEl>
                                              <p:pRg st="8" end="8"/>
                                            </p:txEl>
                                          </p:spTgt>
                                        </p:tgtEl>
                                      </p:cBhvr>
                                      <p:to x="100000" y="100000"/>
                                    </p:animScale>
                                  </p:childTnLst>
                                </p:cTn>
                              </p:par>
                            </p:childTnLst>
                          </p:cTn>
                        </p:par>
                      </p:childTnLst>
                    </p:cTn>
                  </p:par>
                  <p:par>
                    <p:cTn id="209" fill="hold">
                      <p:stCondLst>
                        <p:cond delay="indefinite"/>
                      </p:stCondLst>
                      <p:childTnLst>
                        <p:par>
                          <p:cTn id="210" fill="hold">
                            <p:stCondLst>
                              <p:cond delay="0"/>
                            </p:stCondLst>
                            <p:childTnLst>
                              <p:par>
                                <p:cTn id="211" presetID="26" presetClass="entr" presetSubtype="0" fill="hold" nodeType="clickEffect">
                                  <p:stCondLst>
                                    <p:cond delay="0"/>
                                  </p:stCondLst>
                                  <p:childTnLst>
                                    <p:set>
                                      <p:cBhvr>
                                        <p:cTn id="212" dur="1" fill="hold">
                                          <p:stCondLst>
                                            <p:cond delay="0"/>
                                          </p:stCondLst>
                                        </p:cTn>
                                        <p:tgtEl>
                                          <p:spTgt spid="3">
                                            <p:txEl>
                                              <p:pRg st="9" end="9"/>
                                            </p:txEl>
                                          </p:spTgt>
                                        </p:tgtEl>
                                        <p:attrNameLst>
                                          <p:attrName>style.visibility</p:attrName>
                                        </p:attrNameLst>
                                      </p:cBhvr>
                                      <p:to>
                                        <p:strVal val="visible"/>
                                      </p:to>
                                    </p:set>
                                    <p:animEffect transition="in" filter="wipe(down)">
                                      <p:cBhvr>
                                        <p:cTn id="213" dur="580">
                                          <p:stCondLst>
                                            <p:cond delay="0"/>
                                          </p:stCondLst>
                                        </p:cTn>
                                        <p:tgtEl>
                                          <p:spTgt spid="3">
                                            <p:txEl>
                                              <p:pRg st="9" end="9"/>
                                            </p:txEl>
                                          </p:spTgt>
                                        </p:tgtEl>
                                      </p:cBhvr>
                                    </p:animEffect>
                                    <p:anim calcmode="lin" valueType="num">
                                      <p:cBhvr>
                                        <p:cTn id="214"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219" dur="26">
                                          <p:stCondLst>
                                            <p:cond delay="650"/>
                                          </p:stCondLst>
                                        </p:cTn>
                                        <p:tgtEl>
                                          <p:spTgt spid="3">
                                            <p:txEl>
                                              <p:pRg st="9" end="9"/>
                                            </p:txEl>
                                          </p:spTgt>
                                        </p:tgtEl>
                                      </p:cBhvr>
                                      <p:to x="100000" y="60000"/>
                                    </p:animScale>
                                    <p:animScale>
                                      <p:cBhvr>
                                        <p:cTn id="220" dur="166" decel="50000">
                                          <p:stCondLst>
                                            <p:cond delay="676"/>
                                          </p:stCondLst>
                                        </p:cTn>
                                        <p:tgtEl>
                                          <p:spTgt spid="3">
                                            <p:txEl>
                                              <p:pRg st="9" end="9"/>
                                            </p:txEl>
                                          </p:spTgt>
                                        </p:tgtEl>
                                      </p:cBhvr>
                                      <p:to x="100000" y="100000"/>
                                    </p:animScale>
                                    <p:animScale>
                                      <p:cBhvr>
                                        <p:cTn id="221" dur="26">
                                          <p:stCondLst>
                                            <p:cond delay="1312"/>
                                          </p:stCondLst>
                                        </p:cTn>
                                        <p:tgtEl>
                                          <p:spTgt spid="3">
                                            <p:txEl>
                                              <p:pRg st="9" end="9"/>
                                            </p:txEl>
                                          </p:spTgt>
                                        </p:tgtEl>
                                      </p:cBhvr>
                                      <p:to x="100000" y="80000"/>
                                    </p:animScale>
                                    <p:animScale>
                                      <p:cBhvr>
                                        <p:cTn id="222" dur="166" decel="50000">
                                          <p:stCondLst>
                                            <p:cond delay="1338"/>
                                          </p:stCondLst>
                                        </p:cTn>
                                        <p:tgtEl>
                                          <p:spTgt spid="3">
                                            <p:txEl>
                                              <p:pRg st="9" end="9"/>
                                            </p:txEl>
                                          </p:spTgt>
                                        </p:tgtEl>
                                      </p:cBhvr>
                                      <p:to x="100000" y="100000"/>
                                    </p:animScale>
                                    <p:animScale>
                                      <p:cBhvr>
                                        <p:cTn id="223" dur="26">
                                          <p:stCondLst>
                                            <p:cond delay="1642"/>
                                          </p:stCondLst>
                                        </p:cTn>
                                        <p:tgtEl>
                                          <p:spTgt spid="3">
                                            <p:txEl>
                                              <p:pRg st="9" end="9"/>
                                            </p:txEl>
                                          </p:spTgt>
                                        </p:tgtEl>
                                      </p:cBhvr>
                                      <p:to x="100000" y="90000"/>
                                    </p:animScale>
                                    <p:animScale>
                                      <p:cBhvr>
                                        <p:cTn id="224" dur="166" decel="50000">
                                          <p:stCondLst>
                                            <p:cond delay="1668"/>
                                          </p:stCondLst>
                                        </p:cTn>
                                        <p:tgtEl>
                                          <p:spTgt spid="3">
                                            <p:txEl>
                                              <p:pRg st="9" end="9"/>
                                            </p:txEl>
                                          </p:spTgt>
                                        </p:tgtEl>
                                      </p:cBhvr>
                                      <p:to x="100000" y="100000"/>
                                    </p:animScale>
                                    <p:animScale>
                                      <p:cBhvr>
                                        <p:cTn id="225" dur="26">
                                          <p:stCondLst>
                                            <p:cond delay="1808"/>
                                          </p:stCondLst>
                                        </p:cTn>
                                        <p:tgtEl>
                                          <p:spTgt spid="3">
                                            <p:txEl>
                                              <p:pRg st="9" end="9"/>
                                            </p:txEl>
                                          </p:spTgt>
                                        </p:tgtEl>
                                      </p:cBhvr>
                                      <p:to x="100000" y="95000"/>
                                    </p:animScale>
                                    <p:animScale>
                                      <p:cBhvr>
                                        <p:cTn id="226" dur="166" decel="50000">
                                          <p:stCondLst>
                                            <p:cond delay="1834"/>
                                          </p:stCondLst>
                                        </p:cTn>
                                        <p:tgtEl>
                                          <p:spTgt spid="3">
                                            <p:txEl>
                                              <p:pRg st="9" end="9"/>
                                            </p:txEl>
                                          </p:spTgt>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26" presetClass="entr" presetSubtype="0" fill="hold" nodeType="clickEffect">
                                  <p:stCondLst>
                                    <p:cond delay="0"/>
                                  </p:stCondLst>
                                  <p:childTnLst>
                                    <p:set>
                                      <p:cBhvr>
                                        <p:cTn id="230" dur="1" fill="hold">
                                          <p:stCondLst>
                                            <p:cond delay="0"/>
                                          </p:stCondLst>
                                        </p:cTn>
                                        <p:tgtEl>
                                          <p:spTgt spid="3">
                                            <p:txEl>
                                              <p:pRg st="10" end="10"/>
                                            </p:txEl>
                                          </p:spTgt>
                                        </p:tgtEl>
                                        <p:attrNameLst>
                                          <p:attrName>style.visibility</p:attrName>
                                        </p:attrNameLst>
                                      </p:cBhvr>
                                      <p:to>
                                        <p:strVal val="visible"/>
                                      </p:to>
                                    </p:set>
                                    <p:animEffect transition="in" filter="wipe(down)">
                                      <p:cBhvr>
                                        <p:cTn id="231" dur="580">
                                          <p:stCondLst>
                                            <p:cond delay="0"/>
                                          </p:stCondLst>
                                        </p:cTn>
                                        <p:tgtEl>
                                          <p:spTgt spid="3">
                                            <p:txEl>
                                              <p:pRg st="10" end="10"/>
                                            </p:txEl>
                                          </p:spTgt>
                                        </p:tgtEl>
                                      </p:cBhvr>
                                    </p:animEffect>
                                    <p:anim calcmode="lin" valueType="num">
                                      <p:cBhvr>
                                        <p:cTn id="23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237" dur="26">
                                          <p:stCondLst>
                                            <p:cond delay="650"/>
                                          </p:stCondLst>
                                        </p:cTn>
                                        <p:tgtEl>
                                          <p:spTgt spid="3">
                                            <p:txEl>
                                              <p:pRg st="10" end="10"/>
                                            </p:txEl>
                                          </p:spTgt>
                                        </p:tgtEl>
                                      </p:cBhvr>
                                      <p:to x="100000" y="60000"/>
                                    </p:animScale>
                                    <p:animScale>
                                      <p:cBhvr>
                                        <p:cTn id="238" dur="166" decel="50000">
                                          <p:stCondLst>
                                            <p:cond delay="676"/>
                                          </p:stCondLst>
                                        </p:cTn>
                                        <p:tgtEl>
                                          <p:spTgt spid="3">
                                            <p:txEl>
                                              <p:pRg st="10" end="10"/>
                                            </p:txEl>
                                          </p:spTgt>
                                        </p:tgtEl>
                                      </p:cBhvr>
                                      <p:to x="100000" y="100000"/>
                                    </p:animScale>
                                    <p:animScale>
                                      <p:cBhvr>
                                        <p:cTn id="239" dur="26">
                                          <p:stCondLst>
                                            <p:cond delay="1312"/>
                                          </p:stCondLst>
                                        </p:cTn>
                                        <p:tgtEl>
                                          <p:spTgt spid="3">
                                            <p:txEl>
                                              <p:pRg st="10" end="10"/>
                                            </p:txEl>
                                          </p:spTgt>
                                        </p:tgtEl>
                                      </p:cBhvr>
                                      <p:to x="100000" y="80000"/>
                                    </p:animScale>
                                    <p:animScale>
                                      <p:cBhvr>
                                        <p:cTn id="240" dur="166" decel="50000">
                                          <p:stCondLst>
                                            <p:cond delay="1338"/>
                                          </p:stCondLst>
                                        </p:cTn>
                                        <p:tgtEl>
                                          <p:spTgt spid="3">
                                            <p:txEl>
                                              <p:pRg st="10" end="10"/>
                                            </p:txEl>
                                          </p:spTgt>
                                        </p:tgtEl>
                                      </p:cBhvr>
                                      <p:to x="100000" y="100000"/>
                                    </p:animScale>
                                    <p:animScale>
                                      <p:cBhvr>
                                        <p:cTn id="241" dur="26">
                                          <p:stCondLst>
                                            <p:cond delay="1642"/>
                                          </p:stCondLst>
                                        </p:cTn>
                                        <p:tgtEl>
                                          <p:spTgt spid="3">
                                            <p:txEl>
                                              <p:pRg st="10" end="10"/>
                                            </p:txEl>
                                          </p:spTgt>
                                        </p:tgtEl>
                                      </p:cBhvr>
                                      <p:to x="100000" y="90000"/>
                                    </p:animScale>
                                    <p:animScale>
                                      <p:cBhvr>
                                        <p:cTn id="242" dur="166" decel="50000">
                                          <p:stCondLst>
                                            <p:cond delay="1668"/>
                                          </p:stCondLst>
                                        </p:cTn>
                                        <p:tgtEl>
                                          <p:spTgt spid="3">
                                            <p:txEl>
                                              <p:pRg st="10" end="10"/>
                                            </p:txEl>
                                          </p:spTgt>
                                        </p:tgtEl>
                                      </p:cBhvr>
                                      <p:to x="100000" y="100000"/>
                                    </p:animScale>
                                    <p:animScale>
                                      <p:cBhvr>
                                        <p:cTn id="243" dur="26">
                                          <p:stCondLst>
                                            <p:cond delay="1808"/>
                                          </p:stCondLst>
                                        </p:cTn>
                                        <p:tgtEl>
                                          <p:spTgt spid="3">
                                            <p:txEl>
                                              <p:pRg st="10" end="10"/>
                                            </p:txEl>
                                          </p:spTgt>
                                        </p:tgtEl>
                                      </p:cBhvr>
                                      <p:to x="100000" y="95000"/>
                                    </p:animScale>
                                    <p:animScale>
                                      <p:cBhvr>
                                        <p:cTn id="244"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7977</TotalTime>
  <Words>2926</Words>
  <Application>Microsoft Office PowerPoint</Application>
  <PresentationFormat>Ekran Gösterisi (4:3)</PresentationFormat>
  <Paragraphs>1028</Paragraphs>
  <Slides>51</Slides>
  <Notes>12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51</vt:i4>
      </vt:variant>
    </vt:vector>
  </HeadingPairs>
  <TitlesOfParts>
    <vt:vector size="58" baseType="lpstr">
      <vt:lpstr>Andalus</vt:lpstr>
      <vt:lpstr>Arial</vt:lpstr>
      <vt:lpstr>Calibri</vt:lpstr>
      <vt:lpstr>Symbol</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Umut Eroglu</dc:creator>
  <cp:lastModifiedBy>W10</cp:lastModifiedBy>
  <cp:revision>836</cp:revision>
  <dcterms:created xsi:type="dcterms:W3CDTF">2006-08-16T00:00:00Z</dcterms:created>
  <dcterms:modified xsi:type="dcterms:W3CDTF">2025-01-08T08:50:44Z</dcterms:modified>
</cp:coreProperties>
</file>