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1" r:id="rId1"/>
  </p:sldMasterIdLst>
  <p:notesMasterIdLst>
    <p:notesMasterId r:id="rId45"/>
  </p:notesMasterIdLst>
  <p:sldIdLst>
    <p:sldId id="2145705854" r:id="rId2"/>
    <p:sldId id="2145705855" r:id="rId3"/>
    <p:sldId id="2145705853" r:id="rId4"/>
    <p:sldId id="471" r:id="rId5"/>
    <p:sldId id="2145705857" r:id="rId6"/>
    <p:sldId id="2145705858" r:id="rId7"/>
    <p:sldId id="2145705882" r:id="rId8"/>
    <p:sldId id="2145705883" r:id="rId9"/>
    <p:sldId id="2145705884" r:id="rId10"/>
    <p:sldId id="257" r:id="rId11"/>
    <p:sldId id="8685" r:id="rId12"/>
    <p:sldId id="2145705859" r:id="rId13"/>
    <p:sldId id="2145705885" r:id="rId14"/>
    <p:sldId id="2145705886" r:id="rId15"/>
    <p:sldId id="2145705861" r:id="rId16"/>
    <p:sldId id="2145705862" r:id="rId17"/>
    <p:sldId id="2145705863" r:id="rId18"/>
    <p:sldId id="2145705865" r:id="rId19"/>
    <p:sldId id="2145705887" r:id="rId20"/>
    <p:sldId id="2145705866" r:id="rId21"/>
    <p:sldId id="2145705867" r:id="rId22"/>
    <p:sldId id="2145705868" r:id="rId23"/>
    <p:sldId id="2145705869" r:id="rId24"/>
    <p:sldId id="2145705888" r:id="rId25"/>
    <p:sldId id="2145705870" r:id="rId26"/>
    <p:sldId id="2145705871" r:id="rId27"/>
    <p:sldId id="2145705889" r:id="rId28"/>
    <p:sldId id="2145705873" r:id="rId29"/>
    <p:sldId id="2145705872" r:id="rId30"/>
    <p:sldId id="2145705890" r:id="rId31"/>
    <p:sldId id="2145705874" r:id="rId32"/>
    <p:sldId id="2145705875" r:id="rId33"/>
    <p:sldId id="2145705891" r:id="rId34"/>
    <p:sldId id="2145705876" r:id="rId35"/>
    <p:sldId id="2145705877" r:id="rId36"/>
    <p:sldId id="2145705893" r:id="rId37"/>
    <p:sldId id="2145705892" r:id="rId38"/>
    <p:sldId id="2145705878" r:id="rId39"/>
    <p:sldId id="2145705879" r:id="rId40"/>
    <p:sldId id="2145705894" r:id="rId41"/>
    <p:sldId id="2145705880" r:id="rId42"/>
    <p:sldId id="2145705881" r:id="rId43"/>
    <p:sldId id="8593" r:id="rId44"/>
  </p:sldIdLst>
  <p:sldSz cx="12192000" cy="6858000"/>
  <p:notesSz cx="6858000" cy="9144000"/>
  <p:defaultTextStyle>
    <a:defPPr>
      <a:defRPr lang="en-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8008C"/>
    <a:srgbClr val="B7059C"/>
    <a:srgbClr val="C500A5"/>
    <a:srgbClr val="0052D7"/>
    <a:srgbClr val="0042D7"/>
    <a:srgbClr val="006AD6"/>
    <a:srgbClr val="0076E5"/>
    <a:srgbClr val="E0A328"/>
    <a:srgbClr val="DEA227"/>
    <a:srgbClr val="E7A929"/>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38563"/>
    <p:restoredTop sz="94601"/>
  </p:normalViewPr>
  <p:slideViewPr>
    <p:cSldViewPr snapToGrid="0">
      <p:cViewPr varScale="1">
        <p:scale>
          <a:sx n="41" d="100"/>
          <a:sy n="41" d="100"/>
        </p:scale>
        <p:origin x="216" y="1544"/>
      </p:cViewPr>
      <p:guideLst/>
    </p:cSldViewPr>
  </p:slideViewPr>
  <p:notesTextViewPr>
    <p:cViewPr>
      <p:scale>
        <a:sx n="1" d="1"/>
        <a:sy n="1" d="1"/>
      </p:scale>
      <p:origin x="0" y="0"/>
    </p:cViewPr>
  </p:notesTextViewPr>
  <p:sorterViewPr>
    <p:cViewPr>
      <p:scale>
        <a:sx n="120" d="100"/>
        <a:sy n="12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562E6AB-5C21-D44D-8663-841E7CCBA754}" type="datetimeFigureOut">
              <a:rPr lang="tr-TR" smtClean="0"/>
              <a:t>13.09.2024</a:t>
            </a:fld>
            <a:endParaRPr lang="tr-T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tr-T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F3D019B-6F6D-9B44-97DE-2B9E6AF4089B}" type="slidenum">
              <a:rPr lang="tr-TR" smtClean="0"/>
              <a:t>‹#›</a:t>
            </a:fld>
            <a:endParaRPr lang="tr-TR"/>
          </a:p>
        </p:txBody>
      </p:sp>
    </p:spTree>
    <p:extLst>
      <p:ext uri="{BB962C8B-B14F-4D97-AF65-F5344CB8AC3E}">
        <p14:creationId xmlns:p14="http://schemas.microsoft.com/office/powerpoint/2010/main" val="121662499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5"/>
          </p:nvPr>
        </p:nvSpPr>
        <p:spPr/>
        <p:txBody>
          <a:bodyPr/>
          <a:lstStyle/>
          <a:p>
            <a:fld id="{ADAB41BC-F27F-1940-AB4F-C511CCDBC8BE}" type="slidenum">
              <a:rPr lang="tr-TR" smtClean="0"/>
              <a:t>11</a:t>
            </a:fld>
            <a:endParaRPr lang="tr-TR"/>
          </a:p>
        </p:txBody>
      </p:sp>
    </p:spTree>
    <p:extLst>
      <p:ext uri="{BB962C8B-B14F-4D97-AF65-F5344CB8AC3E}">
        <p14:creationId xmlns:p14="http://schemas.microsoft.com/office/powerpoint/2010/main" val="423269311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5"/>
          </p:nvPr>
        </p:nvSpPr>
        <p:spPr/>
        <p:txBody>
          <a:bodyPr/>
          <a:lstStyle/>
          <a:p>
            <a:fld id="{FF3D019B-6F6D-9B44-97DE-2B9E6AF4089B}" type="slidenum">
              <a:rPr lang="tr-TR" smtClean="0"/>
              <a:t>26</a:t>
            </a:fld>
            <a:endParaRPr lang="tr-TR"/>
          </a:p>
        </p:txBody>
      </p:sp>
    </p:spTree>
    <p:extLst>
      <p:ext uri="{BB962C8B-B14F-4D97-AF65-F5344CB8AC3E}">
        <p14:creationId xmlns:p14="http://schemas.microsoft.com/office/powerpoint/2010/main" val="133270697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5"/>
          </p:nvPr>
        </p:nvSpPr>
        <p:spPr/>
        <p:txBody>
          <a:bodyPr/>
          <a:lstStyle/>
          <a:p>
            <a:fld id="{FF3D019B-6F6D-9B44-97DE-2B9E6AF4089B}" type="slidenum">
              <a:rPr lang="tr-TR" smtClean="0"/>
              <a:t>28</a:t>
            </a:fld>
            <a:endParaRPr lang="tr-TR"/>
          </a:p>
        </p:txBody>
      </p:sp>
    </p:spTree>
    <p:extLst>
      <p:ext uri="{BB962C8B-B14F-4D97-AF65-F5344CB8AC3E}">
        <p14:creationId xmlns:p14="http://schemas.microsoft.com/office/powerpoint/2010/main" val="132668454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5"/>
          </p:nvPr>
        </p:nvSpPr>
        <p:spPr/>
        <p:txBody>
          <a:bodyPr/>
          <a:lstStyle/>
          <a:p>
            <a:fld id="{FF3D019B-6F6D-9B44-97DE-2B9E6AF4089B}" type="slidenum">
              <a:rPr lang="tr-TR" smtClean="0"/>
              <a:t>29</a:t>
            </a:fld>
            <a:endParaRPr lang="tr-TR"/>
          </a:p>
        </p:txBody>
      </p:sp>
    </p:spTree>
    <p:extLst>
      <p:ext uri="{BB962C8B-B14F-4D97-AF65-F5344CB8AC3E}">
        <p14:creationId xmlns:p14="http://schemas.microsoft.com/office/powerpoint/2010/main" val="30595437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5"/>
          </p:nvPr>
        </p:nvSpPr>
        <p:spPr/>
        <p:txBody>
          <a:bodyPr/>
          <a:lstStyle/>
          <a:p>
            <a:fld id="{FF3D019B-6F6D-9B44-97DE-2B9E6AF4089B}" type="slidenum">
              <a:rPr lang="tr-TR" smtClean="0"/>
              <a:t>31</a:t>
            </a:fld>
            <a:endParaRPr lang="tr-TR"/>
          </a:p>
        </p:txBody>
      </p:sp>
    </p:spTree>
    <p:extLst>
      <p:ext uri="{BB962C8B-B14F-4D97-AF65-F5344CB8AC3E}">
        <p14:creationId xmlns:p14="http://schemas.microsoft.com/office/powerpoint/2010/main" val="6738902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5"/>
          </p:nvPr>
        </p:nvSpPr>
        <p:spPr/>
        <p:txBody>
          <a:bodyPr/>
          <a:lstStyle/>
          <a:p>
            <a:fld id="{FF3D019B-6F6D-9B44-97DE-2B9E6AF4089B}" type="slidenum">
              <a:rPr lang="tr-TR" smtClean="0"/>
              <a:t>32</a:t>
            </a:fld>
            <a:endParaRPr lang="tr-TR"/>
          </a:p>
        </p:txBody>
      </p:sp>
    </p:spTree>
    <p:extLst>
      <p:ext uri="{BB962C8B-B14F-4D97-AF65-F5344CB8AC3E}">
        <p14:creationId xmlns:p14="http://schemas.microsoft.com/office/powerpoint/2010/main" val="194128776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5"/>
          </p:nvPr>
        </p:nvSpPr>
        <p:spPr/>
        <p:txBody>
          <a:bodyPr/>
          <a:lstStyle/>
          <a:p>
            <a:fld id="{FF3D019B-6F6D-9B44-97DE-2B9E6AF4089B}" type="slidenum">
              <a:rPr lang="tr-TR" smtClean="0"/>
              <a:t>34</a:t>
            </a:fld>
            <a:endParaRPr lang="tr-TR"/>
          </a:p>
        </p:txBody>
      </p:sp>
    </p:spTree>
    <p:extLst>
      <p:ext uri="{BB962C8B-B14F-4D97-AF65-F5344CB8AC3E}">
        <p14:creationId xmlns:p14="http://schemas.microsoft.com/office/powerpoint/2010/main" val="2393299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5"/>
          </p:nvPr>
        </p:nvSpPr>
        <p:spPr/>
        <p:txBody>
          <a:bodyPr/>
          <a:lstStyle/>
          <a:p>
            <a:fld id="{FF3D019B-6F6D-9B44-97DE-2B9E6AF4089B}" type="slidenum">
              <a:rPr lang="tr-TR" smtClean="0"/>
              <a:t>35</a:t>
            </a:fld>
            <a:endParaRPr lang="tr-TR"/>
          </a:p>
        </p:txBody>
      </p:sp>
    </p:spTree>
    <p:extLst>
      <p:ext uri="{BB962C8B-B14F-4D97-AF65-F5344CB8AC3E}">
        <p14:creationId xmlns:p14="http://schemas.microsoft.com/office/powerpoint/2010/main" val="178459892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5"/>
          </p:nvPr>
        </p:nvSpPr>
        <p:spPr/>
        <p:txBody>
          <a:bodyPr/>
          <a:lstStyle/>
          <a:p>
            <a:fld id="{FF3D019B-6F6D-9B44-97DE-2B9E6AF4089B}" type="slidenum">
              <a:rPr lang="tr-TR" smtClean="0"/>
              <a:t>36</a:t>
            </a:fld>
            <a:endParaRPr lang="tr-TR"/>
          </a:p>
        </p:txBody>
      </p:sp>
    </p:spTree>
    <p:extLst>
      <p:ext uri="{BB962C8B-B14F-4D97-AF65-F5344CB8AC3E}">
        <p14:creationId xmlns:p14="http://schemas.microsoft.com/office/powerpoint/2010/main" val="3582826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5"/>
          </p:nvPr>
        </p:nvSpPr>
        <p:spPr/>
        <p:txBody>
          <a:bodyPr/>
          <a:lstStyle/>
          <a:p>
            <a:fld id="{FF3D019B-6F6D-9B44-97DE-2B9E6AF4089B}" type="slidenum">
              <a:rPr lang="tr-TR" smtClean="0"/>
              <a:t>38</a:t>
            </a:fld>
            <a:endParaRPr lang="tr-TR"/>
          </a:p>
        </p:txBody>
      </p:sp>
    </p:spTree>
    <p:extLst>
      <p:ext uri="{BB962C8B-B14F-4D97-AF65-F5344CB8AC3E}">
        <p14:creationId xmlns:p14="http://schemas.microsoft.com/office/powerpoint/2010/main" val="306517890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5"/>
          </p:nvPr>
        </p:nvSpPr>
        <p:spPr/>
        <p:txBody>
          <a:bodyPr/>
          <a:lstStyle/>
          <a:p>
            <a:fld id="{FF3D019B-6F6D-9B44-97DE-2B9E6AF4089B}" type="slidenum">
              <a:rPr lang="tr-TR" smtClean="0"/>
              <a:t>39</a:t>
            </a:fld>
            <a:endParaRPr lang="tr-TR"/>
          </a:p>
        </p:txBody>
      </p:sp>
    </p:spTree>
    <p:extLst>
      <p:ext uri="{BB962C8B-B14F-4D97-AF65-F5344CB8AC3E}">
        <p14:creationId xmlns:p14="http://schemas.microsoft.com/office/powerpoint/2010/main" val="23223358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5"/>
          </p:nvPr>
        </p:nvSpPr>
        <p:spPr/>
        <p:txBody>
          <a:bodyPr/>
          <a:lstStyle/>
          <a:p>
            <a:fld id="{FF3D019B-6F6D-9B44-97DE-2B9E6AF4089B}" type="slidenum">
              <a:rPr lang="tr-TR" smtClean="0"/>
              <a:t>16</a:t>
            </a:fld>
            <a:endParaRPr lang="tr-TR"/>
          </a:p>
        </p:txBody>
      </p:sp>
    </p:spTree>
    <p:extLst>
      <p:ext uri="{BB962C8B-B14F-4D97-AF65-F5344CB8AC3E}">
        <p14:creationId xmlns:p14="http://schemas.microsoft.com/office/powerpoint/2010/main" val="25652253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5"/>
          </p:nvPr>
        </p:nvSpPr>
        <p:spPr/>
        <p:txBody>
          <a:bodyPr/>
          <a:lstStyle/>
          <a:p>
            <a:fld id="{FF3D019B-6F6D-9B44-97DE-2B9E6AF4089B}" type="slidenum">
              <a:rPr lang="tr-TR" smtClean="0"/>
              <a:t>41</a:t>
            </a:fld>
            <a:endParaRPr lang="tr-TR"/>
          </a:p>
        </p:txBody>
      </p:sp>
    </p:spTree>
    <p:extLst>
      <p:ext uri="{BB962C8B-B14F-4D97-AF65-F5344CB8AC3E}">
        <p14:creationId xmlns:p14="http://schemas.microsoft.com/office/powerpoint/2010/main" val="33094532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5"/>
          </p:nvPr>
        </p:nvSpPr>
        <p:spPr/>
        <p:txBody>
          <a:bodyPr/>
          <a:lstStyle/>
          <a:p>
            <a:fld id="{FF3D019B-6F6D-9B44-97DE-2B9E6AF4089B}" type="slidenum">
              <a:rPr lang="tr-TR" smtClean="0"/>
              <a:t>42</a:t>
            </a:fld>
            <a:endParaRPr lang="tr-TR"/>
          </a:p>
        </p:txBody>
      </p:sp>
    </p:spTree>
    <p:extLst>
      <p:ext uri="{BB962C8B-B14F-4D97-AF65-F5344CB8AC3E}">
        <p14:creationId xmlns:p14="http://schemas.microsoft.com/office/powerpoint/2010/main" val="1552792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5"/>
          </p:nvPr>
        </p:nvSpPr>
        <p:spPr/>
        <p:txBody>
          <a:bodyPr/>
          <a:lstStyle/>
          <a:p>
            <a:fld id="{FF3D019B-6F6D-9B44-97DE-2B9E6AF4089B}" type="slidenum">
              <a:rPr lang="tr-TR" smtClean="0"/>
              <a:t>17</a:t>
            </a:fld>
            <a:endParaRPr lang="tr-TR"/>
          </a:p>
        </p:txBody>
      </p:sp>
    </p:spTree>
    <p:extLst>
      <p:ext uri="{BB962C8B-B14F-4D97-AF65-F5344CB8AC3E}">
        <p14:creationId xmlns:p14="http://schemas.microsoft.com/office/powerpoint/2010/main" val="390869288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5"/>
          </p:nvPr>
        </p:nvSpPr>
        <p:spPr/>
        <p:txBody>
          <a:bodyPr/>
          <a:lstStyle/>
          <a:p>
            <a:fld id="{FF3D019B-6F6D-9B44-97DE-2B9E6AF4089B}" type="slidenum">
              <a:rPr lang="tr-TR" smtClean="0"/>
              <a:t>18</a:t>
            </a:fld>
            <a:endParaRPr lang="tr-TR"/>
          </a:p>
        </p:txBody>
      </p:sp>
    </p:spTree>
    <p:extLst>
      <p:ext uri="{BB962C8B-B14F-4D97-AF65-F5344CB8AC3E}">
        <p14:creationId xmlns:p14="http://schemas.microsoft.com/office/powerpoint/2010/main" val="32788512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5"/>
          </p:nvPr>
        </p:nvSpPr>
        <p:spPr/>
        <p:txBody>
          <a:bodyPr/>
          <a:lstStyle/>
          <a:p>
            <a:fld id="{FF3D019B-6F6D-9B44-97DE-2B9E6AF4089B}" type="slidenum">
              <a:rPr lang="tr-TR" smtClean="0"/>
              <a:t>20</a:t>
            </a:fld>
            <a:endParaRPr lang="tr-TR"/>
          </a:p>
        </p:txBody>
      </p:sp>
    </p:spTree>
    <p:extLst>
      <p:ext uri="{BB962C8B-B14F-4D97-AF65-F5344CB8AC3E}">
        <p14:creationId xmlns:p14="http://schemas.microsoft.com/office/powerpoint/2010/main" val="27778193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5"/>
          </p:nvPr>
        </p:nvSpPr>
        <p:spPr/>
        <p:txBody>
          <a:bodyPr/>
          <a:lstStyle/>
          <a:p>
            <a:fld id="{FF3D019B-6F6D-9B44-97DE-2B9E6AF4089B}" type="slidenum">
              <a:rPr lang="tr-TR" smtClean="0"/>
              <a:t>21</a:t>
            </a:fld>
            <a:endParaRPr lang="tr-TR"/>
          </a:p>
        </p:txBody>
      </p:sp>
    </p:spTree>
    <p:extLst>
      <p:ext uri="{BB962C8B-B14F-4D97-AF65-F5344CB8AC3E}">
        <p14:creationId xmlns:p14="http://schemas.microsoft.com/office/powerpoint/2010/main" val="57306866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5"/>
          </p:nvPr>
        </p:nvSpPr>
        <p:spPr/>
        <p:txBody>
          <a:bodyPr/>
          <a:lstStyle/>
          <a:p>
            <a:fld id="{FF3D019B-6F6D-9B44-97DE-2B9E6AF4089B}" type="slidenum">
              <a:rPr lang="tr-TR" smtClean="0"/>
              <a:t>22</a:t>
            </a:fld>
            <a:endParaRPr lang="tr-TR"/>
          </a:p>
        </p:txBody>
      </p:sp>
    </p:spTree>
    <p:extLst>
      <p:ext uri="{BB962C8B-B14F-4D97-AF65-F5344CB8AC3E}">
        <p14:creationId xmlns:p14="http://schemas.microsoft.com/office/powerpoint/2010/main" val="34294966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5"/>
          </p:nvPr>
        </p:nvSpPr>
        <p:spPr/>
        <p:txBody>
          <a:bodyPr/>
          <a:lstStyle/>
          <a:p>
            <a:fld id="{FF3D019B-6F6D-9B44-97DE-2B9E6AF4089B}" type="slidenum">
              <a:rPr lang="tr-TR" smtClean="0"/>
              <a:t>23</a:t>
            </a:fld>
            <a:endParaRPr lang="tr-TR"/>
          </a:p>
        </p:txBody>
      </p:sp>
    </p:spTree>
    <p:extLst>
      <p:ext uri="{BB962C8B-B14F-4D97-AF65-F5344CB8AC3E}">
        <p14:creationId xmlns:p14="http://schemas.microsoft.com/office/powerpoint/2010/main" val="124544559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Slide Number Placeholder 3"/>
          <p:cNvSpPr>
            <a:spLocks noGrp="1"/>
          </p:cNvSpPr>
          <p:nvPr>
            <p:ph type="sldNum" sz="quarter" idx="5"/>
          </p:nvPr>
        </p:nvSpPr>
        <p:spPr/>
        <p:txBody>
          <a:bodyPr/>
          <a:lstStyle/>
          <a:p>
            <a:fld id="{FF3D019B-6F6D-9B44-97DE-2B9E6AF4089B}" type="slidenum">
              <a:rPr lang="tr-TR" smtClean="0"/>
              <a:t>25</a:t>
            </a:fld>
            <a:endParaRPr lang="tr-TR"/>
          </a:p>
        </p:txBody>
      </p:sp>
    </p:spTree>
    <p:extLst>
      <p:ext uri="{BB962C8B-B14F-4D97-AF65-F5344CB8AC3E}">
        <p14:creationId xmlns:p14="http://schemas.microsoft.com/office/powerpoint/2010/main" val="287963479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94E2565-C12D-419E-AB38-8AC97DB8235D}"/>
              </a:ext>
            </a:extLst>
          </p:cNvPr>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D4FFD207-E385-4FA9-A457-AD7B3ED8A5B8}"/>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C19447F8-EB77-4355-9BD0-5056F7085D21}"/>
              </a:ext>
            </a:extLst>
          </p:cNvPr>
          <p:cNvSpPr>
            <a:spLocks noGrp="1"/>
          </p:cNvSpPr>
          <p:nvPr>
            <p:ph type="dt" sz="half" idx="10"/>
          </p:nvPr>
        </p:nvSpPr>
        <p:spPr/>
        <p:txBody>
          <a:bodyPr/>
          <a:lstStyle/>
          <a:p>
            <a:fld id="{A9FCAB2B-E88E-4087-9857-3B4070B5E58B}" type="datetimeFigureOut">
              <a:rPr lang="tr-TR" smtClean="0"/>
              <a:t>13.09.2024</a:t>
            </a:fld>
            <a:endParaRPr lang="tr-TR"/>
          </a:p>
        </p:txBody>
      </p:sp>
      <p:sp>
        <p:nvSpPr>
          <p:cNvPr id="5" name="Alt Bilgi Yer Tutucusu 4">
            <a:extLst>
              <a:ext uri="{FF2B5EF4-FFF2-40B4-BE49-F238E27FC236}">
                <a16:creationId xmlns:a16="http://schemas.microsoft.com/office/drawing/2014/main" id="{65BF22E1-8BE0-43B3-A271-0A268C698005}"/>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14A5C69-7159-42E0-BFE3-3126060620B5}"/>
              </a:ext>
            </a:extLst>
          </p:cNvPr>
          <p:cNvSpPr>
            <a:spLocks noGrp="1"/>
          </p:cNvSpPr>
          <p:nvPr>
            <p:ph type="sldNum" sz="quarter" idx="12"/>
          </p:nvPr>
        </p:nvSpPr>
        <p:spPr/>
        <p:txBody>
          <a:bodyPr/>
          <a:lstStyle/>
          <a:p>
            <a:fld id="{AA7FC2BA-4124-423F-9BC3-752BC306F89E}" type="slidenum">
              <a:rPr lang="tr-TR" smtClean="0"/>
              <a:t>‹#›</a:t>
            </a:fld>
            <a:endParaRPr lang="tr-TR"/>
          </a:p>
        </p:txBody>
      </p:sp>
      <p:pic>
        <p:nvPicPr>
          <p:cNvPr id="7" name="Resim 6">
            <a:extLst>
              <a:ext uri="{FF2B5EF4-FFF2-40B4-BE49-F238E27FC236}">
                <a16:creationId xmlns:a16="http://schemas.microsoft.com/office/drawing/2014/main" id="{10D57F6F-AF25-48CD-B27E-1666D9208FD3}"/>
              </a:ext>
            </a:extLst>
          </p:cNvPr>
          <p:cNvPicPr>
            <a:picLocks noChangeAspect="1"/>
          </p:cNvPicPr>
          <p:nvPr userDrawn="1"/>
        </p:nvPicPr>
        <p:blipFill rotWithShape="1">
          <a:blip r:embed="rId2"/>
          <a:srcRect l="3443" t="3784" r="4667" b="3784"/>
          <a:stretch/>
        </p:blipFill>
        <p:spPr>
          <a:xfrm>
            <a:off x="0" y="0"/>
            <a:ext cx="12192000" cy="6858000"/>
          </a:xfrm>
          <a:prstGeom prst="rect">
            <a:avLst/>
          </a:prstGeom>
        </p:spPr>
      </p:pic>
      <p:pic>
        <p:nvPicPr>
          <p:cNvPr id="8" name="Resim 7">
            <a:extLst>
              <a:ext uri="{FF2B5EF4-FFF2-40B4-BE49-F238E27FC236}">
                <a16:creationId xmlns:a16="http://schemas.microsoft.com/office/drawing/2014/main" id="{F0702795-0D71-445D-95C8-D3B57BF47FCE}"/>
              </a:ext>
            </a:extLst>
          </p:cNvPr>
          <p:cNvPicPr>
            <a:picLocks noChangeAspect="1"/>
          </p:cNvPicPr>
          <p:nvPr userDrawn="1"/>
        </p:nvPicPr>
        <p:blipFill>
          <a:blip r:embed="rId3"/>
          <a:stretch>
            <a:fillRect/>
          </a:stretch>
        </p:blipFill>
        <p:spPr>
          <a:xfrm>
            <a:off x="81245" y="404664"/>
            <a:ext cx="12110755" cy="526834"/>
          </a:xfrm>
          <a:prstGeom prst="rect">
            <a:avLst/>
          </a:prstGeom>
        </p:spPr>
      </p:pic>
    </p:spTree>
    <p:extLst>
      <p:ext uri="{BB962C8B-B14F-4D97-AF65-F5344CB8AC3E}">
        <p14:creationId xmlns:p14="http://schemas.microsoft.com/office/powerpoint/2010/main" val="12051004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947D013-B110-4A66-8486-48DF953065BE}"/>
              </a:ext>
            </a:extLst>
          </p:cNvPr>
          <p:cNvSpPr>
            <a:spLocks noGrp="1"/>
          </p:cNvSpPr>
          <p:nvPr>
            <p:ph type="title"/>
          </p:nvPr>
        </p:nvSpPr>
        <p:spPr>
          <a:xfrm>
            <a:off x="838200" y="365125"/>
            <a:ext cx="10515600" cy="1325563"/>
          </a:xfrm>
          <a:prstGeom prst="rect">
            <a:avLst/>
          </a:prstGeom>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7FE1E661-AED1-4FD2-89C5-7B64F9B003FC}"/>
              </a:ext>
            </a:extLst>
          </p:cNvPr>
          <p:cNvSpPr>
            <a:spLocks noGrp="1"/>
          </p:cNvSpPr>
          <p:nvPr>
            <p:ph type="body" orient="vert" idx="1"/>
          </p:nvPr>
        </p:nvSpPr>
        <p:spPr>
          <a:xfrm>
            <a:off x="838200" y="1825625"/>
            <a:ext cx="10515600" cy="4351338"/>
          </a:xfrm>
          <a:prstGeom prst="rect">
            <a:avLst/>
          </a:prstGeo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E2E735D-F595-4CAB-8961-34C8B7DAB072}"/>
              </a:ext>
            </a:extLst>
          </p:cNvPr>
          <p:cNvSpPr>
            <a:spLocks noGrp="1"/>
          </p:cNvSpPr>
          <p:nvPr>
            <p:ph type="dt" sz="half" idx="10"/>
          </p:nvPr>
        </p:nvSpPr>
        <p:spPr/>
        <p:txBody>
          <a:bodyPr/>
          <a:lstStyle/>
          <a:p>
            <a:fld id="{A9FCAB2B-E88E-4087-9857-3B4070B5E58B}" type="datetimeFigureOut">
              <a:rPr lang="tr-TR" smtClean="0"/>
              <a:t>13.09.2024</a:t>
            </a:fld>
            <a:endParaRPr lang="tr-TR"/>
          </a:p>
        </p:txBody>
      </p:sp>
      <p:sp>
        <p:nvSpPr>
          <p:cNvPr id="5" name="Alt Bilgi Yer Tutucusu 4">
            <a:extLst>
              <a:ext uri="{FF2B5EF4-FFF2-40B4-BE49-F238E27FC236}">
                <a16:creationId xmlns:a16="http://schemas.microsoft.com/office/drawing/2014/main" id="{BAE22F17-38DC-4606-BA4E-1C5C8CC8226D}"/>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8F785D7-F42E-4734-954D-BB5BD12B9EC3}"/>
              </a:ext>
            </a:extLst>
          </p:cNvPr>
          <p:cNvSpPr>
            <a:spLocks noGrp="1"/>
          </p:cNvSpPr>
          <p:nvPr>
            <p:ph type="sldNum" sz="quarter" idx="12"/>
          </p:nvPr>
        </p:nvSpPr>
        <p:spPr/>
        <p:txBody>
          <a:bodyPr/>
          <a:lstStyle/>
          <a:p>
            <a:fld id="{AA7FC2BA-4124-423F-9BC3-752BC306F89E}" type="slidenum">
              <a:rPr lang="tr-TR" smtClean="0"/>
              <a:t>‹#›</a:t>
            </a:fld>
            <a:endParaRPr lang="tr-TR"/>
          </a:p>
        </p:txBody>
      </p:sp>
    </p:spTree>
    <p:extLst>
      <p:ext uri="{BB962C8B-B14F-4D97-AF65-F5344CB8AC3E}">
        <p14:creationId xmlns:p14="http://schemas.microsoft.com/office/powerpoint/2010/main" val="33910129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CDF50FD8-31D1-471C-BBD6-F870104E34FB}"/>
              </a:ext>
            </a:extLst>
          </p:cNvPr>
          <p:cNvSpPr>
            <a:spLocks noGrp="1"/>
          </p:cNvSpPr>
          <p:nvPr>
            <p:ph type="title" orient="vert"/>
          </p:nvPr>
        </p:nvSpPr>
        <p:spPr>
          <a:xfrm>
            <a:off x="8724900" y="365125"/>
            <a:ext cx="2628900" cy="5811838"/>
          </a:xfrm>
          <a:prstGeom prst="rect">
            <a:avLst/>
          </a:prstGeo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DCB9ED09-4C70-4730-A3CE-0DE38B71AEB9}"/>
              </a:ext>
            </a:extLst>
          </p:cNvPr>
          <p:cNvSpPr>
            <a:spLocks noGrp="1"/>
          </p:cNvSpPr>
          <p:nvPr>
            <p:ph type="body" orient="vert" idx="1"/>
          </p:nvPr>
        </p:nvSpPr>
        <p:spPr>
          <a:xfrm>
            <a:off x="838200" y="365125"/>
            <a:ext cx="7734300" cy="5811838"/>
          </a:xfrm>
          <a:prstGeom prst="rect">
            <a:avLst/>
          </a:prstGeo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76CEAA5-02B7-400E-9523-735FA0C9CA53}"/>
              </a:ext>
            </a:extLst>
          </p:cNvPr>
          <p:cNvSpPr>
            <a:spLocks noGrp="1"/>
          </p:cNvSpPr>
          <p:nvPr>
            <p:ph type="dt" sz="half" idx="10"/>
          </p:nvPr>
        </p:nvSpPr>
        <p:spPr/>
        <p:txBody>
          <a:bodyPr/>
          <a:lstStyle/>
          <a:p>
            <a:fld id="{A9FCAB2B-E88E-4087-9857-3B4070B5E58B}" type="datetimeFigureOut">
              <a:rPr lang="tr-TR" smtClean="0"/>
              <a:t>13.09.2024</a:t>
            </a:fld>
            <a:endParaRPr lang="tr-TR"/>
          </a:p>
        </p:txBody>
      </p:sp>
      <p:sp>
        <p:nvSpPr>
          <p:cNvPr id="5" name="Alt Bilgi Yer Tutucusu 4">
            <a:extLst>
              <a:ext uri="{FF2B5EF4-FFF2-40B4-BE49-F238E27FC236}">
                <a16:creationId xmlns:a16="http://schemas.microsoft.com/office/drawing/2014/main" id="{CBDDBA66-4382-4A20-84DC-0E0DE067E74E}"/>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697B5B91-3F73-4F61-BE6F-79976BB838C1}"/>
              </a:ext>
            </a:extLst>
          </p:cNvPr>
          <p:cNvSpPr>
            <a:spLocks noGrp="1"/>
          </p:cNvSpPr>
          <p:nvPr>
            <p:ph type="sldNum" sz="quarter" idx="12"/>
          </p:nvPr>
        </p:nvSpPr>
        <p:spPr/>
        <p:txBody>
          <a:bodyPr/>
          <a:lstStyle/>
          <a:p>
            <a:fld id="{AA7FC2BA-4124-423F-9BC3-752BC306F89E}" type="slidenum">
              <a:rPr lang="tr-TR" smtClean="0"/>
              <a:t>‹#›</a:t>
            </a:fld>
            <a:endParaRPr lang="tr-TR"/>
          </a:p>
        </p:txBody>
      </p:sp>
    </p:spTree>
    <p:extLst>
      <p:ext uri="{BB962C8B-B14F-4D97-AF65-F5344CB8AC3E}">
        <p14:creationId xmlns:p14="http://schemas.microsoft.com/office/powerpoint/2010/main" val="42248304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obj">
  <p:cSld name="Blank">
    <p:bg>
      <p:bgPr>
        <a:solidFill>
          <a:schemeClr val="bg1"/>
        </a:solidFill>
        <a:effectLst/>
      </p:bgPr>
    </p:bg>
    <p:spTree>
      <p:nvGrpSpPr>
        <p:cNvPr id="1" name=""/>
        <p:cNvGrpSpPr/>
        <p:nvPr/>
      </p:nvGrpSpPr>
      <p:grpSpPr>
        <a:xfrm>
          <a:off x="0" y="0"/>
          <a:ext cx="0" cy="0"/>
          <a:chOff x="0" y="0"/>
          <a:chExt cx="0" cy="0"/>
        </a:xfrm>
      </p:grpSpPr>
      <p:pic>
        <p:nvPicPr>
          <p:cNvPr id="8" name="Resim 7">
            <a:extLst>
              <a:ext uri="{FF2B5EF4-FFF2-40B4-BE49-F238E27FC236}">
                <a16:creationId xmlns:a16="http://schemas.microsoft.com/office/drawing/2014/main" id="{B836A595-708F-46A5-8F65-0BC701422800}"/>
              </a:ext>
            </a:extLst>
          </p:cNvPr>
          <p:cNvPicPr>
            <a:picLocks noChangeAspect="1"/>
          </p:cNvPicPr>
          <p:nvPr userDrawn="1"/>
        </p:nvPicPr>
        <p:blipFill>
          <a:blip r:embed="rId2">
            <a:alphaModFix/>
          </a:blip>
          <a:stretch>
            <a:fillRect/>
          </a:stretch>
        </p:blipFill>
        <p:spPr>
          <a:xfrm>
            <a:off x="3322079" y="478280"/>
            <a:ext cx="5547841" cy="5901439"/>
          </a:xfrm>
          <a:prstGeom prst="rect">
            <a:avLst/>
          </a:prstGeom>
        </p:spPr>
      </p:pic>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9/13/24</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pic>
        <p:nvPicPr>
          <p:cNvPr id="7" name="Resim 6">
            <a:extLst>
              <a:ext uri="{FF2B5EF4-FFF2-40B4-BE49-F238E27FC236}">
                <a16:creationId xmlns:a16="http://schemas.microsoft.com/office/drawing/2014/main" id="{7C94C07B-FEC0-4EC5-B3FB-01A5A3958CA1}"/>
              </a:ext>
            </a:extLst>
          </p:cNvPr>
          <p:cNvPicPr>
            <a:picLocks noChangeAspect="1"/>
          </p:cNvPicPr>
          <p:nvPr userDrawn="1"/>
        </p:nvPicPr>
        <p:blipFill>
          <a:blip r:embed="rId3"/>
          <a:stretch>
            <a:fillRect/>
          </a:stretch>
        </p:blipFill>
        <p:spPr>
          <a:xfrm>
            <a:off x="81245" y="404664"/>
            <a:ext cx="12110755" cy="526834"/>
          </a:xfrm>
          <a:prstGeom prst="rect">
            <a:avLst/>
          </a:prstGeom>
        </p:spPr>
      </p:pic>
    </p:spTree>
    <p:extLst>
      <p:ext uri="{BB962C8B-B14F-4D97-AF65-F5344CB8AC3E}">
        <p14:creationId xmlns:p14="http://schemas.microsoft.com/office/powerpoint/2010/main" val="1267669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989B9DB-FD7A-4453-AD43-BCE7CA392052}"/>
              </a:ext>
            </a:extLst>
          </p:cNvPr>
          <p:cNvSpPr>
            <a:spLocks noGrp="1"/>
          </p:cNvSpPr>
          <p:nvPr>
            <p:ph type="title"/>
          </p:nvPr>
        </p:nvSpPr>
        <p:spPr>
          <a:xfrm>
            <a:off x="838200" y="365125"/>
            <a:ext cx="10515600" cy="1325563"/>
          </a:xfrm>
          <a:prstGeom prst="rect">
            <a:avLst/>
          </a:prstGeom>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6124A872-1304-4010-9300-31F6BA75DF69}"/>
              </a:ext>
            </a:extLst>
          </p:cNvPr>
          <p:cNvSpPr>
            <a:spLocks noGrp="1"/>
          </p:cNvSpPr>
          <p:nvPr>
            <p:ph idx="1"/>
          </p:nvPr>
        </p:nvSpPr>
        <p:spPr>
          <a:xfrm>
            <a:off x="838200" y="1825625"/>
            <a:ext cx="10515600" cy="4351338"/>
          </a:xfrm>
          <a:prstGeom prst="rect">
            <a:avLst/>
          </a:prstGeo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8BE7BAD8-64F8-4FF1-9528-802FDA12DB11}"/>
              </a:ext>
            </a:extLst>
          </p:cNvPr>
          <p:cNvSpPr>
            <a:spLocks noGrp="1"/>
          </p:cNvSpPr>
          <p:nvPr>
            <p:ph type="dt" sz="half" idx="10"/>
          </p:nvPr>
        </p:nvSpPr>
        <p:spPr/>
        <p:txBody>
          <a:bodyPr/>
          <a:lstStyle/>
          <a:p>
            <a:fld id="{A9FCAB2B-E88E-4087-9857-3B4070B5E58B}" type="datetimeFigureOut">
              <a:rPr lang="tr-TR" smtClean="0"/>
              <a:t>13.09.2024</a:t>
            </a:fld>
            <a:endParaRPr lang="tr-TR"/>
          </a:p>
        </p:txBody>
      </p:sp>
      <p:sp>
        <p:nvSpPr>
          <p:cNvPr id="5" name="Alt Bilgi Yer Tutucusu 4">
            <a:extLst>
              <a:ext uri="{FF2B5EF4-FFF2-40B4-BE49-F238E27FC236}">
                <a16:creationId xmlns:a16="http://schemas.microsoft.com/office/drawing/2014/main" id="{26B216C7-D459-47D7-AEC1-388CDAD8C008}"/>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4879B1E6-DA4C-49E5-B30A-6D3559565FE8}"/>
              </a:ext>
            </a:extLst>
          </p:cNvPr>
          <p:cNvSpPr>
            <a:spLocks noGrp="1"/>
          </p:cNvSpPr>
          <p:nvPr>
            <p:ph type="sldNum" sz="quarter" idx="12"/>
          </p:nvPr>
        </p:nvSpPr>
        <p:spPr/>
        <p:txBody>
          <a:bodyPr/>
          <a:lstStyle/>
          <a:p>
            <a:fld id="{AA7FC2BA-4124-423F-9BC3-752BC306F89E}" type="slidenum">
              <a:rPr lang="tr-TR" smtClean="0"/>
              <a:t>‹#›</a:t>
            </a:fld>
            <a:endParaRPr lang="tr-TR"/>
          </a:p>
        </p:txBody>
      </p:sp>
      <p:pic>
        <p:nvPicPr>
          <p:cNvPr id="7" name="Resim 6">
            <a:extLst>
              <a:ext uri="{FF2B5EF4-FFF2-40B4-BE49-F238E27FC236}">
                <a16:creationId xmlns:a16="http://schemas.microsoft.com/office/drawing/2014/main" id="{4C646032-7D7C-49C8-A17A-9B2B8ACB0EA0}"/>
              </a:ext>
            </a:extLst>
          </p:cNvPr>
          <p:cNvPicPr>
            <a:picLocks noChangeAspect="1"/>
          </p:cNvPicPr>
          <p:nvPr userDrawn="1"/>
        </p:nvPicPr>
        <p:blipFill>
          <a:blip r:embed="rId2"/>
          <a:stretch>
            <a:fillRect/>
          </a:stretch>
        </p:blipFill>
        <p:spPr>
          <a:xfrm>
            <a:off x="81245" y="404664"/>
            <a:ext cx="12110755" cy="526834"/>
          </a:xfrm>
          <a:prstGeom prst="rect">
            <a:avLst/>
          </a:prstGeom>
        </p:spPr>
      </p:pic>
    </p:spTree>
    <p:extLst>
      <p:ext uri="{BB962C8B-B14F-4D97-AF65-F5344CB8AC3E}">
        <p14:creationId xmlns:p14="http://schemas.microsoft.com/office/powerpoint/2010/main" val="38509742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Bölüm Üst Bilgisi">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0408470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74A2B6F7-D040-42DF-BAF4-98007A9DF1E0}"/>
              </a:ext>
            </a:extLst>
          </p:cNvPr>
          <p:cNvSpPr>
            <a:spLocks noGrp="1"/>
          </p:cNvSpPr>
          <p:nvPr>
            <p:ph type="title"/>
          </p:nvPr>
        </p:nvSpPr>
        <p:spPr>
          <a:xfrm>
            <a:off x="838200" y="365125"/>
            <a:ext cx="10515600" cy="1325563"/>
          </a:xfrm>
          <a:prstGeom prst="rect">
            <a:avLst/>
          </a:prstGeom>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25C4B728-1572-4A81-AF95-700ABBFFCF72}"/>
              </a:ext>
            </a:extLst>
          </p:cNvPr>
          <p:cNvSpPr>
            <a:spLocks noGrp="1"/>
          </p:cNvSpPr>
          <p:nvPr>
            <p:ph sz="half" idx="1"/>
          </p:nvPr>
        </p:nvSpPr>
        <p:spPr>
          <a:xfrm>
            <a:off x="838200" y="1825625"/>
            <a:ext cx="5181600" cy="4351338"/>
          </a:xfrm>
          <a:prstGeom prst="rect">
            <a:avLst/>
          </a:prstGeo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079FBB21-DD93-4538-9F86-EFC26EC3B257}"/>
              </a:ext>
            </a:extLst>
          </p:cNvPr>
          <p:cNvSpPr>
            <a:spLocks noGrp="1"/>
          </p:cNvSpPr>
          <p:nvPr>
            <p:ph sz="half" idx="2"/>
          </p:nvPr>
        </p:nvSpPr>
        <p:spPr>
          <a:xfrm>
            <a:off x="6172200" y="1825625"/>
            <a:ext cx="5181600" cy="4351338"/>
          </a:xfrm>
          <a:prstGeom prst="rect">
            <a:avLst/>
          </a:prstGeo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BBAD7753-F44C-40D8-B73A-C64ACA5E63FC}"/>
              </a:ext>
            </a:extLst>
          </p:cNvPr>
          <p:cNvSpPr>
            <a:spLocks noGrp="1"/>
          </p:cNvSpPr>
          <p:nvPr>
            <p:ph type="dt" sz="half" idx="10"/>
          </p:nvPr>
        </p:nvSpPr>
        <p:spPr/>
        <p:txBody>
          <a:bodyPr/>
          <a:lstStyle/>
          <a:p>
            <a:fld id="{A9FCAB2B-E88E-4087-9857-3B4070B5E58B}" type="datetimeFigureOut">
              <a:rPr lang="tr-TR" smtClean="0"/>
              <a:t>13.09.2024</a:t>
            </a:fld>
            <a:endParaRPr lang="tr-TR"/>
          </a:p>
        </p:txBody>
      </p:sp>
      <p:sp>
        <p:nvSpPr>
          <p:cNvPr id="6" name="Alt Bilgi Yer Tutucusu 5">
            <a:extLst>
              <a:ext uri="{FF2B5EF4-FFF2-40B4-BE49-F238E27FC236}">
                <a16:creationId xmlns:a16="http://schemas.microsoft.com/office/drawing/2014/main" id="{9F89B868-0F24-4DDB-AA8C-78D5F7BE1D89}"/>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AF3589A-81A9-4CD7-A939-8BF4AF818ACD}"/>
              </a:ext>
            </a:extLst>
          </p:cNvPr>
          <p:cNvSpPr>
            <a:spLocks noGrp="1"/>
          </p:cNvSpPr>
          <p:nvPr>
            <p:ph type="sldNum" sz="quarter" idx="12"/>
          </p:nvPr>
        </p:nvSpPr>
        <p:spPr/>
        <p:txBody>
          <a:bodyPr/>
          <a:lstStyle/>
          <a:p>
            <a:fld id="{AA7FC2BA-4124-423F-9BC3-752BC306F89E}" type="slidenum">
              <a:rPr lang="tr-TR" smtClean="0"/>
              <a:t>‹#›</a:t>
            </a:fld>
            <a:endParaRPr lang="tr-TR"/>
          </a:p>
        </p:txBody>
      </p:sp>
    </p:spTree>
    <p:extLst>
      <p:ext uri="{BB962C8B-B14F-4D97-AF65-F5344CB8AC3E}">
        <p14:creationId xmlns:p14="http://schemas.microsoft.com/office/powerpoint/2010/main" val="27143708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573BC006-F8D3-4FB1-8859-F74C5ECF70A3}"/>
              </a:ext>
            </a:extLst>
          </p:cNvPr>
          <p:cNvSpPr>
            <a:spLocks noGrp="1"/>
          </p:cNvSpPr>
          <p:nvPr>
            <p:ph type="title"/>
          </p:nvPr>
        </p:nvSpPr>
        <p:spPr>
          <a:xfrm>
            <a:off x="839788" y="365125"/>
            <a:ext cx="10515600" cy="1325563"/>
          </a:xfrm>
          <a:prstGeom prst="rect">
            <a:avLst/>
          </a:prstGeo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838C414F-8F40-4C29-A5D6-679656F459FF}"/>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5C75ADF3-B31C-40E1-8BA2-DF7876C0872A}"/>
              </a:ext>
            </a:extLst>
          </p:cNvPr>
          <p:cNvSpPr>
            <a:spLocks noGrp="1"/>
          </p:cNvSpPr>
          <p:nvPr>
            <p:ph sz="half" idx="2"/>
          </p:nvPr>
        </p:nvSpPr>
        <p:spPr>
          <a:xfrm>
            <a:off x="839788" y="2505075"/>
            <a:ext cx="5157787" cy="3684588"/>
          </a:xfrm>
          <a:prstGeom prst="rect">
            <a:avLst/>
          </a:prstGeo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1419250B-BDEA-4228-923B-9D9549F9E7A6}"/>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CB6BE481-BA4F-45E6-BFC3-3CDF51A5D216}"/>
              </a:ext>
            </a:extLst>
          </p:cNvPr>
          <p:cNvSpPr>
            <a:spLocks noGrp="1"/>
          </p:cNvSpPr>
          <p:nvPr>
            <p:ph sz="quarter" idx="4"/>
          </p:nvPr>
        </p:nvSpPr>
        <p:spPr>
          <a:xfrm>
            <a:off x="6172200" y="2505075"/>
            <a:ext cx="5183188" cy="3684588"/>
          </a:xfrm>
          <a:prstGeom prst="rect">
            <a:avLst/>
          </a:prstGeo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179D1830-6C84-46EA-BE7F-09958BD7CDF9}"/>
              </a:ext>
            </a:extLst>
          </p:cNvPr>
          <p:cNvSpPr>
            <a:spLocks noGrp="1"/>
          </p:cNvSpPr>
          <p:nvPr>
            <p:ph type="dt" sz="half" idx="10"/>
          </p:nvPr>
        </p:nvSpPr>
        <p:spPr/>
        <p:txBody>
          <a:bodyPr/>
          <a:lstStyle/>
          <a:p>
            <a:fld id="{A9FCAB2B-E88E-4087-9857-3B4070B5E58B}" type="datetimeFigureOut">
              <a:rPr lang="tr-TR" smtClean="0"/>
              <a:t>13.09.2024</a:t>
            </a:fld>
            <a:endParaRPr lang="tr-TR"/>
          </a:p>
        </p:txBody>
      </p:sp>
      <p:sp>
        <p:nvSpPr>
          <p:cNvPr id="8" name="Alt Bilgi Yer Tutucusu 7">
            <a:extLst>
              <a:ext uri="{FF2B5EF4-FFF2-40B4-BE49-F238E27FC236}">
                <a16:creationId xmlns:a16="http://schemas.microsoft.com/office/drawing/2014/main" id="{CA70AE48-D4BA-4FEF-8731-57B7F1824AE8}"/>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93840668-718C-415E-AB63-C9E02B54B061}"/>
              </a:ext>
            </a:extLst>
          </p:cNvPr>
          <p:cNvSpPr>
            <a:spLocks noGrp="1"/>
          </p:cNvSpPr>
          <p:nvPr>
            <p:ph type="sldNum" sz="quarter" idx="12"/>
          </p:nvPr>
        </p:nvSpPr>
        <p:spPr/>
        <p:txBody>
          <a:bodyPr/>
          <a:lstStyle/>
          <a:p>
            <a:fld id="{AA7FC2BA-4124-423F-9BC3-752BC306F89E}" type="slidenum">
              <a:rPr lang="tr-TR" smtClean="0"/>
              <a:t>‹#›</a:t>
            </a:fld>
            <a:endParaRPr lang="tr-TR"/>
          </a:p>
        </p:txBody>
      </p:sp>
    </p:spTree>
    <p:extLst>
      <p:ext uri="{BB962C8B-B14F-4D97-AF65-F5344CB8AC3E}">
        <p14:creationId xmlns:p14="http://schemas.microsoft.com/office/powerpoint/2010/main" val="625653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4738B464-6701-465D-ACD6-16C03649E7CF}"/>
              </a:ext>
            </a:extLst>
          </p:cNvPr>
          <p:cNvSpPr>
            <a:spLocks noGrp="1"/>
          </p:cNvSpPr>
          <p:nvPr>
            <p:ph type="title"/>
          </p:nvPr>
        </p:nvSpPr>
        <p:spPr>
          <a:xfrm>
            <a:off x="838200" y="365125"/>
            <a:ext cx="10515600" cy="1325563"/>
          </a:xfrm>
          <a:prstGeom prst="rect">
            <a:avLst/>
          </a:prstGeom>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7CDEB4E5-9D91-41AD-A06B-54018E72BDBF}"/>
              </a:ext>
            </a:extLst>
          </p:cNvPr>
          <p:cNvSpPr>
            <a:spLocks noGrp="1"/>
          </p:cNvSpPr>
          <p:nvPr>
            <p:ph type="dt" sz="half" idx="10"/>
          </p:nvPr>
        </p:nvSpPr>
        <p:spPr/>
        <p:txBody>
          <a:bodyPr/>
          <a:lstStyle/>
          <a:p>
            <a:fld id="{A9FCAB2B-E88E-4087-9857-3B4070B5E58B}" type="datetimeFigureOut">
              <a:rPr lang="tr-TR" smtClean="0"/>
              <a:t>13.09.2024</a:t>
            </a:fld>
            <a:endParaRPr lang="tr-TR"/>
          </a:p>
        </p:txBody>
      </p:sp>
      <p:sp>
        <p:nvSpPr>
          <p:cNvPr id="4" name="Alt Bilgi Yer Tutucusu 3">
            <a:extLst>
              <a:ext uri="{FF2B5EF4-FFF2-40B4-BE49-F238E27FC236}">
                <a16:creationId xmlns:a16="http://schemas.microsoft.com/office/drawing/2014/main" id="{38FE6C79-9296-4041-8407-175D60671ECE}"/>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C63F9CCA-C8EC-47E1-B536-A9187513C96F}"/>
              </a:ext>
            </a:extLst>
          </p:cNvPr>
          <p:cNvSpPr>
            <a:spLocks noGrp="1"/>
          </p:cNvSpPr>
          <p:nvPr>
            <p:ph type="sldNum" sz="quarter" idx="12"/>
          </p:nvPr>
        </p:nvSpPr>
        <p:spPr/>
        <p:txBody>
          <a:bodyPr/>
          <a:lstStyle/>
          <a:p>
            <a:fld id="{AA7FC2BA-4124-423F-9BC3-752BC306F89E}" type="slidenum">
              <a:rPr lang="tr-TR" smtClean="0"/>
              <a:t>‹#›</a:t>
            </a:fld>
            <a:endParaRPr lang="tr-TR"/>
          </a:p>
        </p:txBody>
      </p:sp>
    </p:spTree>
    <p:extLst>
      <p:ext uri="{BB962C8B-B14F-4D97-AF65-F5344CB8AC3E}">
        <p14:creationId xmlns:p14="http://schemas.microsoft.com/office/powerpoint/2010/main" val="13489732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pic>
        <p:nvPicPr>
          <p:cNvPr id="2" name="Resim 1">
            <a:extLst>
              <a:ext uri="{FF2B5EF4-FFF2-40B4-BE49-F238E27FC236}">
                <a16:creationId xmlns:a16="http://schemas.microsoft.com/office/drawing/2014/main" id="{ADC382CD-2FFA-42E8-8C34-B891F6028907}"/>
              </a:ext>
            </a:extLst>
          </p:cNvPr>
          <p:cNvPicPr>
            <a:picLocks noChangeAspect="1"/>
          </p:cNvPicPr>
          <p:nvPr userDrawn="1"/>
        </p:nvPicPr>
        <p:blipFill>
          <a:blip r:embed="rId2"/>
          <a:stretch>
            <a:fillRect/>
          </a:stretch>
        </p:blipFill>
        <p:spPr>
          <a:xfrm>
            <a:off x="81245" y="404664"/>
            <a:ext cx="12110755" cy="526834"/>
          </a:xfrm>
          <a:prstGeom prst="rect">
            <a:avLst/>
          </a:prstGeom>
        </p:spPr>
      </p:pic>
    </p:spTree>
    <p:extLst>
      <p:ext uri="{BB962C8B-B14F-4D97-AF65-F5344CB8AC3E}">
        <p14:creationId xmlns:p14="http://schemas.microsoft.com/office/powerpoint/2010/main" val="29811552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D555343-0F13-454A-AC5E-F9215230ECFB}"/>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00AD3647-CBB2-47CF-AA0E-00E52EB24C73}"/>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B7EBD5FC-BBB4-4121-A005-C8956A69E94C}"/>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8964FBBA-0A49-4262-BDC7-7CC0AEF40EEC}"/>
              </a:ext>
            </a:extLst>
          </p:cNvPr>
          <p:cNvSpPr>
            <a:spLocks noGrp="1"/>
          </p:cNvSpPr>
          <p:nvPr>
            <p:ph type="dt" sz="half" idx="10"/>
          </p:nvPr>
        </p:nvSpPr>
        <p:spPr/>
        <p:txBody>
          <a:bodyPr/>
          <a:lstStyle/>
          <a:p>
            <a:fld id="{A9FCAB2B-E88E-4087-9857-3B4070B5E58B}" type="datetimeFigureOut">
              <a:rPr lang="tr-TR" smtClean="0"/>
              <a:t>13.09.2024</a:t>
            </a:fld>
            <a:endParaRPr lang="tr-TR"/>
          </a:p>
        </p:txBody>
      </p:sp>
      <p:sp>
        <p:nvSpPr>
          <p:cNvPr id="6" name="Alt Bilgi Yer Tutucusu 5">
            <a:extLst>
              <a:ext uri="{FF2B5EF4-FFF2-40B4-BE49-F238E27FC236}">
                <a16:creationId xmlns:a16="http://schemas.microsoft.com/office/drawing/2014/main" id="{E6BC0B7B-3F0E-4F77-A204-48983ADA2E9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92B5214D-7039-42AA-8EB1-8A1CAFFB02D4}"/>
              </a:ext>
            </a:extLst>
          </p:cNvPr>
          <p:cNvSpPr>
            <a:spLocks noGrp="1"/>
          </p:cNvSpPr>
          <p:nvPr>
            <p:ph type="sldNum" sz="quarter" idx="12"/>
          </p:nvPr>
        </p:nvSpPr>
        <p:spPr/>
        <p:txBody>
          <a:bodyPr/>
          <a:lstStyle/>
          <a:p>
            <a:fld id="{AA7FC2BA-4124-423F-9BC3-752BC306F89E}" type="slidenum">
              <a:rPr lang="tr-TR" smtClean="0"/>
              <a:t>‹#›</a:t>
            </a:fld>
            <a:endParaRPr lang="tr-TR"/>
          </a:p>
        </p:txBody>
      </p:sp>
    </p:spTree>
    <p:extLst>
      <p:ext uri="{BB962C8B-B14F-4D97-AF65-F5344CB8AC3E}">
        <p14:creationId xmlns:p14="http://schemas.microsoft.com/office/powerpoint/2010/main" val="20193604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BC6AEBD-4E2C-4FBE-943C-100906B83945}"/>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2FA17FA2-C7E4-41DA-BE00-500EA01BC695}"/>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3ACFA4FB-1EB4-4B4C-B3C2-A65B01600682}"/>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EAD457CD-4F8B-4164-A1EB-CA026764EB57}"/>
              </a:ext>
            </a:extLst>
          </p:cNvPr>
          <p:cNvSpPr>
            <a:spLocks noGrp="1"/>
          </p:cNvSpPr>
          <p:nvPr>
            <p:ph type="dt" sz="half" idx="10"/>
          </p:nvPr>
        </p:nvSpPr>
        <p:spPr/>
        <p:txBody>
          <a:bodyPr/>
          <a:lstStyle/>
          <a:p>
            <a:fld id="{A9FCAB2B-E88E-4087-9857-3B4070B5E58B}" type="datetimeFigureOut">
              <a:rPr lang="tr-TR" smtClean="0"/>
              <a:t>13.09.2024</a:t>
            </a:fld>
            <a:endParaRPr lang="tr-TR"/>
          </a:p>
        </p:txBody>
      </p:sp>
      <p:sp>
        <p:nvSpPr>
          <p:cNvPr id="6" name="Alt Bilgi Yer Tutucusu 5">
            <a:extLst>
              <a:ext uri="{FF2B5EF4-FFF2-40B4-BE49-F238E27FC236}">
                <a16:creationId xmlns:a16="http://schemas.microsoft.com/office/drawing/2014/main" id="{D3CBFE52-65D8-4104-BE98-BC8BD412A7F7}"/>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2A936CC0-3EDD-4101-A8AA-498F5B3AEE07}"/>
              </a:ext>
            </a:extLst>
          </p:cNvPr>
          <p:cNvSpPr>
            <a:spLocks noGrp="1"/>
          </p:cNvSpPr>
          <p:nvPr>
            <p:ph type="sldNum" sz="quarter" idx="12"/>
          </p:nvPr>
        </p:nvSpPr>
        <p:spPr/>
        <p:txBody>
          <a:bodyPr/>
          <a:lstStyle/>
          <a:p>
            <a:fld id="{AA7FC2BA-4124-423F-9BC3-752BC306F89E}" type="slidenum">
              <a:rPr lang="tr-TR" smtClean="0"/>
              <a:t>‹#›</a:t>
            </a:fld>
            <a:endParaRPr lang="tr-TR"/>
          </a:p>
        </p:txBody>
      </p:sp>
    </p:spTree>
    <p:extLst>
      <p:ext uri="{BB962C8B-B14F-4D97-AF65-F5344CB8AC3E}">
        <p14:creationId xmlns:p14="http://schemas.microsoft.com/office/powerpoint/2010/main" val="14842224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Veri Yer Tutucusu 3">
            <a:extLst>
              <a:ext uri="{FF2B5EF4-FFF2-40B4-BE49-F238E27FC236}">
                <a16:creationId xmlns:a16="http://schemas.microsoft.com/office/drawing/2014/main" id="{E9F4E12D-F137-4B62-8E76-998C4C50D5B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FCAB2B-E88E-4087-9857-3B4070B5E58B}" type="datetimeFigureOut">
              <a:rPr lang="tr-TR" smtClean="0"/>
              <a:t>13.09.2024</a:t>
            </a:fld>
            <a:endParaRPr lang="tr-TR"/>
          </a:p>
        </p:txBody>
      </p:sp>
      <p:sp>
        <p:nvSpPr>
          <p:cNvPr id="5" name="Alt Bilgi Yer Tutucusu 4">
            <a:extLst>
              <a:ext uri="{FF2B5EF4-FFF2-40B4-BE49-F238E27FC236}">
                <a16:creationId xmlns:a16="http://schemas.microsoft.com/office/drawing/2014/main" id="{3783CDD2-5D71-4A29-BB8D-0D1FDCCA7E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B5A1A838-8E5C-46BC-AA9C-E00B2E27FEC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7FC2BA-4124-423F-9BC3-752BC306F89E}" type="slidenum">
              <a:rPr lang="tr-TR" smtClean="0"/>
              <a:t>‹#›</a:t>
            </a:fld>
            <a:endParaRPr lang="tr-TR"/>
          </a:p>
        </p:txBody>
      </p:sp>
      <p:pic>
        <p:nvPicPr>
          <p:cNvPr id="8" name="Resim 7">
            <a:extLst>
              <a:ext uri="{FF2B5EF4-FFF2-40B4-BE49-F238E27FC236}">
                <a16:creationId xmlns:a16="http://schemas.microsoft.com/office/drawing/2014/main" id="{55837BAA-ABF7-4F59-8199-E88A9D6DFA46}"/>
              </a:ext>
            </a:extLst>
          </p:cNvPr>
          <p:cNvPicPr>
            <a:picLocks noChangeAspect="1"/>
          </p:cNvPicPr>
          <p:nvPr userDrawn="1"/>
        </p:nvPicPr>
        <p:blipFill>
          <a:blip r:embed="rId14">
            <a:alphaModFix/>
          </a:blip>
          <a:stretch>
            <a:fillRect/>
          </a:stretch>
        </p:blipFill>
        <p:spPr>
          <a:xfrm>
            <a:off x="3322079" y="478280"/>
            <a:ext cx="5547841" cy="5901439"/>
          </a:xfrm>
          <a:prstGeom prst="rect">
            <a:avLst/>
          </a:prstGeom>
        </p:spPr>
      </p:pic>
    </p:spTree>
    <p:extLst>
      <p:ext uri="{BB962C8B-B14F-4D97-AF65-F5344CB8AC3E}">
        <p14:creationId xmlns:p14="http://schemas.microsoft.com/office/powerpoint/2010/main" val="199533554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 id="2147483673"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png"/><Relationship Id="rId1" Type="http://schemas.openxmlformats.org/officeDocument/2006/relationships/slideLayout" Target="../slideLayouts/slideLayout3.xml"/><Relationship Id="rId5" Type="http://schemas.openxmlformats.org/officeDocument/2006/relationships/image" Target="../media/image9.png"/><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49A5624-95F6-48C0-B4E3-9D194DABA9AC}"/>
              </a:ext>
            </a:extLst>
          </p:cNvPr>
          <p:cNvSpPr>
            <a:spLocks noGrp="1"/>
          </p:cNvSpPr>
          <p:nvPr>
            <p:ph type="title" idx="4294967295"/>
          </p:nvPr>
        </p:nvSpPr>
        <p:spPr>
          <a:xfrm>
            <a:off x="914400" y="2769158"/>
            <a:ext cx="10655707" cy="3288098"/>
          </a:xfrm>
          <a:prstGeom prst="rect">
            <a:avLst/>
          </a:prstGeom>
        </p:spPr>
        <p:txBody>
          <a:bodyPr/>
          <a:lstStyle/>
          <a:p>
            <a:pPr algn="ctr"/>
            <a:r>
              <a:rPr lang="tr-TR" sz="7200" b="1" dirty="0">
                <a:solidFill>
                  <a:srgbClr val="A50021"/>
                </a:solidFill>
                <a:latin typeface="+mn-lt"/>
                <a:ea typeface="Times New Roman" panose="02020603050405020304" pitchFamily="18" charset="0"/>
              </a:rPr>
              <a:t>Sürdürülebilirlik Denetçiliği Hazırlık Bilgilendirme Eğitimi</a:t>
            </a:r>
          </a:p>
        </p:txBody>
      </p:sp>
      <p:sp>
        <p:nvSpPr>
          <p:cNvPr id="3" name="Metin Yer Tutucusu 2">
            <a:extLst>
              <a:ext uri="{FF2B5EF4-FFF2-40B4-BE49-F238E27FC236}">
                <a16:creationId xmlns:a16="http://schemas.microsoft.com/office/drawing/2014/main" id="{FE10C2E9-1941-4B50-B42C-1FE78F4488E5}"/>
              </a:ext>
            </a:extLst>
          </p:cNvPr>
          <p:cNvSpPr>
            <a:spLocks noGrp="1"/>
          </p:cNvSpPr>
          <p:nvPr>
            <p:ph type="body" idx="4294967295"/>
          </p:nvPr>
        </p:nvSpPr>
        <p:spPr>
          <a:xfrm>
            <a:off x="9654368" y="5553200"/>
            <a:ext cx="1915740" cy="504056"/>
          </a:xfrm>
          <a:prstGeom prst="rect">
            <a:avLst/>
          </a:prstGeom>
        </p:spPr>
        <p:txBody>
          <a:bodyPr/>
          <a:lstStyle/>
          <a:p>
            <a:pPr marL="0" indent="0" algn="ctr">
              <a:buNone/>
            </a:pPr>
            <a:r>
              <a:rPr lang="tr-TR" sz="2400" b="1" i="1" dirty="0"/>
              <a:t>14.09.2024</a:t>
            </a:r>
          </a:p>
        </p:txBody>
      </p:sp>
      <p:pic>
        <p:nvPicPr>
          <p:cNvPr id="5" name="Resim 4">
            <a:extLst>
              <a:ext uri="{FF2B5EF4-FFF2-40B4-BE49-F238E27FC236}">
                <a16:creationId xmlns:a16="http://schemas.microsoft.com/office/drawing/2014/main" id="{CAC16F5E-5E3F-4C10-B5EE-6B6DD5923803}"/>
              </a:ext>
            </a:extLst>
          </p:cNvPr>
          <p:cNvPicPr>
            <a:picLocks noChangeAspect="1"/>
          </p:cNvPicPr>
          <p:nvPr/>
        </p:nvPicPr>
        <p:blipFill>
          <a:blip r:embed="rId2"/>
          <a:stretch>
            <a:fillRect/>
          </a:stretch>
        </p:blipFill>
        <p:spPr>
          <a:xfrm>
            <a:off x="4894730" y="260648"/>
            <a:ext cx="2389839" cy="2292295"/>
          </a:xfrm>
          <a:prstGeom prst="rect">
            <a:avLst/>
          </a:prstGeom>
        </p:spPr>
      </p:pic>
    </p:spTree>
    <p:extLst>
      <p:ext uri="{BB962C8B-B14F-4D97-AF65-F5344CB8AC3E}">
        <p14:creationId xmlns:p14="http://schemas.microsoft.com/office/powerpoint/2010/main" val="18792144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5AF533F9-F90B-E283-7AEC-DE15B2A1E583}"/>
              </a:ext>
            </a:extLst>
          </p:cNvPr>
          <p:cNvSpPr txBox="1"/>
          <p:nvPr/>
        </p:nvSpPr>
        <p:spPr>
          <a:xfrm>
            <a:off x="695400" y="932826"/>
            <a:ext cx="10981735" cy="4832092"/>
          </a:xfrm>
          <a:prstGeom prst="rect">
            <a:avLst/>
          </a:prstGeom>
          <a:noFill/>
        </p:spPr>
        <p:txBody>
          <a:bodyPr wrap="square">
            <a:spAutoFit/>
          </a:bodyPr>
          <a:lstStyle/>
          <a:p>
            <a:pPr algn="just">
              <a:spcAft>
                <a:spcPts val="1200"/>
              </a:spcAft>
            </a:pPr>
            <a:r>
              <a:rPr lang="tr-TR" sz="2400" b="1" dirty="0"/>
              <a:t>2.1. BM – Sürdürülebilir Kalkınma Amaçları: </a:t>
            </a:r>
            <a:r>
              <a:rPr lang="tr-TR" sz="2400" dirty="0"/>
              <a:t>25 Eylül 2015’de kabul edilen Birleşmiş Milletler Sürdürülebilir Kalkınma Amaçları (SKA); yoksulluğun sona erdirilmesi, çevrenin korunması ve iklim krizine karşı alınacak önlemler ile sürdürülebilir kalkınmanın tüm dünyada sağlanması hedeflenmiştir.</a:t>
            </a:r>
          </a:p>
          <a:p>
            <a:pPr algn="just">
              <a:spcAft>
                <a:spcPts val="1200"/>
              </a:spcAft>
            </a:pPr>
            <a:r>
              <a:rPr lang="tr-TR" sz="2400" b="1" dirty="0"/>
              <a:t>2.2. Paris İklim Anlaşması: </a:t>
            </a:r>
            <a:r>
              <a:rPr lang="tr-TR" sz="2400" dirty="0"/>
              <a:t>12 Aralık 2015’de kabul edilen bu anlaşma, sera gazı emisyonlarını azaltmayı ve küresel sıcaklık artışını 2°C’nin altında tutmayı hedefler. Anlaşmanın Türkiye üzerindeki etkisi, ülkenin emisyon azaltımı stratejilerinde ve çevre politikalarında büyük rol oynamaktadır.</a:t>
            </a:r>
          </a:p>
          <a:p>
            <a:pPr algn="just">
              <a:spcAft>
                <a:spcPts val="1200"/>
              </a:spcAft>
            </a:pPr>
            <a:r>
              <a:rPr lang="tr-TR" sz="2400" b="1" dirty="0"/>
              <a:t>2.3. AB Yeşil Mutabakatı: </a:t>
            </a:r>
            <a:r>
              <a:rPr lang="tr-TR" sz="2400" dirty="0"/>
              <a:t>AB tarafından 11 Aralık 2019’da başlatılan Yeşil Mutabakat (</a:t>
            </a:r>
            <a:r>
              <a:rPr lang="tr-TR" sz="2400" dirty="0" err="1"/>
              <a:t>Green</a:t>
            </a:r>
            <a:r>
              <a:rPr lang="tr-TR" sz="2400" dirty="0"/>
              <a:t> </a:t>
            </a:r>
            <a:r>
              <a:rPr lang="tr-TR" sz="2400" dirty="0" err="1"/>
              <a:t>Deal</a:t>
            </a:r>
            <a:r>
              <a:rPr lang="tr-TR" sz="2400" dirty="0"/>
              <a:t>) programı, sürdürülebilir üretim süreçlerini desteklemeyi amaçlamaktadır. Türkiye'nin, Avrupa Birliği'ne olan ticari bağımlılığı nedeniyle, bu mutabakata uyum sağlaması zorunludur.</a:t>
            </a:r>
          </a:p>
        </p:txBody>
      </p:sp>
      <p:sp>
        <p:nvSpPr>
          <p:cNvPr id="2" name="Unvan 1">
            <a:extLst>
              <a:ext uri="{FF2B5EF4-FFF2-40B4-BE49-F238E27FC236}">
                <a16:creationId xmlns:a16="http://schemas.microsoft.com/office/drawing/2014/main" id="{11341EB2-8A00-CAB8-AB77-F3FE0D47797E}"/>
              </a:ext>
            </a:extLst>
          </p:cNvPr>
          <p:cNvSpPr txBox="1">
            <a:spLocks/>
          </p:cNvSpPr>
          <p:nvPr/>
        </p:nvSpPr>
        <p:spPr>
          <a:xfrm>
            <a:off x="695400" y="49067"/>
            <a:ext cx="10801200" cy="64103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tr-TR" sz="4000" b="1" i="0" u="none" strike="noStrike" kern="1200" cap="none" spc="0" normalizeH="0" baseline="0" noProof="0" dirty="0">
                <a:ln>
                  <a:noFill/>
                </a:ln>
                <a:solidFill>
                  <a:srgbClr val="C00000"/>
                </a:solidFill>
                <a:effectLst/>
                <a:uLnTx/>
                <a:uFillTx/>
                <a:latin typeface="Calibri" panose="020F0502020204030204"/>
                <a:ea typeface="+mj-ea"/>
                <a:cs typeface="+mj-cs"/>
              </a:rPr>
              <a:t>2. BÖLÜM</a:t>
            </a:r>
          </a:p>
        </p:txBody>
      </p:sp>
    </p:spTree>
    <p:extLst>
      <p:ext uri="{BB962C8B-B14F-4D97-AF65-F5344CB8AC3E}">
        <p14:creationId xmlns:p14="http://schemas.microsoft.com/office/powerpoint/2010/main" val="14856012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object 28"/>
          <p:cNvSpPr txBox="1"/>
          <p:nvPr/>
        </p:nvSpPr>
        <p:spPr>
          <a:xfrm>
            <a:off x="11820429" y="6445180"/>
            <a:ext cx="143828" cy="174567"/>
          </a:xfrm>
          <a:prstGeom prst="rect">
            <a:avLst/>
          </a:prstGeom>
        </p:spPr>
        <p:txBody>
          <a:bodyPr vert="horz" wrap="square" lIns="0" tIns="12859" rIns="0" bIns="0" rtlCol="0">
            <a:spAutoFit/>
          </a:bodyPr>
          <a:lstStyle/>
          <a:p>
            <a:pPr marL="28575">
              <a:spcBef>
                <a:spcPts val="101"/>
              </a:spcBef>
            </a:pPr>
            <a:fld id="{81D60167-4931-47E6-BA6A-407CBD079E47}" type="slidenum">
              <a:rPr lang="tr-TR" sz="1050" spc="11" smtClean="0">
                <a:solidFill>
                  <a:srgbClr val="A7A8BC"/>
                </a:solidFill>
                <a:latin typeface="Verdana"/>
                <a:cs typeface="Verdana"/>
              </a:rPr>
              <a:pPr marL="28575">
                <a:spcBef>
                  <a:spcPts val="101"/>
                </a:spcBef>
              </a:pPr>
              <a:t>11</a:t>
            </a:fld>
            <a:endParaRPr lang="tr-TR" sz="1050">
              <a:latin typeface="Verdana"/>
              <a:cs typeface="Verdana"/>
            </a:endParaRPr>
          </a:p>
        </p:txBody>
      </p:sp>
      <p:sp>
        <p:nvSpPr>
          <p:cNvPr id="22" name="AutoShape 4">
            <a:extLst>
              <a:ext uri="{FF2B5EF4-FFF2-40B4-BE49-F238E27FC236}">
                <a16:creationId xmlns:a16="http://schemas.microsoft.com/office/drawing/2014/main" id="{367FE90C-007B-5F48-BC8E-C565E5819F4B}"/>
              </a:ext>
            </a:extLst>
          </p:cNvPr>
          <p:cNvSpPr>
            <a:spLocks noChangeAspect="1" noChangeArrowheads="1"/>
          </p:cNvSpPr>
          <p:nvPr/>
        </p:nvSpPr>
        <p:spPr bwMode="auto">
          <a:xfrm>
            <a:off x="5943600" y="32766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29" name="AutoShape 6">
            <a:extLst>
              <a:ext uri="{FF2B5EF4-FFF2-40B4-BE49-F238E27FC236}">
                <a16:creationId xmlns:a16="http://schemas.microsoft.com/office/drawing/2014/main" id="{A66DE68C-B800-A342-BF7C-C6F27D3B605A}"/>
              </a:ext>
            </a:extLst>
          </p:cNvPr>
          <p:cNvSpPr>
            <a:spLocks noChangeAspect="1" noChangeArrowheads="1"/>
          </p:cNvSpPr>
          <p:nvPr/>
        </p:nvSpPr>
        <p:spPr bwMode="auto">
          <a:xfrm>
            <a:off x="6096000" y="3429000"/>
            <a:ext cx="304800" cy="30480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pic>
        <p:nvPicPr>
          <p:cNvPr id="9" name="Resim 8">
            <a:extLst>
              <a:ext uri="{FF2B5EF4-FFF2-40B4-BE49-F238E27FC236}">
                <a16:creationId xmlns:a16="http://schemas.microsoft.com/office/drawing/2014/main" id="{6444E94D-3412-2840-81D2-B8871349EDA0}"/>
              </a:ext>
            </a:extLst>
          </p:cNvPr>
          <p:cNvPicPr>
            <a:picLocks noChangeAspect="1"/>
          </p:cNvPicPr>
          <p:nvPr/>
        </p:nvPicPr>
        <p:blipFill rotWithShape="1">
          <a:blip r:embed="rId3">
            <a:extLst>
              <a:ext uri="{28A0092B-C50C-407E-A947-70E740481C1C}">
                <a14:useLocalDpi xmlns:a14="http://schemas.microsoft.com/office/drawing/2010/main" val="0"/>
              </a:ext>
            </a:extLst>
          </a:blip>
          <a:srcRect l="7121" t="2283" r="5301" b="2283"/>
          <a:stretch/>
        </p:blipFill>
        <p:spPr>
          <a:xfrm>
            <a:off x="2815433" y="863397"/>
            <a:ext cx="6629400" cy="3810000"/>
          </a:xfrm>
          <a:prstGeom prst="rect">
            <a:avLst/>
          </a:prstGeom>
        </p:spPr>
      </p:pic>
      <p:sp>
        <p:nvSpPr>
          <p:cNvPr id="11" name="Right Arrow 10">
            <a:extLst>
              <a:ext uri="{FF2B5EF4-FFF2-40B4-BE49-F238E27FC236}">
                <a16:creationId xmlns:a16="http://schemas.microsoft.com/office/drawing/2014/main" id="{225746EB-9448-0852-AFE2-5D4110E819EF}"/>
              </a:ext>
            </a:extLst>
          </p:cNvPr>
          <p:cNvSpPr/>
          <p:nvPr/>
        </p:nvSpPr>
        <p:spPr>
          <a:xfrm>
            <a:off x="228600" y="2701720"/>
            <a:ext cx="2434433" cy="1152000"/>
          </a:xfrm>
          <a:prstGeom prst="rightArrow">
            <a:avLst/>
          </a:prstGeom>
          <a:noFill/>
          <a:ln w="31750">
            <a:solidFill>
              <a:schemeClr val="accent1">
                <a:shade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sz="2400">
                <a:solidFill>
                  <a:schemeClr val="tx1"/>
                </a:solidFill>
              </a:rPr>
              <a:t>231 GÖSTERGE</a:t>
            </a:r>
          </a:p>
        </p:txBody>
      </p:sp>
      <p:sp>
        <p:nvSpPr>
          <p:cNvPr id="13" name="Left Arrow 12">
            <a:extLst>
              <a:ext uri="{FF2B5EF4-FFF2-40B4-BE49-F238E27FC236}">
                <a16:creationId xmlns:a16="http://schemas.microsoft.com/office/drawing/2014/main" id="{7A035FDC-A3A1-2532-FB60-F6C1AF4C57CC}"/>
              </a:ext>
            </a:extLst>
          </p:cNvPr>
          <p:cNvSpPr/>
          <p:nvPr/>
        </p:nvSpPr>
        <p:spPr>
          <a:xfrm>
            <a:off x="9597233" y="2706202"/>
            <a:ext cx="2434434" cy="1152000"/>
          </a:xfrm>
          <a:prstGeom prst="leftArrow">
            <a:avLst/>
          </a:prstGeom>
          <a:noFill/>
          <a:ln w="31750"/>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sz="2800">
                <a:solidFill>
                  <a:schemeClr val="tx1"/>
                </a:solidFill>
              </a:rPr>
              <a:t>169 HEDEF</a:t>
            </a:r>
          </a:p>
        </p:txBody>
      </p:sp>
      <p:sp>
        <p:nvSpPr>
          <p:cNvPr id="14" name="Up Arrow 13">
            <a:extLst>
              <a:ext uri="{FF2B5EF4-FFF2-40B4-BE49-F238E27FC236}">
                <a16:creationId xmlns:a16="http://schemas.microsoft.com/office/drawing/2014/main" id="{9F734828-0195-4308-7789-A38931033476}"/>
              </a:ext>
            </a:extLst>
          </p:cNvPr>
          <p:cNvSpPr/>
          <p:nvPr/>
        </p:nvSpPr>
        <p:spPr>
          <a:xfrm>
            <a:off x="4626733" y="4853532"/>
            <a:ext cx="2633733" cy="1678931"/>
          </a:xfrm>
          <a:prstGeom prst="upArrow">
            <a:avLst/>
          </a:prstGeom>
          <a:noFill/>
          <a:ln w="31750">
            <a:solidFill>
              <a:schemeClr val="accent1">
                <a:shade val="1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tr-TR" sz="3200">
                <a:solidFill>
                  <a:schemeClr val="tx1"/>
                </a:solidFill>
              </a:rPr>
              <a:t>17 AMAÇ</a:t>
            </a:r>
          </a:p>
        </p:txBody>
      </p:sp>
      <p:sp>
        <p:nvSpPr>
          <p:cNvPr id="2" name="Unvan 1">
            <a:extLst>
              <a:ext uri="{FF2B5EF4-FFF2-40B4-BE49-F238E27FC236}">
                <a16:creationId xmlns:a16="http://schemas.microsoft.com/office/drawing/2014/main" id="{82215D58-1278-D15B-D5B4-877BAA74DF80}"/>
              </a:ext>
            </a:extLst>
          </p:cNvPr>
          <p:cNvSpPr txBox="1">
            <a:spLocks/>
          </p:cNvSpPr>
          <p:nvPr/>
        </p:nvSpPr>
        <p:spPr>
          <a:xfrm>
            <a:off x="695400" y="49067"/>
            <a:ext cx="10801200" cy="64103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r>
              <a:rPr lang="tr-TR" sz="4000" b="1" dirty="0">
                <a:solidFill>
                  <a:srgbClr val="C00000"/>
                </a:solidFill>
                <a:latin typeface="+mn-lt"/>
              </a:rPr>
              <a:t>BM SÜRDÜRÜLEBİLİR KALKINMA AMAÇLARI</a:t>
            </a:r>
            <a:endParaRPr lang="tr-TR" b="1" dirty="0">
              <a:solidFill>
                <a:srgbClr val="A50021"/>
              </a:solidFill>
              <a:latin typeface="+mn-lt"/>
            </a:endParaRPr>
          </a:p>
        </p:txBody>
      </p:sp>
    </p:spTree>
    <p:extLst>
      <p:ext uri="{BB962C8B-B14F-4D97-AF65-F5344CB8AC3E}">
        <p14:creationId xmlns:p14="http://schemas.microsoft.com/office/powerpoint/2010/main" val="18747972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5AF533F9-F90B-E283-7AEC-DE15B2A1E583}"/>
              </a:ext>
            </a:extLst>
          </p:cNvPr>
          <p:cNvSpPr txBox="1"/>
          <p:nvPr/>
        </p:nvSpPr>
        <p:spPr>
          <a:xfrm>
            <a:off x="695400" y="932826"/>
            <a:ext cx="10981735" cy="5355312"/>
          </a:xfrm>
          <a:prstGeom prst="rect">
            <a:avLst/>
          </a:prstGeom>
          <a:noFill/>
        </p:spPr>
        <p:txBody>
          <a:bodyPr wrap="square">
            <a:spAutoFit/>
          </a:bodyPr>
          <a:lstStyle/>
          <a:p>
            <a:pPr algn="just">
              <a:spcAft>
                <a:spcPts val="1200"/>
              </a:spcAft>
            </a:pPr>
            <a:r>
              <a:rPr lang="tr-TR" sz="2400" b="1" dirty="0"/>
              <a:t>2.4. 55’e Uyum (Fit </a:t>
            </a:r>
            <a:r>
              <a:rPr lang="tr-TR" sz="2400" b="1" dirty="0" err="1"/>
              <a:t>for</a:t>
            </a:r>
            <a:r>
              <a:rPr lang="tr-TR" sz="2400" b="1" dirty="0"/>
              <a:t> 55): </a:t>
            </a:r>
            <a:r>
              <a:rPr lang="tr-TR" sz="2400" dirty="0"/>
              <a:t>Fit </a:t>
            </a:r>
            <a:r>
              <a:rPr lang="tr-TR" sz="2400" dirty="0" err="1"/>
              <a:t>for</a:t>
            </a:r>
            <a:r>
              <a:rPr lang="tr-TR" sz="2400" dirty="0"/>
              <a:t> 55 Programı, AB'nin 2030 yılına kadar sera gazı emisyonlarını %55 azaltma hedefini destekleyen politika paketidir. Türkiye’deki sanayi ve enerji sektörleri bu düzenlemelerden etkilenmektedir.</a:t>
            </a:r>
          </a:p>
          <a:p>
            <a:pPr algn="just">
              <a:spcAft>
                <a:spcPts val="1200"/>
              </a:spcAft>
            </a:pPr>
            <a:r>
              <a:rPr lang="tr-TR" sz="2400" b="1" dirty="0"/>
              <a:t>2.5. Kurumsal Sürdürülebilirlik Özen Yükümlülüğü Direktifi (CSDDD): </a:t>
            </a:r>
            <a:r>
              <a:rPr lang="tr-TR" sz="2400" dirty="0"/>
              <a:t>Şirketlerin, tedarik zincirlerinde insan hakları ve çevresel etkilerle ilgili yükümlülükleri denetlemesini zorunlu kılan bir AB düzenlemesidir.</a:t>
            </a:r>
          </a:p>
          <a:p>
            <a:pPr algn="just">
              <a:spcAft>
                <a:spcPts val="1200"/>
              </a:spcAft>
            </a:pPr>
            <a:r>
              <a:rPr lang="tr-TR" sz="2400" b="1" dirty="0"/>
              <a:t>2.6. Kurumsal Sürdürülebilirlik Raporlama Direktifi (CSRD): </a:t>
            </a:r>
            <a:r>
              <a:rPr lang="tr-TR" sz="2400" dirty="0"/>
              <a:t>Şirketlerin çevresel, sosyal ve yönetişim (ESG) konularında daha detaylı ve karşılaştırılabilir bilgi sunmalarını zorunlu kılar. Türkiye’deki şirketler için bu düzenlemelere uyum, Avrupa ile ticaret yapan firmalar için kritik hale gelmiştir.</a:t>
            </a:r>
          </a:p>
          <a:p>
            <a:pPr algn="just">
              <a:spcAft>
                <a:spcPts val="1200"/>
              </a:spcAft>
            </a:pPr>
            <a:r>
              <a:rPr lang="tr-TR" sz="2400" b="1" dirty="0"/>
              <a:t>2.7. Sınırda Karbon Düzenleme Mekanizması (CBAM):  </a:t>
            </a:r>
            <a:r>
              <a:rPr lang="tr-TR" sz="2400" dirty="0"/>
              <a:t>SKDM karbon emisyonlarına yönelik olarak ithal ürünlere ek maliyetler getiren bir düzenlemedir. Türkiye'nin AB ile ticaretinde önemli bir mali yük yaratma potansiyeli bulunmaktadır.</a:t>
            </a:r>
          </a:p>
        </p:txBody>
      </p:sp>
      <p:sp>
        <p:nvSpPr>
          <p:cNvPr id="2" name="Unvan 1">
            <a:extLst>
              <a:ext uri="{FF2B5EF4-FFF2-40B4-BE49-F238E27FC236}">
                <a16:creationId xmlns:a16="http://schemas.microsoft.com/office/drawing/2014/main" id="{11341EB2-8A00-CAB8-AB77-F3FE0D47797E}"/>
              </a:ext>
            </a:extLst>
          </p:cNvPr>
          <p:cNvSpPr txBox="1">
            <a:spLocks/>
          </p:cNvSpPr>
          <p:nvPr/>
        </p:nvSpPr>
        <p:spPr>
          <a:xfrm>
            <a:off x="695400" y="49067"/>
            <a:ext cx="10801200" cy="64103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kumimoji="0" lang="tr-TR" sz="4000" b="1" i="0" u="none" strike="noStrike" kern="1200" cap="none" spc="0" normalizeH="0" baseline="0" noProof="0" dirty="0">
                <a:ln>
                  <a:noFill/>
                </a:ln>
                <a:solidFill>
                  <a:srgbClr val="C00000"/>
                </a:solidFill>
                <a:effectLst/>
                <a:uLnTx/>
                <a:uFillTx/>
                <a:latin typeface="Calibri" panose="020F0502020204030204"/>
                <a:ea typeface="+mj-ea"/>
                <a:cs typeface="+mj-cs"/>
              </a:rPr>
              <a:t>2. BÖLÜM</a:t>
            </a:r>
          </a:p>
        </p:txBody>
      </p:sp>
    </p:spTree>
    <p:extLst>
      <p:ext uri="{BB962C8B-B14F-4D97-AF65-F5344CB8AC3E}">
        <p14:creationId xmlns:p14="http://schemas.microsoft.com/office/powerpoint/2010/main" val="1961957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5AF533F9-F90B-E283-7AEC-DE15B2A1E583}"/>
              </a:ext>
            </a:extLst>
          </p:cNvPr>
          <p:cNvSpPr txBox="1"/>
          <p:nvPr/>
        </p:nvSpPr>
        <p:spPr>
          <a:xfrm>
            <a:off x="695400" y="932826"/>
            <a:ext cx="10981735" cy="3200876"/>
          </a:xfrm>
          <a:prstGeom prst="rect">
            <a:avLst/>
          </a:prstGeom>
          <a:noFill/>
        </p:spPr>
        <p:txBody>
          <a:bodyPr wrap="square">
            <a:spAutoFit/>
          </a:bodyPr>
          <a:lstStyle/>
          <a:p>
            <a:pPr algn="just">
              <a:spcAft>
                <a:spcPts val="1200"/>
              </a:spcAft>
            </a:pPr>
            <a:r>
              <a:rPr lang="tr-TR" sz="2400" b="1" dirty="0"/>
              <a:t>2.8. Emisyon Ticaret Sistemi (ETS): </a:t>
            </a:r>
            <a:r>
              <a:rPr lang="tr-TR" sz="2400" dirty="0"/>
              <a:t>Emisyon ticareti, emisyon azaltımını karbon fiyatı uygulaması ile sağlamaya yönelik bir politikadır. ETS sera gazı emisyonlarının dışsal maliyetlerinin piyasa mekanizması yoluyla kirletici aktöre yansıtılmasını esas alır. </a:t>
            </a:r>
          </a:p>
          <a:p>
            <a:pPr algn="just">
              <a:spcAft>
                <a:spcPts val="1200"/>
              </a:spcAft>
            </a:pPr>
            <a:r>
              <a:rPr lang="tr-TR" sz="2400" b="1" dirty="0"/>
              <a:t>2.9. ABD Sermaye Piyasası Kurulu (SEC) İklim Açıklama Kuralları: </a:t>
            </a:r>
            <a:r>
              <a:rPr lang="tr-TR" sz="2400" dirty="0"/>
              <a:t>SEC İklim Açıklama </a:t>
            </a:r>
            <a:r>
              <a:rPr lang="tr-TR" sz="2400" dirty="0" err="1"/>
              <a:t>Kuralları’na</a:t>
            </a:r>
            <a:r>
              <a:rPr lang="tr-TR" sz="2400" dirty="0"/>
              <a:t> (</a:t>
            </a:r>
            <a:r>
              <a:rPr lang="tr-TR" sz="2400" dirty="0" err="1"/>
              <a:t>Climate</a:t>
            </a:r>
            <a:r>
              <a:rPr lang="tr-TR" sz="2400" dirty="0"/>
              <a:t> </a:t>
            </a:r>
            <a:r>
              <a:rPr lang="tr-TR" sz="2400" dirty="0" err="1"/>
              <a:t>Disclosure</a:t>
            </a:r>
            <a:r>
              <a:rPr lang="tr-TR" sz="2400" dirty="0"/>
              <a:t> Rules) ilişkin gereklilikler, şirketlerin ilk kez yıllık finansal raporlarda ve beyannamelerinde işletmelerini etkileyen iklim riskleri, bu risklerle ilgili planlar, şiddetli hava olaylarının finansal etkisi ve bazı durumlarda operasyonlarından kaynaklanan sera gazı emisyonları hakkında bilgi sağlamalarını gerektirmektedir.</a:t>
            </a:r>
          </a:p>
        </p:txBody>
      </p:sp>
      <p:sp>
        <p:nvSpPr>
          <p:cNvPr id="2" name="Unvan 1">
            <a:extLst>
              <a:ext uri="{FF2B5EF4-FFF2-40B4-BE49-F238E27FC236}">
                <a16:creationId xmlns:a16="http://schemas.microsoft.com/office/drawing/2014/main" id="{11341EB2-8A00-CAB8-AB77-F3FE0D47797E}"/>
              </a:ext>
            </a:extLst>
          </p:cNvPr>
          <p:cNvSpPr txBox="1">
            <a:spLocks/>
          </p:cNvSpPr>
          <p:nvPr/>
        </p:nvSpPr>
        <p:spPr>
          <a:xfrm>
            <a:off x="695400" y="49067"/>
            <a:ext cx="10801200" cy="64103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defRPr/>
            </a:pPr>
            <a:r>
              <a:rPr kumimoji="0" lang="tr-TR" sz="4000" b="1" i="0" u="none" strike="noStrike" kern="1200" cap="none" spc="0" normalizeH="0" baseline="0" noProof="0" dirty="0">
                <a:ln>
                  <a:noFill/>
                </a:ln>
                <a:solidFill>
                  <a:srgbClr val="C00000"/>
                </a:solidFill>
                <a:effectLst/>
                <a:uLnTx/>
                <a:uFillTx/>
                <a:latin typeface="Calibri" panose="020F0502020204030204"/>
                <a:ea typeface="+mj-ea"/>
                <a:cs typeface="+mj-cs"/>
              </a:rPr>
              <a:t>2. BÖLÜM</a:t>
            </a:r>
          </a:p>
        </p:txBody>
      </p:sp>
    </p:spTree>
    <p:extLst>
      <p:ext uri="{BB962C8B-B14F-4D97-AF65-F5344CB8AC3E}">
        <p14:creationId xmlns:p14="http://schemas.microsoft.com/office/powerpoint/2010/main" val="15841874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2">
            <a:extLst>
              <a:ext uri="{FF2B5EF4-FFF2-40B4-BE49-F238E27FC236}">
                <a16:creationId xmlns:a16="http://schemas.microsoft.com/office/drawing/2014/main" id="{D4F5C18C-6D76-491A-801D-A18063F11290}"/>
              </a:ext>
            </a:extLst>
          </p:cNvPr>
          <p:cNvSpPr txBox="1">
            <a:spLocks/>
          </p:cNvSpPr>
          <p:nvPr/>
        </p:nvSpPr>
        <p:spPr>
          <a:xfrm>
            <a:off x="767408" y="2175597"/>
            <a:ext cx="10657184" cy="2506806"/>
          </a:xfrm>
          <a:solidFill>
            <a:schemeClr val="bg2"/>
          </a:solid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gn="ctr" defTabSz="914400" rtl="0" eaLnBrk="1" fontAlgn="auto" latinLnBrk="0" hangingPunct="1">
              <a:lnSpc>
                <a:spcPct val="90000"/>
              </a:lnSpc>
              <a:spcBef>
                <a:spcPct val="0"/>
              </a:spcBef>
              <a:spcAft>
                <a:spcPts val="0"/>
              </a:spcAft>
              <a:buClrTx/>
              <a:buSzTx/>
              <a:tabLst/>
              <a:defRPr/>
            </a:pPr>
            <a:r>
              <a:rPr lang="tr-TR" sz="6000" b="1" i="1" dirty="0">
                <a:solidFill>
                  <a:srgbClr val="C00000"/>
                </a:solidFill>
                <a:latin typeface="Calibri" panose="020F0502020204030204"/>
              </a:rPr>
              <a:t>3</a:t>
            </a:r>
            <a:r>
              <a:rPr kumimoji="0" lang="tr-TR" sz="6000" b="1" i="1" u="none" strike="noStrike" kern="1200" cap="none" spc="0" normalizeH="0" baseline="0" noProof="0" dirty="0">
                <a:ln>
                  <a:noFill/>
                </a:ln>
                <a:solidFill>
                  <a:srgbClr val="C00000"/>
                </a:solidFill>
                <a:effectLst/>
                <a:uLnTx/>
                <a:uFillTx/>
                <a:latin typeface="Calibri" panose="020F0502020204030204"/>
                <a:ea typeface="+mj-ea"/>
                <a:cs typeface="+mj-cs"/>
              </a:rPr>
              <a:t>. Bölüm</a:t>
            </a:r>
          </a:p>
          <a:p>
            <a:pPr marR="0" lvl="0" algn="ctr" defTabSz="914400" rtl="0" eaLnBrk="1" fontAlgn="auto" latinLnBrk="0" hangingPunct="1">
              <a:lnSpc>
                <a:spcPct val="90000"/>
              </a:lnSpc>
              <a:spcBef>
                <a:spcPct val="0"/>
              </a:spcBef>
              <a:spcAft>
                <a:spcPts val="0"/>
              </a:spcAft>
              <a:buClrTx/>
              <a:buSzTx/>
              <a:tabLst/>
              <a:defRPr/>
            </a:pPr>
            <a:r>
              <a:rPr kumimoji="0" lang="tr-TR" sz="6000" b="1" i="1" u="none" strike="noStrike" kern="1200" cap="none" spc="0" normalizeH="0" baseline="0" noProof="0" dirty="0">
                <a:ln>
                  <a:noFill/>
                </a:ln>
                <a:solidFill>
                  <a:srgbClr val="C00000"/>
                </a:solidFill>
                <a:effectLst/>
                <a:uLnTx/>
                <a:uFillTx/>
                <a:latin typeface="Calibri" panose="020F0502020204030204"/>
                <a:ea typeface="+mj-ea"/>
                <a:cs typeface="+mj-cs"/>
              </a:rPr>
              <a:t>Sürdürülebilirlikle İlgili Temel Kavramlar</a:t>
            </a:r>
          </a:p>
        </p:txBody>
      </p:sp>
    </p:spTree>
    <p:extLst>
      <p:ext uri="{BB962C8B-B14F-4D97-AF65-F5344CB8AC3E}">
        <p14:creationId xmlns:p14="http://schemas.microsoft.com/office/powerpoint/2010/main" val="388714815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5AF533F9-F90B-E283-7AEC-DE15B2A1E583}"/>
              </a:ext>
            </a:extLst>
          </p:cNvPr>
          <p:cNvSpPr txBox="1"/>
          <p:nvPr/>
        </p:nvSpPr>
        <p:spPr>
          <a:xfrm>
            <a:off x="695400" y="932826"/>
            <a:ext cx="10981735" cy="5724644"/>
          </a:xfrm>
          <a:prstGeom prst="rect">
            <a:avLst/>
          </a:prstGeom>
          <a:noFill/>
        </p:spPr>
        <p:txBody>
          <a:bodyPr wrap="square">
            <a:spAutoFit/>
          </a:bodyPr>
          <a:lstStyle/>
          <a:p>
            <a:pPr algn="just">
              <a:spcAft>
                <a:spcPts val="1200"/>
              </a:spcAft>
            </a:pPr>
            <a:r>
              <a:rPr lang="tr-TR" sz="2400" b="1" dirty="0"/>
              <a:t>3.1. İklim Değişikliği: </a:t>
            </a:r>
            <a:r>
              <a:rPr lang="tr-TR" sz="2400" dirty="0"/>
              <a:t>Bu kavram, insan faaliyetleri nedeniyle atmosferin bileşiminde oluşan değişikliklerin iklim üzerindeki etkilerini açıklar. Doğal iklim değişikliklerine ek olarak, insan kaynaklı etkinlikler sonucu iklimde oluşan değişiklikler de bu kapsamda incelenmektedir.</a:t>
            </a:r>
          </a:p>
          <a:p>
            <a:pPr algn="just">
              <a:spcAft>
                <a:spcPts val="1200"/>
              </a:spcAft>
            </a:pPr>
            <a:r>
              <a:rPr lang="tr-TR" sz="2400" b="1" dirty="0"/>
              <a:t>3.2. Emisyon Kontrolü ve Yönetimi: </a:t>
            </a:r>
            <a:r>
              <a:rPr lang="tr-TR" sz="2400" dirty="0"/>
              <a:t>Sera gazı emisyonlarının izlenmesi, raporlanması ve azaltılmasını amaçlayan süreçleri içerir. Bu süreçler, özellikle sanayi faaliyetleri sonucu ortaya çıkan karbon emisyonlarını ve diğer sera gazlarını kontrol altında tutmayı hedefler.</a:t>
            </a:r>
          </a:p>
          <a:p>
            <a:pPr algn="just">
              <a:spcAft>
                <a:spcPts val="1200"/>
              </a:spcAft>
            </a:pPr>
            <a:r>
              <a:rPr lang="tr-TR" sz="2400" b="1" dirty="0"/>
              <a:t>3.3. Döngüsel Ekonomi: </a:t>
            </a:r>
            <a:r>
              <a:rPr lang="tr-TR" sz="2400" dirty="0"/>
              <a:t>Doğal kaynakların daha verimli ve sürdürülebilir kullanımı için atıkların en aza indirilmesini ve kaynakların tekrar kullanılmasını öngören bir ekonomik modeldir.</a:t>
            </a:r>
          </a:p>
          <a:p>
            <a:pPr algn="just">
              <a:spcAft>
                <a:spcPts val="1200"/>
              </a:spcAft>
            </a:pPr>
            <a:r>
              <a:rPr lang="tr-TR" sz="2400" b="1" dirty="0"/>
              <a:t>3.4. Biyoçeşitlilik: </a:t>
            </a:r>
            <a:r>
              <a:rPr lang="tr-TR" sz="2400" dirty="0"/>
              <a:t>Ekosistemlerin, türlerin ve genetik kaynakların korunmasını amaçlayan bir kavramdır. Sürdürülebilirlik için biyoçeşitliliğin korunması kritik öneme sahiptir.</a:t>
            </a:r>
          </a:p>
        </p:txBody>
      </p:sp>
      <p:sp>
        <p:nvSpPr>
          <p:cNvPr id="2" name="Unvan 1">
            <a:extLst>
              <a:ext uri="{FF2B5EF4-FFF2-40B4-BE49-F238E27FC236}">
                <a16:creationId xmlns:a16="http://schemas.microsoft.com/office/drawing/2014/main" id="{11341EB2-8A00-CAB8-AB77-F3FE0D47797E}"/>
              </a:ext>
            </a:extLst>
          </p:cNvPr>
          <p:cNvSpPr txBox="1">
            <a:spLocks/>
          </p:cNvSpPr>
          <p:nvPr/>
        </p:nvSpPr>
        <p:spPr>
          <a:xfrm>
            <a:off x="695400" y="49067"/>
            <a:ext cx="10801200" cy="64103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tr-TR" sz="4000" b="1" i="0" u="none" strike="noStrike" kern="1200" cap="none" spc="0" normalizeH="0" baseline="0" noProof="0" dirty="0">
                <a:ln>
                  <a:noFill/>
                </a:ln>
                <a:solidFill>
                  <a:srgbClr val="C00000"/>
                </a:solidFill>
                <a:effectLst/>
                <a:uLnTx/>
                <a:uFillTx/>
                <a:latin typeface="Calibri" panose="020F0502020204030204"/>
                <a:ea typeface="+mj-ea"/>
                <a:cs typeface="+mj-cs"/>
              </a:rPr>
              <a:t>3. BÖLÜM</a:t>
            </a:r>
          </a:p>
        </p:txBody>
      </p:sp>
    </p:spTree>
    <p:extLst>
      <p:ext uri="{BB962C8B-B14F-4D97-AF65-F5344CB8AC3E}">
        <p14:creationId xmlns:p14="http://schemas.microsoft.com/office/powerpoint/2010/main" val="7166282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5AF533F9-F90B-E283-7AEC-DE15B2A1E583}"/>
              </a:ext>
            </a:extLst>
          </p:cNvPr>
          <p:cNvSpPr txBox="1"/>
          <p:nvPr/>
        </p:nvSpPr>
        <p:spPr>
          <a:xfrm>
            <a:off x="695400" y="932826"/>
            <a:ext cx="10981735" cy="4832092"/>
          </a:xfrm>
          <a:prstGeom prst="rect">
            <a:avLst/>
          </a:prstGeom>
          <a:noFill/>
        </p:spPr>
        <p:txBody>
          <a:bodyPr wrap="square">
            <a:spAutoFit/>
          </a:bodyPr>
          <a:lstStyle/>
          <a:p>
            <a:pPr algn="just">
              <a:spcAft>
                <a:spcPts val="1200"/>
              </a:spcAft>
            </a:pPr>
            <a:r>
              <a:rPr lang="tr-TR" sz="2400" b="1" dirty="0"/>
              <a:t>3.5. Kaynak Verimliliği ve Eko-Verimlilik: </a:t>
            </a:r>
            <a:r>
              <a:rPr lang="tr-TR" sz="2400" dirty="0"/>
              <a:t>Bu kavram, doğal kaynakların en az tüketilerek maksimum fayda sağlanmasını hedefler. Çevresel etkileri minimize ederken ekonomik değer yaratmayı amaçlar.</a:t>
            </a:r>
          </a:p>
          <a:p>
            <a:pPr algn="just">
              <a:spcAft>
                <a:spcPts val="1200"/>
              </a:spcAft>
            </a:pPr>
            <a:r>
              <a:rPr lang="tr-TR" sz="2400" b="1" dirty="0"/>
              <a:t>3.6. Ekosistem Güvenliği: </a:t>
            </a:r>
            <a:r>
              <a:rPr lang="tr-TR" sz="2400" dirty="0"/>
              <a:t>Ekosistem güvenliği, ekosistemlerin işlevsel bütünlüğünü koruma amacı taşır. Ekosistem, canlı varlıklar ve onların cansız çevreleriyle etkileşimde olduğu bir yapıdır. Ekosistem güvenliği, çevresel bozulmaların ekonomik, politik ve sosyal tehditleri artırabileceği fikrine dayanır. Bu nedenle, biyosferin (dünyanın yaşam destekleyen tabakası) korunması ekosistem güvenliğinin temelidir.​</a:t>
            </a:r>
          </a:p>
          <a:p>
            <a:pPr algn="just">
              <a:spcAft>
                <a:spcPts val="1200"/>
              </a:spcAft>
            </a:pPr>
            <a:r>
              <a:rPr lang="tr-TR" sz="2400" b="1" dirty="0"/>
              <a:t>3.7. Sorumlu (Sürdürülebilir) Tüketim: </a:t>
            </a:r>
            <a:r>
              <a:rPr lang="tr-TR" sz="2400" dirty="0"/>
              <a:t>Sürdürülebilir tüketim, bireylerin çevresel, sosyal ve toplumsal hassasiyetlere dikkat ederek tüketim yapmalarıdır. Bu kavram, ürünlerin satın alınmasından, kullanılmasına ve elden çıkarılmasına kadar olan süreçte çevreye verilen zararları en aza indirmeyi hedefler​.</a:t>
            </a:r>
          </a:p>
        </p:txBody>
      </p:sp>
      <p:sp>
        <p:nvSpPr>
          <p:cNvPr id="2" name="Unvan 1">
            <a:extLst>
              <a:ext uri="{FF2B5EF4-FFF2-40B4-BE49-F238E27FC236}">
                <a16:creationId xmlns:a16="http://schemas.microsoft.com/office/drawing/2014/main" id="{11341EB2-8A00-CAB8-AB77-F3FE0D47797E}"/>
              </a:ext>
            </a:extLst>
          </p:cNvPr>
          <p:cNvSpPr txBox="1">
            <a:spLocks/>
          </p:cNvSpPr>
          <p:nvPr/>
        </p:nvSpPr>
        <p:spPr>
          <a:xfrm>
            <a:off x="695400" y="49067"/>
            <a:ext cx="10801200" cy="64103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tr-TR" sz="4000" b="1" i="0" u="none" strike="noStrike" kern="1200" cap="none" spc="0" normalizeH="0" baseline="0" noProof="0" dirty="0">
                <a:ln>
                  <a:noFill/>
                </a:ln>
                <a:solidFill>
                  <a:srgbClr val="C00000"/>
                </a:solidFill>
                <a:effectLst/>
                <a:uLnTx/>
                <a:uFillTx/>
                <a:latin typeface="Calibri" panose="020F0502020204030204"/>
                <a:ea typeface="+mj-ea"/>
                <a:cs typeface="+mj-cs"/>
              </a:rPr>
              <a:t>3. BÖLÜM</a:t>
            </a:r>
          </a:p>
        </p:txBody>
      </p:sp>
    </p:spTree>
    <p:extLst>
      <p:ext uri="{BB962C8B-B14F-4D97-AF65-F5344CB8AC3E}">
        <p14:creationId xmlns:p14="http://schemas.microsoft.com/office/powerpoint/2010/main" val="3926145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5AF533F9-F90B-E283-7AEC-DE15B2A1E583}"/>
              </a:ext>
            </a:extLst>
          </p:cNvPr>
          <p:cNvSpPr txBox="1"/>
          <p:nvPr/>
        </p:nvSpPr>
        <p:spPr>
          <a:xfrm>
            <a:off x="695400" y="932826"/>
            <a:ext cx="10981735" cy="5570756"/>
          </a:xfrm>
          <a:prstGeom prst="rect">
            <a:avLst/>
          </a:prstGeom>
          <a:noFill/>
        </p:spPr>
        <p:txBody>
          <a:bodyPr wrap="square">
            <a:spAutoFit/>
          </a:bodyPr>
          <a:lstStyle/>
          <a:p>
            <a:pPr algn="just">
              <a:spcAft>
                <a:spcPts val="1200"/>
              </a:spcAft>
            </a:pPr>
            <a:r>
              <a:rPr lang="tr-TR" sz="2400" b="1" dirty="0"/>
              <a:t>3.8. Kurumsal Strateji ve Sürdürülebilirlik: </a:t>
            </a:r>
            <a:r>
              <a:rPr lang="tr-TR" sz="2400" dirty="0"/>
              <a:t>Kurumsal stratejinin sürdürülebilirlik ilkeleriyle bütünleştirilmesi, uzun vadeli başarı ve çevresel sorumluluğun sağlanmasına yardımcı olur. Bu stratejiler genellikle kaynak verimliliği, çevresel etkiyi minimize etme gibi hedeflerle oluşturulur​.</a:t>
            </a:r>
          </a:p>
          <a:p>
            <a:pPr algn="just">
              <a:spcAft>
                <a:spcPts val="1200"/>
              </a:spcAft>
            </a:pPr>
            <a:r>
              <a:rPr lang="tr-TR" sz="2400" b="1" dirty="0"/>
              <a:t>3.9. Önceliklendirme Analizi: </a:t>
            </a:r>
            <a:r>
              <a:rPr lang="tr-TR" sz="2400" dirty="0"/>
              <a:t>Bu analiz, işletmelerin sürdürülebilirlik konularında hangi konulara öncelik vermesi gerektiğini belirler. Önemli sürdürülebilirlik riskleri ve fırsatları, paydaş beklentilerine göre analiz edilir ve buna göre bir strateji oluşturulur.</a:t>
            </a:r>
          </a:p>
          <a:p>
            <a:pPr algn="just">
              <a:spcAft>
                <a:spcPts val="1200"/>
              </a:spcAft>
            </a:pPr>
            <a:r>
              <a:rPr lang="tr-TR" sz="2400" b="1" dirty="0"/>
              <a:t>3.10 Önemlilik / Çifte Önemlilik: </a:t>
            </a:r>
            <a:r>
              <a:rPr lang="tr-TR" sz="2400" dirty="0"/>
              <a:t>Önemlilik kavramı, bir şirketin performansını etkileyebilecek konuların belirlenmesine dayanır. ESG bağlamında, bu, bir işletmeye yönelik tehdit veya fırsat yaratabilecek çevresel, sosyal ve yönetişim (ESG) faktörlerinin belirlenmesini içerir. Çifte önemlilik ise bu analize ek olarak, şirketin faaliyetlerinin çevreye ve topluma getirdiği riskleri ve bu risklerin işletmeye olan etkilerini içerir. ESRS (Avrupa Sürdürülebilirlik Raporlama Standartları) çerçevesinde çift önemlilik iki boyutla tanımlanır:</a:t>
            </a:r>
          </a:p>
        </p:txBody>
      </p:sp>
      <p:sp>
        <p:nvSpPr>
          <p:cNvPr id="2" name="Unvan 1">
            <a:extLst>
              <a:ext uri="{FF2B5EF4-FFF2-40B4-BE49-F238E27FC236}">
                <a16:creationId xmlns:a16="http://schemas.microsoft.com/office/drawing/2014/main" id="{11341EB2-8A00-CAB8-AB77-F3FE0D47797E}"/>
              </a:ext>
            </a:extLst>
          </p:cNvPr>
          <p:cNvSpPr txBox="1">
            <a:spLocks/>
          </p:cNvSpPr>
          <p:nvPr/>
        </p:nvSpPr>
        <p:spPr>
          <a:xfrm>
            <a:off x="695400" y="49067"/>
            <a:ext cx="10801200" cy="64103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tr-TR" sz="4000" b="1" i="0" u="none" strike="noStrike" kern="1200" cap="none" spc="0" normalizeH="0" baseline="0" noProof="0" dirty="0">
                <a:ln>
                  <a:noFill/>
                </a:ln>
                <a:solidFill>
                  <a:srgbClr val="C00000"/>
                </a:solidFill>
                <a:effectLst/>
                <a:uLnTx/>
                <a:uFillTx/>
                <a:latin typeface="Calibri" panose="020F0502020204030204"/>
                <a:ea typeface="+mj-ea"/>
                <a:cs typeface="+mj-cs"/>
              </a:rPr>
              <a:t>3. BÖLÜM</a:t>
            </a:r>
          </a:p>
        </p:txBody>
      </p:sp>
    </p:spTree>
    <p:extLst>
      <p:ext uri="{BB962C8B-B14F-4D97-AF65-F5344CB8AC3E}">
        <p14:creationId xmlns:p14="http://schemas.microsoft.com/office/powerpoint/2010/main" val="174235217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5AF533F9-F90B-E283-7AEC-DE15B2A1E583}"/>
              </a:ext>
            </a:extLst>
          </p:cNvPr>
          <p:cNvSpPr txBox="1"/>
          <p:nvPr/>
        </p:nvSpPr>
        <p:spPr>
          <a:xfrm>
            <a:off x="695400" y="932826"/>
            <a:ext cx="10981735" cy="5724644"/>
          </a:xfrm>
          <a:prstGeom prst="rect">
            <a:avLst/>
          </a:prstGeom>
          <a:noFill/>
        </p:spPr>
        <p:txBody>
          <a:bodyPr wrap="square">
            <a:spAutoFit/>
          </a:bodyPr>
          <a:lstStyle/>
          <a:p>
            <a:pPr algn="just">
              <a:spcAft>
                <a:spcPts val="1200"/>
              </a:spcAft>
            </a:pPr>
            <a:r>
              <a:rPr lang="tr-TR" sz="2400" i="1" u="sng" dirty="0"/>
              <a:t>Etki Önemliliği:</a:t>
            </a:r>
            <a:r>
              <a:rPr lang="tr-TR" sz="2400" dirty="0"/>
              <a:t> Şirketin çevreyi ve toplumu nasıl etkilediği.</a:t>
            </a:r>
          </a:p>
          <a:p>
            <a:pPr algn="just">
              <a:spcAft>
                <a:spcPts val="1200"/>
              </a:spcAft>
            </a:pPr>
            <a:r>
              <a:rPr lang="tr-TR" sz="2400" i="1" u="sng" dirty="0"/>
              <a:t>Finansal Önemlilik: </a:t>
            </a:r>
            <a:r>
              <a:rPr lang="tr-TR" sz="2400" dirty="0"/>
              <a:t>Çevresel ve sosyal sorunların şirketin finansal sağlığını nasıl etkilediği</a:t>
            </a:r>
            <a:endParaRPr lang="tr-TR" sz="2400" b="1" dirty="0"/>
          </a:p>
          <a:p>
            <a:pPr algn="just">
              <a:spcAft>
                <a:spcPts val="1200"/>
              </a:spcAft>
            </a:pPr>
            <a:r>
              <a:rPr lang="tr-TR" sz="2400" b="1" dirty="0"/>
              <a:t>3.11 ESG (</a:t>
            </a:r>
            <a:r>
              <a:rPr lang="tr-TR" sz="2400" b="1" dirty="0" err="1"/>
              <a:t>Environmental</a:t>
            </a:r>
            <a:r>
              <a:rPr lang="tr-TR" sz="2400" b="1" dirty="0"/>
              <a:t>, </a:t>
            </a:r>
            <a:r>
              <a:rPr lang="tr-TR" sz="2400" b="1" dirty="0" err="1"/>
              <a:t>Social</a:t>
            </a:r>
            <a:r>
              <a:rPr lang="tr-TR" sz="2400" b="1" dirty="0"/>
              <a:t>, </a:t>
            </a:r>
            <a:r>
              <a:rPr lang="tr-TR" sz="2400" b="1" dirty="0" err="1"/>
              <a:t>and</a:t>
            </a:r>
            <a:r>
              <a:rPr lang="tr-TR" sz="2400" b="1" dirty="0"/>
              <a:t> </a:t>
            </a:r>
            <a:r>
              <a:rPr lang="tr-TR" sz="2400" b="1" dirty="0" err="1"/>
              <a:t>Governance</a:t>
            </a:r>
            <a:r>
              <a:rPr lang="tr-TR" sz="2400" b="1" dirty="0"/>
              <a:t> - Çevresel, Sosyal ve Yönetişim): </a:t>
            </a:r>
            <a:r>
              <a:rPr lang="tr-TR" sz="2400" dirty="0"/>
              <a:t>ESG, şirketlerin çevresel, sosyal ve yönetişim alanlarındaki performanslarını ölçen ve raporlayan bir sistemdir. ESG performansı, şirketlerin sürdürülebilirlik faaliyetlerini, çevreye ve topluma olan etkilerini ve yönetişim politikalarını değerlendirir. ESG skoru, ESG alanlarındaki performans göstergeleri üzerinden hesaplanır. Bu skorlar, yatırımcıların sürdürülebilir yatırımları değerlendirirken kullandıkları önemli bir araçtır​.</a:t>
            </a:r>
          </a:p>
          <a:p>
            <a:pPr algn="just">
              <a:spcAft>
                <a:spcPts val="1200"/>
              </a:spcAft>
            </a:pPr>
            <a:r>
              <a:rPr lang="tr-TR" sz="2400" b="1" dirty="0"/>
              <a:t>3.12. Performans Raporlaması:</a:t>
            </a:r>
            <a:r>
              <a:rPr lang="tr-TR" sz="2400" dirty="0"/>
              <a:t> Performans raporlaması, işletmelerin faaliyet sonuçlarını (özellikle finansal sonuçlar) paydaşlarına sunma aracıdır. Şeffaflık, hesap verebilirlik ve sürekli iyileştirme açısından kritik öneme sahiptir. Bu raporlar, hem finansal hem de sürdürülebilirlik performansını içerir ve gelecekteki kararlar için geri bildirim sağlar.​</a:t>
            </a:r>
          </a:p>
        </p:txBody>
      </p:sp>
      <p:sp>
        <p:nvSpPr>
          <p:cNvPr id="2" name="Unvan 1">
            <a:extLst>
              <a:ext uri="{FF2B5EF4-FFF2-40B4-BE49-F238E27FC236}">
                <a16:creationId xmlns:a16="http://schemas.microsoft.com/office/drawing/2014/main" id="{11341EB2-8A00-CAB8-AB77-F3FE0D47797E}"/>
              </a:ext>
            </a:extLst>
          </p:cNvPr>
          <p:cNvSpPr txBox="1">
            <a:spLocks/>
          </p:cNvSpPr>
          <p:nvPr/>
        </p:nvSpPr>
        <p:spPr>
          <a:xfrm>
            <a:off x="695400" y="49067"/>
            <a:ext cx="10801200" cy="64103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tr-TR" sz="4000" b="1" i="0" u="none" strike="noStrike" kern="1200" cap="none" spc="0" normalizeH="0" baseline="0" noProof="0" dirty="0">
                <a:ln>
                  <a:noFill/>
                </a:ln>
                <a:solidFill>
                  <a:srgbClr val="C00000"/>
                </a:solidFill>
                <a:effectLst/>
                <a:uLnTx/>
                <a:uFillTx/>
                <a:latin typeface="Calibri" panose="020F0502020204030204"/>
                <a:ea typeface="+mj-ea"/>
                <a:cs typeface="+mj-cs"/>
              </a:rPr>
              <a:t>3. BÖLÜM</a:t>
            </a:r>
          </a:p>
        </p:txBody>
      </p:sp>
    </p:spTree>
    <p:extLst>
      <p:ext uri="{BB962C8B-B14F-4D97-AF65-F5344CB8AC3E}">
        <p14:creationId xmlns:p14="http://schemas.microsoft.com/office/powerpoint/2010/main" val="33228478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2">
            <a:extLst>
              <a:ext uri="{FF2B5EF4-FFF2-40B4-BE49-F238E27FC236}">
                <a16:creationId xmlns:a16="http://schemas.microsoft.com/office/drawing/2014/main" id="{D4F5C18C-6D76-491A-801D-A18063F11290}"/>
              </a:ext>
            </a:extLst>
          </p:cNvPr>
          <p:cNvSpPr txBox="1">
            <a:spLocks/>
          </p:cNvSpPr>
          <p:nvPr/>
        </p:nvSpPr>
        <p:spPr>
          <a:xfrm>
            <a:off x="767408" y="1773598"/>
            <a:ext cx="10657184" cy="3310803"/>
          </a:xfrm>
          <a:solidFill>
            <a:schemeClr val="bg2"/>
          </a:solid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gn="ctr" defTabSz="914400" rtl="0" eaLnBrk="1" fontAlgn="auto" latinLnBrk="0" hangingPunct="1">
              <a:lnSpc>
                <a:spcPct val="90000"/>
              </a:lnSpc>
              <a:spcBef>
                <a:spcPct val="0"/>
              </a:spcBef>
              <a:spcAft>
                <a:spcPts val="0"/>
              </a:spcAft>
              <a:buClrTx/>
              <a:buSzTx/>
              <a:tabLst/>
              <a:defRPr/>
            </a:pPr>
            <a:r>
              <a:rPr kumimoji="0" lang="tr-TR" sz="6000" b="1" i="1" u="none" strike="noStrike" kern="1200" cap="none" spc="0" normalizeH="0" baseline="0" noProof="0" dirty="0">
                <a:ln>
                  <a:noFill/>
                </a:ln>
                <a:solidFill>
                  <a:srgbClr val="C00000"/>
                </a:solidFill>
                <a:effectLst/>
                <a:uLnTx/>
                <a:uFillTx/>
                <a:latin typeface="Calibri" panose="020F0502020204030204"/>
                <a:ea typeface="+mj-ea"/>
                <a:cs typeface="+mj-cs"/>
              </a:rPr>
              <a:t>4. Bölüm</a:t>
            </a:r>
          </a:p>
          <a:p>
            <a:pPr marR="0" lvl="0" algn="ctr" defTabSz="914400" rtl="0" eaLnBrk="1" fontAlgn="auto" latinLnBrk="0" hangingPunct="1">
              <a:lnSpc>
                <a:spcPct val="90000"/>
              </a:lnSpc>
              <a:spcBef>
                <a:spcPct val="0"/>
              </a:spcBef>
              <a:spcAft>
                <a:spcPts val="0"/>
              </a:spcAft>
              <a:buClrTx/>
              <a:buSzTx/>
              <a:tabLst/>
              <a:defRPr/>
            </a:pPr>
            <a:r>
              <a:rPr kumimoji="0" lang="tr-TR" sz="6000" b="1" i="1" u="none" strike="noStrike" kern="1200" cap="none" spc="0" normalizeH="0" baseline="0" noProof="0" dirty="0">
                <a:ln>
                  <a:noFill/>
                </a:ln>
                <a:solidFill>
                  <a:srgbClr val="C00000"/>
                </a:solidFill>
                <a:effectLst/>
                <a:uLnTx/>
                <a:uFillTx/>
                <a:latin typeface="Calibri" panose="020F0502020204030204"/>
                <a:ea typeface="+mj-ea"/>
                <a:cs typeface="+mj-cs"/>
              </a:rPr>
              <a:t>Kurumsal Sürdürülebilirlik Raporlamasına Yönelik Çerçeve ve Standartlar</a:t>
            </a:r>
          </a:p>
        </p:txBody>
      </p:sp>
    </p:spTree>
    <p:extLst>
      <p:ext uri="{BB962C8B-B14F-4D97-AF65-F5344CB8AC3E}">
        <p14:creationId xmlns:p14="http://schemas.microsoft.com/office/powerpoint/2010/main" val="2194932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49A5624-95F6-48C0-B4E3-9D194DABA9AC}"/>
              </a:ext>
            </a:extLst>
          </p:cNvPr>
          <p:cNvSpPr>
            <a:spLocks noGrp="1"/>
          </p:cNvSpPr>
          <p:nvPr>
            <p:ph type="title" idx="4294967295"/>
          </p:nvPr>
        </p:nvSpPr>
        <p:spPr>
          <a:xfrm>
            <a:off x="2531604" y="66355"/>
            <a:ext cx="7128792" cy="911107"/>
          </a:xfrm>
          <a:prstGeom prst="rect">
            <a:avLst/>
          </a:prstGeom>
        </p:spPr>
        <p:txBody>
          <a:bodyPr anchor="ctr"/>
          <a:lstStyle/>
          <a:p>
            <a:pPr algn="ctr"/>
            <a:r>
              <a:rPr lang="tr-TR" sz="6000" b="1" dirty="0">
                <a:solidFill>
                  <a:srgbClr val="A50021"/>
                </a:solidFill>
                <a:latin typeface="+mn-lt"/>
                <a:ea typeface="Times New Roman" panose="02020603050405020304" pitchFamily="18" charset="0"/>
              </a:rPr>
              <a:t>Sunum Kapsamı</a:t>
            </a:r>
          </a:p>
        </p:txBody>
      </p:sp>
      <p:sp>
        <p:nvSpPr>
          <p:cNvPr id="3" name="Metin kutusu 5">
            <a:extLst>
              <a:ext uri="{FF2B5EF4-FFF2-40B4-BE49-F238E27FC236}">
                <a16:creationId xmlns:a16="http://schemas.microsoft.com/office/drawing/2014/main" id="{A8944C35-16F2-C28D-7FC2-4815463C8D62}"/>
              </a:ext>
            </a:extLst>
          </p:cNvPr>
          <p:cNvSpPr txBox="1"/>
          <p:nvPr/>
        </p:nvSpPr>
        <p:spPr>
          <a:xfrm>
            <a:off x="401371" y="977462"/>
            <a:ext cx="11389258" cy="5093702"/>
          </a:xfrm>
          <a:prstGeom prst="rect">
            <a:avLst/>
          </a:prstGeom>
          <a:noFill/>
        </p:spPr>
        <p:txBody>
          <a:bodyPr wrap="square" rtlCol="0">
            <a:spAutoFit/>
          </a:bodyPr>
          <a:lstStyle/>
          <a:p>
            <a:pPr marL="490950" marR="0" lvl="0" indent="-490950" algn="l" defTabSz="914400" rtl="0" eaLnBrk="1" fontAlgn="auto" latinLnBrk="0" hangingPunct="1">
              <a:lnSpc>
                <a:spcPct val="100000"/>
              </a:lnSpc>
              <a:spcBef>
                <a:spcPts val="0"/>
              </a:spcBef>
              <a:spcAft>
                <a:spcPts val="600"/>
              </a:spcAft>
              <a:buClr>
                <a:srgbClr val="C00000"/>
              </a:buClr>
              <a:buSzTx/>
              <a:buAutoNum type="arabicPeriod"/>
              <a:tabLst/>
              <a:defRPr/>
            </a:pPr>
            <a:r>
              <a:rPr kumimoji="0" lang="tr-TR" sz="2800" b="1" i="0" u="none" strike="noStrike" kern="1200" cap="none" spc="0" normalizeH="0" baseline="0" noProof="0" dirty="0">
                <a:ln>
                  <a:noFill/>
                </a:ln>
                <a:solidFill>
                  <a:prstClr val="black"/>
                </a:solidFill>
                <a:effectLst/>
                <a:uLnTx/>
                <a:uFillTx/>
                <a:latin typeface="Calibri" panose="020F0502020204030204"/>
                <a:ea typeface="+mn-ea"/>
                <a:cs typeface="+mn-cs"/>
              </a:rPr>
              <a:t>Sürdürülebilirliğe Giriş</a:t>
            </a:r>
          </a:p>
          <a:p>
            <a:pPr marL="490950" marR="0" lvl="0" indent="-490950" algn="l" defTabSz="914400" rtl="0" eaLnBrk="1" fontAlgn="auto" latinLnBrk="0" hangingPunct="1">
              <a:lnSpc>
                <a:spcPct val="100000"/>
              </a:lnSpc>
              <a:spcBef>
                <a:spcPts val="0"/>
              </a:spcBef>
              <a:spcAft>
                <a:spcPts val="600"/>
              </a:spcAft>
              <a:buClr>
                <a:srgbClr val="C00000"/>
              </a:buClr>
              <a:buSzTx/>
              <a:buAutoNum type="arabicPeriod"/>
              <a:tabLst/>
              <a:defRPr/>
            </a:pPr>
            <a:r>
              <a:rPr kumimoji="0" lang="tr-TR" sz="2800" b="1" i="0" u="none" strike="noStrike" kern="1200" cap="none" spc="0" normalizeH="0" baseline="0" noProof="0" dirty="0">
                <a:ln>
                  <a:noFill/>
                </a:ln>
                <a:solidFill>
                  <a:prstClr val="black"/>
                </a:solidFill>
                <a:effectLst/>
                <a:uLnTx/>
                <a:uFillTx/>
                <a:latin typeface="Calibri" panose="020F0502020204030204"/>
                <a:ea typeface="+mn-ea"/>
                <a:cs typeface="+mn-cs"/>
              </a:rPr>
              <a:t>Sürdürülebilirliğe İlişkin Düzenlemeler ve Türkiye’deki Sektörlere Etkileri</a:t>
            </a:r>
          </a:p>
          <a:p>
            <a:pPr marL="490950" marR="0" lvl="0" indent="-490950" algn="l" defTabSz="914400" rtl="0" eaLnBrk="1" fontAlgn="auto" latinLnBrk="0" hangingPunct="1">
              <a:lnSpc>
                <a:spcPct val="100000"/>
              </a:lnSpc>
              <a:spcBef>
                <a:spcPts val="0"/>
              </a:spcBef>
              <a:spcAft>
                <a:spcPts val="600"/>
              </a:spcAft>
              <a:buClr>
                <a:srgbClr val="C00000"/>
              </a:buClr>
              <a:buSzTx/>
              <a:buAutoNum type="arabicPeriod"/>
              <a:tabLst/>
              <a:defRPr/>
            </a:pPr>
            <a:r>
              <a:rPr kumimoji="0" lang="tr-TR" sz="2800" b="1" i="0" u="none" strike="noStrike" kern="1200" cap="none" spc="0" normalizeH="0" baseline="0" noProof="0" dirty="0">
                <a:ln>
                  <a:noFill/>
                </a:ln>
                <a:solidFill>
                  <a:prstClr val="black"/>
                </a:solidFill>
                <a:effectLst/>
                <a:uLnTx/>
                <a:uFillTx/>
                <a:latin typeface="Calibri" panose="020F0502020204030204"/>
                <a:ea typeface="+mn-ea"/>
                <a:cs typeface="+mn-cs"/>
              </a:rPr>
              <a:t>Sürdürülebilirlikle İlgili Temel Kavramlar</a:t>
            </a:r>
          </a:p>
          <a:p>
            <a:pPr marL="490950" marR="0" lvl="0" indent="-490950" algn="l" defTabSz="914400" rtl="0" eaLnBrk="1" fontAlgn="auto" latinLnBrk="0" hangingPunct="1">
              <a:lnSpc>
                <a:spcPct val="100000"/>
              </a:lnSpc>
              <a:spcBef>
                <a:spcPts val="0"/>
              </a:spcBef>
              <a:spcAft>
                <a:spcPts val="600"/>
              </a:spcAft>
              <a:buClr>
                <a:srgbClr val="C00000"/>
              </a:buClr>
              <a:buSzTx/>
              <a:buAutoNum type="arabicPeriod"/>
              <a:tabLst/>
              <a:defRPr/>
            </a:pPr>
            <a:r>
              <a:rPr kumimoji="0" lang="tr-TR" sz="2800" b="1" i="0" u="none" strike="noStrike" kern="1200" cap="none" spc="0" normalizeH="0" baseline="0" noProof="0" dirty="0">
                <a:ln>
                  <a:noFill/>
                </a:ln>
                <a:solidFill>
                  <a:prstClr val="black"/>
                </a:solidFill>
                <a:effectLst/>
                <a:uLnTx/>
                <a:uFillTx/>
                <a:latin typeface="Calibri" panose="020F0502020204030204"/>
                <a:ea typeface="+mn-ea"/>
                <a:cs typeface="+mn-cs"/>
              </a:rPr>
              <a:t>Kurumsal Sürdürülebilirlik Raporlamasına Yönelik Çerçeve ve Standartlar</a:t>
            </a:r>
          </a:p>
          <a:p>
            <a:pPr marL="490950" marR="0" lvl="0" indent="-490950" algn="l" defTabSz="914400" rtl="0" eaLnBrk="1" fontAlgn="auto" latinLnBrk="0" hangingPunct="1">
              <a:lnSpc>
                <a:spcPct val="100000"/>
              </a:lnSpc>
              <a:spcBef>
                <a:spcPts val="0"/>
              </a:spcBef>
              <a:spcAft>
                <a:spcPts val="600"/>
              </a:spcAft>
              <a:buClr>
                <a:srgbClr val="C00000"/>
              </a:buClr>
              <a:buSzTx/>
              <a:buAutoNum type="arabicPeriod"/>
              <a:tabLst/>
              <a:defRPr/>
            </a:pPr>
            <a:r>
              <a:rPr kumimoji="0" lang="tr-TR" sz="2800" b="1" i="0" u="none" strike="noStrike" kern="1200" cap="none" spc="0" normalizeH="0" baseline="0" noProof="0" dirty="0">
                <a:ln>
                  <a:noFill/>
                </a:ln>
                <a:solidFill>
                  <a:prstClr val="black"/>
                </a:solidFill>
                <a:effectLst/>
                <a:uLnTx/>
                <a:uFillTx/>
                <a:latin typeface="Calibri" panose="020F0502020204030204"/>
                <a:ea typeface="+mn-ea"/>
                <a:cs typeface="+mn-cs"/>
              </a:rPr>
              <a:t>Türkiye Yeşil Mutabakat Eylem Planı </a:t>
            </a:r>
          </a:p>
          <a:p>
            <a:pPr marL="490950" marR="0" lvl="0" indent="-490950" algn="l" defTabSz="914400" rtl="0" eaLnBrk="1" fontAlgn="auto" latinLnBrk="0" hangingPunct="1">
              <a:lnSpc>
                <a:spcPct val="100000"/>
              </a:lnSpc>
              <a:spcBef>
                <a:spcPts val="0"/>
              </a:spcBef>
              <a:spcAft>
                <a:spcPts val="600"/>
              </a:spcAft>
              <a:buClr>
                <a:srgbClr val="C00000"/>
              </a:buClr>
              <a:buSzTx/>
              <a:buAutoNum type="arabicPeriod"/>
              <a:tabLst/>
              <a:defRPr/>
            </a:pPr>
            <a:r>
              <a:rPr kumimoji="0" lang="tr-TR" sz="2800" b="1" i="0" u="none" strike="noStrike" kern="1200" cap="none" spc="0" normalizeH="0" baseline="0" noProof="0" dirty="0">
                <a:ln>
                  <a:noFill/>
                </a:ln>
                <a:solidFill>
                  <a:prstClr val="black"/>
                </a:solidFill>
                <a:effectLst/>
                <a:uLnTx/>
                <a:uFillTx/>
                <a:latin typeface="Calibri" panose="020F0502020204030204"/>
                <a:ea typeface="+mn-ea"/>
                <a:cs typeface="+mn-cs"/>
              </a:rPr>
              <a:t>Türkiye Sürdürülebilirlik Raporlama Standartları</a:t>
            </a:r>
          </a:p>
          <a:p>
            <a:pPr marL="490950" marR="0" lvl="0" indent="-490950" algn="l" defTabSz="914400" rtl="0" eaLnBrk="1" fontAlgn="auto" latinLnBrk="0" hangingPunct="1">
              <a:lnSpc>
                <a:spcPct val="100000"/>
              </a:lnSpc>
              <a:spcBef>
                <a:spcPts val="0"/>
              </a:spcBef>
              <a:spcAft>
                <a:spcPts val="600"/>
              </a:spcAft>
              <a:buClr>
                <a:srgbClr val="C00000"/>
              </a:buClr>
              <a:buSzTx/>
              <a:buAutoNum type="arabicPeriod"/>
              <a:tabLst/>
              <a:defRPr/>
            </a:pPr>
            <a:r>
              <a:rPr kumimoji="0" lang="tr-TR" sz="2800" b="1" i="0" u="none" strike="noStrike" kern="1200" cap="none" spc="0" normalizeH="0" baseline="0" noProof="0" dirty="0">
                <a:ln>
                  <a:noFill/>
                </a:ln>
                <a:solidFill>
                  <a:prstClr val="black"/>
                </a:solidFill>
                <a:effectLst/>
                <a:uLnTx/>
                <a:uFillTx/>
                <a:latin typeface="Calibri" panose="020F0502020204030204"/>
                <a:ea typeface="+mn-ea"/>
                <a:cs typeface="+mn-cs"/>
              </a:rPr>
              <a:t>Sürdürülebilirlik Performansının Ölçümü ve Raporlanması</a:t>
            </a:r>
          </a:p>
          <a:p>
            <a:pPr marL="490950" marR="0" lvl="0" indent="-490950" algn="l" defTabSz="914400" rtl="0" eaLnBrk="1" fontAlgn="auto" latinLnBrk="0" hangingPunct="1">
              <a:lnSpc>
                <a:spcPct val="100000"/>
              </a:lnSpc>
              <a:spcBef>
                <a:spcPts val="0"/>
              </a:spcBef>
              <a:spcAft>
                <a:spcPts val="600"/>
              </a:spcAft>
              <a:buClr>
                <a:srgbClr val="C00000"/>
              </a:buClr>
              <a:buSzTx/>
              <a:buAutoNum type="arabicPeriod"/>
              <a:tabLst/>
              <a:defRPr/>
            </a:pPr>
            <a:r>
              <a:rPr kumimoji="0" lang="tr-TR" sz="2800" b="1" i="0" u="none" strike="noStrike" kern="1200" cap="none" spc="0" normalizeH="0" baseline="0" noProof="0" dirty="0">
                <a:ln>
                  <a:noFill/>
                </a:ln>
                <a:solidFill>
                  <a:prstClr val="black"/>
                </a:solidFill>
                <a:effectLst/>
                <a:uLnTx/>
                <a:uFillTx/>
                <a:latin typeface="Calibri" panose="020F0502020204030204"/>
                <a:ea typeface="+mn-ea"/>
                <a:cs typeface="+mn-cs"/>
              </a:rPr>
              <a:t>Emisyon Kontrolü ve Yönetimi</a:t>
            </a:r>
          </a:p>
          <a:p>
            <a:pPr marL="490950" marR="0" lvl="0" indent="-490950" algn="l" defTabSz="914400" rtl="0" eaLnBrk="1" fontAlgn="auto" latinLnBrk="0" hangingPunct="1">
              <a:lnSpc>
                <a:spcPct val="100000"/>
              </a:lnSpc>
              <a:spcBef>
                <a:spcPts val="0"/>
              </a:spcBef>
              <a:spcAft>
                <a:spcPts val="600"/>
              </a:spcAft>
              <a:buClr>
                <a:srgbClr val="C00000"/>
              </a:buClr>
              <a:buSzTx/>
              <a:buAutoNum type="arabicPeriod"/>
              <a:tabLst/>
              <a:defRPr/>
            </a:pPr>
            <a:r>
              <a:rPr kumimoji="0" lang="tr-TR" sz="2800" b="1" i="0" u="none" strike="noStrike" kern="1200" cap="none" spc="0" normalizeH="0" baseline="0" noProof="0" dirty="0">
                <a:ln>
                  <a:noFill/>
                </a:ln>
                <a:solidFill>
                  <a:prstClr val="black"/>
                </a:solidFill>
                <a:effectLst/>
                <a:uLnTx/>
                <a:uFillTx/>
                <a:latin typeface="Calibri" panose="020F0502020204030204"/>
                <a:ea typeface="+mn-ea"/>
                <a:cs typeface="+mn-cs"/>
              </a:rPr>
              <a:t>Çevre, Sosyal ve Yönetişim Açısından Sürdürülebilirlik (ESG)</a:t>
            </a:r>
          </a:p>
          <a:p>
            <a:pPr marL="490950" marR="0" lvl="0" indent="-490950" algn="l" defTabSz="914400" rtl="0" eaLnBrk="1" fontAlgn="auto" latinLnBrk="0" hangingPunct="1">
              <a:lnSpc>
                <a:spcPct val="100000"/>
              </a:lnSpc>
              <a:spcBef>
                <a:spcPts val="0"/>
              </a:spcBef>
              <a:spcAft>
                <a:spcPts val="600"/>
              </a:spcAft>
              <a:buClr>
                <a:srgbClr val="C00000"/>
              </a:buClr>
              <a:buSzTx/>
              <a:buAutoNum type="arabicPeriod"/>
              <a:tabLst/>
              <a:defRPr/>
            </a:pPr>
            <a:r>
              <a:rPr kumimoji="0" lang="tr-TR" sz="2800" b="1" i="0" u="none" strike="noStrike" kern="1200" cap="none" spc="0" normalizeH="0" baseline="0" noProof="0" dirty="0">
                <a:ln>
                  <a:noFill/>
                </a:ln>
                <a:solidFill>
                  <a:prstClr val="black"/>
                </a:solidFill>
                <a:effectLst/>
                <a:uLnTx/>
                <a:uFillTx/>
                <a:latin typeface="Calibri" panose="020F0502020204030204"/>
                <a:ea typeface="+mn-ea"/>
                <a:cs typeface="+mn-cs"/>
              </a:rPr>
              <a:t>Sürdürülebilir Finansman </a:t>
            </a:r>
          </a:p>
        </p:txBody>
      </p:sp>
    </p:spTree>
    <p:extLst>
      <p:ext uri="{BB962C8B-B14F-4D97-AF65-F5344CB8AC3E}">
        <p14:creationId xmlns:p14="http://schemas.microsoft.com/office/powerpoint/2010/main" val="198324104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5AF533F9-F90B-E283-7AEC-DE15B2A1E583}"/>
              </a:ext>
            </a:extLst>
          </p:cNvPr>
          <p:cNvSpPr txBox="1"/>
          <p:nvPr/>
        </p:nvSpPr>
        <p:spPr>
          <a:xfrm>
            <a:off x="695400" y="932826"/>
            <a:ext cx="10981735" cy="5047536"/>
          </a:xfrm>
          <a:prstGeom prst="rect">
            <a:avLst/>
          </a:prstGeom>
          <a:noFill/>
        </p:spPr>
        <p:txBody>
          <a:bodyPr wrap="square">
            <a:spAutoFit/>
          </a:bodyPr>
          <a:lstStyle/>
          <a:p>
            <a:pPr algn="just">
              <a:spcAft>
                <a:spcPts val="1200"/>
              </a:spcAft>
            </a:pPr>
            <a:r>
              <a:rPr lang="tr-TR" sz="2400" b="1" dirty="0"/>
              <a:t>4.1. Kurumsal Sürdürülebilirlik Raporlaması: </a:t>
            </a:r>
            <a:r>
              <a:rPr lang="tr-TR" sz="2400" dirty="0"/>
              <a:t>Kurumsal sürdürülebilirlik raporlaması, ekonomik, çevresel ve sosyal etkilerin raporlanmasını içerir ve genellikle üçlü sorumluluk raporlaması veya kurumsal sorumluluk raporlaması gibi terimlerle eş anlamlıdır. Bu raporlama türü, kuruluşların faaliyetlerinin sürdürülebilirlik açısından oluşturduğu etkileri ölçmek ve açıklamak amacıyla kullanılır. Küresel Raporlama Girişimi (GRI), bu tür raporlar için dünya çapında kabul gören bir çerçeve sağlar ve raporlama dönemi boyunca kurumların stratejileri ve yönetim yaklaşımlarını özetler​.</a:t>
            </a:r>
            <a:endParaRPr lang="tr-TR" sz="2400" b="1" dirty="0"/>
          </a:p>
          <a:p>
            <a:pPr algn="just">
              <a:spcAft>
                <a:spcPts val="1200"/>
              </a:spcAft>
            </a:pPr>
            <a:r>
              <a:rPr lang="tr-TR" sz="2400" b="1" dirty="0"/>
              <a:t>4.2. SPK Sürdürülebilirlik İlkeleri: </a:t>
            </a:r>
            <a:r>
              <a:rPr lang="tr-TR" sz="2400" dirty="0"/>
              <a:t>Sermaye Piyasası Kurulu (SPK), şirketlerin sürdürülebilirlik ilkelerine uyması için belirli kurallar koymuştur. Bu ilkeler, şirketlerin kurumsal yönetim stratejileri doğrultusunda çevresel etkilerini göz önünde bulundurmasını ve menfaat sahipleri ile daha güçlü iletişim kurmasını sağlar. Şirketler ayrıca sosyal sorumluluk projelerine katılarak sürdürülebilirlik konusunda farkındalık yaratmalıdır​. </a:t>
            </a:r>
          </a:p>
        </p:txBody>
      </p:sp>
      <p:sp>
        <p:nvSpPr>
          <p:cNvPr id="2" name="Unvan 1">
            <a:extLst>
              <a:ext uri="{FF2B5EF4-FFF2-40B4-BE49-F238E27FC236}">
                <a16:creationId xmlns:a16="http://schemas.microsoft.com/office/drawing/2014/main" id="{11341EB2-8A00-CAB8-AB77-F3FE0D47797E}"/>
              </a:ext>
            </a:extLst>
          </p:cNvPr>
          <p:cNvSpPr txBox="1">
            <a:spLocks/>
          </p:cNvSpPr>
          <p:nvPr/>
        </p:nvSpPr>
        <p:spPr>
          <a:xfrm>
            <a:off x="695400" y="49067"/>
            <a:ext cx="10801200" cy="64103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tr-TR" sz="4000" b="1" i="0" u="none" strike="noStrike" kern="1200" cap="none" spc="0" normalizeH="0" baseline="0" noProof="0" dirty="0">
                <a:ln>
                  <a:noFill/>
                </a:ln>
                <a:solidFill>
                  <a:srgbClr val="C00000"/>
                </a:solidFill>
                <a:effectLst/>
                <a:uLnTx/>
                <a:uFillTx/>
                <a:latin typeface="Calibri" panose="020F0502020204030204"/>
                <a:ea typeface="+mj-ea"/>
                <a:cs typeface="+mj-cs"/>
              </a:rPr>
              <a:t>4. BÖLÜM</a:t>
            </a:r>
          </a:p>
        </p:txBody>
      </p:sp>
    </p:spTree>
    <p:extLst>
      <p:ext uri="{BB962C8B-B14F-4D97-AF65-F5344CB8AC3E}">
        <p14:creationId xmlns:p14="http://schemas.microsoft.com/office/powerpoint/2010/main" val="16028686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5AF533F9-F90B-E283-7AEC-DE15B2A1E583}"/>
              </a:ext>
            </a:extLst>
          </p:cNvPr>
          <p:cNvSpPr txBox="1"/>
          <p:nvPr/>
        </p:nvSpPr>
        <p:spPr>
          <a:xfrm>
            <a:off x="695400" y="932826"/>
            <a:ext cx="10981735" cy="4308872"/>
          </a:xfrm>
          <a:prstGeom prst="rect">
            <a:avLst/>
          </a:prstGeom>
          <a:noFill/>
        </p:spPr>
        <p:txBody>
          <a:bodyPr wrap="square">
            <a:spAutoFit/>
          </a:bodyPr>
          <a:lstStyle/>
          <a:p>
            <a:pPr algn="just">
              <a:spcAft>
                <a:spcPts val="1200"/>
              </a:spcAft>
            </a:pPr>
            <a:r>
              <a:rPr lang="tr-TR" sz="2400" b="1" dirty="0"/>
              <a:t>4.3. Küresel Raporlama Girişimi (GRI): </a:t>
            </a:r>
            <a:r>
              <a:rPr lang="tr-TR" sz="2400" dirty="0"/>
              <a:t>GRI, küresel olarak kabul gören sürdürülebilirlik raporlama standartları geliştiren bir girişimdir. Şirketlerin sürdürülebilirlik faaliyetlerini raporlamasına rehberlik eder ve bu faaliyetlerin çevresel, sosyal ve ekonomik etkilerini şeffaf bir şekilde sunmalarına olanak tanır. GRI standartları, ekonomik, çevresel ve sosyal bilgileri kapsayan çeşitli bölümlerden oluşur ve bu bölümler, kuruluşların sürdürülebilirlik performansını değerlendirir.</a:t>
            </a:r>
            <a:endParaRPr lang="tr-TR" sz="2400" b="1" dirty="0"/>
          </a:p>
          <a:p>
            <a:pPr algn="just">
              <a:spcAft>
                <a:spcPts val="1200"/>
              </a:spcAft>
            </a:pPr>
            <a:r>
              <a:rPr lang="tr-TR" sz="2400" b="1" dirty="0"/>
              <a:t>4.4. Karbon Açıklama (Saydamlık) Projesi (</a:t>
            </a:r>
            <a:r>
              <a:rPr lang="tr-TR" sz="2400" b="1" dirty="0" err="1"/>
              <a:t>Carbon</a:t>
            </a:r>
            <a:r>
              <a:rPr lang="tr-TR" sz="2400" b="1" dirty="0"/>
              <a:t> </a:t>
            </a:r>
            <a:r>
              <a:rPr lang="tr-TR" sz="2400" b="1" dirty="0" err="1"/>
              <a:t>Disclosure</a:t>
            </a:r>
            <a:r>
              <a:rPr lang="tr-TR" sz="2400" b="1" dirty="0"/>
              <a:t> Project – CDP): </a:t>
            </a:r>
            <a:r>
              <a:rPr lang="tr-TR" sz="2400" dirty="0"/>
              <a:t>CDP, küresel şirketlerin çevresel etkilerini şeffaf bir şekilde açıklamalarını teşvik eden bir projedir. Bu proje, şirketlerin karbon ayak izlerini ve iklim değişikliği ile ilgili riskleri raporlamalarına olanak sağlar. CDP, çevreye duyarlı yatırımlar yapmak isteyen yatırımcılar için önemli bir bilgi kaynağıdır​.</a:t>
            </a:r>
            <a:endParaRPr lang="tr-TR" sz="2400" b="1" dirty="0"/>
          </a:p>
        </p:txBody>
      </p:sp>
      <p:sp>
        <p:nvSpPr>
          <p:cNvPr id="2" name="Unvan 1">
            <a:extLst>
              <a:ext uri="{FF2B5EF4-FFF2-40B4-BE49-F238E27FC236}">
                <a16:creationId xmlns:a16="http://schemas.microsoft.com/office/drawing/2014/main" id="{11341EB2-8A00-CAB8-AB77-F3FE0D47797E}"/>
              </a:ext>
            </a:extLst>
          </p:cNvPr>
          <p:cNvSpPr txBox="1">
            <a:spLocks/>
          </p:cNvSpPr>
          <p:nvPr/>
        </p:nvSpPr>
        <p:spPr>
          <a:xfrm>
            <a:off x="695400" y="49067"/>
            <a:ext cx="10801200" cy="64103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tr-TR" sz="4000" b="1" i="0" u="none" strike="noStrike" kern="1200" cap="none" spc="0" normalizeH="0" baseline="0" noProof="0" dirty="0">
                <a:ln>
                  <a:noFill/>
                </a:ln>
                <a:solidFill>
                  <a:srgbClr val="C00000"/>
                </a:solidFill>
                <a:effectLst/>
                <a:uLnTx/>
                <a:uFillTx/>
                <a:latin typeface="Calibri" panose="020F0502020204030204"/>
                <a:ea typeface="+mj-ea"/>
                <a:cs typeface="+mj-cs"/>
              </a:rPr>
              <a:t>4. BÖLÜM</a:t>
            </a:r>
          </a:p>
        </p:txBody>
      </p:sp>
    </p:spTree>
    <p:extLst>
      <p:ext uri="{BB962C8B-B14F-4D97-AF65-F5344CB8AC3E}">
        <p14:creationId xmlns:p14="http://schemas.microsoft.com/office/powerpoint/2010/main" val="105266600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5AF533F9-F90B-E283-7AEC-DE15B2A1E583}"/>
              </a:ext>
            </a:extLst>
          </p:cNvPr>
          <p:cNvSpPr txBox="1"/>
          <p:nvPr/>
        </p:nvSpPr>
        <p:spPr>
          <a:xfrm>
            <a:off x="695400" y="932826"/>
            <a:ext cx="10981735" cy="5201424"/>
          </a:xfrm>
          <a:prstGeom prst="rect">
            <a:avLst/>
          </a:prstGeom>
          <a:noFill/>
        </p:spPr>
        <p:txBody>
          <a:bodyPr wrap="square">
            <a:spAutoFit/>
          </a:bodyPr>
          <a:lstStyle/>
          <a:p>
            <a:pPr algn="just">
              <a:spcAft>
                <a:spcPts val="1200"/>
              </a:spcAft>
            </a:pPr>
            <a:r>
              <a:rPr lang="tr-TR" sz="2400" b="1" dirty="0"/>
              <a:t>4.5. Uluslararası Entegre Raporlama Konseyi (IIRC): </a:t>
            </a:r>
            <a:r>
              <a:rPr lang="tr-TR" sz="2400" dirty="0"/>
              <a:t>IIRC, entegre raporlama standardı geliştiren bir kuruluştur ve sürdürülebilirlik raporlamasında finansal ve finansal olmayan bilgilerin bir arada sunulmasını teşvik eder. Amaç, kuruluşların değer yaratma kapasitelerini daha iyi anlamak ve paydaşlara bu konuda bilgi sağlamaktır. </a:t>
            </a:r>
            <a:endParaRPr lang="tr-TR" sz="2400" b="1" dirty="0"/>
          </a:p>
          <a:p>
            <a:pPr algn="just">
              <a:spcAft>
                <a:spcPts val="1200"/>
              </a:spcAft>
            </a:pPr>
            <a:r>
              <a:rPr lang="tr-TR" sz="2400" b="1" dirty="0"/>
              <a:t>4.6. İklimle İlgili Finansal Açıklamalar Görev Gücü (</a:t>
            </a:r>
            <a:r>
              <a:rPr lang="tr-TR" sz="2400" b="1" dirty="0" err="1"/>
              <a:t>Task</a:t>
            </a:r>
            <a:r>
              <a:rPr lang="tr-TR" sz="2400" b="1" dirty="0"/>
              <a:t> Force on </a:t>
            </a:r>
            <a:r>
              <a:rPr lang="tr-TR" sz="2400" b="1" dirty="0" err="1"/>
              <a:t>Climate-Related</a:t>
            </a:r>
            <a:r>
              <a:rPr lang="tr-TR" sz="2400" b="1" dirty="0"/>
              <a:t> Financial </a:t>
            </a:r>
            <a:r>
              <a:rPr lang="tr-TR" sz="2400" b="1" dirty="0" err="1"/>
              <a:t>Disclosures</a:t>
            </a:r>
            <a:r>
              <a:rPr lang="tr-TR" sz="2400" b="1" dirty="0"/>
              <a:t> – TCFD): </a:t>
            </a:r>
            <a:r>
              <a:rPr lang="tr-TR" sz="2400" dirty="0"/>
              <a:t>TCFD, şirketlerin iklim değişikliğine bağlı finansal riskleri açıklamasına yönelik uluslararası bir standarttır. Bu standart, yatırımcıların ve diğer paydaşların iklim risklerini daha iyi anlamalarını sağlar​. </a:t>
            </a:r>
          </a:p>
          <a:p>
            <a:pPr algn="just">
              <a:spcAft>
                <a:spcPts val="1200"/>
              </a:spcAft>
            </a:pPr>
            <a:r>
              <a:rPr lang="tr-TR" sz="2400" b="1" dirty="0"/>
              <a:t>4.7. Sürdürülebilirlik Muhasebesi Standartları Kurulu (SASB) Standartları: </a:t>
            </a:r>
            <a:r>
              <a:rPr lang="tr-TR" sz="2400" dirty="0"/>
              <a:t>SASB, sürdürülebilirlik raporlaması için sektöre özgü standartlar geliştiren bir kuruluştur. SASB standartları, şirketlerin çevresel, sosyal ve yönetimsel (ESG) performansını ölçmek için önemli bir araç sağlar ve bu performansın yatırımcılar açısından nasıl değerlendirileceği konusunda rehberlik eder.</a:t>
            </a:r>
            <a:endParaRPr lang="tr-TR" sz="2400" b="1" dirty="0"/>
          </a:p>
        </p:txBody>
      </p:sp>
      <p:sp>
        <p:nvSpPr>
          <p:cNvPr id="2" name="Unvan 1">
            <a:extLst>
              <a:ext uri="{FF2B5EF4-FFF2-40B4-BE49-F238E27FC236}">
                <a16:creationId xmlns:a16="http://schemas.microsoft.com/office/drawing/2014/main" id="{11341EB2-8A00-CAB8-AB77-F3FE0D47797E}"/>
              </a:ext>
            </a:extLst>
          </p:cNvPr>
          <p:cNvSpPr txBox="1">
            <a:spLocks/>
          </p:cNvSpPr>
          <p:nvPr/>
        </p:nvSpPr>
        <p:spPr>
          <a:xfrm>
            <a:off x="695400" y="49067"/>
            <a:ext cx="10801200" cy="64103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tr-TR" sz="4000" b="1" i="0" u="none" strike="noStrike" kern="1200" cap="none" spc="0" normalizeH="0" baseline="0" noProof="0" dirty="0">
                <a:ln>
                  <a:noFill/>
                </a:ln>
                <a:solidFill>
                  <a:srgbClr val="C00000"/>
                </a:solidFill>
                <a:effectLst/>
                <a:uLnTx/>
                <a:uFillTx/>
                <a:latin typeface="Calibri" panose="020F0502020204030204"/>
                <a:ea typeface="+mj-ea"/>
                <a:cs typeface="+mj-cs"/>
              </a:rPr>
              <a:t>4. BÖLÜM</a:t>
            </a:r>
          </a:p>
        </p:txBody>
      </p:sp>
    </p:spTree>
    <p:extLst>
      <p:ext uri="{BB962C8B-B14F-4D97-AF65-F5344CB8AC3E}">
        <p14:creationId xmlns:p14="http://schemas.microsoft.com/office/powerpoint/2010/main" val="151562583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5AF533F9-F90B-E283-7AEC-DE15B2A1E583}"/>
              </a:ext>
            </a:extLst>
          </p:cNvPr>
          <p:cNvSpPr txBox="1"/>
          <p:nvPr/>
        </p:nvSpPr>
        <p:spPr>
          <a:xfrm>
            <a:off x="695400" y="932826"/>
            <a:ext cx="10981735" cy="1938992"/>
          </a:xfrm>
          <a:prstGeom prst="rect">
            <a:avLst/>
          </a:prstGeom>
          <a:noFill/>
        </p:spPr>
        <p:txBody>
          <a:bodyPr wrap="square">
            <a:spAutoFit/>
          </a:bodyPr>
          <a:lstStyle/>
          <a:p>
            <a:pPr algn="just">
              <a:spcAft>
                <a:spcPts val="1200"/>
              </a:spcAft>
            </a:pPr>
            <a:r>
              <a:rPr lang="tr-TR" sz="2400" b="1" dirty="0"/>
              <a:t>4.8. Avrupa Sürdürülebilirlik Raporlama Standartları (</a:t>
            </a:r>
            <a:r>
              <a:rPr lang="tr-TR" sz="2400" b="1" dirty="0" err="1"/>
              <a:t>European</a:t>
            </a:r>
            <a:r>
              <a:rPr lang="tr-TR" sz="2400" b="1" dirty="0"/>
              <a:t> </a:t>
            </a:r>
            <a:r>
              <a:rPr lang="tr-TR" sz="2400" b="1" dirty="0" err="1"/>
              <a:t>Sustainability</a:t>
            </a:r>
            <a:r>
              <a:rPr lang="tr-TR" sz="2400" b="1" dirty="0"/>
              <a:t> </a:t>
            </a:r>
            <a:r>
              <a:rPr lang="tr-TR" sz="2400" b="1" dirty="0" err="1"/>
              <a:t>Reporting</a:t>
            </a:r>
            <a:r>
              <a:rPr lang="tr-TR" sz="2400" b="1" dirty="0"/>
              <a:t> </a:t>
            </a:r>
            <a:r>
              <a:rPr lang="tr-TR" sz="2400" b="1" dirty="0" err="1"/>
              <a:t>Standards</a:t>
            </a:r>
            <a:r>
              <a:rPr lang="tr-TR" sz="2400" b="1" dirty="0"/>
              <a:t> – ESRS): </a:t>
            </a:r>
            <a:r>
              <a:rPr lang="tr-TR" sz="2400" dirty="0"/>
              <a:t>ESRS, Avrupa Birliği'nin sürdürülebilirlik raporlama standartlarını içeren bir düzenlemedir. Bu standartlar, şirketlerin sürdürülebilirlik faaliyetlerini belirli ilkelere göre raporlamasını zorunlu kılar ve bu raporlamaların Avrupa Yeşil Mutabakatı gibi düzenlemelerle uyumlu olmasını sağlar.</a:t>
            </a:r>
          </a:p>
        </p:txBody>
      </p:sp>
      <p:sp>
        <p:nvSpPr>
          <p:cNvPr id="2" name="Unvan 1">
            <a:extLst>
              <a:ext uri="{FF2B5EF4-FFF2-40B4-BE49-F238E27FC236}">
                <a16:creationId xmlns:a16="http://schemas.microsoft.com/office/drawing/2014/main" id="{11341EB2-8A00-CAB8-AB77-F3FE0D47797E}"/>
              </a:ext>
            </a:extLst>
          </p:cNvPr>
          <p:cNvSpPr txBox="1">
            <a:spLocks/>
          </p:cNvSpPr>
          <p:nvPr/>
        </p:nvSpPr>
        <p:spPr>
          <a:xfrm>
            <a:off x="695400" y="49067"/>
            <a:ext cx="10801200" cy="64103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tr-TR" sz="4000" b="1" i="0" u="none" strike="noStrike" kern="1200" cap="none" spc="0" normalizeH="0" baseline="0" noProof="0" dirty="0">
                <a:ln>
                  <a:noFill/>
                </a:ln>
                <a:solidFill>
                  <a:srgbClr val="C00000"/>
                </a:solidFill>
                <a:effectLst/>
                <a:uLnTx/>
                <a:uFillTx/>
                <a:latin typeface="Calibri" panose="020F0502020204030204"/>
                <a:ea typeface="+mj-ea"/>
                <a:cs typeface="+mj-cs"/>
              </a:rPr>
              <a:t>4. BÖLÜM</a:t>
            </a:r>
          </a:p>
        </p:txBody>
      </p:sp>
    </p:spTree>
    <p:extLst>
      <p:ext uri="{BB962C8B-B14F-4D97-AF65-F5344CB8AC3E}">
        <p14:creationId xmlns:p14="http://schemas.microsoft.com/office/powerpoint/2010/main" val="38763919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2">
            <a:extLst>
              <a:ext uri="{FF2B5EF4-FFF2-40B4-BE49-F238E27FC236}">
                <a16:creationId xmlns:a16="http://schemas.microsoft.com/office/drawing/2014/main" id="{D4F5C18C-6D76-491A-801D-A18063F11290}"/>
              </a:ext>
            </a:extLst>
          </p:cNvPr>
          <p:cNvSpPr txBox="1">
            <a:spLocks/>
          </p:cNvSpPr>
          <p:nvPr/>
        </p:nvSpPr>
        <p:spPr>
          <a:xfrm>
            <a:off x="767408" y="2140157"/>
            <a:ext cx="10657184" cy="2577685"/>
          </a:xfrm>
          <a:solidFill>
            <a:schemeClr val="bg2"/>
          </a:solid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gn="ctr" defTabSz="914400" rtl="0" eaLnBrk="1" fontAlgn="auto" latinLnBrk="0" hangingPunct="1">
              <a:lnSpc>
                <a:spcPct val="90000"/>
              </a:lnSpc>
              <a:spcBef>
                <a:spcPct val="0"/>
              </a:spcBef>
              <a:spcAft>
                <a:spcPts val="0"/>
              </a:spcAft>
              <a:buClrTx/>
              <a:buSzTx/>
              <a:tabLst/>
              <a:defRPr/>
            </a:pPr>
            <a:r>
              <a:rPr lang="tr-TR" sz="6000" b="1" i="1" dirty="0">
                <a:solidFill>
                  <a:srgbClr val="C00000"/>
                </a:solidFill>
                <a:latin typeface="Calibri" panose="020F0502020204030204"/>
              </a:rPr>
              <a:t>5</a:t>
            </a:r>
            <a:r>
              <a:rPr kumimoji="0" lang="tr-TR" sz="6000" b="1" i="1" u="none" strike="noStrike" kern="1200" cap="none" spc="0" normalizeH="0" baseline="0" noProof="0" dirty="0">
                <a:ln>
                  <a:noFill/>
                </a:ln>
                <a:solidFill>
                  <a:srgbClr val="C00000"/>
                </a:solidFill>
                <a:effectLst/>
                <a:uLnTx/>
                <a:uFillTx/>
                <a:latin typeface="Calibri" panose="020F0502020204030204"/>
                <a:ea typeface="+mj-ea"/>
                <a:cs typeface="+mj-cs"/>
              </a:rPr>
              <a:t>. Bölüm</a:t>
            </a:r>
          </a:p>
          <a:p>
            <a:pPr marR="0" lvl="0" algn="ctr" defTabSz="914400" rtl="0" eaLnBrk="1" fontAlgn="auto" latinLnBrk="0" hangingPunct="1">
              <a:lnSpc>
                <a:spcPct val="90000"/>
              </a:lnSpc>
              <a:spcBef>
                <a:spcPct val="0"/>
              </a:spcBef>
              <a:spcAft>
                <a:spcPts val="0"/>
              </a:spcAft>
              <a:buClrTx/>
              <a:buSzTx/>
              <a:tabLst/>
              <a:defRPr/>
            </a:pPr>
            <a:r>
              <a:rPr kumimoji="0" lang="tr-TR" sz="6000" b="1" i="1" u="none" strike="noStrike" kern="1200" cap="none" spc="0" normalizeH="0" baseline="0" noProof="0" dirty="0">
                <a:ln>
                  <a:noFill/>
                </a:ln>
                <a:solidFill>
                  <a:srgbClr val="C00000"/>
                </a:solidFill>
                <a:effectLst/>
                <a:uLnTx/>
                <a:uFillTx/>
                <a:latin typeface="Calibri" panose="020F0502020204030204"/>
                <a:ea typeface="+mj-ea"/>
                <a:cs typeface="+mj-cs"/>
              </a:rPr>
              <a:t>Türkiye Yeşil Mutabakat Eylem Planı</a:t>
            </a:r>
          </a:p>
        </p:txBody>
      </p:sp>
    </p:spTree>
    <p:extLst>
      <p:ext uri="{BB962C8B-B14F-4D97-AF65-F5344CB8AC3E}">
        <p14:creationId xmlns:p14="http://schemas.microsoft.com/office/powerpoint/2010/main" val="43395448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5AF533F9-F90B-E283-7AEC-DE15B2A1E583}"/>
              </a:ext>
            </a:extLst>
          </p:cNvPr>
          <p:cNvSpPr txBox="1"/>
          <p:nvPr/>
        </p:nvSpPr>
        <p:spPr>
          <a:xfrm>
            <a:off x="695400" y="932826"/>
            <a:ext cx="10981735" cy="4832092"/>
          </a:xfrm>
          <a:prstGeom prst="rect">
            <a:avLst/>
          </a:prstGeom>
          <a:noFill/>
        </p:spPr>
        <p:txBody>
          <a:bodyPr wrap="square">
            <a:spAutoFit/>
          </a:bodyPr>
          <a:lstStyle/>
          <a:p>
            <a:pPr algn="just">
              <a:spcAft>
                <a:spcPts val="1200"/>
              </a:spcAft>
            </a:pPr>
            <a:r>
              <a:rPr lang="tr-TR" sz="2400" b="1" dirty="0"/>
              <a:t>5.1. Emisyon Ticaret Sistemi: </a:t>
            </a:r>
            <a:r>
              <a:rPr lang="tr-TR" sz="2400" dirty="0"/>
              <a:t>Türkiye’nin, sınırda karbon düzenleme mekanizmasından etkilenmemesi için emisyon ticaret sistemini (ETS) kurması veya karbon vergisi uygulamasına geçmesi gerekmektedir. ETS, karbon fiyatlandırma mekanizmaları arasında tavsiye edilen bir modeldir. Türkiye, 2013’ten bu yana Dünya Bankası tarafından desteklenen bir program çerçevesinde ETS üzerinde çalışmaktadır.​</a:t>
            </a:r>
          </a:p>
          <a:p>
            <a:pPr algn="just">
              <a:spcAft>
                <a:spcPts val="1200"/>
              </a:spcAft>
            </a:pPr>
            <a:r>
              <a:rPr lang="tr-TR" sz="2400" b="1" dirty="0"/>
              <a:t>5.2. Sınırda Karbon Düzenlemesi: </a:t>
            </a:r>
            <a:r>
              <a:rPr lang="tr-TR" sz="2400" dirty="0"/>
              <a:t>Sınırda karbon düzenleme mekanizması (SKDM), AB tarafından karbon kaçağını önlemek amacıyla geliştirilen bir mekanizmadır. Türkiye’nin bu mekanizmanın etkilerinden kaçınmak için karbon emisyonlarını sınırlandıran tedbirler alması gerekmektedir</a:t>
            </a:r>
            <a:r>
              <a:rPr lang="tr-TR" sz="2400" b="1" dirty="0"/>
              <a:t>​.</a:t>
            </a:r>
          </a:p>
          <a:p>
            <a:pPr algn="just">
              <a:spcAft>
                <a:spcPts val="1200"/>
              </a:spcAft>
            </a:pPr>
            <a:r>
              <a:rPr lang="tr-TR" sz="2400" b="1" dirty="0"/>
              <a:t>5.3. Yeşil ve Döngüsel Ekonomi: </a:t>
            </a:r>
            <a:r>
              <a:rPr lang="tr-TR" sz="2400" dirty="0"/>
              <a:t>Bu alt başlık altında Türkiye’nin döngüsel ekonomiye geçişini destekleyecek düzenlemeler ve projeler ele alınır. Tekstil ve inşaat gibi sektörlerin bu süreçte önemli bir rol oynaması beklenmektedir</a:t>
            </a:r>
            <a:r>
              <a:rPr lang="tr-TR" sz="2400" b="1" dirty="0"/>
              <a:t>​.</a:t>
            </a:r>
          </a:p>
        </p:txBody>
      </p:sp>
      <p:sp>
        <p:nvSpPr>
          <p:cNvPr id="2" name="Unvan 1">
            <a:extLst>
              <a:ext uri="{FF2B5EF4-FFF2-40B4-BE49-F238E27FC236}">
                <a16:creationId xmlns:a16="http://schemas.microsoft.com/office/drawing/2014/main" id="{11341EB2-8A00-CAB8-AB77-F3FE0D47797E}"/>
              </a:ext>
            </a:extLst>
          </p:cNvPr>
          <p:cNvSpPr txBox="1">
            <a:spLocks/>
          </p:cNvSpPr>
          <p:nvPr/>
        </p:nvSpPr>
        <p:spPr>
          <a:xfrm>
            <a:off x="695400" y="49067"/>
            <a:ext cx="10801200" cy="64103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tr-TR" sz="4000" b="1" i="0" u="none" strike="noStrike" kern="1200" cap="none" spc="0" normalizeH="0" baseline="0" noProof="0" dirty="0">
                <a:ln>
                  <a:noFill/>
                </a:ln>
                <a:solidFill>
                  <a:srgbClr val="C00000"/>
                </a:solidFill>
                <a:effectLst/>
                <a:uLnTx/>
                <a:uFillTx/>
                <a:latin typeface="Calibri" panose="020F0502020204030204"/>
                <a:ea typeface="+mj-ea"/>
                <a:cs typeface="+mj-cs"/>
              </a:rPr>
              <a:t>5. BÖLÜM</a:t>
            </a:r>
          </a:p>
        </p:txBody>
      </p:sp>
    </p:spTree>
    <p:extLst>
      <p:ext uri="{BB962C8B-B14F-4D97-AF65-F5344CB8AC3E}">
        <p14:creationId xmlns:p14="http://schemas.microsoft.com/office/powerpoint/2010/main" val="100432371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5AF533F9-F90B-E283-7AEC-DE15B2A1E583}"/>
              </a:ext>
            </a:extLst>
          </p:cNvPr>
          <p:cNvSpPr txBox="1"/>
          <p:nvPr/>
        </p:nvSpPr>
        <p:spPr>
          <a:xfrm>
            <a:off x="695400" y="932826"/>
            <a:ext cx="10981735" cy="1200329"/>
          </a:xfrm>
          <a:prstGeom prst="rect">
            <a:avLst/>
          </a:prstGeom>
          <a:noFill/>
        </p:spPr>
        <p:txBody>
          <a:bodyPr wrap="square">
            <a:spAutoFit/>
          </a:bodyPr>
          <a:lstStyle/>
          <a:p>
            <a:pPr algn="just">
              <a:spcAft>
                <a:spcPts val="1200"/>
              </a:spcAft>
            </a:pPr>
            <a:r>
              <a:rPr lang="tr-TR" sz="2400" b="1" dirty="0"/>
              <a:t>5.4. Yeşil Finansman: </a:t>
            </a:r>
            <a:r>
              <a:rPr lang="tr-TR" sz="2400" dirty="0"/>
              <a:t>Yeşil finansman, sürdürülebilir yatırımların desteklenmesi için finansman olanaklarının genişletilmesini kapsar. Türkiye’de sürdürülebilir bankacılık uygulamaları ve yeşil tahvil gibi finansal enstrümanlar bu kapsamda geliştirilecektir.​</a:t>
            </a:r>
          </a:p>
        </p:txBody>
      </p:sp>
      <p:sp>
        <p:nvSpPr>
          <p:cNvPr id="2" name="Unvan 1">
            <a:extLst>
              <a:ext uri="{FF2B5EF4-FFF2-40B4-BE49-F238E27FC236}">
                <a16:creationId xmlns:a16="http://schemas.microsoft.com/office/drawing/2014/main" id="{11341EB2-8A00-CAB8-AB77-F3FE0D47797E}"/>
              </a:ext>
            </a:extLst>
          </p:cNvPr>
          <p:cNvSpPr txBox="1">
            <a:spLocks/>
          </p:cNvSpPr>
          <p:nvPr/>
        </p:nvSpPr>
        <p:spPr>
          <a:xfrm>
            <a:off x="695400" y="49067"/>
            <a:ext cx="10801200" cy="64103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tr-TR" sz="4000" b="1" i="0" u="none" strike="noStrike" kern="1200" cap="none" spc="0" normalizeH="0" baseline="0" noProof="0" dirty="0">
                <a:ln>
                  <a:noFill/>
                </a:ln>
                <a:solidFill>
                  <a:srgbClr val="C00000"/>
                </a:solidFill>
                <a:effectLst/>
                <a:uLnTx/>
                <a:uFillTx/>
                <a:latin typeface="Calibri" panose="020F0502020204030204"/>
                <a:ea typeface="+mj-ea"/>
                <a:cs typeface="+mj-cs"/>
              </a:rPr>
              <a:t>5. BÖLÜM</a:t>
            </a:r>
          </a:p>
        </p:txBody>
      </p:sp>
    </p:spTree>
    <p:extLst>
      <p:ext uri="{BB962C8B-B14F-4D97-AF65-F5344CB8AC3E}">
        <p14:creationId xmlns:p14="http://schemas.microsoft.com/office/powerpoint/2010/main" val="407804034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2">
            <a:extLst>
              <a:ext uri="{FF2B5EF4-FFF2-40B4-BE49-F238E27FC236}">
                <a16:creationId xmlns:a16="http://schemas.microsoft.com/office/drawing/2014/main" id="{D4F5C18C-6D76-491A-801D-A18063F11290}"/>
              </a:ext>
            </a:extLst>
          </p:cNvPr>
          <p:cNvSpPr txBox="1">
            <a:spLocks/>
          </p:cNvSpPr>
          <p:nvPr/>
        </p:nvSpPr>
        <p:spPr>
          <a:xfrm>
            <a:off x="767408" y="2140157"/>
            <a:ext cx="10657184" cy="2577685"/>
          </a:xfrm>
          <a:solidFill>
            <a:schemeClr val="bg2"/>
          </a:solid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gn="ctr" defTabSz="914400" rtl="0" eaLnBrk="1" fontAlgn="auto" latinLnBrk="0" hangingPunct="1">
              <a:lnSpc>
                <a:spcPct val="90000"/>
              </a:lnSpc>
              <a:spcBef>
                <a:spcPct val="0"/>
              </a:spcBef>
              <a:spcAft>
                <a:spcPts val="0"/>
              </a:spcAft>
              <a:buClrTx/>
              <a:buSzTx/>
              <a:tabLst/>
              <a:defRPr/>
            </a:pPr>
            <a:r>
              <a:rPr lang="tr-TR" sz="6000" b="1" i="1" dirty="0">
                <a:solidFill>
                  <a:srgbClr val="C00000"/>
                </a:solidFill>
                <a:latin typeface="Calibri" panose="020F0502020204030204"/>
              </a:rPr>
              <a:t>6</a:t>
            </a:r>
            <a:r>
              <a:rPr kumimoji="0" lang="tr-TR" sz="6000" b="1" i="1" u="none" strike="noStrike" kern="1200" cap="none" spc="0" normalizeH="0" baseline="0" noProof="0" dirty="0">
                <a:ln>
                  <a:noFill/>
                </a:ln>
                <a:solidFill>
                  <a:srgbClr val="C00000"/>
                </a:solidFill>
                <a:effectLst/>
                <a:uLnTx/>
                <a:uFillTx/>
                <a:latin typeface="Calibri" panose="020F0502020204030204"/>
                <a:ea typeface="+mj-ea"/>
                <a:cs typeface="+mj-cs"/>
              </a:rPr>
              <a:t>. Bölüm</a:t>
            </a:r>
          </a:p>
          <a:p>
            <a:pPr marR="0" lvl="0" algn="ctr" defTabSz="914400" rtl="0" eaLnBrk="1" fontAlgn="auto" latinLnBrk="0" hangingPunct="1">
              <a:lnSpc>
                <a:spcPct val="90000"/>
              </a:lnSpc>
              <a:spcBef>
                <a:spcPct val="0"/>
              </a:spcBef>
              <a:spcAft>
                <a:spcPts val="0"/>
              </a:spcAft>
              <a:buClrTx/>
              <a:buSzTx/>
              <a:tabLst/>
              <a:defRPr/>
            </a:pPr>
            <a:r>
              <a:rPr kumimoji="0" lang="tr-TR" sz="6000" b="1" i="1" u="none" strike="noStrike" kern="1200" cap="none" spc="0" normalizeH="0" baseline="0" noProof="0" dirty="0">
                <a:ln>
                  <a:noFill/>
                </a:ln>
                <a:solidFill>
                  <a:srgbClr val="C00000"/>
                </a:solidFill>
                <a:effectLst/>
                <a:uLnTx/>
                <a:uFillTx/>
                <a:latin typeface="Calibri" panose="020F0502020204030204"/>
                <a:ea typeface="+mj-ea"/>
                <a:cs typeface="+mj-cs"/>
              </a:rPr>
              <a:t>Türkiye Sürdürülebilirlik Raporlama Standartları</a:t>
            </a:r>
          </a:p>
        </p:txBody>
      </p:sp>
    </p:spTree>
    <p:extLst>
      <p:ext uri="{BB962C8B-B14F-4D97-AF65-F5344CB8AC3E}">
        <p14:creationId xmlns:p14="http://schemas.microsoft.com/office/powerpoint/2010/main" val="41199084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5AF533F9-F90B-E283-7AEC-DE15B2A1E583}"/>
              </a:ext>
            </a:extLst>
          </p:cNvPr>
          <p:cNvSpPr txBox="1"/>
          <p:nvPr/>
        </p:nvSpPr>
        <p:spPr>
          <a:xfrm>
            <a:off x="695400" y="932826"/>
            <a:ext cx="10981735" cy="5570756"/>
          </a:xfrm>
          <a:prstGeom prst="rect">
            <a:avLst/>
          </a:prstGeom>
          <a:noFill/>
        </p:spPr>
        <p:txBody>
          <a:bodyPr wrap="square">
            <a:spAutoFit/>
          </a:bodyPr>
          <a:lstStyle/>
          <a:p>
            <a:pPr algn="just">
              <a:spcAft>
                <a:spcPts val="1200"/>
              </a:spcAft>
            </a:pPr>
            <a:r>
              <a:rPr lang="tr-TR" sz="2400" b="1" dirty="0"/>
              <a:t>6.1. TSRS S1: Sürdürülebilirlikle İlgili Finansal Bilgilerin Açıklanmasına İlişkin Genel Hükümler Standardı: </a:t>
            </a:r>
            <a:r>
              <a:rPr lang="tr-TR" sz="2400" dirty="0"/>
              <a:t>Bu standart, şirketlerin sürdürülebilirlik konusunda finansal bilgileri nasıl açıklayacaklarına dair genel hükümleri kapsar. Şirketler, çevresel ve sosyal etkilerinin finansal performansları üzerindeki etkilerini raporlamak zorundadır. Bu, paydaşların daha bilinçli kararlar vermesine yardımcı olur.</a:t>
            </a:r>
            <a:endParaRPr lang="tr-TR" sz="2400" b="1" dirty="0"/>
          </a:p>
          <a:p>
            <a:pPr algn="just">
              <a:spcAft>
                <a:spcPts val="1200"/>
              </a:spcAft>
            </a:pPr>
            <a:r>
              <a:rPr lang="tr-TR" sz="2400" b="1" dirty="0"/>
              <a:t>6.2. TSRS S2: İklimle İlgili Açıklamalar Standardı: </a:t>
            </a:r>
            <a:r>
              <a:rPr lang="tr-TR" sz="2400" dirty="0"/>
              <a:t>TSRS S2, şirketlerin iklim değişikliğine dair risklerini ve bunlara yönelik stratejilerini açıklamalarını gerektirir. Şirketlerin, iklimle ilgili risklerin finansal etkilerini nasıl yönetecekleri ve raporlayacakları konusunda net rehberlik sunar. Bu standart, özellikle karbon emisyonları ve iklimle ilgili finansal açıklamaları içerir.</a:t>
            </a:r>
          </a:p>
          <a:p>
            <a:pPr algn="just">
              <a:spcAft>
                <a:spcPts val="1200"/>
              </a:spcAft>
            </a:pPr>
            <a:r>
              <a:rPr lang="tr-TR" sz="2400" b="1" dirty="0"/>
              <a:t>6.3. Sektöre Özgü Standartlar: </a:t>
            </a:r>
            <a:r>
              <a:rPr lang="tr-TR" sz="2400" dirty="0"/>
              <a:t>Her sektör için özel olarak geliştirilen standartlar, belirli sektörlerde faaliyet gösteren şirketlerin sürdürülebilirlik performanslarını daha net bir şekilde ölçmesine ve raporlamasına olanak tanır. Bu standartlar, sektörel farklılıklar dikkate alınarak hazırlanmıştır.</a:t>
            </a:r>
            <a:endParaRPr lang="tr-TR" sz="2400" b="1" dirty="0"/>
          </a:p>
        </p:txBody>
      </p:sp>
      <p:sp>
        <p:nvSpPr>
          <p:cNvPr id="2" name="Unvan 1">
            <a:extLst>
              <a:ext uri="{FF2B5EF4-FFF2-40B4-BE49-F238E27FC236}">
                <a16:creationId xmlns:a16="http://schemas.microsoft.com/office/drawing/2014/main" id="{11341EB2-8A00-CAB8-AB77-F3FE0D47797E}"/>
              </a:ext>
            </a:extLst>
          </p:cNvPr>
          <p:cNvSpPr txBox="1">
            <a:spLocks/>
          </p:cNvSpPr>
          <p:nvPr/>
        </p:nvSpPr>
        <p:spPr>
          <a:xfrm>
            <a:off x="695400" y="49067"/>
            <a:ext cx="10801200" cy="64103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tr-TR" sz="4000" b="1" i="0" u="none" strike="noStrike" kern="1200" cap="none" spc="0" normalizeH="0" baseline="0" noProof="0" dirty="0">
                <a:ln>
                  <a:noFill/>
                </a:ln>
                <a:solidFill>
                  <a:srgbClr val="C00000"/>
                </a:solidFill>
                <a:effectLst/>
                <a:uLnTx/>
                <a:uFillTx/>
                <a:latin typeface="Calibri" panose="020F0502020204030204"/>
                <a:ea typeface="+mj-ea"/>
                <a:cs typeface="+mj-cs"/>
              </a:rPr>
              <a:t>6. BÖLÜM</a:t>
            </a:r>
          </a:p>
        </p:txBody>
      </p:sp>
    </p:spTree>
    <p:extLst>
      <p:ext uri="{BB962C8B-B14F-4D97-AF65-F5344CB8AC3E}">
        <p14:creationId xmlns:p14="http://schemas.microsoft.com/office/powerpoint/2010/main" val="237211230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5AF533F9-F90B-E283-7AEC-DE15B2A1E583}"/>
              </a:ext>
            </a:extLst>
          </p:cNvPr>
          <p:cNvSpPr txBox="1"/>
          <p:nvPr/>
        </p:nvSpPr>
        <p:spPr>
          <a:xfrm>
            <a:off x="695400" y="932826"/>
            <a:ext cx="10981735" cy="2246769"/>
          </a:xfrm>
          <a:prstGeom prst="rect">
            <a:avLst/>
          </a:prstGeom>
          <a:noFill/>
        </p:spPr>
        <p:txBody>
          <a:bodyPr wrap="square">
            <a:spAutoFit/>
          </a:bodyPr>
          <a:lstStyle/>
          <a:p>
            <a:pPr algn="just">
              <a:spcAft>
                <a:spcPts val="1200"/>
              </a:spcAft>
            </a:pPr>
            <a:r>
              <a:rPr lang="tr-TR" sz="2400" b="1" dirty="0"/>
              <a:t>6.4. Eşlik Eden Rehberlikler: </a:t>
            </a:r>
            <a:r>
              <a:rPr lang="tr-TR" sz="2400" dirty="0"/>
              <a:t>Bu rehberler, şirketlerin sürdürülebilirlik raporlamasını daha etkin bir şekilde gerçekleştirmesine yardımcı olur. Rehberlikler, raporlama sürecinin her aşamasında detaylı bilgi ve metodoloji sunar.</a:t>
            </a:r>
          </a:p>
          <a:p>
            <a:pPr marL="342900" indent="-342900" algn="just">
              <a:spcAft>
                <a:spcPts val="1200"/>
              </a:spcAft>
              <a:buFont typeface="Arial" panose="020B0604020202020204" pitchFamily="34" charset="0"/>
              <a:buChar char="•"/>
            </a:pPr>
            <a:r>
              <a:rPr lang="tr-TR" sz="2400" dirty="0"/>
              <a:t>GDS 3000 Zorunlu Olmayan Rehber</a:t>
            </a:r>
          </a:p>
          <a:p>
            <a:pPr marL="342900" indent="-342900" algn="just">
              <a:spcAft>
                <a:spcPts val="1200"/>
              </a:spcAft>
              <a:buFont typeface="Arial" panose="020B0604020202020204" pitchFamily="34" charset="0"/>
              <a:buChar char="•"/>
            </a:pPr>
            <a:r>
              <a:rPr lang="tr-TR" sz="2400" dirty="0"/>
              <a:t>TSRS 2’nin Sektör Bazlı Uygulanmasına İlişkin Rehber (68 adet)</a:t>
            </a:r>
          </a:p>
        </p:txBody>
      </p:sp>
      <p:sp>
        <p:nvSpPr>
          <p:cNvPr id="2" name="Unvan 1">
            <a:extLst>
              <a:ext uri="{FF2B5EF4-FFF2-40B4-BE49-F238E27FC236}">
                <a16:creationId xmlns:a16="http://schemas.microsoft.com/office/drawing/2014/main" id="{11341EB2-8A00-CAB8-AB77-F3FE0D47797E}"/>
              </a:ext>
            </a:extLst>
          </p:cNvPr>
          <p:cNvSpPr txBox="1">
            <a:spLocks/>
          </p:cNvSpPr>
          <p:nvPr/>
        </p:nvSpPr>
        <p:spPr>
          <a:xfrm>
            <a:off x="695400" y="49067"/>
            <a:ext cx="10801200" cy="64103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tr-TR" sz="4000" b="1" i="0" u="none" strike="noStrike" kern="1200" cap="none" spc="0" normalizeH="0" baseline="0" noProof="0" dirty="0">
                <a:ln>
                  <a:noFill/>
                </a:ln>
                <a:solidFill>
                  <a:srgbClr val="C00000"/>
                </a:solidFill>
                <a:effectLst/>
                <a:uLnTx/>
                <a:uFillTx/>
                <a:latin typeface="Calibri" panose="020F0502020204030204"/>
                <a:ea typeface="+mj-ea"/>
                <a:cs typeface="+mj-cs"/>
              </a:rPr>
              <a:t>6. BÖLÜM</a:t>
            </a:r>
          </a:p>
        </p:txBody>
      </p:sp>
    </p:spTree>
    <p:extLst>
      <p:ext uri="{BB962C8B-B14F-4D97-AF65-F5344CB8AC3E}">
        <p14:creationId xmlns:p14="http://schemas.microsoft.com/office/powerpoint/2010/main" val="9936055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2">
            <a:extLst>
              <a:ext uri="{FF2B5EF4-FFF2-40B4-BE49-F238E27FC236}">
                <a16:creationId xmlns:a16="http://schemas.microsoft.com/office/drawing/2014/main" id="{D4F5C18C-6D76-491A-801D-A18063F11290}"/>
              </a:ext>
            </a:extLst>
          </p:cNvPr>
          <p:cNvSpPr txBox="1">
            <a:spLocks/>
          </p:cNvSpPr>
          <p:nvPr/>
        </p:nvSpPr>
        <p:spPr>
          <a:xfrm>
            <a:off x="767408" y="2601135"/>
            <a:ext cx="10657184" cy="1655730"/>
          </a:xfrm>
          <a:solidFill>
            <a:schemeClr val="bg2"/>
          </a:solid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gn="ctr" defTabSz="914400" rtl="0" eaLnBrk="1" fontAlgn="auto" latinLnBrk="0" hangingPunct="1">
              <a:lnSpc>
                <a:spcPct val="90000"/>
              </a:lnSpc>
              <a:spcBef>
                <a:spcPct val="0"/>
              </a:spcBef>
              <a:spcAft>
                <a:spcPts val="0"/>
              </a:spcAft>
              <a:buClrTx/>
              <a:buSzTx/>
              <a:tabLst/>
              <a:defRPr/>
            </a:pPr>
            <a:r>
              <a:rPr kumimoji="0" lang="tr-TR" sz="6000" b="1" i="1" u="none" strike="noStrike" kern="1200" cap="none" spc="0" normalizeH="0" baseline="0" noProof="0" dirty="0">
                <a:ln>
                  <a:noFill/>
                </a:ln>
                <a:solidFill>
                  <a:srgbClr val="C00000"/>
                </a:solidFill>
                <a:effectLst/>
                <a:uLnTx/>
                <a:uFillTx/>
                <a:latin typeface="Calibri" panose="020F0502020204030204"/>
                <a:ea typeface="+mj-ea"/>
                <a:cs typeface="+mj-cs"/>
              </a:rPr>
              <a:t>1. Bölüm</a:t>
            </a:r>
          </a:p>
          <a:p>
            <a:pPr marR="0" lvl="0" algn="ctr" defTabSz="914400" rtl="0" eaLnBrk="1" fontAlgn="auto" latinLnBrk="0" hangingPunct="1">
              <a:lnSpc>
                <a:spcPct val="90000"/>
              </a:lnSpc>
              <a:spcBef>
                <a:spcPct val="0"/>
              </a:spcBef>
              <a:spcAft>
                <a:spcPts val="0"/>
              </a:spcAft>
              <a:buClrTx/>
              <a:buSzTx/>
              <a:tabLst/>
              <a:defRPr/>
            </a:pPr>
            <a:r>
              <a:rPr kumimoji="0" lang="tr-TR" sz="6000" b="1" i="1" u="none" strike="noStrike" kern="1200" cap="none" spc="0" normalizeH="0" baseline="0" noProof="0" dirty="0">
                <a:ln>
                  <a:noFill/>
                </a:ln>
                <a:solidFill>
                  <a:srgbClr val="C00000"/>
                </a:solidFill>
                <a:effectLst/>
                <a:uLnTx/>
                <a:uFillTx/>
                <a:latin typeface="Calibri" panose="020F0502020204030204"/>
                <a:ea typeface="+mj-ea"/>
                <a:cs typeface="+mj-cs"/>
              </a:rPr>
              <a:t>Sürdürülebilirliğe Giriş</a:t>
            </a:r>
          </a:p>
        </p:txBody>
      </p:sp>
    </p:spTree>
    <p:extLst>
      <p:ext uri="{BB962C8B-B14F-4D97-AF65-F5344CB8AC3E}">
        <p14:creationId xmlns:p14="http://schemas.microsoft.com/office/powerpoint/2010/main" val="320626787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2">
            <a:extLst>
              <a:ext uri="{FF2B5EF4-FFF2-40B4-BE49-F238E27FC236}">
                <a16:creationId xmlns:a16="http://schemas.microsoft.com/office/drawing/2014/main" id="{D4F5C18C-6D76-491A-801D-A18063F11290}"/>
              </a:ext>
            </a:extLst>
          </p:cNvPr>
          <p:cNvSpPr txBox="1">
            <a:spLocks/>
          </p:cNvSpPr>
          <p:nvPr/>
        </p:nvSpPr>
        <p:spPr>
          <a:xfrm>
            <a:off x="767408" y="2140157"/>
            <a:ext cx="10657184" cy="2577685"/>
          </a:xfrm>
          <a:solidFill>
            <a:schemeClr val="bg2"/>
          </a:solid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gn="ctr" defTabSz="914400" rtl="0" eaLnBrk="1" fontAlgn="auto" latinLnBrk="0" hangingPunct="1">
              <a:lnSpc>
                <a:spcPct val="90000"/>
              </a:lnSpc>
              <a:spcBef>
                <a:spcPct val="0"/>
              </a:spcBef>
              <a:spcAft>
                <a:spcPts val="0"/>
              </a:spcAft>
              <a:buClrTx/>
              <a:buSzTx/>
              <a:tabLst/>
              <a:defRPr/>
            </a:pPr>
            <a:r>
              <a:rPr lang="tr-TR" sz="6000" b="1" i="1" dirty="0">
                <a:solidFill>
                  <a:srgbClr val="C00000"/>
                </a:solidFill>
                <a:latin typeface="Calibri" panose="020F0502020204030204"/>
              </a:rPr>
              <a:t>7</a:t>
            </a:r>
            <a:r>
              <a:rPr kumimoji="0" lang="tr-TR" sz="6000" b="1" i="1" u="none" strike="noStrike" kern="1200" cap="none" spc="0" normalizeH="0" baseline="0" noProof="0" dirty="0">
                <a:ln>
                  <a:noFill/>
                </a:ln>
                <a:solidFill>
                  <a:srgbClr val="C00000"/>
                </a:solidFill>
                <a:effectLst/>
                <a:uLnTx/>
                <a:uFillTx/>
                <a:latin typeface="Calibri" panose="020F0502020204030204"/>
                <a:ea typeface="+mj-ea"/>
                <a:cs typeface="+mj-cs"/>
              </a:rPr>
              <a:t>. Bölüm</a:t>
            </a:r>
          </a:p>
          <a:p>
            <a:pPr marR="0" lvl="0" algn="ctr" defTabSz="914400" rtl="0" eaLnBrk="1" fontAlgn="auto" latinLnBrk="0" hangingPunct="1">
              <a:lnSpc>
                <a:spcPct val="90000"/>
              </a:lnSpc>
              <a:spcBef>
                <a:spcPct val="0"/>
              </a:spcBef>
              <a:spcAft>
                <a:spcPts val="0"/>
              </a:spcAft>
              <a:buClrTx/>
              <a:buSzTx/>
              <a:tabLst/>
              <a:defRPr/>
            </a:pPr>
            <a:r>
              <a:rPr kumimoji="0" lang="tr-TR" sz="6000" b="1" i="1" u="none" strike="noStrike" kern="1200" cap="none" spc="0" normalizeH="0" baseline="0" noProof="0" dirty="0">
                <a:ln>
                  <a:noFill/>
                </a:ln>
                <a:solidFill>
                  <a:srgbClr val="C00000"/>
                </a:solidFill>
                <a:effectLst/>
                <a:uLnTx/>
                <a:uFillTx/>
                <a:latin typeface="Calibri" panose="020F0502020204030204"/>
                <a:ea typeface="+mj-ea"/>
                <a:cs typeface="+mj-cs"/>
              </a:rPr>
              <a:t>Sürdürülebilirlik Performansının Ölçümü ve Raporlanması</a:t>
            </a:r>
          </a:p>
        </p:txBody>
      </p:sp>
    </p:spTree>
    <p:extLst>
      <p:ext uri="{BB962C8B-B14F-4D97-AF65-F5344CB8AC3E}">
        <p14:creationId xmlns:p14="http://schemas.microsoft.com/office/powerpoint/2010/main" val="14368822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5AF533F9-F90B-E283-7AEC-DE15B2A1E583}"/>
              </a:ext>
            </a:extLst>
          </p:cNvPr>
          <p:cNvSpPr txBox="1"/>
          <p:nvPr/>
        </p:nvSpPr>
        <p:spPr>
          <a:xfrm>
            <a:off x="695400" y="932826"/>
            <a:ext cx="10981735" cy="5970865"/>
          </a:xfrm>
          <a:prstGeom prst="rect">
            <a:avLst/>
          </a:prstGeom>
          <a:noFill/>
        </p:spPr>
        <p:txBody>
          <a:bodyPr wrap="square">
            <a:spAutoFit/>
          </a:bodyPr>
          <a:lstStyle/>
          <a:p>
            <a:pPr marL="342900" indent="-342900" algn="just">
              <a:spcAft>
                <a:spcPts val="1200"/>
              </a:spcAft>
              <a:buFont typeface="Wingdings" pitchFamily="2" charset="2"/>
              <a:buChar char="Ø"/>
            </a:pPr>
            <a:r>
              <a:rPr lang="tr-TR" sz="2400" b="1" dirty="0"/>
              <a:t>Sürdürülebilirlik Performansının Ölçümünde Kullanılacak Göstergeler: </a:t>
            </a:r>
            <a:r>
              <a:rPr lang="tr-TR" sz="2400" dirty="0"/>
              <a:t>ESG (</a:t>
            </a:r>
            <a:r>
              <a:rPr lang="tr-TR" sz="2400" dirty="0" err="1"/>
              <a:t>Environmental</a:t>
            </a:r>
            <a:r>
              <a:rPr lang="tr-TR" sz="2400" dirty="0"/>
              <a:t>, </a:t>
            </a:r>
            <a:r>
              <a:rPr lang="tr-TR" sz="2400" dirty="0" err="1"/>
              <a:t>Social</a:t>
            </a:r>
            <a:r>
              <a:rPr lang="tr-TR" sz="2400" dirty="0"/>
              <a:t> </a:t>
            </a:r>
            <a:r>
              <a:rPr lang="tr-TR" sz="2400" dirty="0" err="1"/>
              <a:t>and</a:t>
            </a:r>
            <a:r>
              <a:rPr lang="tr-TR" sz="2400" dirty="0"/>
              <a:t> </a:t>
            </a:r>
            <a:r>
              <a:rPr lang="tr-TR" sz="2400" dirty="0" err="1"/>
              <a:t>Governance</a:t>
            </a:r>
            <a:r>
              <a:rPr lang="tr-TR" sz="2400" dirty="0"/>
              <a:t>) sürdürülebilirlik performansı kriterleri:</a:t>
            </a:r>
          </a:p>
          <a:p>
            <a:pPr marL="342900" indent="-342900" algn="just">
              <a:spcAft>
                <a:spcPts val="1200"/>
              </a:spcAft>
              <a:buFont typeface="Arial" panose="020B0604020202020204" pitchFamily="34" charset="0"/>
              <a:buChar char="•"/>
            </a:pPr>
            <a:r>
              <a:rPr lang="tr-TR" sz="2400" b="1" dirty="0"/>
              <a:t>Çevresel faktörler (E), </a:t>
            </a:r>
            <a:r>
              <a:rPr lang="tr-TR" sz="2400" dirty="0"/>
              <a:t>şirketlerin çevresel etkilerini incelemektedir.</a:t>
            </a:r>
          </a:p>
          <a:p>
            <a:pPr marL="342900" indent="-342900" algn="just">
              <a:spcAft>
                <a:spcPts val="1200"/>
              </a:spcAft>
              <a:buFont typeface="Arial" panose="020B0604020202020204" pitchFamily="34" charset="0"/>
              <a:buChar char="•"/>
            </a:pPr>
            <a:r>
              <a:rPr lang="tr-TR" sz="2400" b="1" dirty="0"/>
              <a:t>Sosyal faktörler (S), </a:t>
            </a:r>
            <a:r>
              <a:rPr lang="tr-TR" sz="2400" dirty="0"/>
              <a:t>şirketin topluma olan etkisini değerlendirir ve çalışan refahı, toplum ilişkileri ve sosyal sorumluluk projeleri gibi konuları içerirken,</a:t>
            </a:r>
          </a:p>
          <a:p>
            <a:pPr marL="342900" indent="-342900" algn="just">
              <a:spcAft>
                <a:spcPts val="1200"/>
              </a:spcAft>
              <a:buFont typeface="Arial" panose="020B0604020202020204" pitchFamily="34" charset="0"/>
              <a:buChar char="•"/>
            </a:pPr>
            <a:r>
              <a:rPr lang="tr-TR" sz="2400" b="1" dirty="0"/>
              <a:t>Yönetişim faktörleri (G), </a:t>
            </a:r>
            <a:r>
              <a:rPr lang="tr-TR" sz="2400" dirty="0"/>
              <a:t>şirketin yönetim ve işletme süreçlerini değerlendirir ve kurumsal yönetim, şeffaflık, etik değerler ve finansal raporlama gibi konuları kapsar.</a:t>
            </a:r>
          </a:p>
          <a:p>
            <a:pPr marL="342900" indent="-342900" algn="just">
              <a:spcAft>
                <a:spcPts val="1200"/>
              </a:spcAft>
              <a:buFont typeface="Wingdings" pitchFamily="2" charset="2"/>
              <a:buChar char="Ø"/>
            </a:pPr>
            <a:r>
              <a:rPr lang="tr-TR" sz="2400" b="1" dirty="0"/>
              <a:t>Kurumsal Sürdürülebilirlik Performansının Ölçümünde Kullanılan Yöntemler: </a:t>
            </a:r>
          </a:p>
          <a:p>
            <a:pPr marL="342900" indent="-342900" algn="just">
              <a:spcAft>
                <a:spcPts val="600"/>
              </a:spcAft>
              <a:buFont typeface="Arial" panose="020B0604020202020204" pitchFamily="34" charset="0"/>
              <a:buChar char="•"/>
            </a:pPr>
            <a:r>
              <a:rPr lang="tr-TR" sz="2400" dirty="0"/>
              <a:t>Finansal ve finansal olmayan göstergeleri kullanan yöntemler</a:t>
            </a:r>
          </a:p>
          <a:p>
            <a:pPr marL="342900" indent="-342900" algn="just">
              <a:spcAft>
                <a:spcPts val="600"/>
              </a:spcAft>
              <a:buFont typeface="Arial" panose="020B0604020202020204" pitchFamily="34" charset="0"/>
              <a:buChar char="•"/>
            </a:pPr>
            <a:r>
              <a:rPr lang="tr-TR" sz="2400" dirty="0"/>
              <a:t>Sürdürülebilirlik indikatörlerine odaklanan yöntemler (ESG kriterleri); (eko-etkinlik; üçlü dip çizgi performansı (TBL)</a:t>
            </a:r>
          </a:p>
          <a:p>
            <a:pPr marL="342900" indent="-342900" algn="just">
              <a:spcAft>
                <a:spcPts val="600"/>
              </a:spcAft>
              <a:buFont typeface="Arial" panose="020B0604020202020204" pitchFamily="34" charset="0"/>
              <a:buChar char="•"/>
            </a:pPr>
            <a:r>
              <a:rPr lang="tr-TR" sz="2400" dirty="0"/>
              <a:t>Çeşitli ölçüm çerçeveleri (örneğin GRI, Dow Jones veya Sürdürülebilir Grup Endeksi) kullanan yöntemler</a:t>
            </a:r>
          </a:p>
        </p:txBody>
      </p:sp>
      <p:sp>
        <p:nvSpPr>
          <p:cNvPr id="2" name="Unvan 1">
            <a:extLst>
              <a:ext uri="{FF2B5EF4-FFF2-40B4-BE49-F238E27FC236}">
                <a16:creationId xmlns:a16="http://schemas.microsoft.com/office/drawing/2014/main" id="{11341EB2-8A00-CAB8-AB77-F3FE0D47797E}"/>
              </a:ext>
            </a:extLst>
          </p:cNvPr>
          <p:cNvSpPr txBox="1">
            <a:spLocks/>
          </p:cNvSpPr>
          <p:nvPr/>
        </p:nvSpPr>
        <p:spPr>
          <a:xfrm>
            <a:off x="695400" y="49067"/>
            <a:ext cx="10801200" cy="64103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tr-TR" sz="4000" b="1" i="0" u="none" strike="noStrike" kern="1200" cap="none" spc="0" normalizeH="0" baseline="0" noProof="0" dirty="0">
                <a:ln>
                  <a:noFill/>
                </a:ln>
                <a:solidFill>
                  <a:srgbClr val="C00000"/>
                </a:solidFill>
                <a:effectLst/>
                <a:uLnTx/>
                <a:uFillTx/>
                <a:latin typeface="Calibri" panose="020F0502020204030204"/>
                <a:ea typeface="+mj-ea"/>
                <a:cs typeface="+mj-cs"/>
              </a:rPr>
              <a:t>7. BÖLÜM</a:t>
            </a:r>
          </a:p>
        </p:txBody>
      </p:sp>
    </p:spTree>
    <p:extLst>
      <p:ext uri="{BB962C8B-B14F-4D97-AF65-F5344CB8AC3E}">
        <p14:creationId xmlns:p14="http://schemas.microsoft.com/office/powerpoint/2010/main" val="249708927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5AF533F9-F90B-E283-7AEC-DE15B2A1E583}"/>
              </a:ext>
            </a:extLst>
          </p:cNvPr>
          <p:cNvSpPr txBox="1"/>
          <p:nvPr/>
        </p:nvSpPr>
        <p:spPr>
          <a:xfrm>
            <a:off x="695400" y="838233"/>
            <a:ext cx="10981735" cy="6093976"/>
          </a:xfrm>
          <a:prstGeom prst="rect">
            <a:avLst/>
          </a:prstGeom>
          <a:noFill/>
        </p:spPr>
        <p:txBody>
          <a:bodyPr wrap="square">
            <a:spAutoFit/>
          </a:bodyPr>
          <a:lstStyle/>
          <a:p>
            <a:pPr algn="just">
              <a:spcAft>
                <a:spcPts val="1200"/>
              </a:spcAft>
            </a:pPr>
            <a:r>
              <a:rPr lang="tr-TR" sz="2400" b="1" dirty="0"/>
              <a:t>7.1. Metrik (Gösterge) Seçimi: </a:t>
            </a:r>
            <a:r>
              <a:rPr lang="tr-TR" sz="2400" dirty="0"/>
              <a:t>Sürdürülebilirlik performansını ölçmek için kullanılan göstergeler, iklimle ilgili olan ve olmayan metriklere ayrılmaktadır. Göstergeler, hem çevresel etkileri hem de sosyal ve </a:t>
            </a:r>
            <a:r>
              <a:rPr lang="tr-TR" sz="2400" dirty="0" err="1"/>
              <a:t>yönetişimsel</a:t>
            </a:r>
            <a:r>
              <a:rPr lang="tr-TR" sz="2400" dirty="0"/>
              <a:t> süreçleri değerlendirmekte kullanılır. Bu göstergelerin doğru seçimi, firmanın sürdürülebilirlik stratejilerinin ne kadar etkin olduğunun anlaşılması için kritik önemdedir.</a:t>
            </a:r>
          </a:p>
          <a:p>
            <a:pPr algn="just">
              <a:spcAft>
                <a:spcPts val="1200"/>
              </a:spcAft>
            </a:pPr>
            <a:r>
              <a:rPr lang="tr-TR" sz="2400" b="1" dirty="0"/>
              <a:t>7.2. Çevresel Metrikler: </a:t>
            </a:r>
            <a:r>
              <a:rPr lang="tr-TR" sz="2400" dirty="0"/>
              <a:t>Çevresel göstergeler, karbon ayak izi, su kullanımı, atık yönetimi gibi unsurları içerir. Şirketler, doğal kaynak kullanımını, enerji tüketimini ve çevreye olan genel etkilerini bu göstergeler aracılığıyla değerlendirirler.</a:t>
            </a:r>
            <a:endParaRPr lang="tr-TR" sz="2400" b="1" dirty="0"/>
          </a:p>
          <a:p>
            <a:pPr algn="just">
              <a:spcAft>
                <a:spcPts val="1200"/>
              </a:spcAft>
            </a:pPr>
            <a:r>
              <a:rPr lang="tr-TR" sz="2400" b="1" dirty="0"/>
              <a:t>7.3. Sosyal Metrikler: </a:t>
            </a:r>
            <a:r>
              <a:rPr lang="tr-TR" sz="2400" dirty="0"/>
              <a:t>Sosyal göstergeler, şirketin çalışanlarına, topluma ve genel insan haklarına olan etkisini değerlendirir. Bu metrikler çalışan refahı, topluluk projeleri, insan haklarına saygı gibi konuları kapsar.</a:t>
            </a:r>
          </a:p>
          <a:p>
            <a:pPr algn="just">
              <a:spcAft>
                <a:spcPts val="1200"/>
              </a:spcAft>
            </a:pPr>
            <a:r>
              <a:rPr lang="tr-TR" sz="2400" b="1" dirty="0"/>
              <a:t>7.4. </a:t>
            </a:r>
            <a:r>
              <a:rPr lang="tr-TR" sz="2400" b="1" dirty="0" err="1"/>
              <a:t>Yönetişimsel</a:t>
            </a:r>
            <a:r>
              <a:rPr lang="tr-TR" sz="2400" b="1" dirty="0"/>
              <a:t>/Finansal Metrikler: </a:t>
            </a:r>
            <a:r>
              <a:rPr lang="tr-TR" sz="2400" dirty="0"/>
              <a:t>Yönetişim ve finansal göstergeler, şirketin yönetim yapısı, şeffaflığı, etik ilkeleri ve risk yönetimi politikalarını değerlendirir. İyi yönetişim, şirketin sürdürülebilirlik performansının yönetilmesi ve raporlanmasında kritik bir rol oynar.</a:t>
            </a:r>
          </a:p>
        </p:txBody>
      </p:sp>
      <p:sp>
        <p:nvSpPr>
          <p:cNvPr id="2" name="Unvan 1">
            <a:extLst>
              <a:ext uri="{FF2B5EF4-FFF2-40B4-BE49-F238E27FC236}">
                <a16:creationId xmlns:a16="http://schemas.microsoft.com/office/drawing/2014/main" id="{11341EB2-8A00-CAB8-AB77-F3FE0D47797E}"/>
              </a:ext>
            </a:extLst>
          </p:cNvPr>
          <p:cNvSpPr txBox="1">
            <a:spLocks/>
          </p:cNvSpPr>
          <p:nvPr/>
        </p:nvSpPr>
        <p:spPr>
          <a:xfrm>
            <a:off x="695400" y="49067"/>
            <a:ext cx="10801200" cy="64103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tr-TR" sz="4000" b="1" i="0" u="none" strike="noStrike" kern="1200" cap="none" spc="0" normalizeH="0" baseline="0" noProof="0" dirty="0">
                <a:ln>
                  <a:noFill/>
                </a:ln>
                <a:solidFill>
                  <a:srgbClr val="C00000"/>
                </a:solidFill>
                <a:effectLst/>
                <a:uLnTx/>
                <a:uFillTx/>
                <a:latin typeface="Calibri" panose="020F0502020204030204"/>
                <a:ea typeface="+mj-ea"/>
                <a:cs typeface="+mj-cs"/>
              </a:rPr>
              <a:t>7. BÖLÜM</a:t>
            </a:r>
          </a:p>
        </p:txBody>
      </p:sp>
    </p:spTree>
    <p:extLst>
      <p:ext uri="{BB962C8B-B14F-4D97-AF65-F5344CB8AC3E}">
        <p14:creationId xmlns:p14="http://schemas.microsoft.com/office/powerpoint/2010/main" val="132756742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2">
            <a:extLst>
              <a:ext uri="{FF2B5EF4-FFF2-40B4-BE49-F238E27FC236}">
                <a16:creationId xmlns:a16="http://schemas.microsoft.com/office/drawing/2014/main" id="{D4F5C18C-6D76-491A-801D-A18063F11290}"/>
              </a:ext>
            </a:extLst>
          </p:cNvPr>
          <p:cNvSpPr txBox="1">
            <a:spLocks/>
          </p:cNvSpPr>
          <p:nvPr/>
        </p:nvSpPr>
        <p:spPr>
          <a:xfrm>
            <a:off x="767408" y="2575685"/>
            <a:ext cx="10657184" cy="1706629"/>
          </a:xfrm>
          <a:solidFill>
            <a:schemeClr val="bg2"/>
          </a:solid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gn="ctr" defTabSz="914400" rtl="0" eaLnBrk="1" fontAlgn="auto" latinLnBrk="0" hangingPunct="1">
              <a:lnSpc>
                <a:spcPct val="90000"/>
              </a:lnSpc>
              <a:spcBef>
                <a:spcPct val="0"/>
              </a:spcBef>
              <a:spcAft>
                <a:spcPts val="0"/>
              </a:spcAft>
              <a:buClrTx/>
              <a:buSzTx/>
              <a:tabLst/>
              <a:defRPr/>
            </a:pPr>
            <a:r>
              <a:rPr kumimoji="0" lang="tr-TR" sz="6000" b="1" i="1" u="none" strike="noStrike" kern="1200" cap="none" spc="0" normalizeH="0" baseline="0" noProof="0" dirty="0">
                <a:ln>
                  <a:noFill/>
                </a:ln>
                <a:solidFill>
                  <a:srgbClr val="C00000"/>
                </a:solidFill>
                <a:effectLst/>
                <a:uLnTx/>
                <a:uFillTx/>
                <a:latin typeface="Calibri" panose="020F0502020204030204"/>
                <a:ea typeface="+mj-ea"/>
                <a:cs typeface="+mj-cs"/>
              </a:rPr>
              <a:t>8. Bölüm</a:t>
            </a:r>
          </a:p>
          <a:p>
            <a:pPr marR="0" lvl="0" algn="ctr" defTabSz="914400" rtl="0" eaLnBrk="1" fontAlgn="auto" latinLnBrk="0" hangingPunct="1">
              <a:lnSpc>
                <a:spcPct val="90000"/>
              </a:lnSpc>
              <a:spcBef>
                <a:spcPct val="0"/>
              </a:spcBef>
              <a:spcAft>
                <a:spcPts val="0"/>
              </a:spcAft>
              <a:buClrTx/>
              <a:buSzTx/>
              <a:tabLst/>
              <a:defRPr/>
            </a:pPr>
            <a:r>
              <a:rPr kumimoji="0" lang="tr-TR" sz="6000" b="1" i="1" u="none" strike="noStrike" kern="1200" cap="none" spc="0" normalizeH="0" baseline="0" noProof="0" dirty="0">
                <a:ln>
                  <a:noFill/>
                </a:ln>
                <a:solidFill>
                  <a:srgbClr val="C00000"/>
                </a:solidFill>
                <a:effectLst/>
                <a:uLnTx/>
                <a:uFillTx/>
                <a:latin typeface="Calibri" panose="020F0502020204030204"/>
                <a:ea typeface="+mj-ea"/>
                <a:cs typeface="+mj-cs"/>
              </a:rPr>
              <a:t>Emisyon Kontrolü ve Yönetimi</a:t>
            </a:r>
          </a:p>
        </p:txBody>
      </p:sp>
    </p:spTree>
    <p:extLst>
      <p:ext uri="{BB962C8B-B14F-4D97-AF65-F5344CB8AC3E}">
        <p14:creationId xmlns:p14="http://schemas.microsoft.com/office/powerpoint/2010/main" val="53382790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5AF533F9-F90B-E283-7AEC-DE15B2A1E583}"/>
              </a:ext>
            </a:extLst>
          </p:cNvPr>
          <p:cNvSpPr txBox="1"/>
          <p:nvPr/>
        </p:nvSpPr>
        <p:spPr>
          <a:xfrm>
            <a:off x="695400" y="932826"/>
            <a:ext cx="10981735" cy="5570756"/>
          </a:xfrm>
          <a:prstGeom prst="rect">
            <a:avLst/>
          </a:prstGeom>
          <a:noFill/>
        </p:spPr>
        <p:txBody>
          <a:bodyPr wrap="square">
            <a:spAutoFit/>
          </a:bodyPr>
          <a:lstStyle/>
          <a:p>
            <a:pPr algn="just">
              <a:spcAft>
                <a:spcPts val="1200"/>
              </a:spcAft>
            </a:pPr>
            <a:r>
              <a:rPr lang="tr-TR" sz="2400" b="1" dirty="0"/>
              <a:t>8.1. Temel Sera Gazları ve Karbon: </a:t>
            </a:r>
            <a:r>
              <a:rPr lang="tr-TR" sz="2400" dirty="0"/>
              <a:t>Bu kısımda, temel sera gazlarının tanımı ve işlevi ele alınmaktadır. Sera gazları, güneşten gelen ısıyı tutarak atmosferde bir sera etkisi yaratır ve bu da yerkürenin yüzeyinde sıcaklık artışına yol açar. Karbondioksit (CO2) başta olmak üzere, metan (CH4), azot oksitler (</a:t>
            </a:r>
            <a:r>
              <a:rPr lang="tr-TR" sz="2400" dirty="0" err="1"/>
              <a:t>NOx</a:t>
            </a:r>
            <a:r>
              <a:rPr lang="tr-TR" sz="2400" dirty="0"/>
              <a:t>) gibi gazlar bu kategoriye girer ve iklim değişikliğine sebep olan en önemli faktörler arasında yer alır.</a:t>
            </a:r>
          </a:p>
          <a:p>
            <a:pPr algn="just">
              <a:spcAft>
                <a:spcPts val="1200"/>
              </a:spcAft>
            </a:pPr>
            <a:r>
              <a:rPr lang="tr-TR" sz="2400" b="1" dirty="0"/>
              <a:t>8.2. Başlıca Sera Gazı Kaynakları: </a:t>
            </a:r>
            <a:r>
              <a:rPr lang="tr-TR" sz="2400" dirty="0"/>
              <a:t>Sanayi, enerji üretimi, tarım ve ulaştırma gibi sektörler sera gazı salınımına neden olan başlıca faaliyetlerdir. Bu emisyon kaynaklarının etkili bir şekilde yönetilmesi, küresel sıcaklık artışını kontrol altında tutmak için kritik öneme sahiptir.</a:t>
            </a:r>
          </a:p>
          <a:p>
            <a:pPr algn="just">
              <a:spcAft>
                <a:spcPts val="1200"/>
              </a:spcAft>
            </a:pPr>
            <a:r>
              <a:rPr lang="tr-TR" sz="2400" b="1" dirty="0"/>
              <a:t>8.3. Sera Gazlarını Azaltıcı Yaklaşımlar, Çözümler ve Projeler: </a:t>
            </a:r>
            <a:r>
              <a:rPr lang="tr-TR" sz="2400" dirty="0"/>
              <a:t>Sera gazı emisyonlarını azaltmak için çeşitli projeler ve çözümler önerilmektedir. Bu bölümde enerji verimliliği projeleri, yenilenebilir enerji kaynaklarının kullanımı ve karbon yakalama teknolojileri gibi çözümler incelenmektedir. Özellikle enerji verimliliği ve yenilenebilir enerji kaynaklarına geçiş, emisyonların azaltılmasında önemli bir rol oynamaktadır.</a:t>
            </a:r>
          </a:p>
        </p:txBody>
      </p:sp>
      <p:sp>
        <p:nvSpPr>
          <p:cNvPr id="2" name="Unvan 1">
            <a:extLst>
              <a:ext uri="{FF2B5EF4-FFF2-40B4-BE49-F238E27FC236}">
                <a16:creationId xmlns:a16="http://schemas.microsoft.com/office/drawing/2014/main" id="{11341EB2-8A00-CAB8-AB77-F3FE0D47797E}"/>
              </a:ext>
            </a:extLst>
          </p:cNvPr>
          <p:cNvSpPr txBox="1">
            <a:spLocks/>
          </p:cNvSpPr>
          <p:nvPr/>
        </p:nvSpPr>
        <p:spPr>
          <a:xfrm>
            <a:off x="695400" y="49067"/>
            <a:ext cx="10801200" cy="64103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tr-TR" sz="4000" b="1" i="0" u="none" strike="noStrike" kern="1200" cap="none" spc="0" normalizeH="0" baseline="0" noProof="0" dirty="0">
                <a:ln>
                  <a:noFill/>
                </a:ln>
                <a:solidFill>
                  <a:srgbClr val="C00000"/>
                </a:solidFill>
                <a:effectLst/>
                <a:uLnTx/>
                <a:uFillTx/>
                <a:latin typeface="Calibri" panose="020F0502020204030204"/>
                <a:ea typeface="+mj-ea"/>
                <a:cs typeface="+mj-cs"/>
              </a:rPr>
              <a:t>8. BÖLÜM</a:t>
            </a:r>
          </a:p>
        </p:txBody>
      </p:sp>
    </p:spTree>
    <p:extLst>
      <p:ext uri="{BB962C8B-B14F-4D97-AF65-F5344CB8AC3E}">
        <p14:creationId xmlns:p14="http://schemas.microsoft.com/office/powerpoint/2010/main" val="80354053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5AF533F9-F90B-E283-7AEC-DE15B2A1E583}"/>
              </a:ext>
            </a:extLst>
          </p:cNvPr>
          <p:cNvSpPr txBox="1"/>
          <p:nvPr/>
        </p:nvSpPr>
        <p:spPr>
          <a:xfrm>
            <a:off x="695400" y="932826"/>
            <a:ext cx="10981735" cy="5724644"/>
          </a:xfrm>
          <a:prstGeom prst="rect">
            <a:avLst/>
          </a:prstGeom>
          <a:noFill/>
        </p:spPr>
        <p:txBody>
          <a:bodyPr wrap="square">
            <a:spAutoFit/>
          </a:bodyPr>
          <a:lstStyle/>
          <a:p>
            <a:pPr algn="just">
              <a:spcAft>
                <a:spcPts val="1200"/>
              </a:spcAft>
            </a:pPr>
            <a:r>
              <a:rPr lang="tr-TR" sz="2400" b="1" dirty="0"/>
              <a:t>8.4. Karbon Ayak İzi Hesaplama Metodolojileri: </a:t>
            </a:r>
            <a:r>
              <a:rPr lang="tr-TR" sz="2400" dirty="0"/>
              <a:t>GHG Protokolü ve ISO14064: Karbon ayak izi hesaplaması, bir kuruluşun veya bireyin sera gazı salınımlarını ölçmek için kullanılan bir yöntemdir. Bu hesaplamalar genellikle GHG Protokolü ve ISO14064 gibi standartlar çerçevesinde yapılmaktadır. Bu standartlar, emisyonların nasıl ölçülmesi gerektiğine dair net kurallar ve rehberlik sunar. GHG Protokolü, dünya genelinde en yaygın kullanılan emisyon ölçüm çerçevesidir.</a:t>
            </a:r>
          </a:p>
          <a:p>
            <a:pPr algn="just">
              <a:spcAft>
                <a:spcPts val="1200"/>
              </a:spcAft>
            </a:pPr>
            <a:r>
              <a:rPr lang="tr-TR" sz="2400" b="1" dirty="0"/>
              <a:t>8.5. Karbon-Nötr ve Net-Sıfır Kavramları, Bilim Temelli Hedefler: </a:t>
            </a:r>
          </a:p>
          <a:p>
            <a:pPr marL="342900" indent="-342900" algn="just">
              <a:spcAft>
                <a:spcPts val="1200"/>
              </a:spcAft>
              <a:buFont typeface="Arial" panose="020B0604020202020204" pitchFamily="34" charset="0"/>
              <a:buChar char="•"/>
            </a:pPr>
            <a:r>
              <a:rPr lang="tr-TR" sz="2400" dirty="0"/>
              <a:t>Karbon Nötr: Bir kentin veya ülkenin toplam sera gazı emisyonlarını sıfırlamak için dışsal projelerde karbon kredileri veya karbon azaltma sertifikalarının satın alınmasıyla toplam karbon emisyonunun nötrlenmesi</a:t>
            </a:r>
          </a:p>
          <a:p>
            <a:pPr marL="342900" indent="-342900" algn="just">
              <a:spcAft>
                <a:spcPts val="1200"/>
              </a:spcAft>
              <a:buFont typeface="Arial" panose="020B0604020202020204" pitchFamily="34" charset="0"/>
              <a:buChar char="•"/>
            </a:pPr>
            <a:r>
              <a:rPr lang="tr-TR" sz="2400" dirty="0"/>
              <a:t>Net Sıfır Karbon: Bir kentin veya ülkenin toplam sera gazı emisyonlarının sıfıra yakın bir seviyeye indirilmesi ve kalan emisyonların dengelenmesi için karbon tutma veya </a:t>
            </a:r>
            <a:r>
              <a:rPr lang="tr-TR" sz="2400" dirty="0" err="1"/>
              <a:t>absorbe</a:t>
            </a:r>
            <a:r>
              <a:rPr lang="tr-TR" sz="2400" dirty="0"/>
              <a:t> edici önlemlere başvurulması (doğrudan emisyon azaltma çabalarının öne çıkması)</a:t>
            </a:r>
          </a:p>
        </p:txBody>
      </p:sp>
      <p:sp>
        <p:nvSpPr>
          <p:cNvPr id="2" name="Unvan 1">
            <a:extLst>
              <a:ext uri="{FF2B5EF4-FFF2-40B4-BE49-F238E27FC236}">
                <a16:creationId xmlns:a16="http://schemas.microsoft.com/office/drawing/2014/main" id="{11341EB2-8A00-CAB8-AB77-F3FE0D47797E}"/>
              </a:ext>
            </a:extLst>
          </p:cNvPr>
          <p:cNvSpPr txBox="1">
            <a:spLocks/>
          </p:cNvSpPr>
          <p:nvPr/>
        </p:nvSpPr>
        <p:spPr>
          <a:xfrm>
            <a:off x="695400" y="49067"/>
            <a:ext cx="10801200" cy="64103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tr-TR" sz="4000" b="1" i="0" u="none" strike="noStrike" kern="1200" cap="none" spc="0" normalizeH="0" baseline="0" noProof="0" dirty="0">
                <a:ln>
                  <a:noFill/>
                </a:ln>
                <a:solidFill>
                  <a:srgbClr val="C00000"/>
                </a:solidFill>
                <a:effectLst/>
                <a:uLnTx/>
                <a:uFillTx/>
                <a:latin typeface="Calibri" panose="020F0502020204030204"/>
                <a:ea typeface="+mj-ea"/>
                <a:cs typeface="+mj-cs"/>
              </a:rPr>
              <a:t>8. BÖLÜM</a:t>
            </a:r>
          </a:p>
        </p:txBody>
      </p:sp>
    </p:spTree>
    <p:extLst>
      <p:ext uri="{BB962C8B-B14F-4D97-AF65-F5344CB8AC3E}">
        <p14:creationId xmlns:p14="http://schemas.microsoft.com/office/powerpoint/2010/main" val="216313509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5AF533F9-F90B-E283-7AEC-DE15B2A1E583}"/>
              </a:ext>
            </a:extLst>
          </p:cNvPr>
          <p:cNvSpPr txBox="1"/>
          <p:nvPr/>
        </p:nvSpPr>
        <p:spPr>
          <a:xfrm>
            <a:off x="695400" y="932826"/>
            <a:ext cx="10981735" cy="2616101"/>
          </a:xfrm>
          <a:prstGeom prst="rect">
            <a:avLst/>
          </a:prstGeom>
          <a:noFill/>
        </p:spPr>
        <p:txBody>
          <a:bodyPr wrap="square">
            <a:spAutoFit/>
          </a:bodyPr>
          <a:lstStyle/>
          <a:p>
            <a:pPr algn="just">
              <a:spcAft>
                <a:spcPts val="1200"/>
              </a:spcAft>
            </a:pPr>
            <a:r>
              <a:rPr lang="tr-TR" sz="2400" b="1" dirty="0"/>
              <a:t>8.6. Karbon Fiyatlama Mekanizmaları:</a:t>
            </a:r>
          </a:p>
          <a:p>
            <a:pPr marL="342900" indent="-342900" algn="just">
              <a:spcAft>
                <a:spcPts val="1200"/>
              </a:spcAft>
              <a:buFont typeface="Arial" panose="020B0604020202020204" pitchFamily="34" charset="0"/>
              <a:buChar char="•"/>
            </a:pPr>
            <a:r>
              <a:rPr lang="tr-TR" sz="2400" b="1" dirty="0"/>
              <a:t>Karbon Vergisi ve Emisyon Ticaret Sistemi: </a:t>
            </a:r>
            <a:r>
              <a:rPr lang="tr-TR" sz="2400" dirty="0"/>
              <a:t>Karbon Fiyatlandırması, sera gazı emisyonlarının azaltılması, küresel ısınma ve iklim değişikliğinin önlenmesi amacıyla kullanılmaktadır. </a:t>
            </a:r>
          </a:p>
          <a:p>
            <a:pPr marL="342900" indent="-342900" algn="just">
              <a:spcAft>
                <a:spcPts val="1200"/>
              </a:spcAft>
              <a:buFont typeface="Arial" panose="020B0604020202020204" pitchFamily="34" charset="0"/>
              <a:buChar char="•"/>
            </a:pPr>
            <a:r>
              <a:rPr lang="tr-TR" sz="2400" b="1" dirty="0"/>
              <a:t>Karbon Vergisi: </a:t>
            </a:r>
            <a:r>
              <a:rPr lang="tr-TR" sz="2400" dirty="0"/>
              <a:t>Karbon vergisi, emisyonun kaynağı olan faaliyetlerin, kirleten öder prensibiyle, cezalandırılmasını hedefler.</a:t>
            </a:r>
          </a:p>
        </p:txBody>
      </p:sp>
      <p:sp>
        <p:nvSpPr>
          <p:cNvPr id="2" name="Unvan 1">
            <a:extLst>
              <a:ext uri="{FF2B5EF4-FFF2-40B4-BE49-F238E27FC236}">
                <a16:creationId xmlns:a16="http://schemas.microsoft.com/office/drawing/2014/main" id="{11341EB2-8A00-CAB8-AB77-F3FE0D47797E}"/>
              </a:ext>
            </a:extLst>
          </p:cNvPr>
          <p:cNvSpPr txBox="1">
            <a:spLocks/>
          </p:cNvSpPr>
          <p:nvPr/>
        </p:nvSpPr>
        <p:spPr>
          <a:xfrm>
            <a:off x="695400" y="49067"/>
            <a:ext cx="10801200" cy="64103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tr-TR" sz="4000" b="1" i="0" u="none" strike="noStrike" kern="1200" cap="none" spc="0" normalizeH="0" baseline="0" noProof="0" dirty="0">
                <a:ln>
                  <a:noFill/>
                </a:ln>
                <a:solidFill>
                  <a:srgbClr val="C00000"/>
                </a:solidFill>
                <a:effectLst/>
                <a:uLnTx/>
                <a:uFillTx/>
                <a:latin typeface="Calibri" panose="020F0502020204030204"/>
                <a:ea typeface="+mj-ea"/>
                <a:cs typeface="+mj-cs"/>
              </a:rPr>
              <a:t>8. BÖLÜM</a:t>
            </a:r>
          </a:p>
        </p:txBody>
      </p:sp>
    </p:spTree>
    <p:extLst>
      <p:ext uri="{BB962C8B-B14F-4D97-AF65-F5344CB8AC3E}">
        <p14:creationId xmlns:p14="http://schemas.microsoft.com/office/powerpoint/2010/main" val="307191408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2">
            <a:extLst>
              <a:ext uri="{FF2B5EF4-FFF2-40B4-BE49-F238E27FC236}">
                <a16:creationId xmlns:a16="http://schemas.microsoft.com/office/drawing/2014/main" id="{D4F5C18C-6D76-491A-801D-A18063F11290}"/>
              </a:ext>
            </a:extLst>
          </p:cNvPr>
          <p:cNvSpPr txBox="1">
            <a:spLocks/>
          </p:cNvSpPr>
          <p:nvPr/>
        </p:nvSpPr>
        <p:spPr>
          <a:xfrm>
            <a:off x="767408" y="2162828"/>
            <a:ext cx="10657184" cy="2532343"/>
          </a:xfrm>
          <a:solidFill>
            <a:schemeClr val="bg2"/>
          </a:solid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gn="ctr" defTabSz="914400" rtl="0" eaLnBrk="1" fontAlgn="auto" latinLnBrk="0" hangingPunct="1">
              <a:lnSpc>
                <a:spcPct val="90000"/>
              </a:lnSpc>
              <a:spcBef>
                <a:spcPct val="0"/>
              </a:spcBef>
              <a:spcAft>
                <a:spcPts val="0"/>
              </a:spcAft>
              <a:buClrTx/>
              <a:buSzTx/>
              <a:tabLst/>
              <a:defRPr/>
            </a:pPr>
            <a:r>
              <a:rPr kumimoji="0" lang="tr-TR" sz="6000" b="1" i="1" u="none" strike="noStrike" kern="1200" cap="none" spc="0" normalizeH="0" baseline="0" noProof="0" dirty="0">
                <a:ln>
                  <a:noFill/>
                </a:ln>
                <a:solidFill>
                  <a:srgbClr val="C00000"/>
                </a:solidFill>
                <a:effectLst/>
                <a:uLnTx/>
                <a:uFillTx/>
                <a:latin typeface="Calibri" panose="020F0502020204030204"/>
                <a:ea typeface="+mj-ea"/>
                <a:cs typeface="+mj-cs"/>
              </a:rPr>
              <a:t>9. Bölüm</a:t>
            </a:r>
          </a:p>
          <a:p>
            <a:pPr marR="0" lvl="0" algn="ctr" defTabSz="914400" rtl="0" eaLnBrk="1" fontAlgn="auto" latinLnBrk="0" hangingPunct="1">
              <a:lnSpc>
                <a:spcPct val="90000"/>
              </a:lnSpc>
              <a:spcBef>
                <a:spcPct val="0"/>
              </a:spcBef>
              <a:spcAft>
                <a:spcPts val="0"/>
              </a:spcAft>
              <a:buClrTx/>
              <a:buSzTx/>
              <a:tabLst/>
              <a:defRPr/>
            </a:pPr>
            <a:r>
              <a:rPr kumimoji="0" lang="tr-TR" sz="6000" b="1" i="1" u="none" strike="noStrike" kern="1200" cap="none" spc="0" normalizeH="0" baseline="0" noProof="0" dirty="0">
                <a:ln>
                  <a:noFill/>
                </a:ln>
                <a:solidFill>
                  <a:srgbClr val="C00000"/>
                </a:solidFill>
                <a:effectLst/>
                <a:uLnTx/>
                <a:uFillTx/>
                <a:latin typeface="Calibri" panose="020F0502020204030204"/>
                <a:ea typeface="+mj-ea"/>
                <a:cs typeface="+mj-cs"/>
              </a:rPr>
              <a:t>Çevre, Sosyal ve Yönetişim Açısından Sürdürülebilirlik (ESG)</a:t>
            </a:r>
          </a:p>
        </p:txBody>
      </p:sp>
    </p:spTree>
    <p:extLst>
      <p:ext uri="{BB962C8B-B14F-4D97-AF65-F5344CB8AC3E}">
        <p14:creationId xmlns:p14="http://schemas.microsoft.com/office/powerpoint/2010/main" val="252229791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5AF533F9-F90B-E283-7AEC-DE15B2A1E583}"/>
              </a:ext>
            </a:extLst>
          </p:cNvPr>
          <p:cNvSpPr txBox="1"/>
          <p:nvPr/>
        </p:nvSpPr>
        <p:spPr>
          <a:xfrm>
            <a:off x="695400" y="932826"/>
            <a:ext cx="10981735" cy="4308872"/>
          </a:xfrm>
          <a:prstGeom prst="rect">
            <a:avLst/>
          </a:prstGeom>
          <a:noFill/>
        </p:spPr>
        <p:txBody>
          <a:bodyPr wrap="square">
            <a:spAutoFit/>
          </a:bodyPr>
          <a:lstStyle/>
          <a:p>
            <a:pPr algn="just">
              <a:spcAft>
                <a:spcPts val="1200"/>
              </a:spcAft>
            </a:pPr>
            <a:r>
              <a:rPr lang="tr-TR" sz="2400" b="1" dirty="0"/>
              <a:t>9.1. Kurumsal Sosyal Sorumluluk (KSS): </a:t>
            </a:r>
            <a:r>
              <a:rPr lang="tr-TR" sz="2400" dirty="0"/>
              <a:t>KSS, şirketlerin sadece kar amacı gütmeyen, aynı zamanda topluma ve çevreye olumlu etkiler yaratmaya yönelik stratejiler geliştirmesini ifade eder. </a:t>
            </a:r>
            <a:r>
              <a:rPr lang="tr-TR" sz="2400" dirty="0" err="1"/>
              <a:t>ESG'nin</a:t>
            </a:r>
            <a:r>
              <a:rPr lang="tr-TR" sz="2400" dirty="0"/>
              <a:t> sosyal boyutu, kurumsal sosyal sorumluluğun bir devamı olarak değerlendirilebilir ve sosyal sorumluluk projeleri, topluma katkı ve çalışan refahı gibi unsurları içerir.</a:t>
            </a:r>
          </a:p>
          <a:p>
            <a:pPr algn="just">
              <a:spcAft>
                <a:spcPts val="1200"/>
              </a:spcAft>
            </a:pPr>
            <a:r>
              <a:rPr lang="tr-TR" sz="2400" b="1" dirty="0"/>
              <a:t>9.2. Sosyal Etki (Ölçülebilen ve Ölçülemeyen): </a:t>
            </a:r>
            <a:r>
              <a:rPr lang="tr-TR" sz="2400" dirty="0"/>
              <a:t>Bu başlık altında sosyal etkilerin nasıl ölçüleceği üzerine odaklanılır. Şirketlerin toplumsal etkileri sadece mali performansla değil, aynı zamanda insan hakları, çalışan memnuniyeti ve toplum üzerindeki diğer etkilerle de değerlendirilir. Ölçülebilen sosyal etkiler, çalışan sağlığı ve güvenliği gibi somut verilerle açıklanırken, ölçülemeyen etkiler toplumsal algı ve itibar gibi soyut kavramlarla ilişkilidir.</a:t>
            </a:r>
          </a:p>
        </p:txBody>
      </p:sp>
      <p:sp>
        <p:nvSpPr>
          <p:cNvPr id="2" name="Unvan 1">
            <a:extLst>
              <a:ext uri="{FF2B5EF4-FFF2-40B4-BE49-F238E27FC236}">
                <a16:creationId xmlns:a16="http://schemas.microsoft.com/office/drawing/2014/main" id="{11341EB2-8A00-CAB8-AB77-F3FE0D47797E}"/>
              </a:ext>
            </a:extLst>
          </p:cNvPr>
          <p:cNvSpPr txBox="1">
            <a:spLocks/>
          </p:cNvSpPr>
          <p:nvPr/>
        </p:nvSpPr>
        <p:spPr>
          <a:xfrm>
            <a:off x="695400" y="49067"/>
            <a:ext cx="10801200" cy="64103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tr-TR" sz="4000" b="1" i="0" u="none" strike="noStrike" kern="1200" cap="none" spc="0" normalizeH="0" baseline="0" noProof="0" dirty="0">
                <a:ln>
                  <a:noFill/>
                </a:ln>
                <a:solidFill>
                  <a:srgbClr val="C00000"/>
                </a:solidFill>
                <a:effectLst/>
                <a:uLnTx/>
                <a:uFillTx/>
                <a:latin typeface="Calibri" panose="020F0502020204030204"/>
                <a:ea typeface="+mj-ea"/>
                <a:cs typeface="+mj-cs"/>
              </a:rPr>
              <a:t>9. BÖLÜM</a:t>
            </a:r>
          </a:p>
        </p:txBody>
      </p:sp>
    </p:spTree>
    <p:extLst>
      <p:ext uri="{BB962C8B-B14F-4D97-AF65-F5344CB8AC3E}">
        <p14:creationId xmlns:p14="http://schemas.microsoft.com/office/powerpoint/2010/main" val="63278498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5AF533F9-F90B-E283-7AEC-DE15B2A1E583}"/>
              </a:ext>
            </a:extLst>
          </p:cNvPr>
          <p:cNvSpPr txBox="1"/>
          <p:nvPr/>
        </p:nvSpPr>
        <p:spPr>
          <a:xfrm>
            <a:off x="695400" y="932826"/>
            <a:ext cx="10981735" cy="5201424"/>
          </a:xfrm>
          <a:prstGeom prst="rect">
            <a:avLst/>
          </a:prstGeom>
          <a:noFill/>
        </p:spPr>
        <p:txBody>
          <a:bodyPr wrap="square">
            <a:spAutoFit/>
          </a:bodyPr>
          <a:lstStyle/>
          <a:p>
            <a:pPr algn="just">
              <a:spcAft>
                <a:spcPts val="1200"/>
              </a:spcAft>
            </a:pPr>
            <a:r>
              <a:rPr lang="tr-TR" sz="2400" b="1" dirty="0"/>
              <a:t>9.3. Etik Standartlar: </a:t>
            </a:r>
            <a:r>
              <a:rPr lang="tr-TR" sz="2400" dirty="0"/>
              <a:t>Şirketlerin etik yönetim anlayışları ve iş uygulamalarındaki şeffaflık bu başlık altında incelenir. Etik standartlar, şirketlerin yolsuzluk ve etik dışı faaliyetlerden uzak durmasını sağlamak amacıyla belirlenen kuralları içerir. Şeffaf yönetim, çalışan haklarının korunması, çevresel sorumluluklar gibi konular bu etik standartların temelini oluşturur.</a:t>
            </a:r>
          </a:p>
          <a:p>
            <a:pPr algn="just">
              <a:spcAft>
                <a:spcPts val="1200"/>
              </a:spcAft>
            </a:pPr>
            <a:r>
              <a:rPr lang="tr-TR" sz="2400" b="1" dirty="0"/>
              <a:t>9.4. Özen Sorumluluğu (</a:t>
            </a:r>
            <a:r>
              <a:rPr lang="tr-TR" sz="2400" b="1" dirty="0" err="1"/>
              <a:t>Duty</a:t>
            </a:r>
            <a:r>
              <a:rPr lang="tr-TR" sz="2400" b="1" dirty="0"/>
              <a:t> of </a:t>
            </a:r>
            <a:r>
              <a:rPr lang="tr-TR" sz="2400" b="1" dirty="0" err="1"/>
              <a:t>Care</a:t>
            </a:r>
            <a:r>
              <a:rPr lang="tr-TR" sz="2400" b="1" dirty="0"/>
              <a:t>): </a:t>
            </a:r>
            <a:r>
              <a:rPr lang="tr-TR" sz="2400" dirty="0"/>
              <a:t>Şirketlerin çalışanlarına, müşterilerine ve toplumuna karşı sahip olduğu özen yükümlülüğü anlamına gelir. Şirketler, faaliyetleri sonucu ortaya çıkabilecek olumsuz sonuçları önceden görmeli ve bu risklere karşı tedbirler almalıdır.</a:t>
            </a:r>
          </a:p>
          <a:p>
            <a:pPr algn="just">
              <a:spcAft>
                <a:spcPts val="1200"/>
              </a:spcAft>
            </a:pPr>
            <a:r>
              <a:rPr lang="tr-TR" sz="2400" b="1" dirty="0"/>
              <a:t>9.5. Yeni Trendler: </a:t>
            </a:r>
            <a:r>
              <a:rPr lang="tr-TR" sz="2400" dirty="0"/>
              <a:t>Bu kısımda ESG ile ilgili yeni gelişen trendler ve düzenlemeler ele alınır. Özellikle dijitalleşme, ESG derecelendirmeleri ve sürdürülebilirlik raporlamasında teknolojinin kullanımı gibi konular ön plandadır. ESG performansının daha doğru değerlendirilmesi için dijital çözümler ve veri analitiği kullanımı önem kazanmaktadır.</a:t>
            </a:r>
          </a:p>
        </p:txBody>
      </p:sp>
      <p:sp>
        <p:nvSpPr>
          <p:cNvPr id="2" name="Unvan 1">
            <a:extLst>
              <a:ext uri="{FF2B5EF4-FFF2-40B4-BE49-F238E27FC236}">
                <a16:creationId xmlns:a16="http://schemas.microsoft.com/office/drawing/2014/main" id="{11341EB2-8A00-CAB8-AB77-F3FE0D47797E}"/>
              </a:ext>
            </a:extLst>
          </p:cNvPr>
          <p:cNvSpPr txBox="1">
            <a:spLocks/>
          </p:cNvSpPr>
          <p:nvPr/>
        </p:nvSpPr>
        <p:spPr>
          <a:xfrm>
            <a:off x="695400" y="49067"/>
            <a:ext cx="10801200" cy="64103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tr-TR" sz="4000" b="1" i="0" u="none" strike="noStrike" kern="1200" cap="none" spc="0" normalizeH="0" baseline="0" noProof="0" dirty="0">
                <a:ln>
                  <a:noFill/>
                </a:ln>
                <a:solidFill>
                  <a:srgbClr val="C00000"/>
                </a:solidFill>
                <a:effectLst/>
                <a:uLnTx/>
                <a:uFillTx/>
                <a:latin typeface="Calibri" panose="020F0502020204030204"/>
                <a:ea typeface="+mj-ea"/>
                <a:cs typeface="+mj-cs"/>
              </a:rPr>
              <a:t>9. BÖLÜM</a:t>
            </a:r>
          </a:p>
        </p:txBody>
      </p:sp>
    </p:spTree>
    <p:extLst>
      <p:ext uri="{BB962C8B-B14F-4D97-AF65-F5344CB8AC3E}">
        <p14:creationId xmlns:p14="http://schemas.microsoft.com/office/powerpoint/2010/main" val="23511250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F0CCC0BD-D673-30B5-2C6F-F8A386CCD699}"/>
              </a:ext>
            </a:extLst>
          </p:cNvPr>
          <p:cNvSpPr txBox="1">
            <a:spLocks/>
          </p:cNvSpPr>
          <p:nvPr/>
        </p:nvSpPr>
        <p:spPr>
          <a:xfrm>
            <a:off x="695400" y="49067"/>
            <a:ext cx="10801200" cy="64103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tr-TR" sz="4000" b="1" i="0" u="none" strike="noStrike" kern="1200" cap="none" spc="0" normalizeH="0" baseline="0" noProof="0" dirty="0">
                <a:ln>
                  <a:noFill/>
                </a:ln>
                <a:solidFill>
                  <a:srgbClr val="C00000"/>
                </a:solidFill>
                <a:effectLst/>
                <a:uLnTx/>
                <a:uFillTx/>
                <a:latin typeface="Calibri" panose="020F0502020204030204"/>
                <a:ea typeface="+mj-ea"/>
                <a:cs typeface="+mj-cs"/>
              </a:rPr>
              <a:t>1. BÖLÜM</a:t>
            </a:r>
          </a:p>
        </p:txBody>
      </p:sp>
      <p:sp>
        <p:nvSpPr>
          <p:cNvPr id="3" name="Metin kutusu 4">
            <a:extLst>
              <a:ext uri="{FF2B5EF4-FFF2-40B4-BE49-F238E27FC236}">
                <a16:creationId xmlns:a16="http://schemas.microsoft.com/office/drawing/2014/main" id="{1BF37D18-C526-B0E8-AA50-D88E42CF1791}"/>
              </a:ext>
            </a:extLst>
          </p:cNvPr>
          <p:cNvSpPr txBox="1"/>
          <p:nvPr/>
        </p:nvSpPr>
        <p:spPr>
          <a:xfrm>
            <a:off x="695399" y="855909"/>
            <a:ext cx="10981735" cy="4708981"/>
          </a:xfrm>
          <a:prstGeom prst="rect">
            <a:avLst/>
          </a:prstGeom>
          <a:noFill/>
        </p:spPr>
        <p:txBody>
          <a:bodyPr wrap="square">
            <a:spAutoFit/>
          </a:bodyPr>
          <a:lstStyle/>
          <a:p>
            <a:pPr algn="just">
              <a:spcAft>
                <a:spcPts val="1200"/>
              </a:spcAft>
            </a:pPr>
            <a:r>
              <a:rPr lang="tr-TR" sz="2800" b="1" dirty="0"/>
              <a:t>Sürdürülebilirliğe Giriş</a:t>
            </a:r>
          </a:p>
          <a:p>
            <a:pPr algn="just">
              <a:spcAft>
                <a:spcPts val="1200"/>
              </a:spcAft>
            </a:pPr>
            <a:r>
              <a:rPr lang="tr-TR" sz="2800" b="1" dirty="0"/>
              <a:t>Çevresel Sorunlar:</a:t>
            </a:r>
            <a:r>
              <a:rPr lang="tr-TR" sz="2800" dirty="0"/>
              <a:t> Son 20 yılda, atmosfer kirliliği, su kaynaklarının korunması ve ormansızlaşma gibi çevresel endişeler artmıştır. Bu sorunlar, endüstriyel verimin çevre koruma teknolojileriyle dengelenmesi gerektiğini ortaya koymuştur.</a:t>
            </a:r>
          </a:p>
          <a:p>
            <a:pPr algn="just">
              <a:spcAft>
                <a:spcPts val="1200"/>
              </a:spcAft>
            </a:pPr>
            <a:r>
              <a:rPr lang="tr-TR" sz="2800" b="1" dirty="0"/>
              <a:t>1.1. Sürdürülebilirliğin Tanımı:</a:t>
            </a:r>
            <a:r>
              <a:rPr lang="tr-TR" sz="2800" dirty="0"/>
              <a:t> Sürdürülebilirlik kavramı, 1987 yılında BM Dünya Çevre ve Kalkınma Komisyonu’nun </a:t>
            </a:r>
            <a:r>
              <a:rPr lang="tr-TR" sz="2800" dirty="0" err="1"/>
              <a:t>Brundtland</a:t>
            </a:r>
            <a:r>
              <a:rPr lang="tr-TR" sz="2800" dirty="0"/>
              <a:t> Raporu'nda tanımlanmıştır. Bu tanıma göre sürdürülebilir kalkınma, "gelecek nesillerin ihtiyaçlarını tehlikeye atmadan bugünün ihtiyaçlarını karşılayan kalkınma" olarak ifade edilmektedir.</a:t>
            </a:r>
            <a:endParaRPr lang="tr-TR" sz="2800" b="1" dirty="0"/>
          </a:p>
        </p:txBody>
      </p:sp>
    </p:spTree>
    <p:extLst>
      <p:ext uri="{BB962C8B-B14F-4D97-AF65-F5344CB8AC3E}">
        <p14:creationId xmlns:p14="http://schemas.microsoft.com/office/powerpoint/2010/main" val="288575167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2">
            <a:extLst>
              <a:ext uri="{FF2B5EF4-FFF2-40B4-BE49-F238E27FC236}">
                <a16:creationId xmlns:a16="http://schemas.microsoft.com/office/drawing/2014/main" id="{D4F5C18C-6D76-491A-801D-A18063F11290}"/>
              </a:ext>
            </a:extLst>
          </p:cNvPr>
          <p:cNvSpPr txBox="1">
            <a:spLocks/>
          </p:cNvSpPr>
          <p:nvPr/>
        </p:nvSpPr>
        <p:spPr>
          <a:xfrm>
            <a:off x="767408" y="2162828"/>
            <a:ext cx="10657184" cy="2532343"/>
          </a:xfrm>
          <a:solidFill>
            <a:schemeClr val="bg2"/>
          </a:solid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gn="ctr" defTabSz="914400" rtl="0" eaLnBrk="1" fontAlgn="auto" latinLnBrk="0" hangingPunct="1">
              <a:lnSpc>
                <a:spcPct val="90000"/>
              </a:lnSpc>
              <a:spcBef>
                <a:spcPct val="0"/>
              </a:spcBef>
              <a:spcAft>
                <a:spcPts val="0"/>
              </a:spcAft>
              <a:buClrTx/>
              <a:buSzTx/>
              <a:tabLst/>
              <a:defRPr/>
            </a:pPr>
            <a:r>
              <a:rPr kumimoji="0" lang="tr-TR" sz="6000" b="1" i="1" u="none" strike="noStrike" kern="1200" cap="none" spc="0" normalizeH="0" baseline="0" noProof="0" dirty="0">
                <a:ln>
                  <a:noFill/>
                </a:ln>
                <a:solidFill>
                  <a:srgbClr val="C00000"/>
                </a:solidFill>
                <a:effectLst/>
                <a:uLnTx/>
                <a:uFillTx/>
                <a:latin typeface="Calibri" panose="020F0502020204030204"/>
                <a:ea typeface="+mj-ea"/>
                <a:cs typeface="+mj-cs"/>
              </a:rPr>
              <a:t>10. Bölüm</a:t>
            </a:r>
          </a:p>
          <a:p>
            <a:pPr marR="0" lvl="0" algn="ctr" defTabSz="914400" rtl="0" eaLnBrk="1" fontAlgn="auto" latinLnBrk="0" hangingPunct="1">
              <a:lnSpc>
                <a:spcPct val="90000"/>
              </a:lnSpc>
              <a:spcBef>
                <a:spcPct val="0"/>
              </a:spcBef>
              <a:spcAft>
                <a:spcPts val="0"/>
              </a:spcAft>
              <a:buClrTx/>
              <a:buSzTx/>
              <a:tabLst/>
              <a:defRPr/>
            </a:pPr>
            <a:r>
              <a:rPr kumimoji="0" lang="tr-TR" sz="6000" b="1" i="1" u="none" strike="noStrike" kern="1200" cap="none" spc="0" normalizeH="0" baseline="0" noProof="0" dirty="0">
                <a:ln>
                  <a:noFill/>
                </a:ln>
                <a:solidFill>
                  <a:srgbClr val="C00000"/>
                </a:solidFill>
                <a:effectLst/>
                <a:uLnTx/>
                <a:uFillTx/>
                <a:latin typeface="Calibri" panose="020F0502020204030204"/>
                <a:ea typeface="+mj-ea"/>
                <a:cs typeface="+mj-cs"/>
              </a:rPr>
              <a:t>Çevre, Sosyal ve Yönetişim Açısından Sürdürülebilirlik (ESG)</a:t>
            </a:r>
          </a:p>
        </p:txBody>
      </p:sp>
    </p:spTree>
    <p:extLst>
      <p:ext uri="{BB962C8B-B14F-4D97-AF65-F5344CB8AC3E}">
        <p14:creationId xmlns:p14="http://schemas.microsoft.com/office/powerpoint/2010/main" val="101962444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5AF533F9-F90B-E283-7AEC-DE15B2A1E583}"/>
              </a:ext>
            </a:extLst>
          </p:cNvPr>
          <p:cNvSpPr txBox="1"/>
          <p:nvPr/>
        </p:nvSpPr>
        <p:spPr>
          <a:xfrm>
            <a:off x="695400" y="932826"/>
            <a:ext cx="10981735" cy="4678204"/>
          </a:xfrm>
          <a:prstGeom prst="rect">
            <a:avLst/>
          </a:prstGeom>
          <a:noFill/>
        </p:spPr>
        <p:txBody>
          <a:bodyPr wrap="square">
            <a:spAutoFit/>
          </a:bodyPr>
          <a:lstStyle/>
          <a:p>
            <a:pPr algn="just">
              <a:spcAft>
                <a:spcPts val="1200"/>
              </a:spcAft>
            </a:pPr>
            <a:r>
              <a:rPr lang="tr-TR" sz="2400" b="1" dirty="0"/>
              <a:t>10.1. Yeşil Finansman Taksonomisi: </a:t>
            </a:r>
            <a:r>
              <a:rPr lang="tr-TR" sz="2400" dirty="0"/>
              <a:t>Bu başlık altında, 2019 yılında Avrupa Birliği'nin çevresel açıdan sürdürülebilir ekonomik faaliyetlerin listesini oluşturan bir sınıflandırma sistemi olan AB Yeşil Finansman Taksonomisi ele alınır. Bu taksonomi, sürdürülebilir yatırımları artırmak ve Avrupa Yeşil </a:t>
            </a:r>
            <a:r>
              <a:rPr lang="tr-TR" sz="2400" dirty="0" err="1"/>
              <a:t>Mutabakatı'nı</a:t>
            </a:r>
            <a:r>
              <a:rPr lang="tr-TR" sz="2400" dirty="0"/>
              <a:t> uygulamak amacıyla oluşturulmuştur. Bu sistem, çevreye ve topluma zarar vermeyen projelere fon sağlama konusunda rehberlik eder.</a:t>
            </a:r>
          </a:p>
          <a:p>
            <a:pPr algn="just">
              <a:spcAft>
                <a:spcPts val="1200"/>
              </a:spcAft>
            </a:pPr>
            <a:r>
              <a:rPr lang="tr-TR" sz="2400" b="1" dirty="0"/>
              <a:t>10.2. Sürdürülebilir Finansman Türleri: </a:t>
            </a:r>
            <a:r>
              <a:rPr lang="tr-TR" sz="2400" dirty="0"/>
              <a:t>Sürdürülebilir finansman, geleneksel finansman anlayışının ötesine geçerek ekonomik, çevresel ve sosyal getirileri bir arada değerlendirir. Bu başlıkta, yeşil finansman, sosyal finansman ve sürdürülebilirlik bağlantılı finansman türleri tanıtılmaktadır. Bu araçlar, sürdürülebilir kalkınma projelerine fon sağlama amacı taşır ve çevresel hedeflerle paralel şekilde düşük karbonlu, döngüsel bir ekonomi modeline geçişi hızlandırır.</a:t>
            </a:r>
          </a:p>
        </p:txBody>
      </p:sp>
      <p:sp>
        <p:nvSpPr>
          <p:cNvPr id="2" name="Unvan 1">
            <a:extLst>
              <a:ext uri="{FF2B5EF4-FFF2-40B4-BE49-F238E27FC236}">
                <a16:creationId xmlns:a16="http://schemas.microsoft.com/office/drawing/2014/main" id="{11341EB2-8A00-CAB8-AB77-F3FE0D47797E}"/>
              </a:ext>
            </a:extLst>
          </p:cNvPr>
          <p:cNvSpPr txBox="1">
            <a:spLocks/>
          </p:cNvSpPr>
          <p:nvPr/>
        </p:nvSpPr>
        <p:spPr>
          <a:xfrm>
            <a:off x="695400" y="49067"/>
            <a:ext cx="10801200" cy="64103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tr-TR" sz="4000" b="1" i="0" u="none" strike="noStrike" kern="1200" cap="none" spc="0" normalizeH="0" baseline="0" noProof="0" dirty="0">
                <a:ln>
                  <a:noFill/>
                </a:ln>
                <a:solidFill>
                  <a:srgbClr val="C00000"/>
                </a:solidFill>
                <a:effectLst/>
                <a:uLnTx/>
                <a:uFillTx/>
                <a:latin typeface="Calibri" panose="020F0502020204030204"/>
                <a:ea typeface="+mj-ea"/>
                <a:cs typeface="+mj-cs"/>
              </a:rPr>
              <a:t>10. BÖLÜM</a:t>
            </a:r>
          </a:p>
        </p:txBody>
      </p:sp>
    </p:spTree>
    <p:extLst>
      <p:ext uri="{BB962C8B-B14F-4D97-AF65-F5344CB8AC3E}">
        <p14:creationId xmlns:p14="http://schemas.microsoft.com/office/powerpoint/2010/main" val="33212935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2">
            <a:extLst>
              <a:ext uri="{FF2B5EF4-FFF2-40B4-BE49-F238E27FC236}">
                <a16:creationId xmlns:a16="http://schemas.microsoft.com/office/drawing/2014/main" id="{5AF533F9-F90B-E283-7AEC-DE15B2A1E583}"/>
              </a:ext>
            </a:extLst>
          </p:cNvPr>
          <p:cNvSpPr txBox="1"/>
          <p:nvPr/>
        </p:nvSpPr>
        <p:spPr>
          <a:xfrm>
            <a:off x="695400" y="932826"/>
            <a:ext cx="10981735" cy="4678204"/>
          </a:xfrm>
          <a:prstGeom prst="rect">
            <a:avLst/>
          </a:prstGeom>
          <a:noFill/>
        </p:spPr>
        <p:txBody>
          <a:bodyPr wrap="square">
            <a:spAutoFit/>
          </a:bodyPr>
          <a:lstStyle/>
          <a:p>
            <a:pPr algn="just">
              <a:spcAft>
                <a:spcPts val="1200"/>
              </a:spcAft>
            </a:pPr>
            <a:r>
              <a:rPr lang="tr-TR" sz="2400" b="1" dirty="0"/>
              <a:t>10.3. Yeşil/Sürdürülebilir Borçlanma Araçları: </a:t>
            </a:r>
            <a:r>
              <a:rPr lang="tr-TR" sz="2400" dirty="0"/>
              <a:t>Bu kısımda, sürdürülebilir projeleri finanse etmek için kullanılan yeşil tahviller ve sosyal tahviller gibi borçlanma araçları açıklanır. Özellikle yeşil tahviller, gelirlerinin çevre dostu projelere yönlendirildiği finansal enstrümanlardır. Aynı zamanda, yeşil </a:t>
            </a:r>
            <a:r>
              <a:rPr lang="tr-TR" sz="2400" dirty="0" err="1"/>
              <a:t>sukuk</a:t>
            </a:r>
            <a:r>
              <a:rPr lang="tr-TR" sz="2400" dirty="0"/>
              <a:t> gibi İslami finansman araçları da sürdürülebilir projelerin finansmanı için kullanılmaktadır.</a:t>
            </a:r>
          </a:p>
          <a:p>
            <a:pPr algn="just">
              <a:spcAft>
                <a:spcPts val="1200"/>
              </a:spcAft>
            </a:pPr>
            <a:r>
              <a:rPr lang="tr-TR" sz="2400" b="1" dirty="0"/>
              <a:t>10.4. BİST Sürdürülebilirlik Endeksi: </a:t>
            </a:r>
            <a:r>
              <a:rPr lang="tr-TR" sz="2400" dirty="0"/>
              <a:t>Bu başlık, Borsa İstanbul'un sürdürülebilirlik performansını ölçen ve sürdürülebilir iş uygulamaları geliştiren şirketleri içeren bir endeks olan BİST Sürdürülebilirlik Endeksini tanıtır. Bu endeks, şirketlerin çevresel, sosyal ve </a:t>
            </a:r>
            <a:r>
              <a:rPr lang="tr-TR" sz="2400" dirty="0" err="1"/>
              <a:t>yönetişimsel</a:t>
            </a:r>
            <a:r>
              <a:rPr lang="tr-TR" sz="2400" dirty="0"/>
              <a:t> performansını izlemek için önemli bir araçtır .Bu bölüm, sürdürülebilir finansmanın çevresel ve sosyal sürdürülebilirliği teşvik etmek için önemli bir araç olduğunu ve sürdürülebilir projelerin finanse edilmesine yardımcı olacak çeşitli finansman mekanizmalarını ele alır.</a:t>
            </a:r>
          </a:p>
        </p:txBody>
      </p:sp>
      <p:sp>
        <p:nvSpPr>
          <p:cNvPr id="2" name="Unvan 1">
            <a:extLst>
              <a:ext uri="{FF2B5EF4-FFF2-40B4-BE49-F238E27FC236}">
                <a16:creationId xmlns:a16="http://schemas.microsoft.com/office/drawing/2014/main" id="{11341EB2-8A00-CAB8-AB77-F3FE0D47797E}"/>
              </a:ext>
            </a:extLst>
          </p:cNvPr>
          <p:cNvSpPr txBox="1">
            <a:spLocks/>
          </p:cNvSpPr>
          <p:nvPr/>
        </p:nvSpPr>
        <p:spPr>
          <a:xfrm>
            <a:off x="695400" y="49067"/>
            <a:ext cx="10801200" cy="64103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tr-TR" sz="4000" b="1" i="0" u="none" strike="noStrike" kern="1200" cap="none" spc="0" normalizeH="0" baseline="0" noProof="0" dirty="0">
                <a:ln>
                  <a:noFill/>
                </a:ln>
                <a:solidFill>
                  <a:srgbClr val="C00000"/>
                </a:solidFill>
                <a:effectLst/>
                <a:uLnTx/>
                <a:uFillTx/>
                <a:latin typeface="Calibri" panose="020F0502020204030204"/>
                <a:ea typeface="+mj-ea"/>
                <a:cs typeface="+mj-cs"/>
              </a:rPr>
              <a:t>10. BÖLÜM</a:t>
            </a:r>
          </a:p>
        </p:txBody>
      </p:sp>
    </p:spTree>
    <p:extLst>
      <p:ext uri="{BB962C8B-B14F-4D97-AF65-F5344CB8AC3E}">
        <p14:creationId xmlns:p14="http://schemas.microsoft.com/office/powerpoint/2010/main" val="65849663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C49A5624-95F6-48C0-B4E3-9D194DABA9AC}"/>
              </a:ext>
            </a:extLst>
          </p:cNvPr>
          <p:cNvSpPr>
            <a:spLocks noGrp="1"/>
          </p:cNvSpPr>
          <p:nvPr>
            <p:ph type="title" idx="4294967295"/>
          </p:nvPr>
        </p:nvSpPr>
        <p:spPr>
          <a:xfrm>
            <a:off x="3323692" y="2851843"/>
            <a:ext cx="5544616" cy="761135"/>
          </a:xfrm>
          <a:prstGeom prst="rect">
            <a:avLst/>
          </a:prstGeom>
        </p:spPr>
        <p:txBody>
          <a:bodyPr/>
          <a:lstStyle/>
          <a:p>
            <a:pPr algn="ctr"/>
            <a:r>
              <a:rPr lang="tr-TR" sz="4800" b="1" dirty="0">
                <a:solidFill>
                  <a:srgbClr val="A50021"/>
                </a:solidFill>
                <a:latin typeface="+mn-lt"/>
              </a:rPr>
              <a:t>SACHI DANIŞMANLIK</a:t>
            </a:r>
          </a:p>
        </p:txBody>
      </p:sp>
      <p:sp>
        <p:nvSpPr>
          <p:cNvPr id="4" name="Metin Yer Tutucusu 2">
            <a:extLst>
              <a:ext uri="{FF2B5EF4-FFF2-40B4-BE49-F238E27FC236}">
                <a16:creationId xmlns:a16="http://schemas.microsoft.com/office/drawing/2014/main" id="{0EA7161B-DACE-41CC-8EF8-E59DA3AA295E}"/>
              </a:ext>
            </a:extLst>
          </p:cNvPr>
          <p:cNvSpPr txBox="1">
            <a:spLocks/>
          </p:cNvSpPr>
          <p:nvPr/>
        </p:nvSpPr>
        <p:spPr>
          <a:xfrm>
            <a:off x="4038814" y="3667461"/>
            <a:ext cx="4235623" cy="432048"/>
          </a:xfrm>
          <a:prstGeom prst="rect">
            <a:avLst/>
          </a:prstGeom>
        </p:spPr>
        <p:txBody>
          <a:bodyPr/>
          <a:lstStyle>
            <a:defPPr>
              <a:defRPr lang="en-US"/>
            </a:defPPr>
            <a:lvl1pPr indent="0" algn="ctr">
              <a:lnSpc>
                <a:spcPct val="90000"/>
              </a:lnSpc>
              <a:spcBef>
                <a:spcPts val="1000"/>
              </a:spcBef>
              <a:buFont typeface="Arial" panose="020B0604020202020204" pitchFamily="34" charset="0"/>
              <a:buNone/>
              <a:defRPr>
                <a:solidFill>
                  <a:srgbClr val="A50021"/>
                </a:solidFill>
              </a:defRPr>
            </a:lvl1pPr>
            <a:lvl2pPr indent="0">
              <a:lnSpc>
                <a:spcPct val="90000"/>
              </a:lnSpc>
              <a:spcBef>
                <a:spcPts val="500"/>
              </a:spcBef>
              <a:buFont typeface="Arial" panose="020B0604020202020204" pitchFamily="34" charset="0"/>
              <a:buNone/>
              <a:defRPr sz="2000">
                <a:solidFill>
                  <a:schemeClr val="tx1">
                    <a:tint val="75000"/>
                  </a:schemeClr>
                </a:solidFill>
              </a:defRPr>
            </a:lvl2pPr>
            <a:lvl3pPr indent="0">
              <a:lnSpc>
                <a:spcPct val="90000"/>
              </a:lnSpc>
              <a:spcBef>
                <a:spcPts val="500"/>
              </a:spcBef>
              <a:buFont typeface="Arial" panose="020B0604020202020204" pitchFamily="34" charset="0"/>
              <a:buNone/>
              <a:defRPr>
                <a:solidFill>
                  <a:schemeClr val="tx1">
                    <a:tint val="75000"/>
                  </a:schemeClr>
                </a:solidFill>
              </a:defRPr>
            </a:lvl3pPr>
            <a:lvl4pPr indent="0">
              <a:lnSpc>
                <a:spcPct val="90000"/>
              </a:lnSpc>
              <a:spcBef>
                <a:spcPts val="500"/>
              </a:spcBef>
              <a:buFont typeface="Arial" panose="020B0604020202020204" pitchFamily="34" charset="0"/>
              <a:buNone/>
              <a:defRPr sz="1600">
                <a:solidFill>
                  <a:schemeClr val="tx1">
                    <a:tint val="75000"/>
                  </a:schemeClr>
                </a:solidFill>
              </a:defRPr>
            </a:lvl4pPr>
            <a:lvl5pPr indent="0">
              <a:lnSpc>
                <a:spcPct val="90000"/>
              </a:lnSpc>
              <a:spcBef>
                <a:spcPts val="500"/>
              </a:spcBef>
              <a:buFont typeface="Arial" panose="020B0604020202020204" pitchFamily="34" charset="0"/>
              <a:buNone/>
              <a:defRPr sz="1600">
                <a:solidFill>
                  <a:schemeClr val="tx1">
                    <a:tint val="75000"/>
                  </a:schemeClr>
                </a:solidFill>
              </a:defRPr>
            </a:lvl5pPr>
            <a:lvl6pPr indent="0">
              <a:lnSpc>
                <a:spcPct val="90000"/>
              </a:lnSpc>
              <a:spcBef>
                <a:spcPts val="500"/>
              </a:spcBef>
              <a:buFont typeface="Arial" panose="020B0604020202020204" pitchFamily="34" charset="0"/>
              <a:buNone/>
              <a:defRPr sz="1600">
                <a:solidFill>
                  <a:schemeClr val="tx1">
                    <a:tint val="75000"/>
                  </a:schemeClr>
                </a:solidFill>
              </a:defRPr>
            </a:lvl6pPr>
            <a:lvl7pPr indent="0">
              <a:lnSpc>
                <a:spcPct val="90000"/>
              </a:lnSpc>
              <a:spcBef>
                <a:spcPts val="500"/>
              </a:spcBef>
              <a:buFont typeface="Arial" panose="020B0604020202020204" pitchFamily="34" charset="0"/>
              <a:buNone/>
              <a:defRPr sz="1600">
                <a:solidFill>
                  <a:schemeClr val="tx1">
                    <a:tint val="75000"/>
                  </a:schemeClr>
                </a:solidFill>
              </a:defRPr>
            </a:lvl7pPr>
            <a:lvl8pPr indent="0">
              <a:lnSpc>
                <a:spcPct val="90000"/>
              </a:lnSpc>
              <a:spcBef>
                <a:spcPts val="500"/>
              </a:spcBef>
              <a:buFont typeface="Arial" panose="020B0604020202020204" pitchFamily="34" charset="0"/>
              <a:buNone/>
              <a:defRPr sz="1600">
                <a:solidFill>
                  <a:schemeClr val="tx1">
                    <a:tint val="75000"/>
                  </a:schemeClr>
                </a:solidFill>
              </a:defRPr>
            </a:lvl8pPr>
            <a:lvl9pPr indent="0">
              <a:lnSpc>
                <a:spcPct val="90000"/>
              </a:lnSpc>
              <a:spcBef>
                <a:spcPts val="500"/>
              </a:spcBef>
              <a:buFont typeface="Arial" panose="020B0604020202020204" pitchFamily="34" charset="0"/>
              <a:buNone/>
              <a:defRPr sz="1600">
                <a:solidFill>
                  <a:schemeClr val="tx1">
                    <a:tint val="75000"/>
                  </a:schemeClr>
                </a:solidFill>
              </a:defRPr>
            </a:lvl9pPr>
          </a:lstStyle>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tr-TR" sz="2400" b="0" i="1" u="none" strike="noStrike" kern="1200" cap="none" spc="0" normalizeH="0" baseline="0" noProof="0" dirty="0" err="1">
                <a:ln>
                  <a:noFill/>
                </a:ln>
                <a:solidFill>
                  <a:srgbClr val="A50021"/>
                </a:solidFill>
                <a:effectLst/>
                <a:uLnTx/>
                <a:uFillTx/>
                <a:latin typeface="Calibri" panose="020F0502020204030204"/>
                <a:ea typeface="+mn-ea"/>
                <a:cs typeface="+mn-cs"/>
              </a:rPr>
              <a:t>www.sachiconsultancy.com</a:t>
            </a:r>
            <a:endParaRPr kumimoji="0" lang="tr-TR" sz="2400" b="0" i="1" u="none" strike="noStrike" kern="1200" cap="none" spc="0" normalizeH="0" baseline="0" noProof="0" dirty="0">
              <a:ln>
                <a:noFill/>
              </a:ln>
              <a:solidFill>
                <a:srgbClr val="A50021"/>
              </a:solidFill>
              <a:effectLst/>
              <a:uLnTx/>
              <a:uFillTx/>
              <a:latin typeface="Calibri" panose="020F0502020204030204"/>
              <a:ea typeface="+mn-ea"/>
              <a:cs typeface="+mn-cs"/>
            </a:endParaRPr>
          </a:p>
        </p:txBody>
      </p:sp>
      <p:pic>
        <p:nvPicPr>
          <p:cNvPr id="3" name="Resim 3">
            <a:extLst>
              <a:ext uri="{FF2B5EF4-FFF2-40B4-BE49-F238E27FC236}">
                <a16:creationId xmlns:a16="http://schemas.microsoft.com/office/drawing/2014/main" id="{29B3188E-6B46-5B71-C5ED-78C97FEEA0D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3432" y="5328000"/>
            <a:ext cx="360000" cy="368706"/>
          </a:xfrm>
          <a:prstGeom prst="rect">
            <a:avLst/>
          </a:prstGeom>
        </p:spPr>
      </p:pic>
      <p:sp>
        <p:nvSpPr>
          <p:cNvPr id="8" name="TextBox 7">
            <a:extLst>
              <a:ext uri="{FF2B5EF4-FFF2-40B4-BE49-F238E27FC236}">
                <a16:creationId xmlns:a16="http://schemas.microsoft.com/office/drawing/2014/main" id="{DB15438E-3788-A64B-7F70-0E8140657516}"/>
              </a:ext>
            </a:extLst>
          </p:cNvPr>
          <p:cNvSpPr txBox="1"/>
          <p:nvPr/>
        </p:nvSpPr>
        <p:spPr>
          <a:xfrm>
            <a:off x="1343472" y="5364000"/>
            <a:ext cx="2160000" cy="27699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1" u="none" strike="noStrike" kern="1200" cap="none" spc="0" normalizeH="0" baseline="0" noProof="0" dirty="0" err="1">
                <a:ln>
                  <a:noFill/>
                </a:ln>
                <a:solidFill>
                  <a:prstClr val="black"/>
                </a:solidFill>
                <a:effectLst/>
                <a:uLnTx/>
                <a:uFillTx/>
                <a:latin typeface="Calibri" panose="020F0502020204030204"/>
                <a:ea typeface="+mn-ea"/>
                <a:cs typeface="+mn-cs"/>
              </a:rPr>
              <a:t>Sachi</a:t>
            </a:r>
            <a:r>
              <a:rPr kumimoji="0" lang="tr-TR" sz="1200" b="0" i="1"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tr-TR" sz="1200" b="0" i="1" u="none" strike="noStrike" kern="1200" cap="none" spc="0" normalizeH="0" baseline="0" noProof="0" dirty="0" err="1">
                <a:ln>
                  <a:noFill/>
                </a:ln>
                <a:solidFill>
                  <a:prstClr val="black"/>
                </a:solidFill>
                <a:effectLst/>
                <a:uLnTx/>
                <a:uFillTx/>
                <a:latin typeface="Calibri" panose="020F0502020204030204"/>
                <a:ea typeface="+mn-ea"/>
                <a:cs typeface="+mn-cs"/>
              </a:rPr>
              <a:t>Sustainability</a:t>
            </a:r>
            <a:r>
              <a:rPr kumimoji="0" lang="tr-TR" sz="1200" b="0" i="1"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tr-TR" sz="1200" b="0" i="1" u="none" strike="noStrike" kern="1200" cap="none" spc="0" normalizeH="0" baseline="0" noProof="0" dirty="0" err="1">
                <a:ln>
                  <a:noFill/>
                </a:ln>
                <a:solidFill>
                  <a:prstClr val="black"/>
                </a:solidFill>
                <a:effectLst/>
                <a:uLnTx/>
                <a:uFillTx/>
                <a:latin typeface="Calibri" panose="020F0502020204030204"/>
                <a:ea typeface="+mn-ea"/>
                <a:cs typeface="+mn-cs"/>
              </a:rPr>
              <a:t>Consultancy</a:t>
            </a:r>
            <a:endParaRPr kumimoji="0" lang="tr-TR" sz="12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4098" name="Picture 2" descr="Instagram - Vikipedi">
            <a:extLst>
              <a:ext uri="{FF2B5EF4-FFF2-40B4-BE49-F238E27FC236}">
                <a16:creationId xmlns:a16="http://schemas.microsoft.com/office/drawing/2014/main" id="{7E3CF9EB-7EE0-6B1A-F0F3-2D879FF3B9E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079816" y="5328000"/>
            <a:ext cx="360000" cy="360000"/>
          </a:xfrm>
          <a:prstGeom prst="rect">
            <a:avLst/>
          </a:prstGeom>
          <a:noFill/>
          <a:extLst>
            <a:ext uri="{909E8E84-426E-40DD-AFC4-6F175D3DCCD1}">
              <a14:hiddenFill xmlns:a14="http://schemas.microsoft.com/office/drawing/2010/main">
                <a:solidFill>
                  <a:srgbClr val="FFFFFF"/>
                </a:solidFill>
              </a14:hiddenFill>
            </a:ext>
          </a:extLst>
        </p:spPr>
      </p:pic>
      <p:sp>
        <p:nvSpPr>
          <p:cNvPr id="9" name="TextBox 8">
            <a:extLst>
              <a:ext uri="{FF2B5EF4-FFF2-40B4-BE49-F238E27FC236}">
                <a16:creationId xmlns:a16="http://schemas.microsoft.com/office/drawing/2014/main" id="{872405A6-7131-A4A8-734B-45B60C111746}"/>
              </a:ext>
            </a:extLst>
          </p:cNvPr>
          <p:cNvSpPr txBox="1"/>
          <p:nvPr/>
        </p:nvSpPr>
        <p:spPr>
          <a:xfrm>
            <a:off x="4439816" y="5364000"/>
            <a:ext cx="1260000" cy="27699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1" u="none" strike="noStrike" kern="1200" cap="none" spc="0" normalizeH="0" baseline="0" noProof="0" dirty="0" err="1">
                <a:ln>
                  <a:noFill/>
                </a:ln>
                <a:solidFill>
                  <a:prstClr val="black"/>
                </a:solidFill>
                <a:effectLst/>
                <a:uLnTx/>
                <a:uFillTx/>
                <a:latin typeface="Calibri" panose="020F0502020204030204"/>
                <a:ea typeface="+mn-ea"/>
                <a:cs typeface="+mn-cs"/>
              </a:rPr>
              <a:t>sachiconsultancy</a:t>
            </a:r>
            <a:endParaRPr kumimoji="0" lang="tr-TR" sz="12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4112" name="Picture 16" descr="E-mail Mail Letter Pink Logo Icon HD PNG | Citypng">
            <a:extLst>
              <a:ext uri="{FF2B5EF4-FFF2-40B4-BE49-F238E27FC236}">
                <a16:creationId xmlns:a16="http://schemas.microsoft.com/office/drawing/2014/main" id="{D6C881F6-8EC3-0CD0-0E07-C20DB99B36D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72264" y="5328000"/>
            <a:ext cx="360000" cy="360000"/>
          </a:xfrm>
          <a:prstGeom prst="rect">
            <a:avLst/>
          </a:prstGeom>
          <a:noFill/>
          <a:extLst>
            <a:ext uri="{909E8E84-426E-40DD-AFC4-6F175D3DCCD1}">
              <a14:hiddenFill xmlns:a14="http://schemas.microsoft.com/office/drawing/2010/main">
                <a:solidFill>
                  <a:srgbClr val="FFFFFF"/>
                </a:solidFill>
              </a14:hiddenFill>
            </a:ext>
          </a:extLst>
        </p:spPr>
      </p:pic>
      <p:sp>
        <p:nvSpPr>
          <p:cNvPr id="10" name="TextBox 9">
            <a:extLst>
              <a:ext uri="{FF2B5EF4-FFF2-40B4-BE49-F238E27FC236}">
                <a16:creationId xmlns:a16="http://schemas.microsoft.com/office/drawing/2014/main" id="{C3A38B5D-9D56-361F-6F77-0107FDACA66F}"/>
              </a:ext>
            </a:extLst>
          </p:cNvPr>
          <p:cNvSpPr txBox="1"/>
          <p:nvPr/>
        </p:nvSpPr>
        <p:spPr>
          <a:xfrm>
            <a:off x="8868520" y="5364000"/>
            <a:ext cx="1908000" cy="27699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1" u="none" strike="noStrike" kern="1200" cap="none" spc="0" normalizeH="0" baseline="0" noProof="0" dirty="0" err="1">
                <a:ln>
                  <a:noFill/>
                </a:ln>
                <a:solidFill>
                  <a:prstClr val="black"/>
                </a:solidFill>
                <a:effectLst/>
                <a:uLnTx/>
                <a:uFillTx/>
                <a:latin typeface="Calibri" panose="020F0502020204030204"/>
                <a:ea typeface="+mn-ea"/>
                <a:cs typeface="+mn-cs"/>
              </a:rPr>
              <a:t>info@sachiconsultancy.com</a:t>
            </a:r>
            <a:endParaRPr kumimoji="0" lang="tr-TR" sz="12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pic>
        <p:nvPicPr>
          <p:cNvPr id="4116" name="Picture 20">
            <a:extLst>
              <a:ext uri="{FF2B5EF4-FFF2-40B4-BE49-F238E27FC236}">
                <a16:creationId xmlns:a16="http://schemas.microsoft.com/office/drawing/2014/main" id="{85C8E9E6-67EE-D7C3-A3A7-B0A7DD16CAFE}"/>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40056" y="5328000"/>
            <a:ext cx="360000" cy="360000"/>
          </a:xfrm>
          <a:prstGeom prst="rect">
            <a:avLst/>
          </a:prstGeom>
          <a:noFill/>
          <a:extLst>
            <a:ext uri="{909E8E84-426E-40DD-AFC4-6F175D3DCCD1}">
              <a14:hiddenFill xmlns:a14="http://schemas.microsoft.com/office/drawing/2010/main">
                <a:solidFill>
                  <a:srgbClr val="FFFFFF"/>
                </a:solidFill>
              </a14:hiddenFill>
            </a:ext>
          </a:extLst>
        </p:spPr>
      </p:pic>
      <p:sp>
        <p:nvSpPr>
          <p:cNvPr id="13" name="TextBox 12">
            <a:extLst>
              <a:ext uri="{FF2B5EF4-FFF2-40B4-BE49-F238E27FC236}">
                <a16:creationId xmlns:a16="http://schemas.microsoft.com/office/drawing/2014/main" id="{B5B80970-9068-B7C7-DCC7-649AC1F9B703}"/>
              </a:ext>
            </a:extLst>
          </p:cNvPr>
          <p:cNvSpPr txBox="1"/>
          <p:nvPr/>
        </p:nvSpPr>
        <p:spPr>
          <a:xfrm>
            <a:off x="6600200" y="5364000"/>
            <a:ext cx="1296000" cy="27699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tr-TR" sz="1200" b="0" i="1" u="none" strike="noStrike" kern="1200" cap="none" spc="0" normalizeH="0" baseline="0" noProof="0" dirty="0" err="1">
                <a:ln>
                  <a:noFill/>
                </a:ln>
                <a:solidFill>
                  <a:prstClr val="black"/>
                </a:solidFill>
                <a:effectLst/>
                <a:uLnTx/>
                <a:uFillTx/>
                <a:latin typeface="Calibri" panose="020F0502020204030204"/>
                <a:ea typeface="+mn-ea"/>
                <a:cs typeface="+mn-cs"/>
              </a:rPr>
              <a:t>Sachi</a:t>
            </a:r>
            <a:r>
              <a:rPr kumimoji="0" lang="tr-TR" sz="1200" b="0" i="1" u="none" strike="noStrike" kern="1200" cap="none" spc="0" normalizeH="0" baseline="0" noProof="0" dirty="0">
                <a:ln>
                  <a:noFill/>
                </a:ln>
                <a:solidFill>
                  <a:prstClr val="black"/>
                </a:solidFill>
                <a:effectLst/>
                <a:uLnTx/>
                <a:uFillTx/>
                <a:latin typeface="Calibri" panose="020F0502020204030204"/>
                <a:ea typeface="+mn-ea"/>
                <a:cs typeface="+mn-cs"/>
              </a:rPr>
              <a:t> </a:t>
            </a:r>
            <a:r>
              <a:rPr kumimoji="0" lang="tr-TR" sz="1200" b="0" i="1" u="none" strike="noStrike" kern="1200" cap="none" spc="0" normalizeH="0" baseline="0" noProof="0" dirty="0" err="1">
                <a:ln>
                  <a:noFill/>
                </a:ln>
                <a:solidFill>
                  <a:prstClr val="black"/>
                </a:solidFill>
                <a:effectLst/>
                <a:uLnTx/>
                <a:uFillTx/>
                <a:latin typeface="Calibri" panose="020F0502020204030204"/>
                <a:ea typeface="+mn-ea"/>
                <a:cs typeface="+mn-cs"/>
              </a:rPr>
              <a:t>Consultancy</a:t>
            </a:r>
            <a:endParaRPr kumimoji="0" lang="tr-TR" sz="1200" b="0" i="1" u="none" strike="noStrike" kern="1200" cap="none" spc="0" normalizeH="0" baseline="0" noProof="0" dirty="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3934255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4">
            <a:extLst>
              <a:ext uri="{FF2B5EF4-FFF2-40B4-BE49-F238E27FC236}">
                <a16:creationId xmlns:a16="http://schemas.microsoft.com/office/drawing/2014/main" id="{1BF37D18-C526-B0E8-AA50-D88E42CF1791}"/>
              </a:ext>
            </a:extLst>
          </p:cNvPr>
          <p:cNvSpPr txBox="1"/>
          <p:nvPr/>
        </p:nvSpPr>
        <p:spPr>
          <a:xfrm>
            <a:off x="695399" y="855909"/>
            <a:ext cx="10981735" cy="5847755"/>
          </a:xfrm>
          <a:prstGeom prst="rect">
            <a:avLst/>
          </a:prstGeom>
          <a:noFill/>
        </p:spPr>
        <p:txBody>
          <a:bodyPr wrap="square">
            <a:spAutoFit/>
          </a:bodyPr>
          <a:lstStyle/>
          <a:p>
            <a:pPr algn="just"/>
            <a:r>
              <a:rPr lang="tr-TR" sz="2800" b="1" dirty="0"/>
              <a:t>1.2. Sürdürülebilir Kalkınma:</a:t>
            </a:r>
          </a:p>
          <a:p>
            <a:pPr marL="457200" indent="-457200" algn="just">
              <a:buFont typeface="Arial" panose="020B0604020202020204" pitchFamily="34" charset="0"/>
              <a:buChar char="•"/>
            </a:pPr>
            <a:r>
              <a:rPr lang="tr-TR" sz="2800" b="1" dirty="0"/>
              <a:t>Makro ve Mikro Düzeyde Uygulama:</a:t>
            </a:r>
            <a:r>
              <a:rPr lang="tr-TR" sz="2800" dirty="0"/>
              <a:t> Makro ekonomik düzeyde sürdürülebilir kalkınma, mikro ekonomik düzeyde "kurumsal sürdürülebilirlik" olarak adlandırılır. İşletmelerin, hem mevcut paydaşlarının ihtiyaçlarını karşılaması hem de gelecekteki paydaşların ihtiyaçlarını tehlikeye atmadan kalkınma sağlaması gerekmektedir.</a:t>
            </a:r>
          </a:p>
          <a:p>
            <a:pPr marL="457200" indent="-457200" algn="just">
              <a:spcAft>
                <a:spcPts val="1200"/>
              </a:spcAft>
              <a:buFont typeface="Arial" panose="020B0604020202020204" pitchFamily="34" charset="0"/>
              <a:buChar char="•"/>
            </a:pPr>
            <a:r>
              <a:rPr lang="tr-TR" sz="2800" b="1" dirty="0"/>
              <a:t>Ekonomik, Sosyal ve Çevresel Unsurların Bütünleşik Ele Alınması:</a:t>
            </a:r>
            <a:r>
              <a:rPr lang="tr-TR" sz="2800" dirty="0"/>
              <a:t> Sürdürülebilir kalkınma, ekonomik gelişmeleri sosyal ve çevresel faktörlerle bütünleşik bir şekilde ele alır.</a:t>
            </a:r>
          </a:p>
          <a:p>
            <a:pPr algn="just">
              <a:spcAft>
                <a:spcPts val="1200"/>
              </a:spcAft>
            </a:pPr>
            <a:r>
              <a:rPr lang="tr-TR" sz="2800" b="1" dirty="0"/>
              <a:t>1.3. Kurumsal Sürdürülebilirlik: </a:t>
            </a:r>
            <a:r>
              <a:rPr lang="tr-TR" sz="2800" dirty="0"/>
              <a:t>Kurumsal sürdürülebilirlik, işletmelerin ekonomik, sosyal ve çevresel performanslarını optimize etmelerini gerektirir. İşletmelerin paydaşlarına sorumluluklarının bilincinde bir şekilde yaklaşarak, uzun vadeli başarıyı sağlamaları hedeflenir.</a:t>
            </a:r>
          </a:p>
        </p:txBody>
      </p:sp>
      <p:sp>
        <p:nvSpPr>
          <p:cNvPr id="4" name="Unvan 1">
            <a:extLst>
              <a:ext uri="{FF2B5EF4-FFF2-40B4-BE49-F238E27FC236}">
                <a16:creationId xmlns:a16="http://schemas.microsoft.com/office/drawing/2014/main" id="{8D9EA587-F2FD-ADE8-A2B6-BAD533F2EA83}"/>
              </a:ext>
            </a:extLst>
          </p:cNvPr>
          <p:cNvSpPr txBox="1">
            <a:spLocks/>
          </p:cNvSpPr>
          <p:nvPr/>
        </p:nvSpPr>
        <p:spPr>
          <a:xfrm>
            <a:off x="695400" y="49067"/>
            <a:ext cx="10801200" cy="64103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tr-TR" sz="4000" b="1" i="0" u="none" strike="noStrike" kern="1200" cap="none" spc="0" normalizeH="0" baseline="0" noProof="0" dirty="0">
                <a:ln>
                  <a:noFill/>
                </a:ln>
                <a:solidFill>
                  <a:srgbClr val="C00000"/>
                </a:solidFill>
                <a:effectLst/>
                <a:uLnTx/>
                <a:uFillTx/>
                <a:latin typeface="Calibri" panose="020F0502020204030204"/>
                <a:ea typeface="+mj-ea"/>
                <a:cs typeface="+mj-cs"/>
              </a:rPr>
              <a:t>1. BÖLÜM</a:t>
            </a:r>
          </a:p>
        </p:txBody>
      </p:sp>
    </p:spTree>
    <p:extLst>
      <p:ext uri="{BB962C8B-B14F-4D97-AF65-F5344CB8AC3E}">
        <p14:creationId xmlns:p14="http://schemas.microsoft.com/office/powerpoint/2010/main" val="37789916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4">
            <a:extLst>
              <a:ext uri="{FF2B5EF4-FFF2-40B4-BE49-F238E27FC236}">
                <a16:creationId xmlns:a16="http://schemas.microsoft.com/office/drawing/2014/main" id="{1BF37D18-C526-B0E8-AA50-D88E42CF1791}"/>
              </a:ext>
            </a:extLst>
          </p:cNvPr>
          <p:cNvSpPr txBox="1"/>
          <p:nvPr/>
        </p:nvSpPr>
        <p:spPr>
          <a:xfrm>
            <a:off x="695399" y="855909"/>
            <a:ext cx="10981735" cy="5724644"/>
          </a:xfrm>
          <a:prstGeom prst="rect">
            <a:avLst/>
          </a:prstGeom>
          <a:noFill/>
        </p:spPr>
        <p:txBody>
          <a:bodyPr wrap="square">
            <a:spAutoFit/>
          </a:bodyPr>
          <a:lstStyle/>
          <a:p>
            <a:pPr algn="just">
              <a:spcAft>
                <a:spcPts val="1200"/>
              </a:spcAft>
            </a:pPr>
            <a:r>
              <a:rPr lang="tr-TR" sz="2800" b="1" dirty="0"/>
              <a:t>1.4. Sürdürülebilirlik İlkeleri: </a:t>
            </a:r>
          </a:p>
          <a:p>
            <a:pPr marL="457200" indent="-457200" algn="just">
              <a:spcAft>
                <a:spcPts val="1200"/>
              </a:spcAft>
              <a:buFont typeface="Arial" panose="020B0604020202020204" pitchFamily="34" charset="0"/>
              <a:buChar char="•"/>
            </a:pPr>
            <a:r>
              <a:rPr lang="tr-TR" sz="2800" b="1" dirty="0"/>
              <a:t>Sermayenin Korunması: </a:t>
            </a:r>
            <a:r>
              <a:rPr lang="tr-TR" sz="2800" dirty="0"/>
              <a:t>Sürdürülebilirlik açısından işletmelerin sermayesi, sadece ekonomik sermaye değildir; sosyal ve çevresel sermayeyi de kapsamaktadır.</a:t>
            </a:r>
          </a:p>
          <a:p>
            <a:pPr marL="457200" indent="-457200" algn="just">
              <a:spcAft>
                <a:spcPts val="1200"/>
              </a:spcAft>
              <a:buFont typeface="Arial" panose="020B0604020202020204" pitchFamily="34" charset="0"/>
              <a:buChar char="•"/>
            </a:pPr>
            <a:r>
              <a:rPr lang="tr-TR" sz="2800" b="1" dirty="0"/>
              <a:t>Süreklilik: </a:t>
            </a:r>
            <a:r>
              <a:rPr lang="tr-TR" sz="2800" dirty="0"/>
              <a:t>Sürdürülebilirlik açısından işletmenin ekonomik gelişimi ve sürekliliği zaman boyutuyla ele alınmalı; kısa dönemde kar elde etmek yerine, uzun vadede oluşabilecek risklere karşı çevresel ve sosyal boyutlar da göz önüne alınmalıdır.</a:t>
            </a:r>
          </a:p>
          <a:p>
            <a:pPr marL="457200" indent="-457200" algn="just">
              <a:spcAft>
                <a:spcPts val="1200"/>
              </a:spcAft>
              <a:buFont typeface="Arial" panose="020B0604020202020204" pitchFamily="34" charset="0"/>
              <a:buChar char="•"/>
            </a:pPr>
            <a:r>
              <a:rPr lang="tr-TR" sz="2800" b="1" dirty="0"/>
              <a:t>Üç Boyutlu Değer Yaratımı: </a:t>
            </a:r>
            <a:r>
              <a:rPr lang="tr-TR" sz="2800" dirty="0"/>
              <a:t>Ekonomik kararlarda üç boyutlu değer yaratımı dikkate alınmalıdır. Üç boyutlu değer yaratımı; sadece değerin korunması değil, ekonomik, sosyal ve çevresel değerin yaratılması ve devamlılığının güvence altına alınmasını kapsamaktadır.</a:t>
            </a:r>
          </a:p>
        </p:txBody>
      </p:sp>
      <p:sp>
        <p:nvSpPr>
          <p:cNvPr id="4" name="Unvan 1">
            <a:extLst>
              <a:ext uri="{FF2B5EF4-FFF2-40B4-BE49-F238E27FC236}">
                <a16:creationId xmlns:a16="http://schemas.microsoft.com/office/drawing/2014/main" id="{9F898C8C-10A1-0C02-2279-41BB413D40E7}"/>
              </a:ext>
            </a:extLst>
          </p:cNvPr>
          <p:cNvSpPr txBox="1">
            <a:spLocks/>
          </p:cNvSpPr>
          <p:nvPr/>
        </p:nvSpPr>
        <p:spPr>
          <a:xfrm>
            <a:off x="695400" y="49067"/>
            <a:ext cx="10801200" cy="64103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tr-TR" sz="4000" b="1" i="0" u="none" strike="noStrike" kern="1200" cap="none" spc="0" normalizeH="0" baseline="0" noProof="0" dirty="0">
                <a:ln>
                  <a:noFill/>
                </a:ln>
                <a:solidFill>
                  <a:srgbClr val="C00000"/>
                </a:solidFill>
                <a:effectLst/>
                <a:uLnTx/>
                <a:uFillTx/>
                <a:latin typeface="Calibri" panose="020F0502020204030204"/>
                <a:ea typeface="+mj-ea"/>
                <a:cs typeface="+mj-cs"/>
              </a:rPr>
              <a:t>1. BÖLÜM</a:t>
            </a:r>
          </a:p>
        </p:txBody>
      </p:sp>
    </p:spTree>
    <p:extLst>
      <p:ext uri="{BB962C8B-B14F-4D97-AF65-F5344CB8AC3E}">
        <p14:creationId xmlns:p14="http://schemas.microsoft.com/office/powerpoint/2010/main" val="32942332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4">
            <a:extLst>
              <a:ext uri="{FF2B5EF4-FFF2-40B4-BE49-F238E27FC236}">
                <a16:creationId xmlns:a16="http://schemas.microsoft.com/office/drawing/2014/main" id="{1BF37D18-C526-B0E8-AA50-D88E42CF1791}"/>
              </a:ext>
            </a:extLst>
          </p:cNvPr>
          <p:cNvSpPr txBox="1"/>
          <p:nvPr/>
        </p:nvSpPr>
        <p:spPr>
          <a:xfrm>
            <a:off x="695399" y="855909"/>
            <a:ext cx="10981735" cy="4862870"/>
          </a:xfrm>
          <a:prstGeom prst="rect">
            <a:avLst/>
          </a:prstGeom>
          <a:noFill/>
        </p:spPr>
        <p:txBody>
          <a:bodyPr wrap="square">
            <a:spAutoFit/>
          </a:bodyPr>
          <a:lstStyle/>
          <a:p>
            <a:pPr algn="just">
              <a:spcAft>
                <a:spcPts val="1200"/>
              </a:spcAft>
            </a:pPr>
            <a:r>
              <a:rPr lang="tr-TR" sz="2800" b="1" dirty="0"/>
              <a:t>1.5. Sürdürülebilirliğin Tarihsel Perspektifi: </a:t>
            </a:r>
          </a:p>
          <a:p>
            <a:pPr marL="457200" indent="-457200" algn="just">
              <a:spcAft>
                <a:spcPts val="1200"/>
              </a:spcAft>
              <a:buFont typeface="Arial" panose="020B0604020202020204" pitchFamily="34" charset="0"/>
              <a:buChar char="•"/>
            </a:pPr>
            <a:r>
              <a:rPr lang="tr-TR" sz="2800" b="1" dirty="0"/>
              <a:t>Roma Kulübü: </a:t>
            </a:r>
            <a:r>
              <a:rPr lang="tr-TR" sz="2800" dirty="0"/>
              <a:t>1970 yılında başlatılan “İnsanlığın Durumu </a:t>
            </a:r>
            <a:r>
              <a:rPr lang="tr-TR" sz="2800" dirty="0" err="1"/>
              <a:t>Projesi”ni</a:t>
            </a:r>
            <a:r>
              <a:rPr lang="tr-TR" sz="2800" dirty="0"/>
              <a:t> (</a:t>
            </a:r>
            <a:r>
              <a:rPr lang="tr-TR" sz="2800" dirty="0" err="1"/>
              <a:t>The</a:t>
            </a:r>
            <a:r>
              <a:rPr lang="tr-TR" sz="2800" dirty="0"/>
              <a:t> Project on </a:t>
            </a:r>
            <a:r>
              <a:rPr lang="tr-TR" sz="2800" dirty="0" err="1"/>
              <a:t>the</a:t>
            </a:r>
            <a:r>
              <a:rPr lang="tr-TR" sz="2800" dirty="0"/>
              <a:t> </a:t>
            </a:r>
            <a:r>
              <a:rPr lang="tr-TR" sz="2800" dirty="0" err="1"/>
              <a:t>Predicament</a:t>
            </a:r>
            <a:r>
              <a:rPr lang="tr-TR" sz="2800" dirty="0"/>
              <a:t> of </a:t>
            </a:r>
            <a:r>
              <a:rPr lang="tr-TR" sz="2800" dirty="0" err="1"/>
              <a:t>Mankind</a:t>
            </a:r>
            <a:r>
              <a:rPr lang="tr-TR" sz="2800" dirty="0"/>
              <a:t>) sonucunda 1972 yılında “Büyümenin Sınırları” (</a:t>
            </a:r>
            <a:r>
              <a:rPr lang="tr-TR" sz="2800" dirty="0" err="1"/>
              <a:t>Limits</a:t>
            </a:r>
            <a:r>
              <a:rPr lang="tr-TR" sz="2800" dirty="0"/>
              <a:t> </a:t>
            </a:r>
            <a:r>
              <a:rPr lang="tr-TR" sz="2800" dirty="0" err="1"/>
              <a:t>to</a:t>
            </a:r>
            <a:r>
              <a:rPr lang="tr-TR" sz="2800" dirty="0"/>
              <a:t> </a:t>
            </a:r>
            <a:r>
              <a:rPr lang="tr-TR" sz="2800" dirty="0" err="1"/>
              <a:t>Growth</a:t>
            </a:r>
            <a:r>
              <a:rPr lang="tr-TR" sz="2800" dirty="0"/>
              <a:t>) başlıklı rapor yayımlanmıştır</a:t>
            </a:r>
          </a:p>
          <a:p>
            <a:pPr marL="457200" indent="-457200" algn="just">
              <a:spcAft>
                <a:spcPts val="1200"/>
              </a:spcAft>
              <a:buFont typeface="Arial" panose="020B0604020202020204" pitchFamily="34" charset="0"/>
              <a:buChar char="•"/>
            </a:pPr>
            <a:r>
              <a:rPr lang="tr-TR" sz="2800" b="1" dirty="0"/>
              <a:t>Dünya Çevre ve Kalkınma Komisyonu:</a:t>
            </a:r>
            <a:r>
              <a:rPr lang="tr-TR" sz="2800" dirty="0"/>
              <a:t> 1987 yılında “Ortak Geleceğimiz” başlıklı bir rapor yayımlamıştır. “</a:t>
            </a:r>
            <a:r>
              <a:rPr lang="tr-TR" sz="2800" dirty="0" err="1"/>
              <a:t>Brundtland</a:t>
            </a:r>
            <a:r>
              <a:rPr lang="tr-TR" sz="2800" dirty="0"/>
              <a:t> Raporu” olarak da bilinir ve uluslararası literatüre “sürdürülebilir kalkınma” kavramını sokmuştur.</a:t>
            </a:r>
          </a:p>
          <a:p>
            <a:pPr marL="457200" indent="-457200" algn="just">
              <a:spcAft>
                <a:spcPts val="1200"/>
              </a:spcAft>
              <a:buFont typeface="Arial" panose="020B0604020202020204" pitchFamily="34" charset="0"/>
              <a:buChar char="•"/>
            </a:pPr>
            <a:r>
              <a:rPr lang="tr-TR" sz="2800" b="1" dirty="0"/>
              <a:t>BM Dünya Zirvesi – Rio de </a:t>
            </a:r>
            <a:r>
              <a:rPr lang="tr-TR" sz="2800" b="1" dirty="0" err="1"/>
              <a:t>Janerio</a:t>
            </a:r>
            <a:r>
              <a:rPr lang="tr-TR" sz="2800" b="1" dirty="0"/>
              <a:t>: </a:t>
            </a:r>
            <a:r>
              <a:rPr lang="tr-TR" sz="2800" dirty="0"/>
              <a:t>1992’de “BM İklim Değişikliği Çerçeve Sözleşmesi” (UNFCCC) kabul edilmiştir. </a:t>
            </a:r>
          </a:p>
        </p:txBody>
      </p:sp>
      <p:sp>
        <p:nvSpPr>
          <p:cNvPr id="4" name="Unvan 1">
            <a:extLst>
              <a:ext uri="{FF2B5EF4-FFF2-40B4-BE49-F238E27FC236}">
                <a16:creationId xmlns:a16="http://schemas.microsoft.com/office/drawing/2014/main" id="{9F898C8C-10A1-0C02-2279-41BB413D40E7}"/>
              </a:ext>
            </a:extLst>
          </p:cNvPr>
          <p:cNvSpPr txBox="1">
            <a:spLocks/>
          </p:cNvSpPr>
          <p:nvPr/>
        </p:nvSpPr>
        <p:spPr>
          <a:xfrm>
            <a:off x="695400" y="49067"/>
            <a:ext cx="10801200" cy="64103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tr-TR" sz="4000" b="1" i="0" u="none" strike="noStrike" kern="1200" cap="none" spc="0" normalizeH="0" baseline="0" noProof="0" dirty="0">
                <a:ln>
                  <a:noFill/>
                </a:ln>
                <a:solidFill>
                  <a:srgbClr val="C00000"/>
                </a:solidFill>
                <a:effectLst/>
                <a:uLnTx/>
                <a:uFillTx/>
                <a:latin typeface="Calibri" panose="020F0502020204030204"/>
                <a:ea typeface="+mj-ea"/>
                <a:cs typeface="+mj-cs"/>
              </a:rPr>
              <a:t>1. BÖLÜM</a:t>
            </a:r>
          </a:p>
        </p:txBody>
      </p:sp>
    </p:spTree>
    <p:extLst>
      <p:ext uri="{BB962C8B-B14F-4D97-AF65-F5344CB8AC3E}">
        <p14:creationId xmlns:p14="http://schemas.microsoft.com/office/powerpoint/2010/main" val="72481886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Metin kutusu 4">
            <a:extLst>
              <a:ext uri="{FF2B5EF4-FFF2-40B4-BE49-F238E27FC236}">
                <a16:creationId xmlns:a16="http://schemas.microsoft.com/office/drawing/2014/main" id="{1BF37D18-C526-B0E8-AA50-D88E42CF1791}"/>
              </a:ext>
            </a:extLst>
          </p:cNvPr>
          <p:cNvSpPr txBox="1"/>
          <p:nvPr/>
        </p:nvSpPr>
        <p:spPr>
          <a:xfrm>
            <a:off x="695399" y="855909"/>
            <a:ext cx="10981735" cy="5601533"/>
          </a:xfrm>
          <a:prstGeom prst="rect">
            <a:avLst/>
          </a:prstGeom>
          <a:noFill/>
        </p:spPr>
        <p:txBody>
          <a:bodyPr wrap="square">
            <a:spAutoFit/>
          </a:bodyPr>
          <a:lstStyle/>
          <a:p>
            <a:pPr algn="just">
              <a:spcAft>
                <a:spcPts val="1200"/>
              </a:spcAft>
            </a:pPr>
            <a:r>
              <a:rPr lang="tr-TR" sz="2800" b="1" dirty="0"/>
              <a:t>1.5. Sürdürülebilirliğin Tarihsel Perspektifi: </a:t>
            </a:r>
          </a:p>
          <a:p>
            <a:pPr marL="457200" indent="-457200" algn="just">
              <a:spcAft>
                <a:spcPts val="1200"/>
              </a:spcAft>
              <a:buFont typeface="Arial" panose="020B0604020202020204" pitchFamily="34" charset="0"/>
              <a:buChar char="•"/>
            </a:pPr>
            <a:r>
              <a:rPr lang="tr-TR" sz="2800" b="1" dirty="0"/>
              <a:t>Kyoto Protokolü: </a:t>
            </a:r>
            <a:r>
              <a:rPr lang="tr-TR" sz="2800" dirty="0"/>
              <a:t>1997 yılında imzalanmış ve (2004 ‘te Rusya’nın katılımı ile) 2005 yılında yürürlüğe girmiştir. Birleşmiş Milletler İklim Değişikliği Çerçeve Sözleşmesi’ne göre iklim değişikliklerine karşı uluslararası bir anlaşma olup küresel ısınma ve iklim değişikliği konusunda mücadeleyi hedeflemektedir.</a:t>
            </a:r>
          </a:p>
          <a:p>
            <a:pPr algn="just">
              <a:spcAft>
                <a:spcPts val="1200"/>
              </a:spcAft>
            </a:pPr>
            <a:r>
              <a:rPr lang="tr-TR" sz="2800" b="1" dirty="0"/>
              <a:t>1.6. Sürdürülebilirliğin Sacayakları (Boyutları): </a:t>
            </a:r>
            <a:r>
              <a:rPr lang="tr-TR" sz="2800" dirty="0" err="1"/>
              <a:t>Brundtland</a:t>
            </a:r>
            <a:r>
              <a:rPr lang="tr-TR" sz="2800" dirty="0"/>
              <a:t> Raporunda sürdürülebilirliğin üç boyutundan bahsedilmektedir. Bu boyutlar: </a:t>
            </a:r>
          </a:p>
          <a:p>
            <a:pPr marL="457200" indent="-457200" algn="just">
              <a:spcAft>
                <a:spcPts val="1200"/>
              </a:spcAft>
              <a:buFont typeface="Arial" panose="020B0604020202020204" pitchFamily="34" charset="0"/>
              <a:buChar char="•"/>
            </a:pPr>
            <a:r>
              <a:rPr lang="tr-TR" sz="2800" dirty="0"/>
              <a:t>Ekonomik (canlılık)</a:t>
            </a:r>
          </a:p>
          <a:p>
            <a:pPr marL="457200" indent="-457200" algn="just">
              <a:spcAft>
                <a:spcPts val="1200"/>
              </a:spcAft>
              <a:buFont typeface="Arial" panose="020B0604020202020204" pitchFamily="34" charset="0"/>
              <a:buChar char="•"/>
            </a:pPr>
            <a:r>
              <a:rPr lang="tr-TR" sz="2800" dirty="0"/>
              <a:t>Çevresel (sorumluluk)</a:t>
            </a:r>
          </a:p>
          <a:p>
            <a:pPr marL="457200" indent="-457200" algn="just">
              <a:spcAft>
                <a:spcPts val="1200"/>
              </a:spcAft>
              <a:buFont typeface="Arial" panose="020B0604020202020204" pitchFamily="34" charset="0"/>
              <a:buChar char="•"/>
            </a:pPr>
            <a:r>
              <a:rPr lang="tr-TR" sz="2800" dirty="0"/>
              <a:t>Sosyal (sorumluluk)</a:t>
            </a:r>
          </a:p>
        </p:txBody>
      </p:sp>
      <p:sp>
        <p:nvSpPr>
          <p:cNvPr id="4" name="Unvan 1">
            <a:extLst>
              <a:ext uri="{FF2B5EF4-FFF2-40B4-BE49-F238E27FC236}">
                <a16:creationId xmlns:a16="http://schemas.microsoft.com/office/drawing/2014/main" id="{9F898C8C-10A1-0C02-2279-41BB413D40E7}"/>
              </a:ext>
            </a:extLst>
          </p:cNvPr>
          <p:cNvSpPr txBox="1">
            <a:spLocks/>
          </p:cNvSpPr>
          <p:nvPr/>
        </p:nvSpPr>
        <p:spPr>
          <a:xfrm>
            <a:off x="695400" y="49067"/>
            <a:ext cx="10801200" cy="641032"/>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L="0" marR="0" lvl="0" indent="0" algn="ctr" defTabSz="914400" rtl="0" eaLnBrk="1" fontAlgn="auto" latinLnBrk="0" hangingPunct="1">
              <a:lnSpc>
                <a:spcPct val="90000"/>
              </a:lnSpc>
              <a:spcBef>
                <a:spcPct val="0"/>
              </a:spcBef>
              <a:spcAft>
                <a:spcPts val="0"/>
              </a:spcAft>
              <a:buClrTx/>
              <a:buSzTx/>
              <a:buFontTx/>
              <a:buNone/>
              <a:tabLst/>
              <a:defRPr/>
            </a:pPr>
            <a:r>
              <a:rPr kumimoji="0" lang="tr-TR" sz="4000" b="1" i="0" u="none" strike="noStrike" kern="1200" cap="none" spc="0" normalizeH="0" baseline="0" noProof="0" dirty="0">
                <a:ln>
                  <a:noFill/>
                </a:ln>
                <a:solidFill>
                  <a:srgbClr val="C00000"/>
                </a:solidFill>
                <a:effectLst/>
                <a:uLnTx/>
                <a:uFillTx/>
                <a:latin typeface="Calibri" panose="020F0502020204030204"/>
                <a:ea typeface="+mj-ea"/>
                <a:cs typeface="+mj-cs"/>
              </a:rPr>
              <a:t>1. BÖLÜM</a:t>
            </a:r>
          </a:p>
        </p:txBody>
      </p:sp>
    </p:spTree>
    <p:extLst>
      <p:ext uri="{BB962C8B-B14F-4D97-AF65-F5344CB8AC3E}">
        <p14:creationId xmlns:p14="http://schemas.microsoft.com/office/powerpoint/2010/main" val="11749702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2">
            <a:extLst>
              <a:ext uri="{FF2B5EF4-FFF2-40B4-BE49-F238E27FC236}">
                <a16:creationId xmlns:a16="http://schemas.microsoft.com/office/drawing/2014/main" id="{D4F5C18C-6D76-491A-801D-A18063F11290}"/>
              </a:ext>
            </a:extLst>
          </p:cNvPr>
          <p:cNvSpPr txBox="1">
            <a:spLocks/>
          </p:cNvSpPr>
          <p:nvPr/>
        </p:nvSpPr>
        <p:spPr>
          <a:xfrm>
            <a:off x="767408" y="1686822"/>
            <a:ext cx="10657184" cy="3484356"/>
          </a:xfrm>
          <a:solidFill>
            <a:schemeClr val="bg2"/>
          </a:solidFill>
        </p:spPr>
        <p:txBody>
          <a:bodyP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marR="0" lvl="0" algn="ctr" defTabSz="914400" rtl="0" eaLnBrk="1" fontAlgn="auto" latinLnBrk="0" hangingPunct="1">
              <a:lnSpc>
                <a:spcPct val="90000"/>
              </a:lnSpc>
              <a:spcBef>
                <a:spcPct val="0"/>
              </a:spcBef>
              <a:spcAft>
                <a:spcPts val="0"/>
              </a:spcAft>
              <a:buClrTx/>
              <a:buSzTx/>
              <a:tabLst/>
              <a:defRPr/>
            </a:pPr>
            <a:r>
              <a:rPr kumimoji="0" lang="tr-TR" sz="6000" b="1" i="1" u="none" strike="noStrike" kern="1200" cap="none" spc="0" normalizeH="0" baseline="0" noProof="0" dirty="0">
                <a:ln>
                  <a:noFill/>
                </a:ln>
                <a:solidFill>
                  <a:srgbClr val="C00000"/>
                </a:solidFill>
                <a:effectLst/>
                <a:uLnTx/>
                <a:uFillTx/>
                <a:latin typeface="Calibri" panose="020F0502020204030204"/>
                <a:ea typeface="+mj-ea"/>
                <a:cs typeface="+mj-cs"/>
              </a:rPr>
              <a:t>2. Bölüm</a:t>
            </a:r>
          </a:p>
          <a:p>
            <a:pPr marR="0" lvl="0" algn="ctr" defTabSz="914400" rtl="0" eaLnBrk="1" fontAlgn="auto" latinLnBrk="0" hangingPunct="1">
              <a:lnSpc>
                <a:spcPct val="90000"/>
              </a:lnSpc>
              <a:spcBef>
                <a:spcPct val="0"/>
              </a:spcBef>
              <a:spcAft>
                <a:spcPts val="0"/>
              </a:spcAft>
              <a:buClrTx/>
              <a:buSzTx/>
              <a:tabLst/>
              <a:defRPr/>
            </a:pPr>
            <a:r>
              <a:rPr kumimoji="0" lang="tr-TR" sz="6000" b="1" i="1" u="none" strike="noStrike" kern="1200" cap="none" spc="0" normalizeH="0" baseline="0" noProof="0" dirty="0">
                <a:ln>
                  <a:noFill/>
                </a:ln>
                <a:solidFill>
                  <a:srgbClr val="C00000"/>
                </a:solidFill>
                <a:effectLst/>
                <a:uLnTx/>
                <a:uFillTx/>
                <a:latin typeface="Calibri" panose="020F0502020204030204"/>
                <a:ea typeface="+mj-ea"/>
                <a:cs typeface="+mj-cs"/>
              </a:rPr>
              <a:t>Sürdürülebilirliğe İlişkin Düzenlemeler ve Türkiye’deki Sektörlere Etkileri</a:t>
            </a:r>
          </a:p>
        </p:txBody>
      </p:sp>
    </p:spTree>
    <p:extLst>
      <p:ext uri="{BB962C8B-B14F-4D97-AF65-F5344CB8AC3E}">
        <p14:creationId xmlns:p14="http://schemas.microsoft.com/office/powerpoint/2010/main" val="1782653621"/>
      </p:ext>
    </p:extLst>
  </p:cSld>
  <p:clrMapOvr>
    <a:masterClrMapping/>
  </p:clrMapOvr>
</p:sld>
</file>

<file path=ppt/theme/theme1.xml><?xml version="1.0" encoding="utf-8"?>
<a:theme xmlns:a="http://schemas.openxmlformats.org/drawingml/2006/main" name="Özel Tasarım">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5211</TotalTime>
  <Words>3639</Words>
  <Application>Microsoft Macintosh PowerPoint</Application>
  <PresentationFormat>Widescreen</PresentationFormat>
  <Paragraphs>187</Paragraphs>
  <Slides>43</Slides>
  <Notes>21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43</vt:i4>
      </vt:variant>
    </vt:vector>
  </HeadingPairs>
  <TitlesOfParts>
    <vt:vector size="49" baseType="lpstr">
      <vt:lpstr>Aptos</vt:lpstr>
      <vt:lpstr>Arial</vt:lpstr>
      <vt:lpstr>Calibri</vt:lpstr>
      <vt:lpstr>Verdana</vt:lpstr>
      <vt:lpstr>Wingdings</vt:lpstr>
      <vt:lpstr>Özel Tasarım</vt:lpstr>
      <vt:lpstr>Sürdürülebilirlik Denetçiliği Hazırlık Bilgilendirme Eğitimi</vt:lpstr>
      <vt:lpstr>Sunum Kapsamı</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SACHI DANIŞMANLIK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Çiğdem Palalı</dc:creator>
  <cp:lastModifiedBy>Çiğdem Palalı</cp:lastModifiedBy>
  <cp:revision>105</cp:revision>
  <dcterms:created xsi:type="dcterms:W3CDTF">2024-06-01T13:23:17Z</dcterms:created>
  <dcterms:modified xsi:type="dcterms:W3CDTF">2024-09-13T19:57:14Z</dcterms:modified>
</cp:coreProperties>
</file>