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9" r:id="rId1"/>
  </p:sldMasterIdLst>
  <p:notesMasterIdLst>
    <p:notesMasterId r:id="rId62"/>
  </p:notesMasterIdLst>
  <p:sldIdLst>
    <p:sldId id="256" r:id="rId2"/>
    <p:sldId id="257" r:id="rId3"/>
    <p:sldId id="261" r:id="rId4"/>
    <p:sldId id="320" r:id="rId5"/>
    <p:sldId id="262" r:id="rId6"/>
    <p:sldId id="263" r:id="rId7"/>
    <p:sldId id="264" r:id="rId8"/>
    <p:sldId id="268" r:id="rId9"/>
    <p:sldId id="277" r:id="rId10"/>
    <p:sldId id="278" r:id="rId11"/>
    <p:sldId id="269" r:id="rId12"/>
    <p:sldId id="274" r:id="rId13"/>
    <p:sldId id="275" r:id="rId14"/>
    <p:sldId id="265" r:id="rId15"/>
    <p:sldId id="266" r:id="rId16"/>
    <p:sldId id="267" r:id="rId17"/>
    <p:sldId id="270" r:id="rId18"/>
    <p:sldId id="271" r:id="rId19"/>
    <p:sldId id="272" r:id="rId20"/>
    <p:sldId id="273" r:id="rId21"/>
    <p:sldId id="279" r:id="rId22"/>
    <p:sldId id="280" r:id="rId23"/>
    <p:sldId id="281" r:id="rId24"/>
    <p:sldId id="282" r:id="rId25"/>
    <p:sldId id="283" r:id="rId26"/>
    <p:sldId id="284" r:id="rId27"/>
    <p:sldId id="285" r:id="rId28"/>
    <p:sldId id="286" r:id="rId29"/>
    <p:sldId id="292" r:id="rId30"/>
    <p:sldId id="317" r:id="rId31"/>
    <p:sldId id="318" r:id="rId32"/>
    <p:sldId id="287" r:id="rId33"/>
    <p:sldId id="288" r:id="rId34"/>
    <p:sldId id="289" r:id="rId35"/>
    <p:sldId id="290" r:id="rId36"/>
    <p:sldId id="291"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46F890A9-2807-4EBB-B81D-B2AA78EC7F39}" styleName="Koyu Stil 2 - Vurgu 5/Vurgu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81" autoAdjust="0"/>
    <p:restoredTop sz="94660"/>
  </p:normalViewPr>
  <p:slideViewPr>
    <p:cSldViewPr snapToGrid="0">
      <p:cViewPr varScale="1">
        <p:scale>
          <a:sx n="87" d="100"/>
          <a:sy n="87" d="100"/>
        </p:scale>
        <p:origin x="542" y="58"/>
      </p:cViewPr>
      <p:guideLst>
        <p:guide pos="3840"/>
        <p:guide orient="horz" pos="2160"/>
      </p:guideLst>
    </p:cSldViewPr>
  </p:slideViewPr>
  <p:notesTextViewPr>
    <p:cViewPr>
      <p:scale>
        <a:sx n="1" d="1"/>
        <a:sy n="1" d="1"/>
      </p:scale>
      <p:origin x="0" y="0"/>
    </p:cViewPr>
  </p:notesTextViewPr>
  <p:sorterViewPr>
    <p:cViewPr>
      <p:scale>
        <a:sx n="100" d="100"/>
        <a:sy n="100" d="100"/>
      </p:scale>
      <p:origin x="0" y="-5981"/>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5BB0C7-BC49-42FA-8540-3B647E4E53CA}" type="datetimeFigureOut">
              <a:rPr lang="tr-TR" smtClean="0"/>
              <a:t>17.04.2024</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803DE2-56DB-458A-8082-FE72E12CA4CB}" type="slidenum">
              <a:rPr lang="tr-TR" smtClean="0"/>
              <a:t>‹#›</a:t>
            </a:fld>
            <a:endParaRPr lang="tr-TR"/>
          </a:p>
        </p:txBody>
      </p:sp>
    </p:spTree>
    <p:extLst>
      <p:ext uri="{BB962C8B-B14F-4D97-AF65-F5344CB8AC3E}">
        <p14:creationId xmlns:p14="http://schemas.microsoft.com/office/powerpoint/2010/main" val="1442332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8215D736-5BA3-45C8-AA87-979F100EF2D4}"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9156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05D5E3AC-A8B0-48BE-8210-36B9E4557D01}"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44511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DCC6DA92-C789-434E-AE3A-AAC797C9E1D1}"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09583372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DBEE24E6-93EF-4DD1-93E1-5F555182E496}"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168636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6E0CAD6-06C8-4680-AAEE-0EA779DA03E9}"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43601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06FBA04A-4F42-4253-974E-BD6855493A6D}"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068744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E6B38B9A-2C87-4D0C-AD53-792433690E54}"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360586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5C55924-6EF8-4387-906E-2808BC2DA950}"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169084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16E4771A-0607-481D-9790-DDE3450B242D}"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1602923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B376C490-D432-4E0D-AB44-CA00B7F715C3}" type="datetime1">
              <a:rPr lang="en-US" smtClean="0"/>
              <a:t>4/17/2024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318845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C7E5B7E-2DA6-4D0A-B2FB-AC9F6DEA0D27}"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0206279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B0C24929-4C50-4414-9BF4-E32B41795BDA}" type="datetime1">
              <a:rPr lang="en-US" smtClean="0"/>
              <a:t>4/17/2024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133536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97CCFC8-3416-4D21-855B-3F1FFEE474E2}" type="datetime1">
              <a:rPr lang="en-US" smtClean="0"/>
              <a:t>4/17/2024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609403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7F693-F9D5-4AFD-ABD5-C645BE28E989}" type="datetime1">
              <a:rPr lang="en-US" smtClean="0"/>
              <a:t>4/17/2024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784915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9A952C59-0222-4384-ABBB-9AFA205E2152}"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6846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66E3CA68-9AC2-41AB-8CB0-F2BF97BAABC7}" type="datetime1">
              <a:rPr lang="en-US" smtClean="0"/>
              <a:t>4/17/2024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821147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89047CDC-FD52-43AD-99CB-1CD387905511}" type="datetime1">
              <a:rPr lang="en-US" smtClean="0"/>
              <a:t>4/17/2024</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89837780"/>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Lst>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45124" y="1529862"/>
            <a:ext cx="11306908" cy="2145323"/>
          </a:xfrm>
        </p:spPr>
        <p:txBody>
          <a:bodyPr>
            <a:normAutofit/>
          </a:bodyPr>
          <a:lstStyle/>
          <a:p>
            <a:pPr algn="ctr"/>
            <a:r>
              <a:rPr lang="tr-TR" sz="4400" dirty="0" smtClean="0">
                <a:latin typeface="Book Antiqua" panose="02040602050305030304" pitchFamily="18" charset="0"/>
              </a:rPr>
              <a:t>Soru ve Cevaplarla 2023-2024 Yılları Enflasyon Düzeltmesinde Özellikli Hususlar </a:t>
            </a:r>
            <a:br>
              <a:rPr lang="tr-TR" sz="4400" dirty="0" smtClean="0">
                <a:latin typeface="Book Antiqua" panose="02040602050305030304" pitchFamily="18" charset="0"/>
              </a:rPr>
            </a:br>
            <a:r>
              <a:rPr lang="tr-TR" sz="4400" dirty="0" smtClean="0">
                <a:latin typeface="Book Antiqua" panose="02040602050305030304" pitchFamily="18" charset="0"/>
              </a:rPr>
              <a:t>Excel’de Hesaplamalar ve Uygulamalar</a:t>
            </a:r>
            <a:endParaRPr lang="tr-TR" sz="4400" dirty="0">
              <a:latin typeface="Book Antiqua" panose="02040602050305030304" pitchFamily="18" charset="0"/>
            </a:endParaRPr>
          </a:p>
        </p:txBody>
      </p:sp>
      <p:sp>
        <p:nvSpPr>
          <p:cNvPr id="3" name="Alt Başlık 2"/>
          <p:cNvSpPr>
            <a:spLocks noGrp="1"/>
          </p:cNvSpPr>
          <p:nvPr>
            <p:ph type="subTitle" idx="1"/>
          </p:nvPr>
        </p:nvSpPr>
        <p:spPr>
          <a:xfrm>
            <a:off x="545124" y="5767753"/>
            <a:ext cx="11306907" cy="826477"/>
          </a:xfrm>
        </p:spPr>
        <p:txBody>
          <a:bodyPr/>
          <a:lstStyle/>
          <a:p>
            <a:pPr algn="ctr"/>
            <a:r>
              <a:rPr lang="tr-TR" dirty="0" smtClean="0">
                <a:latin typeface="Book Antiqua" panose="02040602050305030304" pitchFamily="18" charset="0"/>
              </a:rPr>
              <a:t>Bursa Yeminli Mali Müşavirler Odası</a:t>
            </a:r>
          </a:p>
          <a:p>
            <a:pPr algn="ctr"/>
            <a:r>
              <a:rPr lang="tr-TR" dirty="0" smtClean="0">
                <a:latin typeface="Book Antiqua" panose="02040602050305030304" pitchFamily="18" charset="0"/>
              </a:rPr>
              <a:t>17.04.2024</a:t>
            </a:r>
            <a:endParaRPr lang="tr-TR" dirty="0">
              <a:latin typeface="Book Antiqua" panose="0204060205030503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1</a:t>
            </a:fld>
            <a:endParaRPr lang="en-US" dirty="0"/>
          </a:p>
        </p:txBody>
      </p:sp>
    </p:spTree>
    <p:extLst>
      <p:ext uri="{BB962C8B-B14F-4D97-AF65-F5344CB8AC3E}">
        <p14:creationId xmlns:p14="http://schemas.microsoft.com/office/powerpoint/2010/main" val="117344200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6577" y="624110"/>
            <a:ext cx="9878035" cy="1280890"/>
          </a:xfrm>
        </p:spPr>
        <p:txBody>
          <a:bodyPr>
            <a:normAutofit/>
          </a:bodyPr>
          <a:lstStyle/>
          <a:p>
            <a:pPr algn="just"/>
            <a:r>
              <a:rPr lang="tr-TR" b="1" dirty="0" smtClean="0">
                <a:solidFill>
                  <a:schemeClr val="tx1"/>
                </a:solidFill>
                <a:latin typeface="Book Antiqua" panose="02040602050305030304" pitchFamily="18" charset="0"/>
              </a:rPr>
              <a:t>Soru: Verilen/alınan </a:t>
            </a:r>
            <a:r>
              <a:rPr lang="tr-TR" b="1" dirty="0">
                <a:solidFill>
                  <a:schemeClr val="tx1"/>
                </a:solidFill>
                <a:latin typeface="Book Antiqua" panose="02040602050305030304" pitchFamily="18" charset="0"/>
              </a:rPr>
              <a:t>depozito ve teminatlar </a:t>
            </a:r>
            <a:r>
              <a:rPr lang="tr-TR" sz="3200" b="1" dirty="0">
                <a:solidFill>
                  <a:schemeClr val="tx1"/>
                </a:solidFill>
                <a:latin typeface="Book Antiqua" panose="02040602050305030304" pitchFamily="18" charset="0"/>
              </a:rPr>
              <a:t>hangi</a:t>
            </a:r>
            <a:r>
              <a:rPr lang="tr-TR" b="1" dirty="0">
                <a:solidFill>
                  <a:schemeClr val="tx1"/>
                </a:solidFill>
                <a:latin typeface="Book Antiqua" panose="02040602050305030304" pitchFamily="18" charset="0"/>
              </a:rPr>
              <a:t> durumda düzeltilecektir?</a:t>
            </a:r>
          </a:p>
        </p:txBody>
      </p:sp>
      <p:sp>
        <p:nvSpPr>
          <p:cNvPr id="3" name="İçerik Yer Tutucusu 2"/>
          <p:cNvSpPr>
            <a:spLocks noGrp="1"/>
          </p:cNvSpPr>
          <p:nvPr>
            <p:ph idx="1"/>
          </p:nvPr>
        </p:nvSpPr>
        <p:spPr>
          <a:xfrm>
            <a:off x="1696915" y="2057401"/>
            <a:ext cx="9807697" cy="4035668"/>
          </a:xfrm>
        </p:spPr>
        <p:txBody>
          <a:bodyPr>
            <a:noAutofit/>
          </a:bodyPr>
          <a:lstStyle/>
          <a:p>
            <a:pPr algn="just"/>
            <a:r>
              <a:rPr lang="tr-TR" sz="3000" dirty="0">
                <a:solidFill>
                  <a:schemeClr val="tx1"/>
                </a:solidFill>
                <a:latin typeface="Book Antiqua" panose="02040602050305030304" pitchFamily="18" charset="0"/>
              </a:rPr>
              <a:t>Verilen/alınan depozito ve teminatlar, eğer verilen/alınan depozito ve teminat aynı tutarda iade edilecekse parasal kıymet; belli bir endekse bağlı olarak güncellenerek daha yüksek bir tutarda iade edilecekse parasal olmayan kıymet olarak dikkate alınmalıdır ve enflasyon düzeltmesi yapılması gerekmektedir.</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16504328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6577" y="624110"/>
            <a:ext cx="9878036" cy="694736"/>
          </a:xfrm>
        </p:spPr>
        <p:txBody>
          <a:bodyPr>
            <a:normAutofit/>
          </a:bodyPr>
          <a:lstStyle/>
          <a:p>
            <a:pPr algn="just"/>
            <a:r>
              <a:rPr lang="tr-TR" sz="2800" b="1" dirty="0" smtClean="0">
                <a:solidFill>
                  <a:schemeClr val="tx1"/>
                </a:solidFill>
                <a:latin typeface="Book Antiqua" panose="02040602050305030304" pitchFamily="18" charset="0"/>
              </a:rPr>
              <a:t>Soru: Stoklar </a:t>
            </a:r>
            <a:r>
              <a:rPr lang="tr-TR" sz="2800" b="1" dirty="0">
                <a:solidFill>
                  <a:schemeClr val="tx1"/>
                </a:solidFill>
                <a:latin typeface="Book Antiqua" panose="02040602050305030304" pitchFamily="18" charset="0"/>
              </a:rPr>
              <a:t>hesabının düzeltmesi ne şekilde </a:t>
            </a:r>
            <a:r>
              <a:rPr lang="tr-TR" sz="2800" b="1" dirty="0" smtClean="0">
                <a:solidFill>
                  <a:schemeClr val="tx1"/>
                </a:solidFill>
                <a:latin typeface="Book Antiqua" panose="02040602050305030304" pitchFamily="18" charset="0"/>
              </a:rPr>
              <a:t>yapılacaktır?</a:t>
            </a:r>
            <a:endParaRPr lang="tr-TR" sz="2800" b="1" dirty="0">
              <a:solidFill>
                <a:schemeClr val="tx1"/>
              </a:solidFill>
              <a:latin typeface="Book Antiqua" panose="02040602050305030304" pitchFamily="18" charset="0"/>
            </a:endParaRPr>
          </a:p>
        </p:txBody>
      </p:sp>
      <p:sp>
        <p:nvSpPr>
          <p:cNvPr id="3" name="İçerik Yer Tutucusu 2"/>
          <p:cNvSpPr>
            <a:spLocks noGrp="1"/>
          </p:cNvSpPr>
          <p:nvPr>
            <p:ph idx="1"/>
          </p:nvPr>
        </p:nvSpPr>
        <p:spPr>
          <a:xfrm>
            <a:off x="1679331" y="1441938"/>
            <a:ext cx="9825281" cy="5055577"/>
          </a:xfrm>
        </p:spPr>
        <p:txBody>
          <a:bodyPr>
            <a:normAutofit/>
          </a:bodyPr>
          <a:lstStyle/>
          <a:p>
            <a:pPr algn="just"/>
            <a:r>
              <a:rPr lang="tr-TR" sz="2400" dirty="0" smtClean="0">
                <a:solidFill>
                  <a:schemeClr val="tx1"/>
                </a:solidFill>
                <a:latin typeface="Book Antiqua" panose="02040602050305030304" pitchFamily="18" charset="0"/>
              </a:rPr>
              <a:t>Stokların </a:t>
            </a:r>
            <a:r>
              <a:rPr lang="tr-TR" sz="2400" dirty="0">
                <a:solidFill>
                  <a:schemeClr val="tx1"/>
                </a:solidFill>
                <a:latin typeface="Book Antiqua" panose="02040602050305030304" pitchFamily="18" charset="0"/>
              </a:rPr>
              <a:t>düzeltme yöntemleri;</a:t>
            </a:r>
          </a:p>
          <a:p>
            <a:pPr marL="0" indent="0" algn="just">
              <a:buNone/>
            </a:pPr>
            <a:r>
              <a:rPr lang="tr-TR" sz="2400" dirty="0" smtClean="0">
                <a:solidFill>
                  <a:schemeClr val="tx1"/>
                </a:solidFill>
                <a:latin typeface="Book Antiqua" panose="02040602050305030304" pitchFamily="18" charset="0"/>
              </a:rPr>
              <a:t>	1</a:t>
            </a:r>
            <a:r>
              <a:rPr lang="tr-TR" sz="2400" dirty="0">
                <a:solidFill>
                  <a:schemeClr val="tx1"/>
                </a:solidFill>
                <a:latin typeface="Book Antiqua" panose="02040602050305030304" pitchFamily="18" charset="0"/>
              </a:rPr>
              <a:t>.	Gerçek yöntem, </a:t>
            </a:r>
          </a:p>
          <a:p>
            <a:pPr marL="0" indent="0" algn="just">
              <a:buNone/>
            </a:pPr>
            <a:r>
              <a:rPr lang="tr-TR" sz="2400" dirty="0" smtClean="0">
                <a:solidFill>
                  <a:schemeClr val="tx1"/>
                </a:solidFill>
                <a:latin typeface="Book Antiqua" panose="02040602050305030304" pitchFamily="18" charset="0"/>
              </a:rPr>
              <a:t>	2</a:t>
            </a:r>
            <a:r>
              <a:rPr lang="tr-TR" sz="2400" dirty="0">
                <a:solidFill>
                  <a:schemeClr val="tx1"/>
                </a:solidFill>
                <a:latin typeface="Book Antiqua" panose="02040602050305030304" pitchFamily="18" charset="0"/>
              </a:rPr>
              <a:t>.	Toplulaştırılmış yöntem,</a:t>
            </a:r>
          </a:p>
          <a:p>
            <a:pPr marL="0" indent="0" algn="just">
              <a:buNone/>
            </a:pPr>
            <a:r>
              <a:rPr lang="tr-TR" sz="2400" dirty="0" smtClean="0">
                <a:solidFill>
                  <a:schemeClr val="tx1"/>
                </a:solidFill>
                <a:latin typeface="Book Antiqua" panose="02040602050305030304" pitchFamily="18" charset="0"/>
              </a:rPr>
              <a:t>	        a</a:t>
            </a:r>
            <a:r>
              <a:rPr lang="tr-TR" sz="2400" dirty="0">
                <a:solidFill>
                  <a:schemeClr val="tx1"/>
                </a:solidFill>
                <a:latin typeface="Book Antiqua" panose="02040602050305030304" pitchFamily="18" charset="0"/>
              </a:rPr>
              <a:t>.	Basit ortalama yöntemi (Düz. Katsayısı; 1,02913)</a:t>
            </a:r>
          </a:p>
          <a:p>
            <a:pPr marL="0" indent="0" algn="just">
              <a:buNone/>
            </a:pPr>
            <a:r>
              <a:rPr lang="tr-TR" sz="2400" dirty="0" smtClean="0">
                <a:solidFill>
                  <a:schemeClr val="tx1"/>
                </a:solidFill>
                <a:latin typeface="Book Antiqua" panose="02040602050305030304" pitchFamily="18" charset="0"/>
              </a:rPr>
              <a:t>	        b</a:t>
            </a:r>
            <a:r>
              <a:rPr lang="tr-TR" sz="2400" dirty="0">
                <a:solidFill>
                  <a:schemeClr val="tx1"/>
                </a:solidFill>
                <a:latin typeface="Book Antiqua" panose="02040602050305030304" pitchFamily="18" charset="0"/>
              </a:rPr>
              <a:t>.	Stok devir hızı yöntemi (sadece 2023 yılı için).</a:t>
            </a:r>
          </a:p>
          <a:p>
            <a:pPr marL="0" indent="0" algn="just">
              <a:buNone/>
            </a:pPr>
            <a:r>
              <a:rPr lang="tr-TR" sz="2400" dirty="0" smtClean="0">
                <a:solidFill>
                  <a:schemeClr val="tx1"/>
                </a:solidFill>
                <a:latin typeface="Book Antiqua" panose="02040602050305030304" pitchFamily="18" charset="0"/>
              </a:rPr>
              <a:t>                  </a:t>
            </a:r>
            <a:r>
              <a:rPr lang="tr-TR" sz="1600" dirty="0" smtClean="0">
                <a:solidFill>
                  <a:schemeClr val="tx1"/>
                </a:solidFill>
                <a:latin typeface="Book Antiqua" panose="02040602050305030304" pitchFamily="18" charset="0"/>
              </a:rPr>
              <a:t>(Not: Tebliğ </a:t>
            </a:r>
            <a:r>
              <a:rPr lang="tr-TR" sz="1600" dirty="0">
                <a:solidFill>
                  <a:schemeClr val="tx1"/>
                </a:solidFill>
                <a:latin typeface="Book Antiqua" panose="02040602050305030304" pitchFamily="18" charset="0"/>
              </a:rPr>
              <a:t>madde 18/Son paragraf; stok devir hızının yüksek çıkması durumunda uygulanması önerilmektedir</a:t>
            </a:r>
            <a:r>
              <a:rPr lang="tr-TR" sz="1600" dirty="0" smtClean="0">
                <a:solidFill>
                  <a:schemeClr val="tx1"/>
                </a:solidFill>
                <a:latin typeface="Book Antiqua" panose="02040602050305030304" pitchFamily="18" charset="0"/>
              </a:rPr>
              <a:t>.)</a:t>
            </a:r>
          </a:p>
          <a:p>
            <a:pPr marL="0" indent="0" algn="just">
              <a:buNone/>
            </a:pPr>
            <a:endParaRPr lang="tr-TR" sz="2400" dirty="0">
              <a:solidFill>
                <a:schemeClr val="tx1"/>
              </a:solidFill>
              <a:latin typeface="Book Antiqua" panose="02040602050305030304" pitchFamily="18" charset="0"/>
            </a:endParaRPr>
          </a:p>
          <a:p>
            <a:pPr algn="just"/>
            <a:r>
              <a:rPr lang="tr-TR" sz="2400" dirty="0">
                <a:solidFill>
                  <a:schemeClr val="tx1"/>
                </a:solidFill>
                <a:latin typeface="Book Antiqua" panose="02040602050305030304" pitchFamily="18" charset="0"/>
              </a:rPr>
              <a:t>Stokların enflasyon düzeltilmesine tabi tutulmasında, bu yöntemlerden istenileni kullanmak serbesttir.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11</a:t>
            </a:fld>
            <a:endParaRPr lang="en-US" dirty="0"/>
          </a:p>
        </p:txBody>
      </p:sp>
    </p:spTree>
    <p:extLst>
      <p:ext uri="{BB962C8B-B14F-4D97-AF65-F5344CB8AC3E}">
        <p14:creationId xmlns:p14="http://schemas.microsoft.com/office/powerpoint/2010/main" val="261959498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4162" y="624110"/>
            <a:ext cx="10032023" cy="1280890"/>
          </a:xfrm>
        </p:spPr>
        <p:txBody>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Dövizli avanslar nasıl düzletilecektir?</a:t>
            </a:r>
          </a:p>
        </p:txBody>
      </p:sp>
      <p:sp>
        <p:nvSpPr>
          <p:cNvPr id="3" name="İçerik Yer Tutucusu 2"/>
          <p:cNvSpPr>
            <a:spLocks noGrp="1"/>
          </p:cNvSpPr>
          <p:nvPr>
            <p:ph idx="1"/>
          </p:nvPr>
        </p:nvSpPr>
        <p:spPr>
          <a:xfrm>
            <a:off x="1661747" y="1714500"/>
            <a:ext cx="9842866" cy="4589585"/>
          </a:xfrm>
        </p:spPr>
        <p:txBody>
          <a:bodyPr>
            <a:normAutofit fontScale="85000" lnSpcReduction="20000"/>
          </a:bodyPr>
          <a:lstStyle/>
          <a:p>
            <a:pPr algn="just"/>
            <a:r>
              <a:rPr lang="tr-TR" sz="3000" dirty="0">
                <a:solidFill>
                  <a:schemeClr val="tx1"/>
                </a:solidFill>
                <a:latin typeface="Book Antiqua" panose="02040602050305030304" pitchFamily="18" charset="0"/>
              </a:rPr>
              <a:t>Vergi Usul Kanunu değerleme hükümlerine göre değerlemesi yapılması gerekenler, değerleme hükümlerine göre değerlemeye tabi tutulacaktır. Diğer bir ifadeyle, yabancı para cinsinden verilen/alınan avanslar, 31.12.2023 tarihi itibariyle kur değerlemesine tabi tutulacak ve oluşan farklar 646/656 hesaplarına kaydedilerek sonuç hesaplarına aktarılacaktır. Bu şekilde kur değerlemesinden kaynaklanan kur farkları, ticari kazancın hesaplanmasında gelir yada gider olarak dikkate alınacaktır</a:t>
            </a:r>
            <a:r>
              <a:rPr lang="tr-TR" sz="3000" dirty="0" smtClean="0">
                <a:solidFill>
                  <a:schemeClr val="tx1"/>
                </a:solidFill>
                <a:latin typeface="Book Antiqua" panose="02040602050305030304" pitchFamily="18" charset="0"/>
              </a:rPr>
              <a:t>.</a:t>
            </a:r>
          </a:p>
          <a:p>
            <a:pPr algn="just"/>
            <a:endParaRPr lang="tr-TR" sz="3000" dirty="0">
              <a:solidFill>
                <a:schemeClr val="tx1"/>
              </a:solidFill>
              <a:latin typeface="Book Antiqua" panose="02040602050305030304" pitchFamily="18" charset="0"/>
            </a:endParaRPr>
          </a:p>
          <a:p>
            <a:pPr algn="just"/>
            <a:r>
              <a:rPr lang="tr-TR" sz="3000" dirty="0">
                <a:solidFill>
                  <a:schemeClr val="tx1"/>
                </a:solidFill>
                <a:latin typeface="Book Antiqua" panose="02040602050305030304" pitchFamily="18" charset="0"/>
              </a:rPr>
              <a:t>Döviz cinsinden verilen yada alınan avanslar için ayrıca enflasyon düzeltmesi yapılmayacaktır.</a:t>
            </a:r>
          </a:p>
          <a:p>
            <a:pPr marL="0" indent="0">
              <a:buNone/>
            </a:pP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12</a:t>
            </a:fld>
            <a:endParaRPr lang="en-US" dirty="0"/>
          </a:p>
        </p:txBody>
      </p:sp>
    </p:spTree>
    <p:extLst>
      <p:ext uri="{BB962C8B-B14F-4D97-AF65-F5344CB8AC3E}">
        <p14:creationId xmlns:p14="http://schemas.microsoft.com/office/powerpoint/2010/main" val="14863929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4163" y="624110"/>
            <a:ext cx="9860450" cy="1280890"/>
          </a:xfrm>
        </p:spPr>
        <p:txBody>
          <a:bodyPr>
            <a:normAutofit/>
          </a:bodyPr>
          <a:lstStyle/>
          <a:p>
            <a:pPr algn="just"/>
            <a:r>
              <a:rPr lang="tr-TR" sz="2800" b="1" dirty="0" smtClean="0">
                <a:solidFill>
                  <a:schemeClr val="tx1"/>
                </a:solidFill>
                <a:latin typeface="Book Antiqua" panose="02040602050305030304" pitchFamily="18" charset="0"/>
              </a:rPr>
              <a:t>Soru: </a:t>
            </a:r>
            <a:r>
              <a:rPr lang="tr-TR" sz="2800" b="1" dirty="0">
                <a:solidFill>
                  <a:schemeClr val="tx1"/>
                </a:solidFill>
                <a:latin typeface="Book Antiqua" panose="02040602050305030304" pitchFamily="18" charset="0"/>
              </a:rPr>
              <a:t>Yabancı para cinsinden </a:t>
            </a:r>
            <a:r>
              <a:rPr lang="tr-TR" sz="2800" b="1" dirty="0" smtClean="0">
                <a:solidFill>
                  <a:schemeClr val="tx1"/>
                </a:solidFill>
                <a:latin typeface="Book Antiqua" panose="02040602050305030304" pitchFamily="18" charset="0"/>
              </a:rPr>
              <a:t>olmayan </a:t>
            </a:r>
            <a:r>
              <a:rPr lang="tr-TR" sz="2800" b="1" dirty="0">
                <a:solidFill>
                  <a:schemeClr val="tx1"/>
                </a:solidFill>
                <a:latin typeface="Book Antiqua" panose="02040602050305030304" pitchFamily="18" charset="0"/>
              </a:rPr>
              <a:t>avansların düzeltilmesi nasıl yapılacak?</a:t>
            </a:r>
          </a:p>
        </p:txBody>
      </p:sp>
      <p:sp>
        <p:nvSpPr>
          <p:cNvPr id="3" name="İçerik Yer Tutucusu 2"/>
          <p:cNvSpPr>
            <a:spLocks noGrp="1"/>
          </p:cNvSpPr>
          <p:nvPr>
            <p:ph idx="1"/>
          </p:nvPr>
        </p:nvSpPr>
        <p:spPr>
          <a:xfrm>
            <a:off x="1652954" y="1670538"/>
            <a:ext cx="9851658" cy="4870939"/>
          </a:xfrm>
        </p:spPr>
        <p:txBody>
          <a:bodyPr>
            <a:normAutofit lnSpcReduction="10000"/>
          </a:bodyPr>
          <a:lstStyle/>
          <a:p>
            <a:pPr algn="just"/>
            <a:r>
              <a:rPr lang="tr-TR" dirty="0">
                <a:solidFill>
                  <a:schemeClr val="tx1"/>
                </a:solidFill>
                <a:latin typeface="Book Antiqua" panose="02040602050305030304" pitchFamily="18" charset="0"/>
              </a:rPr>
              <a:t>Verilen/alınan avans, alınacak/verilecek olan malın yada hizmetin fiyatını sabitliyorsa, enflasyon düzeltmesine tabi tutulması gerekir.</a:t>
            </a:r>
          </a:p>
          <a:p>
            <a:pPr algn="just"/>
            <a:r>
              <a:rPr lang="tr-TR" dirty="0">
                <a:solidFill>
                  <a:schemeClr val="tx1"/>
                </a:solidFill>
                <a:latin typeface="Book Antiqua" panose="02040602050305030304" pitchFamily="18" charset="0"/>
              </a:rPr>
              <a:t>159, 179, 259, 269, 279 – 340, 349, 440, 449 hesaplarında yer alan avanslar bu kapsamda değerlendirilmelidir.</a:t>
            </a:r>
          </a:p>
          <a:p>
            <a:pPr algn="just"/>
            <a:r>
              <a:rPr lang="tr-TR" dirty="0">
                <a:solidFill>
                  <a:schemeClr val="tx1"/>
                </a:solidFill>
                <a:latin typeface="Book Antiqua" panose="02040602050305030304" pitchFamily="18" charset="0"/>
              </a:rPr>
              <a:t>Verilen avanslar, ödeme tarihi dikkate alınarak düzeltilecektir. Alınan avanslar ise, tahsil tarihi dikkate alınarak düzeltilecektir</a:t>
            </a:r>
            <a:r>
              <a:rPr lang="tr-TR" dirty="0" smtClean="0">
                <a:solidFill>
                  <a:schemeClr val="tx1"/>
                </a:solidFill>
                <a:latin typeface="Book Antiqua" panose="02040602050305030304" pitchFamily="18" charset="0"/>
              </a:rPr>
              <a:t>.</a:t>
            </a:r>
          </a:p>
          <a:p>
            <a:pPr algn="just"/>
            <a:r>
              <a:rPr lang="tr-TR" dirty="0">
                <a:solidFill>
                  <a:schemeClr val="tx1"/>
                </a:solidFill>
                <a:latin typeface="Book Antiqua" panose="02040602050305030304" pitchFamily="18" charset="0"/>
              </a:rPr>
              <a:t>Çek yada senet ile yapılan avans ödemeleri için düzeltmeye esas tarih olarak kişisel görüşümüz; çekin yada senedin verildiği tarih değil, çekin yada senedin ödendiği tarih dikkate alınarak düzeltme işlemi yapılmalıdır. Bu konu için, </a:t>
            </a:r>
            <a:r>
              <a:rPr lang="tr-TR" dirty="0" err="1">
                <a:solidFill>
                  <a:schemeClr val="tx1"/>
                </a:solidFill>
                <a:latin typeface="Book Antiqua" panose="02040602050305030304" pitchFamily="18" charset="0"/>
              </a:rPr>
              <a:t>özelge</a:t>
            </a:r>
            <a:r>
              <a:rPr lang="tr-TR" dirty="0">
                <a:solidFill>
                  <a:schemeClr val="tx1"/>
                </a:solidFill>
                <a:latin typeface="Book Antiqua" panose="02040602050305030304" pitchFamily="18" charset="0"/>
              </a:rPr>
              <a:t> talep edilmelidir.</a:t>
            </a:r>
          </a:p>
          <a:p>
            <a:pPr algn="just"/>
            <a:r>
              <a:rPr lang="tr-TR" dirty="0">
                <a:solidFill>
                  <a:schemeClr val="tx1"/>
                </a:solidFill>
                <a:latin typeface="Book Antiqua" panose="02040602050305030304" pitchFamily="18" charset="0"/>
              </a:rPr>
              <a:t>Fatura, avansların düzeltilmemiş değeri üzerinden düzenlenecektir. Dolayısıyla KDV’nin matrahı da düzeltilememiş değer olacaktır. </a:t>
            </a:r>
          </a:p>
          <a:p>
            <a:pPr algn="just"/>
            <a:r>
              <a:rPr lang="tr-TR" dirty="0">
                <a:solidFill>
                  <a:schemeClr val="tx1"/>
                </a:solidFill>
                <a:latin typeface="Book Antiqua" panose="02040602050305030304" pitchFamily="18" charset="0"/>
              </a:rPr>
              <a:t>Verilen avansların düzeltilmesinden kaynaklanan farklar, maliyet olarak dikkate alınacaktır. Ancak, 2023 yılı düzeltmelerine ilişkin olarak alınan avansların düzeltilmesinden kaynaklanan farklar, 648-Enflasyon Düzeltme Karları hesabına kaydedilerek sonuç hesaplarına aktarılacak ancak, beyanname üzerinden indirim konusu edilerek vergi matrahına dahil edilmeyecektir. </a:t>
            </a:r>
          </a:p>
          <a:p>
            <a:pPr algn="just"/>
            <a:endParaRPr lang="tr-TR" dirty="0">
              <a:solidFill>
                <a:schemeClr val="tx1"/>
              </a:solidFill>
              <a:latin typeface="Book Antiqua" panose="02040602050305030304" pitchFamily="18" charset="0"/>
            </a:endParaRP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13</a:t>
            </a:fld>
            <a:endParaRPr lang="en-US" dirty="0"/>
          </a:p>
        </p:txBody>
      </p:sp>
    </p:spTree>
    <p:extLst>
      <p:ext uri="{BB962C8B-B14F-4D97-AF65-F5344CB8AC3E}">
        <p14:creationId xmlns:p14="http://schemas.microsoft.com/office/powerpoint/2010/main" val="1403808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3823" y="342900"/>
            <a:ext cx="10287000" cy="1863969"/>
          </a:xfrm>
        </p:spPr>
        <p:txBody>
          <a:bodyPr>
            <a:noAutofit/>
          </a:bodyPr>
          <a:lstStyle/>
          <a:p>
            <a:pPr algn="just"/>
            <a:r>
              <a:rPr lang="tr-TR" sz="2800" b="1" dirty="0" smtClean="0">
                <a:latin typeface="Book Antiqua" panose="02040602050305030304" pitchFamily="18" charset="0"/>
              </a:rPr>
              <a:t>Soru: </a:t>
            </a:r>
            <a:r>
              <a:rPr lang="tr-TR" sz="2800" b="1" dirty="0">
                <a:latin typeface="Book Antiqua" panose="02040602050305030304" pitchFamily="18" charset="0"/>
              </a:rPr>
              <a:t>İktisadi kıymetlerin maliyetine ilave edilen finansman giderleri için, reel olmayan finansman maliyeti (ROFM) hesaplamasında dikkat edilecek hususlar </a:t>
            </a:r>
            <a:r>
              <a:rPr lang="tr-TR" sz="2800" b="1" dirty="0" smtClean="0">
                <a:latin typeface="Book Antiqua" panose="02040602050305030304" pitchFamily="18" charset="0"/>
              </a:rPr>
              <a:t>nelerdir-1?</a:t>
            </a:r>
            <a:endParaRPr lang="tr-TR" sz="2800" b="1" dirty="0">
              <a:latin typeface="Book Antiqua" panose="02040602050305030304" pitchFamily="18" charset="0"/>
            </a:endParaRPr>
          </a:p>
        </p:txBody>
      </p:sp>
      <p:sp>
        <p:nvSpPr>
          <p:cNvPr id="3" name="İçerik Yer Tutucusu 2"/>
          <p:cNvSpPr>
            <a:spLocks noGrp="1"/>
          </p:cNvSpPr>
          <p:nvPr>
            <p:ph idx="1"/>
          </p:nvPr>
        </p:nvSpPr>
        <p:spPr>
          <a:xfrm>
            <a:off x="1767254" y="1969477"/>
            <a:ext cx="9737358" cy="4677507"/>
          </a:xfrm>
        </p:spPr>
        <p:txBody>
          <a:bodyPr/>
          <a:lstStyle/>
          <a:p>
            <a:pPr algn="just"/>
            <a:r>
              <a:rPr lang="tr-TR" sz="2400" dirty="0" smtClean="0">
                <a:solidFill>
                  <a:schemeClr val="tx1"/>
                </a:solidFill>
                <a:latin typeface="Book Antiqua" panose="02040602050305030304" pitchFamily="18" charset="0"/>
              </a:rPr>
              <a:t>Kredi </a:t>
            </a:r>
            <a:r>
              <a:rPr lang="tr-TR" sz="2400" dirty="0">
                <a:solidFill>
                  <a:schemeClr val="tx1"/>
                </a:solidFill>
                <a:latin typeface="Book Antiqua" panose="02040602050305030304" pitchFamily="18" charset="0"/>
              </a:rPr>
              <a:t>ile alınan iktisadi kıymetlerin maliyetine ilave edilen sadece </a:t>
            </a:r>
            <a:r>
              <a:rPr lang="tr-TR" sz="2400" b="1" dirty="0">
                <a:solidFill>
                  <a:srgbClr val="C00000"/>
                </a:solidFill>
                <a:latin typeface="Book Antiqua" panose="02040602050305030304" pitchFamily="18" charset="0"/>
              </a:rPr>
              <a:t>faiz ve kur farkları için </a:t>
            </a:r>
            <a:r>
              <a:rPr lang="tr-TR" sz="2400" dirty="0">
                <a:solidFill>
                  <a:schemeClr val="tx1"/>
                </a:solidFill>
                <a:latin typeface="Book Antiqua" panose="02040602050305030304" pitchFamily="18" charset="0"/>
              </a:rPr>
              <a:t>ROFM hesaplaması yapılacaktır.</a:t>
            </a:r>
          </a:p>
          <a:p>
            <a:pPr algn="just"/>
            <a:r>
              <a:rPr lang="tr-TR" sz="2400" dirty="0" smtClean="0">
                <a:solidFill>
                  <a:schemeClr val="tx1"/>
                </a:solidFill>
                <a:latin typeface="Book Antiqua" panose="02040602050305030304" pitchFamily="18" charset="0"/>
              </a:rPr>
              <a:t>Kredi </a:t>
            </a:r>
            <a:r>
              <a:rPr lang="tr-TR" sz="2400" dirty="0">
                <a:solidFill>
                  <a:schemeClr val="tx1"/>
                </a:solidFill>
                <a:latin typeface="Book Antiqua" panose="02040602050305030304" pitchFamily="18" charset="0"/>
              </a:rPr>
              <a:t>alınması esnasında ödenen ve maliyete ilave edilen BSMV, harç, masraf gibi giderler için ROFM hesaplaması yapılmayacaktır.</a:t>
            </a:r>
          </a:p>
          <a:p>
            <a:pPr algn="just"/>
            <a:r>
              <a:rPr lang="tr-TR" sz="2400" dirty="0" smtClean="0">
                <a:solidFill>
                  <a:schemeClr val="tx1"/>
                </a:solidFill>
                <a:latin typeface="Book Antiqua" panose="02040602050305030304" pitchFamily="18" charset="0"/>
              </a:rPr>
              <a:t>ROFM </a:t>
            </a:r>
            <a:r>
              <a:rPr lang="tr-TR" sz="2400" dirty="0">
                <a:solidFill>
                  <a:schemeClr val="tx1"/>
                </a:solidFill>
                <a:latin typeface="Book Antiqua" panose="02040602050305030304" pitchFamily="18" charset="0"/>
              </a:rPr>
              <a:t>hesaplanacak parasal olmayan kıymetler;</a:t>
            </a:r>
          </a:p>
          <a:p>
            <a:pPr lvl="1" algn="just">
              <a:lnSpc>
                <a:spcPct val="107000"/>
              </a:lnSpc>
              <a:buFont typeface="+mj-lt"/>
              <a:buAutoNum type="alphaLcPeriod"/>
            </a:pPr>
            <a:r>
              <a:rPr lang="tr-TR" sz="2400"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t>Stoklar</a:t>
            </a:r>
          </a:p>
          <a:p>
            <a:pPr lvl="1" algn="just">
              <a:lnSpc>
                <a:spcPct val="107000"/>
              </a:lnSpc>
              <a:buFont typeface="+mj-lt"/>
              <a:buAutoNum type="alphaLcPeriod"/>
            </a:pPr>
            <a:r>
              <a:rPr lang="tr-TR" sz="2400"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t>Maddi duran varlıklar</a:t>
            </a:r>
          </a:p>
          <a:p>
            <a:pPr lvl="1" algn="just">
              <a:lnSpc>
                <a:spcPct val="107000"/>
              </a:lnSpc>
              <a:buFont typeface="+mj-lt"/>
              <a:buAutoNum type="alphaLcPeriod"/>
            </a:pPr>
            <a:r>
              <a:rPr lang="tr-TR" sz="2400"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t>Mali duran varlıklar</a:t>
            </a:r>
          </a:p>
          <a:p>
            <a:pPr lvl="1" algn="just">
              <a:lnSpc>
                <a:spcPct val="107000"/>
              </a:lnSpc>
              <a:spcAft>
                <a:spcPts val="800"/>
              </a:spcAft>
              <a:buFont typeface="+mj-lt"/>
              <a:buAutoNum type="alphaLcPeriod"/>
            </a:pPr>
            <a:r>
              <a:rPr lang="tr-TR" sz="2400" dirty="0">
                <a:solidFill>
                  <a:schemeClr val="tx1"/>
                </a:solidFill>
                <a:latin typeface="Book Antiqua" panose="02040602050305030304" pitchFamily="18" charset="0"/>
                <a:ea typeface="Calibri" panose="020F0502020204030204" pitchFamily="34" charset="0"/>
                <a:cs typeface="Times New Roman" panose="02020603050405020304" pitchFamily="18" charset="0"/>
              </a:rPr>
              <a:t>Özel tükenmeye tabi varlıklar</a:t>
            </a:r>
            <a:r>
              <a:rPr lang="tr-TR" sz="2400" dirty="0" smtClean="0">
                <a:solidFill>
                  <a:schemeClr val="tx1"/>
                </a:solidFill>
                <a:latin typeface="Book Antiqua" panose="02040602050305030304" pitchFamily="18" charset="0"/>
                <a:ea typeface="Calibri" panose="020F0502020204030204" pitchFamily="34" charset="0"/>
                <a:cs typeface="Times New Roman" panose="02020603050405020304" pitchFamily="18" charset="0"/>
              </a:rPr>
              <a:t>.</a:t>
            </a:r>
          </a:p>
          <a:p>
            <a:pPr marL="457200" lvl="1" indent="0">
              <a:lnSpc>
                <a:spcPct val="107000"/>
              </a:lnSpc>
              <a:spcAft>
                <a:spcPts val="800"/>
              </a:spcAft>
              <a:buNone/>
            </a:pPr>
            <a:endParaRPr lang="tr-TR" dirty="0">
              <a:solidFill>
                <a:schemeClr val="tx1"/>
              </a:solidFill>
              <a:ea typeface="Calibri" panose="020F0502020204030204" pitchFamily="34" charset="0"/>
              <a:cs typeface="Times New Roman" panose="02020603050405020304" pitchFamily="18" charset="0"/>
            </a:endParaRP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14</a:t>
            </a:fld>
            <a:endParaRPr lang="en-US" dirty="0"/>
          </a:p>
        </p:txBody>
      </p:sp>
    </p:spTree>
    <p:extLst>
      <p:ext uri="{BB962C8B-B14F-4D97-AF65-F5344CB8AC3E}">
        <p14:creationId xmlns:p14="http://schemas.microsoft.com/office/powerpoint/2010/main" val="240831550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57F1E4F-1CFF-5643-939E-217C01CDF565}" type="slidenum">
              <a:rPr lang="en-US" smtClean="0"/>
              <a:pPr/>
              <a:t>15</a:t>
            </a:fld>
            <a:endParaRPr lang="en-US" dirty="0"/>
          </a:p>
        </p:txBody>
      </p:sp>
      <p:sp>
        <p:nvSpPr>
          <p:cNvPr id="3" name="İçerik Yer Tutucusu 2"/>
          <p:cNvSpPr>
            <a:spLocks noGrp="1"/>
          </p:cNvSpPr>
          <p:nvPr>
            <p:ph idx="4294967295"/>
          </p:nvPr>
        </p:nvSpPr>
        <p:spPr>
          <a:xfrm>
            <a:off x="1652954" y="441846"/>
            <a:ext cx="10286999" cy="1158354"/>
          </a:xfrm>
        </p:spPr>
        <p:txBody>
          <a:bodyPr>
            <a:normAutofit/>
          </a:bodyPr>
          <a:lstStyle/>
          <a:p>
            <a:pPr marL="0" indent="0">
              <a:buNone/>
            </a:pPr>
            <a:r>
              <a:rPr lang="tr-TR" sz="3200" b="1" dirty="0" smtClean="0">
                <a:latin typeface="Book Antiqua" panose="02040602050305030304" pitchFamily="18" charset="0"/>
              </a:rPr>
              <a:t>Soru: Reel </a:t>
            </a:r>
            <a:r>
              <a:rPr lang="tr-TR" sz="3200" b="1" dirty="0">
                <a:latin typeface="Book Antiqua" panose="02040602050305030304" pitchFamily="18" charset="0"/>
              </a:rPr>
              <a:t>olmayan finansman maliyeti (ROFM) hesaplamasında dikkat edilecek hususlar </a:t>
            </a:r>
            <a:r>
              <a:rPr lang="tr-TR" sz="3200" b="1" dirty="0" smtClean="0">
                <a:latin typeface="Book Antiqua" panose="02040602050305030304" pitchFamily="18" charset="0"/>
              </a:rPr>
              <a:t>nelerdir-2?</a:t>
            </a:r>
            <a:endParaRPr lang="tr-TR" sz="3200" dirty="0"/>
          </a:p>
        </p:txBody>
      </p:sp>
      <p:sp>
        <p:nvSpPr>
          <p:cNvPr id="5" name="İçerik Yer Tutucusu 2"/>
          <p:cNvSpPr txBox="1">
            <a:spLocks/>
          </p:cNvSpPr>
          <p:nvPr/>
        </p:nvSpPr>
        <p:spPr>
          <a:xfrm>
            <a:off x="1565030" y="1925517"/>
            <a:ext cx="10286999" cy="44577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dirty="0" smtClean="0">
                <a:solidFill>
                  <a:schemeClr val="tx1"/>
                </a:solidFill>
                <a:latin typeface="Book Antiqua" panose="02040602050305030304" pitchFamily="18" charset="0"/>
              </a:rPr>
              <a:t>Stokların maliyetine ilave edilen faiz ve kur farkları ile ilgili olarak, stokların enflasyon düzeltilmesini gerçek yönteme göre yapanlar için ROFM hesaplaması zorunlu, toplulaştırılmış yönteme göre yapanlar için ise ihtiyaridir.</a:t>
            </a:r>
          </a:p>
          <a:p>
            <a:pPr algn="just"/>
            <a:r>
              <a:rPr lang="tr-TR" b="1" dirty="0" smtClean="0">
                <a:solidFill>
                  <a:srgbClr val="C00000"/>
                </a:solidFill>
                <a:latin typeface="Book Antiqua" panose="02040602050305030304" pitchFamily="18" charset="0"/>
              </a:rPr>
              <a:t>Yıllara sari inşaat ve onarım maliyetlerine </a:t>
            </a:r>
            <a:r>
              <a:rPr lang="tr-TR" dirty="0" smtClean="0">
                <a:solidFill>
                  <a:schemeClr val="tx1"/>
                </a:solidFill>
                <a:latin typeface="Book Antiqua" panose="02040602050305030304" pitchFamily="18" charset="0"/>
              </a:rPr>
              <a:t>ilave edilen faiz ve kur farkları için ROFM hesaplanması yapılmayacaktır.</a:t>
            </a:r>
          </a:p>
          <a:p>
            <a:pPr algn="just"/>
            <a:r>
              <a:rPr lang="tr-TR" b="1" dirty="0" smtClean="0">
                <a:solidFill>
                  <a:srgbClr val="C00000"/>
                </a:solidFill>
                <a:latin typeface="Book Antiqua" panose="02040602050305030304" pitchFamily="18" charset="0"/>
              </a:rPr>
              <a:t>Maddi olmayan duran varlıkların maliyetlerine </a:t>
            </a:r>
            <a:r>
              <a:rPr lang="tr-TR" dirty="0" smtClean="0">
                <a:solidFill>
                  <a:schemeClr val="tx1"/>
                </a:solidFill>
                <a:latin typeface="Book Antiqua" panose="02040602050305030304" pitchFamily="18" charset="0"/>
              </a:rPr>
              <a:t>ilave edilen faiz ve kur farkları için ROFM hesaplanması yapılmayacaktır.</a:t>
            </a:r>
          </a:p>
          <a:p>
            <a:pPr algn="just"/>
            <a:r>
              <a:rPr lang="tr-TR" dirty="0" smtClean="0">
                <a:solidFill>
                  <a:schemeClr val="tx1"/>
                </a:solidFill>
                <a:latin typeface="Book Antiqua" panose="02040602050305030304" pitchFamily="18" charset="0"/>
              </a:rPr>
              <a:t>Maddi olmayan duran varlıkların içerisinde yer alan “Haklar” hesabında takip edilen </a:t>
            </a:r>
            <a:r>
              <a:rPr lang="tr-TR" b="1" dirty="0" smtClean="0">
                <a:solidFill>
                  <a:srgbClr val="C00000"/>
                </a:solidFill>
                <a:latin typeface="Book Antiqua" panose="02040602050305030304" pitchFamily="18" charset="0"/>
              </a:rPr>
              <a:t>finansal kiralamalar</a:t>
            </a:r>
            <a:r>
              <a:rPr lang="tr-TR" dirty="0" smtClean="0">
                <a:solidFill>
                  <a:schemeClr val="tx1"/>
                </a:solidFill>
                <a:latin typeface="Book Antiqua" panose="02040602050305030304" pitchFamily="18" charset="0"/>
              </a:rPr>
              <a:t>dan kaynaklı alışlara, ROFM hesaplanmayacaktır. </a:t>
            </a:r>
          </a:p>
          <a:p>
            <a:pPr algn="just"/>
            <a:r>
              <a:rPr lang="tr-TR" dirty="0" smtClean="0">
                <a:solidFill>
                  <a:schemeClr val="tx1"/>
                </a:solidFill>
                <a:latin typeface="Book Antiqua" panose="02040602050305030304" pitchFamily="18" charset="0"/>
              </a:rPr>
              <a:t>Daha önce </a:t>
            </a:r>
            <a:r>
              <a:rPr lang="tr-TR" b="1" dirty="0" smtClean="0">
                <a:solidFill>
                  <a:srgbClr val="C00000"/>
                </a:solidFill>
                <a:latin typeface="Book Antiqua" panose="02040602050305030304" pitchFamily="18" charset="0"/>
              </a:rPr>
              <a:t>VUK Geçici 31., Geçici 32. ve </a:t>
            </a:r>
            <a:r>
              <a:rPr lang="tr-TR" b="1" dirty="0" err="1" smtClean="0">
                <a:solidFill>
                  <a:srgbClr val="C00000"/>
                </a:solidFill>
                <a:latin typeface="Book Antiqua" panose="02040602050305030304" pitchFamily="18" charset="0"/>
              </a:rPr>
              <a:t>Mük</a:t>
            </a:r>
            <a:r>
              <a:rPr lang="tr-TR" b="1" dirty="0" smtClean="0">
                <a:solidFill>
                  <a:srgbClr val="C00000"/>
                </a:solidFill>
                <a:latin typeface="Book Antiqua" panose="02040602050305030304" pitchFamily="18" charset="0"/>
              </a:rPr>
              <a:t>. 298/Ç</a:t>
            </a:r>
            <a:r>
              <a:rPr lang="tr-TR" dirty="0" smtClean="0">
                <a:solidFill>
                  <a:schemeClr val="tx1"/>
                </a:solidFill>
                <a:latin typeface="Book Antiqua" panose="02040602050305030304" pitchFamily="18" charset="0"/>
              </a:rPr>
              <a:t> kapsamında yeniden değerleme yapıldıysa, bunlar için de ROFM hesaplaması yapılmayacaktır.</a:t>
            </a:r>
          </a:p>
          <a:p>
            <a:pPr algn="just"/>
            <a:r>
              <a:rPr lang="tr-TR" dirty="0" smtClean="0">
                <a:solidFill>
                  <a:schemeClr val="tx1"/>
                </a:solidFill>
                <a:latin typeface="Book Antiqua" panose="02040602050305030304" pitchFamily="18" charset="0"/>
              </a:rPr>
              <a:t>Yabancı para cinsinden yapılan borçlanmalarda borcun alındığı tarihteki TL karşılığı dikkate alınacaktır.</a:t>
            </a:r>
          </a:p>
          <a:p>
            <a:endParaRPr lang="tr-TR" dirty="0"/>
          </a:p>
        </p:txBody>
      </p:sp>
    </p:spTree>
    <p:extLst>
      <p:ext uri="{BB962C8B-B14F-4D97-AF65-F5344CB8AC3E}">
        <p14:creationId xmlns:p14="http://schemas.microsoft.com/office/powerpoint/2010/main" val="36973155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57F1E4F-1CFF-5643-939E-217C01CDF565}" type="slidenum">
              <a:rPr lang="en-US" smtClean="0"/>
              <a:pPr/>
              <a:t>16</a:t>
            </a:fld>
            <a:endParaRPr lang="en-US" dirty="0"/>
          </a:p>
        </p:txBody>
      </p:sp>
      <p:sp>
        <p:nvSpPr>
          <p:cNvPr id="3" name="İçerik Yer Tutucusu 2"/>
          <p:cNvSpPr>
            <a:spLocks noGrp="1"/>
          </p:cNvSpPr>
          <p:nvPr>
            <p:ph idx="4294967295"/>
          </p:nvPr>
        </p:nvSpPr>
        <p:spPr>
          <a:xfrm>
            <a:off x="1740877" y="415468"/>
            <a:ext cx="10075985" cy="1000094"/>
          </a:xfrm>
        </p:spPr>
        <p:txBody>
          <a:bodyPr>
            <a:noAutofit/>
          </a:bodyPr>
          <a:lstStyle/>
          <a:p>
            <a:pPr marL="0" indent="0">
              <a:buNone/>
            </a:pPr>
            <a:r>
              <a:rPr lang="tr-TR" sz="3200" b="1" dirty="0">
                <a:latin typeface="Book Antiqua" panose="02040602050305030304" pitchFamily="18" charset="0"/>
              </a:rPr>
              <a:t>Soru: Reel olmayan finansman maliyeti (ROFM) hesaplamasında dikkat edilecek hususlar </a:t>
            </a:r>
            <a:r>
              <a:rPr lang="tr-TR" sz="3200" b="1" dirty="0" smtClean="0">
                <a:latin typeface="Book Antiqua" panose="02040602050305030304" pitchFamily="18" charset="0"/>
              </a:rPr>
              <a:t>nelerdir-3?</a:t>
            </a:r>
            <a:endParaRPr lang="tr-TR" sz="3200" dirty="0"/>
          </a:p>
        </p:txBody>
      </p:sp>
      <p:sp>
        <p:nvSpPr>
          <p:cNvPr id="5" name="İçerik Yer Tutucusu 2"/>
          <p:cNvSpPr txBox="1">
            <a:spLocks/>
          </p:cNvSpPr>
          <p:nvPr/>
        </p:nvSpPr>
        <p:spPr>
          <a:xfrm>
            <a:off x="1626576" y="1591408"/>
            <a:ext cx="10075985" cy="4580791"/>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sz="2200" dirty="0" smtClean="0">
                <a:solidFill>
                  <a:schemeClr val="tx1"/>
                </a:solidFill>
                <a:latin typeface="Book Antiqua" panose="02040602050305030304" pitchFamily="18" charset="0"/>
              </a:rPr>
              <a:t>ROFM, düzletilmeyecektir. Maliyete ilave edilen faiz ve kur farklarının sadece reel kısımları düzeltilecektir.</a:t>
            </a:r>
          </a:p>
          <a:p>
            <a:pPr algn="just"/>
            <a:r>
              <a:rPr lang="tr-TR" sz="2200" dirty="0" smtClean="0">
                <a:solidFill>
                  <a:schemeClr val="tx1"/>
                </a:solidFill>
                <a:latin typeface="Book Antiqua" panose="02040602050305030304" pitchFamily="18" charset="0"/>
              </a:rPr>
              <a:t>ROFM hesaplama yöntemleri;</a:t>
            </a:r>
          </a:p>
          <a:p>
            <a:pPr marL="0" indent="0" algn="just">
              <a:buFont typeface="Wingdings 3" charset="2"/>
              <a:buNone/>
            </a:pPr>
            <a:r>
              <a:rPr lang="tr-TR" sz="2200" dirty="0" smtClean="0">
                <a:solidFill>
                  <a:schemeClr val="tx1"/>
                </a:solidFill>
                <a:latin typeface="Book Antiqua" panose="02040602050305030304" pitchFamily="18" charset="0"/>
              </a:rPr>
              <a:t>      a. Borç tutarının esas alınması yöntemi</a:t>
            </a:r>
          </a:p>
          <a:p>
            <a:pPr marL="0" indent="0" algn="just">
              <a:buFont typeface="Wingdings 3" charset="2"/>
              <a:buNone/>
            </a:pPr>
            <a:r>
              <a:rPr lang="tr-TR" sz="2200" dirty="0" smtClean="0">
                <a:solidFill>
                  <a:schemeClr val="tx1"/>
                </a:solidFill>
                <a:latin typeface="Book Antiqua" panose="02040602050305030304" pitchFamily="18" charset="0"/>
              </a:rPr>
              <a:t>      b. Toplam finansman maliyetinin esas alınması yöntemi</a:t>
            </a:r>
          </a:p>
          <a:p>
            <a:pPr algn="just"/>
            <a:r>
              <a:rPr lang="tr-TR" sz="2200" b="1" dirty="0" smtClean="0">
                <a:solidFill>
                  <a:srgbClr val="C00000"/>
                </a:solidFill>
                <a:latin typeface="Book Antiqua" panose="02040602050305030304" pitchFamily="18" charset="0"/>
              </a:rPr>
              <a:t>2023 yılı sonunda </a:t>
            </a:r>
            <a:r>
              <a:rPr lang="tr-TR" sz="2200" dirty="0" smtClean="0">
                <a:solidFill>
                  <a:schemeClr val="tx1"/>
                </a:solidFill>
                <a:latin typeface="Book Antiqua" panose="02040602050305030304" pitchFamily="18" charset="0"/>
              </a:rPr>
              <a:t>hesaplanan ve amortisman süresi bitmemiş ATİK‘ </a:t>
            </a:r>
            <a:r>
              <a:rPr lang="tr-TR" sz="2200" dirty="0" err="1" smtClean="0">
                <a:solidFill>
                  <a:schemeClr val="tx1"/>
                </a:solidFill>
                <a:latin typeface="Book Antiqua" panose="02040602050305030304" pitchFamily="18" charset="0"/>
              </a:rPr>
              <a:t>lerdeki</a:t>
            </a:r>
            <a:r>
              <a:rPr lang="tr-TR" sz="2200" dirty="0" smtClean="0">
                <a:solidFill>
                  <a:schemeClr val="tx1"/>
                </a:solidFill>
                <a:latin typeface="Book Antiqua" panose="02040602050305030304" pitchFamily="18" charset="0"/>
              </a:rPr>
              <a:t> ROFM, </a:t>
            </a:r>
            <a:r>
              <a:rPr lang="tr-TR" sz="2200" b="1" dirty="0" smtClean="0">
                <a:solidFill>
                  <a:srgbClr val="C00000"/>
                </a:solidFill>
                <a:latin typeface="Book Antiqua" panose="02040602050305030304" pitchFamily="18" charset="0"/>
              </a:rPr>
              <a:t>5 yılda ve eşit tutarlarda beyannameden indirilebilir.</a:t>
            </a:r>
            <a:r>
              <a:rPr lang="tr-TR" sz="2200" dirty="0" smtClean="0">
                <a:solidFill>
                  <a:schemeClr val="tx1"/>
                </a:solidFill>
                <a:latin typeface="Book Antiqua" panose="02040602050305030304" pitchFamily="18" charset="0"/>
              </a:rPr>
              <a:t> İndirilmeyenler satıldığı takdirde, satıldığı dönem beyanname üzerinden indirim konusu yapılabilir.</a:t>
            </a:r>
          </a:p>
          <a:p>
            <a:pPr algn="just"/>
            <a:r>
              <a:rPr lang="tr-TR" sz="2200" b="1" dirty="0" smtClean="0">
                <a:solidFill>
                  <a:srgbClr val="C00000"/>
                </a:solidFill>
                <a:latin typeface="Book Antiqua" panose="02040602050305030304" pitchFamily="18" charset="0"/>
              </a:rPr>
              <a:t>ATİK olmayan </a:t>
            </a:r>
            <a:r>
              <a:rPr lang="tr-TR" sz="2200" dirty="0" smtClean="0">
                <a:solidFill>
                  <a:schemeClr val="tx1"/>
                </a:solidFill>
                <a:latin typeface="Book Antiqua" panose="02040602050305030304" pitchFamily="18" charset="0"/>
              </a:rPr>
              <a:t>(arsa arazi, stoklar </a:t>
            </a:r>
            <a:r>
              <a:rPr lang="tr-TR" sz="2200" dirty="0" err="1" smtClean="0">
                <a:solidFill>
                  <a:schemeClr val="tx1"/>
                </a:solidFill>
                <a:latin typeface="Book Antiqua" panose="02040602050305030304" pitchFamily="18" charset="0"/>
              </a:rPr>
              <a:t>vb</a:t>
            </a:r>
            <a:r>
              <a:rPr lang="tr-TR" sz="2200" dirty="0" smtClean="0">
                <a:solidFill>
                  <a:schemeClr val="tx1"/>
                </a:solidFill>
                <a:latin typeface="Book Antiqua" panose="02040602050305030304" pitchFamily="18" charset="0"/>
              </a:rPr>
              <a:t>) parasal olmayan kıymetler için kullanılan ve maliyete eklenen kredi faizi ve kur farkları için hesaplanan ROFM, beyanname üzerinden indirim yapılmayacaktır.</a:t>
            </a:r>
          </a:p>
          <a:p>
            <a:endParaRPr lang="tr-TR" dirty="0"/>
          </a:p>
        </p:txBody>
      </p:sp>
    </p:spTree>
    <p:extLst>
      <p:ext uri="{BB962C8B-B14F-4D97-AF65-F5344CB8AC3E}">
        <p14:creationId xmlns:p14="http://schemas.microsoft.com/office/powerpoint/2010/main" val="266372976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a:xfrm>
            <a:off x="1626577" y="624110"/>
            <a:ext cx="9988061" cy="1280890"/>
          </a:xfrm>
        </p:spPr>
        <p:txBody>
          <a:bodyPr>
            <a:normAutofit/>
          </a:bodyPr>
          <a:lstStyle/>
          <a:p>
            <a:r>
              <a:rPr lang="tr-TR" sz="3200" b="1" dirty="0" smtClean="0">
                <a:solidFill>
                  <a:schemeClr val="tx1"/>
                </a:solidFill>
                <a:latin typeface="Book Antiqua" panose="02040602050305030304" pitchFamily="18" charset="0"/>
              </a:rPr>
              <a:t>Soru: Birikmiş amortismanların düzeltilmesinde </a:t>
            </a:r>
            <a:r>
              <a:rPr lang="tr-TR" sz="3200" b="1" dirty="0">
                <a:solidFill>
                  <a:schemeClr val="tx1"/>
                </a:solidFill>
                <a:latin typeface="Book Antiqua" panose="02040602050305030304" pitchFamily="18" charset="0"/>
              </a:rPr>
              <a:t>nelere dikkat </a:t>
            </a:r>
            <a:r>
              <a:rPr lang="tr-TR" sz="3200" b="1" dirty="0" smtClean="0">
                <a:solidFill>
                  <a:schemeClr val="tx1"/>
                </a:solidFill>
                <a:latin typeface="Book Antiqua" panose="02040602050305030304" pitchFamily="18" charset="0"/>
              </a:rPr>
              <a:t>edilmelidir-1?</a:t>
            </a:r>
            <a:endParaRPr lang="tr-TR" sz="3200" b="1" dirty="0">
              <a:solidFill>
                <a:schemeClr val="tx1"/>
              </a:solidFill>
              <a:latin typeface="Book Antiqua" panose="02040602050305030304" pitchFamily="18" charset="0"/>
            </a:endParaRPr>
          </a:p>
        </p:txBody>
      </p:sp>
      <p:sp>
        <p:nvSpPr>
          <p:cNvPr id="6" name="İçerik Yer Tutucusu 5"/>
          <p:cNvSpPr>
            <a:spLocks noGrp="1"/>
          </p:cNvSpPr>
          <p:nvPr>
            <p:ph idx="1"/>
          </p:nvPr>
        </p:nvSpPr>
        <p:spPr>
          <a:xfrm>
            <a:off x="1679331" y="1905000"/>
            <a:ext cx="9935307" cy="4715608"/>
          </a:xfrm>
        </p:spPr>
        <p:txBody>
          <a:bodyPr>
            <a:normAutofit/>
          </a:bodyPr>
          <a:lstStyle/>
          <a:p>
            <a:pPr algn="just"/>
            <a:r>
              <a:rPr lang="tr-TR" sz="2400" dirty="0" err="1" smtClean="0">
                <a:solidFill>
                  <a:schemeClr val="tx1"/>
                </a:solidFill>
                <a:latin typeface="Book Antiqua" panose="02040602050305030304" pitchFamily="18" charset="0"/>
              </a:rPr>
              <a:t>ATİK’ler</a:t>
            </a:r>
            <a:r>
              <a:rPr lang="tr-TR" sz="2400" dirty="0" smtClean="0">
                <a:solidFill>
                  <a:schemeClr val="tx1"/>
                </a:solidFill>
                <a:latin typeface="Book Antiqua" panose="02040602050305030304" pitchFamily="18" charset="0"/>
              </a:rPr>
              <a:t> </a:t>
            </a:r>
            <a:r>
              <a:rPr lang="tr-TR" sz="2400" dirty="0">
                <a:solidFill>
                  <a:schemeClr val="tx1"/>
                </a:solidFill>
                <a:latin typeface="Book Antiqua" panose="02040602050305030304" pitchFamily="18" charset="0"/>
              </a:rPr>
              <a:t>için ayrılmış olan birikmiş amortismanlar, parasal olmayan kıymet mahiyetindedir ve düzeltilir.</a:t>
            </a:r>
          </a:p>
          <a:p>
            <a:pPr algn="just"/>
            <a:r>
              <a:rPr lang="tr-TR" sz="2400" dirty="0" smtClean="0">
                <a:solidFill>
                  <a:schemeClr val="tx1"/>
                </a:solidFill>
                <a:latin typeface="Book Antiqua" panose="02040602050305030304" pitchFamily="18" charset="0"/>
              </a:rPr>
              <a:t>Düzeltme </a:t>
            </a:r>
            <a:r>
              <a:rPr lang="tr-TR" sz="2400" dirty="0">
                <a:solidFill>
                  <a:schemeClr val="tx1"/>
                </a:solidFill>
                <a:latin typeface="Book Antiqua" panose="02040602050305030304" pitchFamily="18" charset="0"/>
              </a:rPr>
              <a:t>işlemi=(Düzeltme Sonrası </a:t>
            </a:r>
            <a:r>
              <a:rPr lang="tr-TR" sz="2400" dirty="0" smtClean="0">
                <a:solidFill>
                  <a:schemeClr val="tx1"/>
                </a:solidFill>
                <a:latin typeface="Book Antiqua" panose="02040602050305030304" pitchFamily="18" charset="0"/>
              </a:rPr>
              <a:t>Değer-Düzeltme </a:t>
            </a:r>
            <a:r>
              <a:rPr lang="tr-TR" sz="2400" dirty="0">
                <a:solidFill>
                  <a:schemeClr val="tx1"/>
                </a:solidFill>
                <a:latin typeface="Book Antiqua" panose="02040602050305030304" pitchFamily="18" charset="0"/>
              </a:rPr>
              <a:t>Öncesi Değer)/Düzeltme Öncesi Değer</a:t>
            </a:r>
          </a:p>
          <a:p>
            <a:pPr algn="just"/>
            <a:r>
              <a:rPr lang="tr-TR" sz="2400" dirty="0" smtClean="0">
                <a:solidFill>
                  <a:schemeClr val="tx1"/>
                </a:solidFill>
                <a:latin typeface="Book Antiqua" panose="02040602050305030304" pitchFamily="18" charset="0"/>
              </a:rPr>
              <a:t>Daha </a:t>
            </a:r>
            <a:r>
              <a:rPr lang="tr-TR" sz="2400" dirty="0">
                <a:solidFill>
                  <a:schemeClr val="tx1"/>
                </a:solidFill>
                <a:latin typeface="Book Antiqua" panose="02040602050305030304" pitchFamily="18" charset="0"/>
              </a:rPr>
              <a:t>önce ayrılmamış amortismanlar, ayrılmış gibi kabul edilerek düzeltme yapılmayacaktır. Ayrılmış olan amortisman düzeltilecektir. Eğer amortisman daha önce ayrılmadıysa, düzeltme sonrası da o hakkını kullanamayacaktır.</a:t>
            </a:r>
          </a:p>
          <a:p>
            <a:pPr algn="just"/>
            <a:r>
              <a:rPr lang="tr-TR" sz="2400" dirty="0" smtClean="0">
                <a:solidFill>
                  <a:schemeClr val="tx1"/>
                </a:solidFill>
                <a:latin typeface="Book Antiqua" panose="02040602050305030304" pitchFamily="18" charset="0"/>
              </a:rPr>
              <a:t>Amortismana </a:t>
            </a:r>
            <a:r>
              <a:rPr lang="tr-TR" sz="2400" dirty="0">
                <a:solidFill>
                  <a:schemeClr val="tx1"/>
                </a:solidFill>
                <a:latin typeface="Book Antiqua" panose="02040602050305030304" pitchFamily="18" charset="0"/>
              </a:rPr>
              <a:t>tabi olup faydalı ömür süresini tamamlayan ve amortisman yoluyla değeri tamamen itfa edilmiş </a:t>
            </a:r>
            <a:r>
              <a:rPr lang="tr-TR" sz="2400" dirty="0" err="1">
                <a:solidFill>
                  <a:schemeClr val="tx1"/>
                </a:solidFill>
                <a:latin typeface="Book Antiqua" panose="02040602050305030304" pitchFamily="18" charset="0"/>
              </a:rPr>
              <a:t>ATİK’lerin</a:t>
            </a:r>
            <a:r>
              <a:rPr lang="tr-TR" sz="2400" dirty="0">
                <a:solidFill>
                  <a:schemeClr val="tx1"/>
                </a:solidFill>
                <a:latin typeface="Book Antiqua" panose="02040602050305030304" pitchFamily="18" charset="0"/>
              </a:rPr>
              <a:t> düzeltilmesi ihtiyaridir. Burada iki şart birlikte aranmaktadır.</a:t>
            </a:r>
          </a:p>
          <a:p>
            <a:pPr marL="0" indent="0">
              <a:buNone/>
            </a:pP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17</a:t>
            </a:fld>
            <a:endParaRPr lang="en-US" dirty="0"/>
          </a:p>
        </p:txBody>
      </p:sp>
    </p:spTree>
    <p:extLst>
      <p:ext uri="{BB962C8B-B14F-4D97-AF65-F5344CB8AC3E}">
        <p14:creationId xmlns:p14="http://schemas.microsoft.com/office/powerpoint/2010/main" val="16529253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57F1E4F-1CFF-5643-939E-217C01CDF565}" type="slidenum">
              <a:rPr lang="en-US" smtClean="0"/>
              <a:pPr/>
              <a:t>18</a:t>
            </a:fld>
            <a:endParaRPr lang="en-US" dirty="0"/>
          </a:p>
        </p:txBody>
      </p:sp>
      <p:sp>
        <p:nvSpPr>
          <p:cNvPr id="3" name="İçerik Yer Tutucusu 2"/>
          <p:cNvSpPr>
            <a:spLocks noGrp="1"/>
          </p:cNvSpPr>
          <p:nvPr>
            <p:ph idx="4294967295"/>
          </p:nvPr>
        </p:nvSpPr>
        <p:spPr>
          <a:xfrm>
            <a:off x="1749669" y="251451"/>
            <a:ext cx="10040816" cy="1072661"/>
          </a:xfrm>
        </p:spPr>
        <p:txBody>
          <a:bodyPr>
            <a:normAutofit/>
          </a:bodyPr>
          <a:lstStyle/>
          <a:p>
            <a:pPr marL="0" indent="0">
              <a:buNone/>
            </a:pPr>
            <a:r>
              <a:rPr lang="tr-TR" sz="3200" b="1" dirty="0">
                <a:solidFill>
                  <a:schemeClr val="tx1"/>
                </a:solidFill>
                <a:latin typeface="Book Antiqua" panose="02040602050305030304" pitchFamily="18" charset="0"/>
              </a:rPr>
              <a:t>Soru: Birikmiş amortismanların düzeltilmesinde nelere dikkat </a:t>
            </a:r>
            <a:r>
              <a:rPr lang="tr-TR" sz="3200" b="1" dirty="0" smtClean="0">
                <a:solidFill>
                  <a:schemeClr val="tx1"/>
                </a:solidFill>
                <a:latin typeface="Book Antiqua" panose="02040602050305030304" pitchFamily="18" charset="0"/>
              </a:rPr>
              <a:t>edilmelidir-2?</a:t>
            </a:r>
            <a:endParaRPr lang="tr-TR" sz="3200" dirty="0"/>
          </a:p>
        </p:txBody>
      </p:sp>
      <p:sp>
        <p:nvSpPr>
          <p:cNvPr id="5" name="İçerik Yer Tutucusu 2"/>
          <p:cNvSpPr txBox="1">
            <a:spLocks/>
          </p:cNvSpPr>
          <p:nvPr/>
        </p:nvSpPr>
        <p:spPr>
          <a:xfrm>
            <a:off x="1582615" y="1450731"/>
            <a:ext cx="10040816" cy="5134707"/>
          </a:xfrm>
          <a:prstGeom prst="rect">
            <a:avLst/>
          </a:prstGeom>
        </p:spPr>
        <p:txBody>
          <a:bodyPr vert="horz" lIns="91440" tIns="45720" rIns="91440" bIns="45720" rtlCol="0">
            <a:normAutofit fontScale="925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sz="2200" dirty="0" smtClean="0">
                <a:solidFill>
                  <a:schemeClr val="tx1"/>
                </a:solidFill>
                <a:latin typeface="Book Antiqua" panose="02040602050305030304" pitchFamily="18" charset="0"/>
              </a:rPr>
              <a:t>2024 yılı ve sonrasında, </a:t>
            </a:r>
            <a:r>
              <a:rPr lang="tr-TR" sz="2200" b="1" dirty="0" smtClean="0">
                <a:solidFill>
                  <a:srgbClr val="C00000"/>
                </a:solidFill>
                <a:latin typeface="Book Antiqua" panose="02040602050305030304" pitchFamily="18" charset="0"/>
              </a:rPr>
              <a:t>binek otomobillerde amortisman </a:t>
            </a:r>
            <a:r>
              <a:rPr lang="tr-TR" sz="2200" dirty="0" smtClean="0">
                <a:solidFill>
                  <a:schemeClr val="tx1"/>
                </a:solidFill>
                <a:latin typeface="Book Antiqua" panose="02040602050305030304" pitchFamily="18" charset="0"/>
              </a:rPr>
              <a:t>GVK 40/7 maddesinde belirlenmiş olan tutar üzerinde ayrılmaya devam edilecektir. Binek otomobillerde, düzletilmiş değer üzerinden ayrılmayacaktır. Ancak, düzeltilmiş değer, binek otomobillerin satılmasında maliyet olarak dikkate alınacaktır.</a:t>
            </a:r>
          </a:p>
          <a:p>
            <a:pPr algn="just"/>
            <a:r>
              <a:rPr lang="tr-TR" sz="2200" dirty="0" smtClean="0">
                <a:solidFill>
                  <a:schemeClr val="tx1"/>
                </a:solidFill>
                <a:latin typeface="Book Antiqua" panose="02040602050305030304" pitchFamily="18" charset="0"/>
              </a:rPr>
              <a:t>2024 ve sonrasında, Binek otomobil dışında diğer </a:t>
            </a:r>
            <a:r>
              <a:rPr lang="tr-TR" sz="2200" dirty="0" err="1" smtClean="0">
                <a:solidFill>
                  <a:schemeClr val="tx1"/>
                </a:solidFill>
                <a:latin typeface="Book Antiqua" panose="02040602050305030304" pitchFamily="18" charset="0"/>
              </a:rPr>
              <a:t>ATİK'lerde</a:t>
            </a:r>
            <a:r>
              <a:rPr lang="tr-TR" sz="2200" dirty="0" smtClean="0">
                <a:solidFill>
                  <a:schemeClr val="tx1"/>
                </a:solidFill>
                <a:latin typeface="Book Antiqua" panose="02040602050305030304" pitchFamily="18" charset="0"/>
              </a:rPr>
              <a:t> ise düzeltilmiş değer üzerinden amortisman ayrılacaktır.</a:t>
            </a:r>
          </a:p>
          <a:p>
            <a:pPr algn="just"/>
            <a:r>
              <a:rPr lang="tr-TR" sz="2200" dirty="0" smtClean="0">
                <a:solidFill>
                  <a:schemeClr val="tx1"/>
                </a:solidFill>
                <a:latin typeface="Book Antiqua" panose="02040602050305030304" pitchFamily="18" charset="0"/>
              </a:rPr>
              <a:t>Sadece 2023 yılında yapılacak düzeltmelerde, </a:t>
            </a:r>
            <a:r>
              <a:rPr lang="tr-TR" sz="2200" dirty="0" err="1" smtClean="0">
                <a:solidFill>
                  <a:schemeClr val="tx1"/>
                </a:solidFill>
                <a:latin typeface="Book Antiqua" panose="02040602050305030304" pitchFamily="18" charset="0"/>
              </a:rPr>
              <a:t>ATİK’in</a:t>
            </a:r>
            <a:r>
              <a:rPr lang="tr-TR" sz="2200" dirty="0" smtClean="0">
                <a:solidFill>
                  <a:schemeClr val="tx1"/>
                </a:solidFill>
                <a:latin typeface="Book Antiqua" panose="02040602050305030304" pitchFamily="18" charset="0"/>
              </a:rPr>
              <a:t> içerisinde bulunan ROFM ayrıştırması sonucunda, amortisman süresi bitmemiş ise, amortisman yoluyla itfa edilmemiş ROFM, 5 yılda ve eşit tutarlarda beyannameden indirilebilir. İndirilmeyenler satıldığı takdirde, satıldığı dönem giderlere atabilir.</a:t>
            </a:r>
          </a:p>
          <a:p>
            <a:pPr algn="just"/>
            <a:r>
              <a:rPr lang="tr-TR" sz="2200" dirty="0" smtClean="0">
                <a:solidFill>
                  <a:schemeClr val="tx1"/>
                </a:solidFill>
                <a:latin typeface="Book Antiqua" panose="02040602050305030304" pitchFamily="18" charset="0"/>
              </a:rPr>
              <a:t>Finansal kiralama ile alınan iktisadi kıymetler de amortismanları ile birlikte düzeltilecektir.</a:t>
            </a:r>
          </a:p>
          <a:p>
            <a:pPr algn="just"/>
            <a:r>
              <a:rPr lang="tr-TR" sz="2200" dirty="0" smtClean="0">
                <a:solidFill>
                  <a:schemeClr val="tx1"/>
                </a:solidFill>
                <a:latin typeface="Book Antiqua" panose="02040602050305030304" pitchFamily="18" charset="0"/>
              </a:rPr>
              <a:t>Amortismanların düzeltme işlemi yapıldıktan sonra, düzeltilen ATİK üzerinden kalan faydalı ömür içerisinde itfa edilip edilemeyeceğini kontrol ediniz.</a:t>
            </a:r>
          </a:p>
          <a:p>
            <a:pPr marL="0" indent="0">
              <a:buFont typeface="Wingdings 3" charset="2"/>
              <a:buNone/>
            </a:pPr>
            <a:endParaRPr lang="tr-TR" dirty="0"/>
          </a:p>
        </p:txBody>
      </p:sp>
    </p:spTree>
    <p:extLst>
      <p:ext uri="{BB962C8B-B14F-4D97-AF65-F5344CB8AC3E}">
        <p14:creationId xmlns:p14="http://schemas.microsoft.com/office/powerpoint/2010/main" val="178837547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8992" y="624110"/>
            <a:ext cx="9895621" cy="1280890"/>
          </a:xfrm>
        </p:spPr>
        <p:txBody>
          <a:bodyPr>
            <a:normAutofit/>
          </a:bodyPr>
          <a:lstStyle/>
          <a:p>
            <a:pPr algn="just"/>
            <a:r>
              <a:rPr lang="tr-TR" sz="2800" b="1" dirty="0" smtClean="0">
                <a:solidFill>
                  <a:schemeClr val="tx1"/>
                </a:solidFill>
                <a:latin typeface="Book Antiqua" panose="02040602050305030304" pitchFamily="18" charset="0"/>
              </a:rPr>
              <a:t>Soru: </a:t>
            </a:r>
            <a:r>
              <a:rPr lang="tr-TR" sz="2800" b="1" dirty="0">
                <a:solidFill>
                  <a:schemeClr val="tx1"/>
                </a:solidFill>
                <a:latin typeface="Book Antiqua" panose="02040602050305030304" pitchFamily="18" charset="0"/>
              </a:rPr>
              <a:t>Üretimi, imalatı ve inşaatı şirket bünyesinde yapılan iktisadi kıymetlerin düzeltilmesi ne şekilde </a:t>
            </a:r>
            <a:r>
              <a:rPr lang="tr-TR" sz="2800" b="1" dirty="0" smtClean="0">
                <a:solidFill>
                  <a:schemeClr val="tx1"/>
                </a:solidFill>
                <a:latin typeface="Book Antiqua" panose="02040602050305030304" pitchFamily="18" charset="0"/>
              </a:rPr>
              <a:t>yapılacaktır-1?</a:t>
            </a:r>
            <a:endParaRPr lang="tr-TR" sz="2800" b="1" dirty="0">
              <a:solidFill>
                <a:schemeClr val="tx1"/>
              </a:solidFill>
              <a:latin typeface="Book Antiqua" panose="02040602050305030304" pitchFamily="18" charset="0"/>
            </a:endParaRPr>
          </a:p>
        </p:txBody>
      </p:sp>
      <p:sp>
        <p:nvSpPr>
          <p:cNvPr id="3" name="İçerik Yer Tutucusu 2"/>
          <p:cNvSpPr>
            <a:spLocks noGrp="1"/>
          </p:cNvSpPr>
          <p:nvPr>
            <p:ph idx="1"/>
          </p:nvPr>
        </p:nvSpPr>
        <p:spPr>
          <a:xfrm>
            <a:off x="1661746" y="1758462"/>
            <a:ext cx="10181491" cy="4914900"/>
          </a:xfrm>
        </p:spPr>
        <p:txBody>
          <a:bodyPr>
            <a:normAutofit fontScale="92500" lnSpcReduction="10000"/>
          </a:bodyPr>
          <a:lstStyle/>
          <a:p>
            <a:pPr algn="just"/>
            <a:r>
              <a:rPr lang="tr-TR" sz="2400" b="1" dirty="0">
                <a:solidFill>
                  <a:schemeClr val="tx1"/>
                </a:solidFill>
                <a:latin typeface="Book Antiqua" panose="02040602050305030304" pitchFamily="18" charset="0"/>
              </a:rPr>
              <a:t>258-Yapılmakta olan yatırımların düzeltme işlemi; </a:t>
            </a:r>
            <a:r>
              <a:rPr lang="tr-TR" sz="2400" dirty="0">
                <a:solidFill>
                  <a:schemeClr val="tx1"/>
                </a:solidFill>
                <a:latin typeface="Book Antiqua" panose="02040602050305030304" pitchFamily="18" charset="0"/>
              </a:rPr>
              <a:t>imalat için alınan her türlü madde ve malzeme, işçilik ve genel giderlerle ilgili harcamanın yapıldığı tarihten, 31.12.2023 tarihi itibariyle imalatın devam ettiği durumlarda 31.12.2023 tarihine kadar; imalatın tamamlanıp aktife alındı ise, aktife alındığı tarihe kadar düzletilmesi, düzletilmiş değerin aktife alındığı tarihten 31.12.2023 tarihine kadar düzeltilmesi suretiyle yapılacaktır. Üzerinden amortisman ayrılmış ise, amortismanı da düzeltilecektir</a:t>
            </a:r>
            <a:r>
              <a:rPr lang="tr-TR" sz="2400" dirty="0" smtClean="0">
                <a:solidFill>
                  <a:schemeClr val="tx1"/>
                </a:solidFill>
                <a:latin typeface="Book Antiqua" panose="02040602050305030304" pitchFamily="18" charset="0"/>
              </a:rPr>
              <a:t>.</a:t>
            </a:r>
          </a:p>
          <a:p>
            <a:pPr algn="just"/>
            <a:r>
              <a:rPr lang="tr-TR" sz="2400" b="1" dirty="0">
                <a:latin typeface="Book Antiqua" panose="02040602050305030304" pitchFamily="18" charset="0"/>
              </a:rPr>
              <a:t>263-Ar-Ge harcamaların düzeltme işlemi; </a:t>
            </a:r>
            <a:r>
              <a:rPr lang="tr-TR" sz="2400" dirty="0">
                <a:latin typeface="Book Antiqua" panose="02040602050305030304" pitchFamily="18" charset="0"/>
              </a:rPr>
              <a:t>Yapılmakta olan yatırımlarda olduğu gibi düzeltilme işlemi yapılacaktır.  Üzerinden amortisman ayrılmış ise, amortismanı da düzeltilecektir.</a:t>
            </a:r>
          </a:p>
          <a:p>
            <a:pPr marL="0" indent="0" algn="just">
              <a:buNone/>
            </a:pPr>
            <a:r>
              <a:rPr lang="tr-TR" sz="2400" dirty="0" smtClean="0">
                <a:latin typeface="Book Antiqua" panose="02040602050305030304" pitchFamily="18" charset="0"/>
              </a:rPr>
              <a:t>      2024 </a:t>
            </a:r>
            <a:r>
              <a:rPr lang="tr-TR" sz="2400" dirty="0">
                <a:latin typeface="Book Antiqua" panose="02040602050305030304" pitchFamily="18" charset="0"/>
              </a:rPr>
              <a:t>ve sonrasında Ar-Ge projesinin tamamlanmasına imkan kalmadığı, başarısız olduğu durumlarda, aktifleştirilen tutarlar doğrudan gider olarak dikkate alınacak, ancak, 2023 dönemi düzletme farkı ise KKEG olarak dikkate alınacaktır.</a:t>
            </a:r>
          </a:p>
          <a:p>
            <a:pPr algn="just"/>
            <a:endParaRPr lang="tr-TR" dirty="0">
              <a:solidFill>
                <a:schemeClr val="tx1"/>
              </a:solidFill>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19</a:t>
            </a:fld>
            <a:endParaRPr lang="en-US" dirty="0"/>
          </a:p>
        </p:txBody>
      </p:sp>
    </p:spTree>
    <p:extLst>
      <p:ext uri="{BB962C8B-B14F-4D97-AF65-F5344CB8AC3E}">
        <p14:creationId xmlns:p14="http://schemas.microsoft.com/office/powerpoint/2010/main" val="256816101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07932" y="624110"/>
            <a:ext cx="8475783" cy="729905"/>
          </a:xfrm>
        </p:spPr>
        <p:txBody>
          <a:bodyPr/>
          <a:lstStyle/>
          <a:p>
            <a:pPr algn="ctr"/>
            <a:r>
              <a:rPr lang="tr-TR" dirty="0" smtClean="0">
                <a:solidFill>
                  <a:schemeClr val="tx1"/>
                </a:solidFill>
                <a:latin typeface="Book Antiqua" panose="02040602050305030304" pitchFamily="18" charset="0"/>
              </a:rPr>
              <a:t>Sunum Planı</a:t>
            </a:r>
            <a:endParaRPr lang="tr-TR" dirty="0">
              <a:solidFill>
                <a:schemeClr val="tx1"/>
              </a:solidFill>
              <a:latin typeface="Book Antiqua" panose="02040602050305030304" pitchFamily="18" charset="0"/>
            </a:endParaRPr>
          </a:p>
        </p:txBody>
      </p:sp>
      <p:sp>
        <p:nvSpPr>
          <p:cNvPr id="3" name="İçerik Yer Tutucusu 2"/>
          <p:cNvSpPr>
            <a:spLocks noGrp="1"/>
          </p:cNvSpPr>
          <p:nvPr>
            <p:ph idx="1"/>
          </p:nvPr>
        </p:nvSpPr>
        <p:spPr>
          <a:xfrm>
            <a:off x="1556239" y="2133600"/>
            <a:ext cx="9803422" cy="2649415"/>
          </a:xfrm>
        </p:spPr>
        <p:txBody>
          <a:bodyPr/>
          <a:lstStyle/>
          <a:p>
            <a:pPr algn="just">
              <a:buFont typeface="Wingdings" panose="05000000000000000000" pitchFamily="2" charset="2"/>
              <a:buChar char="q"/>
            </a:pPr>
            <a:r>
              <a:rPr lang="tr-TR" dirty="0" smtClean="0">
                <a:solidFill>
                  <a:schemeClr val="tx1"/>
                </a:solidFill>
                <a:latin typeface="Book Antiqua" panose="02040602050305030304" pitchFamily="18" charset="0"/>
              </a:rPr>
              <a:t>Bölüm-1: Aktif Karakterli Hesapların  2023 Yılı Enflasyon Düzeltmesindeki Özellik Arz Eden Hususlar ve Excel Uygulamaları-Yeminli Mali Müşavir Mesut ATABEY</a:t>
            </a:r>
            <a:endParaRPr lang="tr-TR" dirty="0">
              <a:solidFill>
                <a:schemeClr val="tx1"/>
              </a:solidFill>
              <a:latin typeface="Book Antiqua" panose="02040602050305030304" pitchFamily="18" charset="0"/>
            </a:endParaRPr>
          </a:p>
          <a:p>
            <a:pPr algn="just">
              <a:buFont typeface="Wingdings" panose="05000000000000000000" pitchFamily="2" charset="2"/>
              <a:buChar char="q"/>
            </a:pPr>
            <a:r>
              <a:rPr lang="tr-TR" dirty="0" smtClean="0">
                <a:solidFill>
                  <a:schemeClr val="tx1"/>
                </a:solidFill>
                <a:latin typeface="Book Antiqua" panose="02040602050305030304" pitchFamily="18" charset="0"/>
              </a:rPr>
              <a:t>Bölüm-2: Pasif </a:t>
            </a:r>
            <a:r>
              <a:rPr lang="tr-TR" dirty="0">
                <a:solidFill>
                  <a:schemeClr val="tx1"/>
                </a:solidFill>
                <a:latin typeface="Book Antiqua" panose="02040602050305030304" pitchFamily="18" charset="0"/>
              </a:rPr>
              <a:t>Karakterli Hesapların Enflasyon Düzeltmesindeki Özellik Arz Eden Hususlar </a:t>
            </a:r>
            <a:r>
              <a:rPr lang="tr-TR" dirty="0" smtClean="0">
                <a:solidFill>
                  <a:schemeClr val="tx1"/>
                </a:solidFill>
                <a:latin typeface="Book Antiqua" panose="02040602050305030304" pitchFamily="18" charset="0"/>
              </a:rPr>
              <a:t>ve </a:t>
            </a:r>
            <a:r>
              <a:rPr lang="tr-TR" dirty="0">
                <a:solidFill>
                  <a:schemeClr val="tx1"/>
                </a:solidFill>
                <a:latin typeface="Book Antiqua" panose="02040602050305030304" pitchFamily="18" charset="0"/>
              </a:rPr>
              <a:t>Excel </a:t>
            </a:r>
            <a:r>
              <a:rPr lang="tr-TR" dirty="0" smtClean="0">
                <a:solidFill>
                  <a:schemeClr val="tx1"/>
                </a:solidFill>
                <a:latin typeface="Book Antiqua" panose="02040602050305030304" pitchFamily="18" charset="0"/>
              </a:rPr>
              <a:t>Uygulamaları-Yeminli </a:t>
            </a:r>
            <a:r>
              <a:rPr lang="tr-TR" dirty="0">
                <a:solidFill>
                  <a:schemeClr val="tx1"/>
                </a:solidFill>
                <a:latin typeface="Book Antiqua" panose="02040602050305030304" pitchFamily="18" charset="0"/>
              </a:rPr>
              <a:t>Mali Müşavir </a:t>
            </a:r>
            <a:r>
              <a:rPr lang="tr-TR" dirty="0" smtClean="0">
                <a:solidFill>
                  <a:schemeClr val="tx1"/>
                </a:solidFill>
                <a:latin typeface="Book Antiqua" panose="02040602050305030304" pitchFamily="18" charset="0"/>
              </a:rPr>
              <a:t>Mehmet ÇOLAKOĞLU</a:t>
            </a:r>
          </a:p>
          <a:p>
            <a:pPr algn="just">
              <a:buFont typeface="Wingdings" panose="05000000000000000000" pitchFamily="2" charset="2"/>
              <a:buChar char="q"/>
            </a:pPr>
            <a:r>
              <a:rPr lang="tr-TR" dirty="0" smtClean="0">
                <a:solidFill>
                  <a:schemeClr val="tx1"/>
                </a:solidFill>
                <a:latin typeface="Book Antiqua" panose="02040602050305030304" pitchFamily="18" charset="0"/>
              </a:rPr>
              <a:t>Bölüm-3: 2024 Yılı Enflasyon Düzeltmesindeki </a:t>
            </a:r>
            <a:r>
              <a:rPr lang="tr-TR" dirty="0">
                <a:solidFill>
                  <a:schemeClr val="tx1"/>
                </a:solidFill>
                <a:latin typeface="Book Antiqua" panose="02040602050305030304" pitchFamily="18" charset="0"/>
              </a:rPr>
              <a:t>Özellik Arz Eden Hususlar </a:t>
            </a:r>
            <a:r>
              <a:rPr lang="tr-TR" dirty="0" smtClean="0">
                <a:solidFill>
                  <a:schemeClr val="tx1"/>
                </a:solidFill>
                <a:latin typeface="Book Antiqua" panose="02040602050305030304" pitchFamily="18" charset="0"/>
              </a:rPr>
              <a:t>ve Excel Uygulamaları-Yeminli Mali Müşavir Mehmet GÜNAY</a:t>
            </a:r>
          </a:p>
          <a:p>
            <a:pPr algn="just">
              <a:buFont typeface="Wingdings" panose="05000000000000000000" pitchFamily="2" charset="2"/>
              <a:buChar char="q"/>
            </a:pPr>
            <a:r>
              <a:rPr lang="tr-TR" dirty="0" smtClean="0">
                <a:solidFill>
                  <a:schemeClr val="tx1"/>
                </a:solidFill>
                <a:latin typeface="Book Antiqua" panose="02040602050305030304" pitchFamily="18" charset="0"/>
              </a:rPr>
              <a:t>Bölüm-4: Soru &amp; Cevap</a:t>
            </a:r>
            <a:endParaRPr lang="tr-TR" dirty="0">
              <a:solidFill>
                <a:schemeClr val="tx1"/>
              </a:solidFill>
              <a:latin typeface="Book Antiqua" panose="02040602050305030304" pitchFamily="18" charset="0"/>
            </a:endParaRPr>
          </a:p>
          <a:p>
            <a:pPr marL="0" indent="0">
              <a:buNone/>
            </a:pPr>
            <a:endParaRPr lang="tr-TR" dirty="0"/>
          </a:p>
        </p:txBody>
      </p:sp>
      <p:sp>
        <p:nvSpPr>
          <p:cNvPr id="6" name="Slayt Numarası Yer Tutucusu 5"/>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18498282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57F1E4F-1CFF-5643-939E-217C01CDF565}" type="slidenum">
              <a:rPr lang="en-US" smtClean="0"/>
              <a:pPr/>
              <a:t>20</a:t>
            </a:fld>
            <a:endParaRPr lang="en-US" dirty="0"/>
          </a:p>
        </p:txBody>
      </p:sp>
      <p:sp>
        <p:nvSpPr>
          <p:cNvPr id="3" name="İçerik Yer Tutucusu 2"/>
          <p:cNvSpPr>
            <a:spLocks noGrp="1"/>
          </p:cNvSpPr>
          <p:nvPr>
            <p:ph idx="4294967295"/>
          </p:nvPr>
        </p:nvSpPr>
        <p:spPr>
          <a:xfrm>
            <a:off x="1695391" y="398844"/>
            <a:ext cx="9944100" cy="571500"/>
          </a:xfrm>
        </p:spPr>
        <p:txBody>
          <a:bodyPr>
            <a:noAutofit/>
          </a:bodyPr>
          <a:lstStyle/>
          <a:p>
            <a:pPr marL="0" indent="0">
              <a:buNone/>
            </a:pPr>
            <a:r>
              <a:rPr lang="tr-TR" sz="2800" b="1" dirty="0" smtClean="0">
                <a:solidFill>
                  <a:schemeClr val="tx1"/>
                </a:solidFill>
                <a:latin typeface="Book Antiqua" panose="02040602050305030304" pitchFamily="18" charset="0"/>
              </a:rPr>
              <a:t>Soru: Üretimi</a:t>
            </a:r>
            <a:r>
              <a:rPr lang="tr-TR" sz="2800" b="1" dirty="0">
                <a:solidFill>
                  <a:schemeClr val="tx1"/>
                </a:solidFill>
                <a:latin typeface="Book Antiqua" panose="02040602050305030304" pitchFamily="18" charset="0"/>
              </a:rPr>
              <a:t>, imalatı ve inşaatı şirket bünyesinde yapılan iktisadi kıymetlerin düzeltilmesi ne şekilde </a:t>
            </a:r>
            <a:r>
              <a:rPr lang="tr-TR" sz="2800" b="1" dirty="0" smtClean="0">
                <a:solidFill>
                  <a:schemeClr val="tx1"/>
                </a:solidFill>
                <a:latin typeface="Book Antiqua" panose="02040602050305030304" pitchFamily="18" charset="0"/>
              </a:rPr>
              <a:t>yapılacaktır-2?</a:t>
            </a:r>
            <a:endParaRPr lang="tr-TR" sz="2800" dirty="0"/>
          </a:p>
        </p:txBody>
      </p:sp>
      <p:sp>
        <p:nvSpPr>
          <p:cNvPr id="5" name="İçerik Yer Tutucusu 2"/>
          <p:cNvSpPr txBox="1">
            <a:spLocks/>
          </p:cNvSpPr>
          <p:nvPr/>
        </p:nvSpPr>
        <p:spPr>
          <a:xfrm>
            <a:off x="1503485" y="1468315"/>
            <a:ext cx="9944100" cy="5331329"/>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sz="3200" b="1" dirty="0" smtClean="0">
                <a:solidFill>
                  <a:schemeClr val="tx1"/>
                </a:solidFill>
                <a:latin typeface="Book Antiqua" panose="02040602050305030304" pitchFamily="18" charset="0"/>
              </a:rPr>
              <a:t>170-350-Yıllara sari inşaat ve onarım işlerine ait maliyet ve </a:t>
            </a:r>
            <a:r>
              <a:rPr lang="tr-TR" sz="3200" b="1" dirty="0" err="1" smtClean="0">
                <a:solidFill>
                  <a:schemeClr val="tx1"/>
                </a:solidFill>
                <a:latin typeface="Book Antiqua" panose="02040602050305030304" pitchFamily="18" charset="0"/>
              </a:rPr>
              <a:t>hakediş</a:t>
            </a:r>
            <a:r>
              <a:rPr lang="tr-TR" sz="3200" b="1" dirty="0" smtClean="0">
                <a:solidFill>
                  <a:schemeClr val="tx1"/>
                </a:solidFill>
                <a:latin typeface="Book Antiqua" panose="02040602050305030304" pitchFamily="18" charset="0"/>
              </a:rPr>
              <a:t> hesabının düzeltmesi işlemi, </a:t>
            </a:r>
            <a:r>
              <a:rPr lang="tr-TR" sz="3200" dirty="0" smtClean="0">
                <a:solidFill>
                  <a:schemeClr val="tx1"/>
                </a:solidFill>
                <a:latin typeface="Book Antiqua" panose="02040602050305030304" pitchFamily="18" charset="0"/>
              </a:rPr>
              <a:t>Yapılan harcamalar ve istihkak bedelleri deftere kayıt tarihiden itibaren düzeltilecektir. Yapılan harcamalara ilişkin düzletme işlemi, 697 hesabın alacağına, 170 hesabın borcuna; </a:t>
            </a:r>
            <a:r>
              <a:rPr lang="tr-TR" sz="3200" dirty="0" err="1" smtClean="0">
                <a:solidFill>
                  <a:schemeClr val="tx1"/>
                </a:solidFill>
                <a:latin typeface="Book Antiqua" panose="02040602050305030304" pitchFamily="18" charset="0"/>
              </a:rPr>
              <a:t>Hakedişlere</a:t>
            </a:r>
            <a:r>
              <a:rPr lang="tr-TR" sz="3200" dirty="0" smtClean="0">
                <a:solidFill>
                  <a:schemeClr val="tx1"/>
                </a:solidFill>
                <a:latin typeface="Book Antiqua" panose="02040602050305030304" pitchFamily="18" charset="0"/>
              </a:rPr>
              <a:t> ilişkin düzletme işlemi, 697 hesabın borcuna, 350 hesabın alacağına kaydedilecektir. 697 hesap borç bakiyesi vermesi durumunda 178; alacak bakiyesi vermesi durumunda 358 hesaba aktarılacaktır. </a:t>
            </a:r>
          </a:p>
          <a:p>
            <a:pPr algn="just"/>
            <a:r>
              <a:rPr lang="tr-TR" sz="3200" dirty="0" smtClean="0">
                <a:solidFill>
                  <a:schemeClr val="tx1"/>
                </a:solidFill>
                <a:latin typeface="Book Antiqua" panose="02040602050305030304" pitchFamily="18" charset="0"/>
              </a:rPr>
              <a:t>2023 yılına ilişkin 170 ve 350 hesapta biriken düzletme farkları, işin bitiminde mali kar/zarar tutarının tespitinde dikkate alınmayacaktır. İşin bitiminde, 178 hesapta yer alan tutar doğrudan 580 hesaba; 358 hesapta yer alan tutar doğrudan 570 hesaba aktarılacaktır. 2023 yılına ilişkin enflasyon düzeltme karı/zararı mali karın tespitinde dikkate alınmayacaktır.</a:t>
            </a:r>
          </a:p>
          <a:p>
            <a:pPr algn="just"/>
            <a:r>
              <a:rPr lang="tr-TR" sz="3200" dirty="0" smtClean="0">
                <a:solidFill>
                  <a:schemeClr val="tx1"/>
                </a:solidFill>
                <a:latin typeface="Book Antiqua" panose="02040602050305030304" pitchFamily="18" charset="0"/>
              </a:rPr>
              <a:t>2024 yılı ve sonrasında oluşan ve 170 ve 350 hesapta biriken düzeltme farkları ise, işin bitiminde mali kar/zarar tutarının tespitinde dikkate alınacaktır. İşin bitiminde, 178 hesapta yer alan tutar 658 hesap üzerinden; 358 hesapta yer alan tutar 648 hesap üzerinden sonuç hesaplarına aktarılarak vergi matrahına dahil edilecektir. </a:t>
            </a:r>
          </a:p>
          <a:p>
            <a:pPr algn="just"/>
            <a:r>
              <a:rPr lang="tr-TR" sz="3200" dirty="0" smtClean="0">
                <a:solidFill>
                  <a:schemeClr val="tx1"/>
                </a:solidFill>
                <a:latin typeface="Book Antiqua" panose="02040602050305030304" pitchFamily="18" charset="0"/>
              </a:rPr>
              <a:t>Yıllara sari inşaat ile ilgili verilen depozito ve teminatlar, alınan/verilen avanslar burada yer alan huşulara göre düzeltilecektir. </a:t>
            </a:r>
          </a:p>
          <a:p>
            <a:endParaRPr lang="tr-TR" dirty="0"/>
          </a:p>
        </p:txBody>
      </p:sp>
    </p:spTree>
    <p:extLst>
      <p:ext uri="{BB962C8B-B14F-4D97-AF65-F5344CB8AC3E}">
        <p14:creationId xmlns:p14="http://schemas.microsoft.com/office/powerpoint/2010/main" val="3170566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0539" y="624110"/>
            <a:ext cx="9834074" cy="1280890"/>
          </a:xfrm>
        </p:spPr>
        <p:txBody>
          <a:bodyPr>
            <a:normAutofit/>
          </a:bodyPr>
          <a:lstStyle/>
          <a:p>
            <a:pPr algn="just"/>
            <a:r>
              <a:rPr lang="tr-TR" sz="2800" b="1" dirty="0" smtClean="0">
                <a:solidFill>
                  <a:schemeClr val="tx1"/>
                </a:solidFill>
                <a:latin typeface="Book Antiqua" panose="02040602050305030304" pitchFamily="18" charset="0"/>
              </a:rPr>
              <a:t>Soru: </a:t>
            </a:r>
            <a:r>
              <a:rPr lang="tr-TR" sz="2800" b="1" dirty="0">
                <a:solidFill>
                  <a:schemeClr val="tx1"/>
                </a:solidFill>
                <a:latin typeface="Book Antiqua" panose="02040602050305030304" pitchFamily="18" charset="0"/>
              </a:rPr>
              <a:t>Gelecek aylara/yıllara ait peşin ödenmiş giderler hangi durumda </a:t>
            </a:r>
            <a:r>
              <a:rPr lang="tr-TR" sz="2800" b="1" dirty="0" smtClean="0">
                <a:solidFill>
                  <a:schemeClr val="tx1"/>
                </a:solidFill>
                <a:latin typeface="Book Antiqua" panose="02040602050305030304" pitchFamily="18" charset="0"/>
              </a:rPr>
              <a:t>düzeltilecektir?</a:t>
            </a:r>
            <a:endParaRPr lang="tr-TR" sz="2800" b="1" dirty="0">
              <a:solidFill>
                <a:schemeClr val="tx1"/>
              </a:solidFill>
              <a:latin typeface="Book Antiqua" panose="02040602050305030304" pitchFamily="18" charset="0"/>
            </a:endParaRPr>
          </a:p>
        </p:txBody>
      </p:sp>
      <p:sp>
        <p:nvSpPr>
          <p:cNvPr id="3" name="İçerik Yer Tutucusu 2"/>
          <p:cNvSpPr>
            <a:spLocks noGrp="1"/>
          </p:cNvSpPr>
          <p:nvPr>
            <p:ph idx="1"/>
          </p:nvPr>
        </p:nvSpPr>
        <p:spPr>
          <a:xfrm>
            <a:off x="1784838" y="1904999"/>
            <a:ext cx="9719773" cy="4574931"/>
          </a:xfrm>
        </p:spPr>
        <p:txBody>
          <a:bodyPr>
            <a:normAutofit fontScale="92500" lnSpcReduction="20000"/>
          </a:bodyPr>
          <a:lstStyle/>
          <a:p>
            <a:pPr algn="just"/>
            <a:r>
              <a:rPr lang="tr-TR" sz="2800" dirty="0">
                <a:solidFill>
                  <a:schemeClr val="tx1"/>
                </a:solidFill>
                <a:latin typeface="Book Antiqua" panose="02040602050305030304" pitchFamily="18" charset="0"/>
              </a:rPr>
              <a:t>İlgili hesaba kaydedilen ancak henüz ödenmemiş giderler düzeltilmeyecektir. Örneğin banka kredilerinin ana para ve faizleri 400 hesaba kaydedilirken faizleri de 180/280 hesaba kaydedilmektedir. Bunlar henüz ödenmediği için düzeltilmeyecektir. Aynı şekilde, 2024 yılında </a:t>
            </a:r>
            <a:r>
              <a:rPr lang="tr-TR" sz="2800" dirty="0" err="1">
                <a:solidFill>
                  <a:schemeClr val="tx1"/>
                </a:solidFill>
                <a:latin typeface="Book Antiqua" panose="02040602050305030304" pitchFamily="18" charset="0"/>
              </a:rPr>
              <a:t>giderleştirilecek</a:t>
            </a:r>
            <a:r>
              <a:rPr lang="tr-TR" sz="2800" dirty="0">
                <a:solidFill>
                  <a:schemeClr val="tx1"/>
                </a:solidFill>
                <a:latin typeface="Book Antiqua" panose="02040602050305030304" pitchFamily="18" charset="0"/>
              </a:rPr>
              <a:t> yıllık sigorta poliçesinde henüz ödenmemiş tutarlar, düzeltilmeyecektir</a:t>
            </a:r>
            <a:r>
              <a:rPr lang="tr-TR" sz="2800" dirty="0" smtClean="0">
                <a:solidFill>
                  <a:schemeClr val="tx1"/>
                </a:solidFill>
                <a:latin typeface="Book Antiqua" panose="02040602050305030304" pitchFamily="18" charset="0"/>
              </a:rPr>
              <a:t>.</a:t>
            </a:r>
          </a:p>
          <a:p>
            <a:pPr marL="0" indent="0" algn="just">
              <a:buNone/>
            </a:pPr>
            <a:endParaRPr lang="tr-TR" sz="2800" dirty="0">
              <a:solidFill>
                <a:schemeClr val="tx1"/>
              </a:solidFill>
              <a:latin typeface="Book Antiqua" panose="02040602050305030304" pitchFamily="18" charset="0"/>
            </a:endParaRPr>
          </a:p>
          <a:p>
            <a:pPr algn="just"/>
            <a:r>
              <a:rPr lang="tr-TR" sz="2800" dirty="0">
                <a:solidFill>
                  <a:schemeClr val="tx1"/>
                </a:solidFill>
                <a:latin typeface="Book Antiqua" panose="02040602050305030304" pitchFamily="18" charset="0"/>
              </a:rPr>
              <a:t>Buna göre, sonraki dönemlerde gider yazmak üzere ödenen ve 180/280 hesaba kaydedilen tutarlar düzeltmeye konu edilecektir. Örneğin, peşin ödenen kira bedelleri, daha sonraki dönemlerde gider yazılmak üzere 180/280 hesaba kaydedilmiş ise düzeltilmesi gerekmektedir.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21</a:t>
            </a:fld>
            <a:endParaRPr lang="en-US" dirty="0"/>
          </a:p>
        </p:txBody>
      </p:sp>
    </p:spTree>
    <p:extLst>
      <p:ext uri="{BB962C8B-B14F-4D97-AF65-F5344CB8AC3E}">
        <p14:creationId xmlns:p14="http://schemas.microsoft.com/office/powerpoint/2010/main" val="6694664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35369" y="624110"/>
            <a:ext cx="10207869" cy="1280890"/>
          </a:xfrm>
        </p:spPr>
        <p:txBody>
          <a:bodyPr>
            <a:noAutofit/>
          </a:bodyPr>
          <a:lstStyle/>
          <a:p>
            <a:pPr algn="just"/>
            <a:r>
              <a:rPr lang="tr-TR" sz="2800" b="1" dirty="0" smtClean="0">
                <a:latin typeface="Book Antiqua" panose="02040602050305030304" pitchFamily="18" charset="0"/>
              </a:rPr>
              <a:t>Soru: </a:t>
            </a:r>
            <a:r>
              <a:rPr lang="tr-TR" sz="2800" b="1" dirty="0">
                <a:latin typeface="Book Antiqua" panose="02040602050305030304" pitchFamily="18" charset="0"/>
              </a:rPr>
              <a:t>Af Kanunları kapsamında (Örneğin Kasa Affı) yararlanılan ve KKEG olarak dikkate alınmayıp 296 hesapta bekletilen tutarlar düzletilecek midir?</a:t>
            </a:r>
          </a:p>
        </p:txBody>
      </p:sp>
      <p:sp>
        <p:nvSpPr>
          <p:cNvPr id="3" name="İçerik Yer Tutucusu 2"/>
          <p:cNvSpPr>
            <a:spLocks noGrp="1"/>
          </p:cNvSpPr>
          <p:nvPr>
            <p:ph idx="1"/>
          </p:nvPr>
        </p:nvSpPr>
        <p:spPr>
          <a:xfrm>
            <a:off x="1696915" y="2066193"/>
            <a:ext cx="10146323" cy="4615962"/>
          </a:xfrm>
        </p:spPr>
        <p:txBody>
          <a:bodyPr>
            <a:normAutofit fontScale="85000" lnSpcReduction="20000"/>
          </a:bodyPr>
          <a:lstStyle/>
          <a:p>
            <a:pPr algn="just"/>
            <a:r>
              <a:rPr lang="tr-TR" sz="2400" dirty="0">
                <a:solidFill>
                  <a:schemeClr val="tx1"/>
                </a:solidFill>
                <a:latin typeface="Book Antiqua" panose="02040602050305030304" pitchFamily="18" charset="0"/>
              </a:rPr>
              <a:t>Af kanunu kapsamında KKEG olarak dikkate alınmayıp 296 hesaba kaydedilen tutarlar, Tebliğin ekli listesinde parasal olamayan kıymetler içerisinde sayılmadığından, genel görüş, parasal kıymet olarak düzeltilememesi gerektiği yönündedir.</a:t>
            </a:r>
          </a:p>
          <a:p>
            <a:pPr algn="just"/>
            <a:r>
              <a:rPr lang="tr-TR" sz="2400" dirty="0">
                <a:solidFill>
                  <a:schemeClr val="tx1"/>
                </a:solidFill>
                <a:latin typeface="Book Antiqua" panose="02040602050305030304" pitchFamily="18" charset="0"/>
              </a:rPr>
              <a:t>Ancak, bu tutarlar, 296 hesap yerine KKEG olarak dikkate alınsaydı, ticari karı azaltıcı/ticari zararı artırıcı etki yapmış olacaktı. 2023 yılında 570 veya 580 hesap düzeltilmemiş değeri ile 698 Enflasyon Düzeltme hesabına gönderileceğinden, 296 hesapta yer alan tutarların, enflasyon karı yada zararına bir etkisi olmayacak. Ancak, enflasyon düzeltme karı yada zararı 2024 yılı ve devamında düzeltileceğinden, 296 hesaptaki tutar, 2024 yılı ve devamında düzeltilmemesi durumunda,  KKEG olarak dikkate alınıp ticari kar/zarara gelmiş olsaydı gelir etkisi yapacağından, 296 hesapta kaldığı müddetçe vergi incelemelerinde tenkit konusu olabilir.</a:t>
            </a:r>
          </a:p>
          <a:p>
            <a:pPr algn="just"/>
            <a:r>
              <a:rPr lang="tr-TR" sz="2400" dirty="0">
                <a:solidFill>
                  <a:schemeClr val="tx1"/>
                </a:solidFill>
                <a:latin typeface="Book Antiqua" panose="02040602050305030304" pitchFamily="18" charset="0"/>
              </a:rPr>
              <a:t>Bu nedenle, af kanunu kapsamında 296 hesaba kaydedilen tutarları, 2024 ve sonrasında düzeltirsek buradan gelecek gelir etkisi, 2024 ve sonrası 580 yada 570 hesabın düzletilmesinden gelecek gider etkisi ile mahsup olacağından, KKEG olarak dikkate alınamaması nedeniyle 570 yada 580 hesaplarının düzeltilmesinden gelecek fazladan gider etkisi olmayacaktır. </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22</a:t>
            </a:fld>
            <a:endParaRPr lang="en-US" dirty="0"/>
          </a:p>
        </p:txBody>
      </p:sp>
    </p:spTree>
    <p:extLst>
      <p:ext uri="{BB962C8B-B14F-4D97-AF65-F5344CB8AC3E}">
        <p14:creationId xmlns:p14="http://schemas.microsoft.com/office/powerpoint/2010/main" val="155299240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81909" y="2400300"/>
            <a:ext cx="8911687" cy="1943100"/>
          </a:xfrm>
        </p:spPr>
        <p:txBody>
          <a:bodyPr>
            <a:normAutofit/>
          </a:bodyPr>
          <a:lstStyle/>
          <a:p>
            <a:pPr algn="just"/>
            <a:r>
              <a:rPr lang="tr-TR" dirty="0" smtClean="0">
                <a:latin typeface="Book Antiqua" panose="02040602050305030304" pitchFamily="18" charset="0"/>
              </a:rPr>
              <a:t>Bölüm-2: Pasif </a:t>
            </a:r>
            <a:r>
              <a:rPr lang="tr-TR" dirty="0">
                <a:latin typeface="Book Antiqua" panose="02040602050305030304" pitchFamily="18" charset="0"/>
              </a:rPr>
              <a:t>Karakterli Hesapların Enflasyon Düzeltmesindeki Özellik Arz Eden Hususlar ve Excel Uygulamaları</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7337236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05709" y="624110"/>
            <a:ext cx="10023230" cy="1503628"/>
          </a:xfrm>
        </p:spPr>
        <p:txBody>
          <a:bodyPr>
            <a:normAutofit fontScale="90000"/>
          </a:bodyPr>
          <a:lstStyle/>
          <a:p>
            <a:pPr algn="just"/>
            <a:r>
              <a:rPr lang="tr-TR" b="1" dirty="0" smtClean="0">
                <a:latin typeface="Book Antiqua" panose="02040602050305030304" pitchFamily="18" charset="0"/>
              </a:rPr>
              <a:t>Soru: Enflasyon düzeltmesi sürecinde öz sermaye kalemlerinde yer alan fonların durumu ne olacak?</a:t>
            </a:r>
            <a:endParaRPr lang="tr-TR" b="1" dirty="0">
              <a:latin typeface="Book Antiqua" panose="02040602050305030304" pitchFamily="18" charset="0"/>
            </a:endParaRPr>
          </a:p>
        </p:txBody>
      </p:sp>
      <p:graphicFrame>
        <p:nvGraphicFramePr>
          <p:cNvPr id="5" name="İçerik Yer Tutucusu 4"/>
          <p:cNvGraphicFramePr>
            <a:graphicFrameLocks noGrp="1"/>
          </p:cNvGraphicFramePr>
          <p:nvPr>
            <p:ph idx="1"/>
            <p:extLst>
              <p:ext uri="{D42A27DB-BD31-4B8C-83A1-F6EECF244321}">
                <p14:modId xmlns:p14="http://schemas.microsoft.com/office/powerpoint/2010/main" val="4180385347"/>
              </p:ext>
            </p:extLst>
          </p:nvPr>
        </p:nvGraphicFramePr>
        <p:xfrm>
          <a:off x="879232" y="2277205"/>
          <a:ext cx="10717821" cy="4002188"/>
        </p:xfrm>
        <a:graphic>
          <a:graphicData uri="http://schemas.openxmlformats.org/drawingml/2006/table">
            <a:tbl>
              <a:tblPr firstRow="1" bandRow="1">
                <a:tableStyleId>{69CF1AB2-1976-4502-BF36-3FF5EA218861}</a:tableStyleId>
              </a:tblPr>
              <a:tblGrid>
                <a:gridCol w="4440114">
                  <a:extLst>
                    <a:ext uri="{9D8B030D-6E8A-4147-A177-3AD203B41FA5}">
                      <a16:colId xmlns:a16="http://schemas.microsoft.com/office/drawing/2014/main" val="3464328400"/>
                    </a:ext>
                  </a:extLst>
                </a:gridCol>
                <a:gridCol w="1635369">
                  <a:extLst>
                    <a:ext uri="{9D8B030D-6E8A-4147-A177-3AD203B41FA5}">
                      <a16:colId xmlns:a16="http://schemas.microsoft.com/office/drawing/2014/main" val="237580057"/>
                    </a:ext>
                  </a:extLst>
                </a:gridCol>
                <a:gridCol w="4642338">
                  <a:extLst>
                    <a:ext uri="{9D8B030D-6E8A-4147-A177-3AD203B41FA5}">
                      <a16:colId xmlns:a16="http://schemas.microsoft.com/office/drawing/2014/main" val="1638741712"/>
                    </a:ext>
                  </a:extLst>
                </a:gridCol>
              </a:tblGrid>
              <a:tr h="401924">
                <a:tc>
                  <a:txBody>
                    <a:bodyPr/>
                    <a:lstStyle/>
                    <a:p>
                      <a:pPr algn="ctr" fontAlgn="b"/>
                      <a:r>
                        <a:rPr lang="tr-TR" sz="1100" b="1" i="0" u="none" strike="noStrike" dirty="0" smtClean="0">
                          <a:solidFill>
                            <a:schemeClr val="dk1"/>
                          </a:solidFill>
                          <a:effectLst/>
                          <a:latin typeface="Book Antiqua" panose="02040602050305030304" pitchFamily="18" charset="0"/>
                        </a:rPr>
                        <a:t>Fon</a:t>
                      </a:r>
                      <a:r>
                        <a:rPr lang="tr-TR" sz="1100" b="1" i="0" u="none" strike="noStrike" baseline="0" dirty="0" smtClean="0">
                          <a:solidFill>
                            <a:schemeClr val="dk1"/>
                          </a:solidFill>
                          <a:effectLst/>
                          <a:latin typeface="Book Antiqua" panose="02040602050305030304" pitchFamily="18" charset="0"/>
                        </a:rPr>
                        <a:t> Adı</a:t>
                      </a:r>
                      <a:endParaRPr lang="tr-TR" sz="1100" b="1"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Düzeltmeye Tabi Mi?</a:t>
                      </a:r>
                      <a:endParaRPr lang="tr-TR" sz="1100" b="1"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Düzeltme Sonrası Bilançoda Yer Alacak mı?</a:t>
                      </a:r>
                      <a:endParaRPr lang="tr-TR" sz="1100" b="1"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extLst>
                  <a:ext uri="{0D108BD9-81ED-4DB2-BD59-A6C34878D82A}">
                    <a16:rowId xmlns:a16="http://schemas.microsoft.com/office/drawing/2014/main" val="3357959653"/>
                  </a:ext>
                </a:extLst>
              </a:tr>
              <a:tr h="509818">
                <a:tc>
                  <a:txBody>
                    <a:bodyPr/>
                    <a:lstStyle/>
                    <a:p>
                      <a:pPr algn="ctr" fontAlgn="b"/>
                      <a:r>
                        <a:rPr lang="tr-TR" sz="1100" u="none" strike="noStrike" dirty="0" smtClean="0">
                          <a:effectLst/>
                          <a:latin typeface="Book Antiqua" panose="02040602050305030304" pitchFamily="18" charset="0"/>
                        </a:rPr>
                        <a:t>Yurt Dışından Getirtilerek Sermaye Olarak Konulan Yabancı Paraların Kur Farkından Oluşan Fonlar </a:t>
                      </a:r>
                    </a:p>
                    <a:p>
                      <a:pPr algn="ctr" fontAlgn="b"/>
                      <a:r>
                        <a:rPr lang="tr-TR" sz="1100" u="none" strike="noStrike" dirty="0" smtClean="0">
                          <a:effectLst/>
                          <a:latin typeface="Book Antiqua" panose="02040602050305030304" pitchFamily="18" charset="0"/>
                        </a:rPr>
                        <a:t>( VUK Md.280/A ) </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Hayır</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Düzeltilmemiş Haliyle Yer Alacak ve Sermayeye İlave Edilmişse Düşülecek</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extLst>
                  <a:ext uri="{0D108BD9-81ED-4DB2-BD59-A6C34878D82A}">
                    <a16:rowId xmlns:a16="http://schemas.microsoft.com/office/drawing/2014/main" val="1307518056"/>
                  </a:ext>
                </a:extLst>
              </a:tr>
              <a:tr h="401924">
                <a:tc>
                  <a:txBody>
                    <a:bodyPr/>
                    <a:lstStyle/>
                    <a:p>
                      <a:pPr algn="ctr" fontAlgn="b"/>
                      <a:r>
                        <a:rPr lang="tr-TR" sz="1100" u="none" strike="noStrike" dirty="0" smtClean="0">
                          <a:effectLst/>
                          <a:latin typeface="Book Antiqua" panose="02040602050305030304" pitchFamily="18" charset="0"/>
                        </a:rPr>
                        <a:t>Yeniden Değerleme Değer Artış Fonu</a:t>
                      </a:r>
                    </a:p>
                    <a:p>
                      <a:pPr algn="ctr" fontAlgn="b"/>
                      <a:r>
                        <a:rPr lang="tr-TR" sz="1100" u="none" strike="noStrike" dirty="0" smtClean="0">
                          <a:effectLst/>
                          <a:latin typeface="Book Antiqua" panose="02040602050305030304" pitchFamily="18" charset="0"/>
                        </a:rPr>
                        <a:t>(</a:t>
                      </a:r>
                      <a:r>
                        <a:rPr lang="tr-TR" sz="1100" u="none" strike="noStrike" dirty="0" err="1" smtClean="0">
                          <a:effectLst/>
                          <a:latin typeface="Book Antiqua" panose="02040602050305030304" pitchFamily="18" charset="0"/>
                        </a:rPr>
                        <a:t>Vuk</a:t>
                      </a:r>
                      <a:r>
                        <a:rPr lang="tr-TR" sz="1100" u="none" strike="noStrike" dirty="0" smtClean="0">
                          <a:effectLst/>
                          <a:latin typeface="Book Antiqua" panose="02040602050305030304" pitchFamily="18" charset="0"/>
                        </a:rPr>
                        <a:t> Geçici Md.31,32 Ve 298/Ç)</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Hayır</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698 </a:t>
                      </a:r>
                      <a:r>
                        <a:rPr lang="tr-TR" sz="1100" u="none" strike="noStrike" dirty="0" err="1" smtClean="0">
                          <a:effectLst/>
                          <a:latin typeface="Book Antiqua" panose="02040602050305030304" pitchFamily="18" charset="0"/>
                        </a:rPr>
                        <a:t>No’lu</a:t>
                      </a:r>
                      <a:r>
                        <a:rPr lang="tr-TR" sz="1100" u="none" strike="noStrike" dirty="0" smtClean="0">
                          <a:effectLst/>
                          <a:latin typeface="Book Antiqua" panose="02040602050305030304" pitchFamily="18" charset="0"/>
                        </a:rPr>
                        <a:t> </a:t>
                      </a:r>
                      <a:r>
                        <a:rPr lang="tr-TR" sz="1100" u="none" strike="noStrike" dirty="0">
                          <a:effectLst/>
                          <a:latin typeface="Book Antiqua" panose="02040602050305030304" pitchFamily="18" charset="0"/>
                        </a:rPr>
                        <a:t>Hesaba Aktarılacak ve Sermayeye İlave Edilmişse Düşülecek</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extLst>
                  <a:ext uri="{0D108BD9-81ED-4DB2-BD59-A6C34878D82A}">
                    <a16:rowId xmlns:a16="http://schemas.microsoft.com/office/drawing/2014/main" val="1110711509"/>
                  </a:ext>
                </a:extLst>
              </a:tr>
              <a:tr h="401924">
                <a:tc>
                  <a:txBody>
                    <a:bodyPr/>
                    <a:lstStyle/>
                    <a:p>
                      <a:pPr algn="ctr" fontAlgn="b"/>
                      <a:r>
                        <a:rPr lang="tr-TR" sz="1100" u="none" strike="noStrike" dirty="0" smtClean="0">
                          <a:effectLst/>
                          <a:latin typeface="Book Antiqua" panose="02040602050305030304" pitchFamily="18" charset="0"/>
                        </a:rPr>
                        <a:t>Varlık Barışı Fonları Kapsamında Konulan Nakit ( GVK Geçici Md. 85-90-93, KVK Geçici Md.15, 5811 </a:t>
                      </a:r>
                      <a:r>
                        <a:rPr lang="tr-TR" sz="1100" u="none" strike="noStrike" dirty="0" err="1" smtClean="0">
                          <a:effectLst/>
                          <a:latin typeface="Book Antiqua" panose="02040602050305030304" pitchFamily="18" charset="0"/>
                        </a:rPr>
                        <a:t>Sk</a:t>
                      </a:r>
                      <a:r>
                        <a:rPr lang="tr-TR" sz="1100" u="none" strike="noStrike" dirty="0" smtClean="0">
                          <a:effectLst/>
                          <a:latin typeface="Book Antiqua" panose="02040602050305030304" pitchFamily="18" charset="0"/>
                        </a:rPr>
                        <a:t>. )</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Hayır</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Düzeltilmemiş Haliyle Yer Alacak ve Sermayeye İlave Edilmişse Düşülecek</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extLst>
                  <a:ext uri="{0D108BD9-81ED-4DB2-BD59-A6C34878D82A}">
                    <a16:rowId xmlns:a16="http://schemas.microsoft.com/office/drawing/2014/main" val="1339684614"/>
                  </a:ext>
                </a:extLst>
              </a:tr>
              <a:tr h="401924">
                <a:tc>
                  <a:txBody>
                    <a:bodyPr/>
                    <a:lstStyle/>
                    <a:p>
                      <a:pPr algn="ctr" fontAlgn="b"/>
                      <a:r>
                        <a:rPr lang="tr-TR" sz="1100" u="none" strike="noStrike" dirty="0" smtClean="0">
                          <a:effectLst/>
                          <a:latin typeface="Book Antiqua" panose="02040602050305030304" pitchFamily="18" charset="0"/>
                        </a:rPr>
                        <a:t>Varlık Barışı Fonları Kapsamında Konulan Altın, Taşınmaz Vb. ( GVK Geçici Md. 85-90-93, KVK Geçici Md.15, 5811 </a:t>
                      </a:r>
                      <a:r>
                        <a:rPr lang="tr-TR" sz="1100" u="none" strike="noStrike" dirty="0" err="1" smtClean="0">
                          <a:effectLst/>
                          <a:latin typeface="Book Antiqua" panose="02040602050305030304" pitchFamily="18" charset="0"/>
                        </a:rPr>
                        <a:t>Sk</a:t>
                      </a:r>
                      <a:r>
                        <a:rPr lang="tr-TR" sz="1100" u="none" strike="noStrike" dirty="0" smtClean="0">
                          <a:effectLst/>
                          <a:latin typeface="Book Antiqua" panose="02040602050305030304" pitchFamily="18" charset="0"/>
                        </a:rPr>
                        <a:t>. )</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Evet</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Düzeltilmiş Haliyle Yer Alacak</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extLst>
                  <a:ext uri="{0D108BD9-81ED-4DB2-BD59-A6C34878D82A}">
                    <a16:rowId xmlns:a16="http://schemas.microsoft.com/office/drawing/2014/main" val="1473110861"/>
                  </a:ext>
                </a:extLst>
              </a:tr>
              <a:tr h="401924">
                <a:tc>
                  <a:txBody>
                    <a:bodyPr/>
                    <a:lstStyle/>
                    <a:p>
                      <a:pPr algn="ctr" fontAlgn="b"/>
                      <a:r>
                        <a:rPr lang="tr-TR" sz="1100" u="none" strike="noStrike" dirty="0" smtClean="0">
                          <a:effectLst/>
                          <a:latin typeface="Book Antiqua" panose="02040602050305030304" pitchFamily="18" charset="0"/>
                        </a:rPr>
                        <a:t>5520 Sayılı Kanunun 5/1-e, J Ve K Bentleri Gereğince Oluşturulan Fonlar</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Evet</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Düzeltilmiş Haliyle Yer Alacak</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extLst>
                  <a:ext uri="{0D108BD9-81ED-4DB2-BD59-A6C34878D82A}">
                    <a16:rowId xmlns:a16="http://schemas.microsoft.com/office/drawing/2014/main" val="904214936"/>
                  </a:ext>
                </a:extLst>
              </a:tr>
              <a:tr h="401924">
                <a:tc>
                  <a:txBody>
                    <a:bodyPr/>
                    <a:lstStyle/>
                    <a:p>
                      <a:pPr algn="ctr" fontAlgn="b"/>
                      <a:r>
                        <a:rPr lang="tr-TR" sz="1100" u="none" strike="noStrike" dirty="0" smtClean="0">
                          <a:effectLst/>
                          <a:latin typeface="Book Antiqua" panose="02040602050305030304" pitchFamily="18" charset="0"/>
                        </a:rPr>
                        <a:t>İşletmede Mevcut Olduğu Halde Kayıtlarda</a:t>
                      </a:r>
                    </a:p>
                    <a:p>
                      <a:pPr algn="ctr" fontAlgn="b"/>
                      <a:r>
                        <a:rPr lang="tr-TR" sz="1100" u="none" strike="noStrike" dirty="0" smtClean="0">
                          <a:effectLst/>
                          <a:latin typeface="Book Antiqua" panose="02040602050305030304" pitchFamily="18" charset="0"/>
                        </a:rPr>
                        <a:t>Yer Almayan Emtianın Kayda Alınmasına İlişkin Karşılık Hesapları</a:t>
                      </a:r>
                      <a:endParaRPr lang="tr-TR" sz="1100" b="0" i="0" u="none" strike="noStrike" dirty="0">
                        <a:solidFill>
                          <a:srgbClr val="FF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Evet</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Düzeltilmiş Haliyle Yer Alacak</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extLst>
                  <a:ext uri="{0D108BD9-81ED-4DB2-BD59-A6C34878D82A}">
                    <a16:rowId xmlns:a16="http://schemas.microsoft.com/office/drawing/2014/main" val="3314531100"/>
                  </a:ext>
                </a:extLst>
              </a:tr>
              <a:tr h="401924">
                <a:tc>
                  <a:txBody>
                    <a:bodyPr/>
                    <a:lstStyle/>
                    <a:p>
                      <a:pPr algn="ctr" fontAlgn="b"/>
                      <a:r>
                        <a:rPr lang="tr-TR" sz="1100" u="none" strike="noStrike" dirty="0" smtClean="0">
                          <a:effectLst/>
                          <a:latin typeface="Book Antiqua" panose="02040602050305030304" pitchFamily="18" charset="0"/>
                        </a:rPr>
                        <a:t>213 Sayılı Kanunun 325/A Maddesi Kapsamında Ayrılan Girişim Sermayesi Fonu</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Evet</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Düzeltilmiş Haliyle Yer Alacak</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extLst>
                  <a:ext uri="{0D108BD9-81ED-4DB2-BD59-A6C34878D82A}">
                    <a16:rowId xmlns:a16="http://schemas.microsoft.com/office/drawing/2014/main" val="2150537488"/>
                  </a:ext>
                </a:extLst>
              </a:tr>
              <a:tr h="677221">
                <a:tc>
                  <a:txBody>
                    <a:bodyPr/>
                    <a:lstStyle/>
                    <a:p>
                      <a:pPr algn="ctr" fontAlgn="b"/>
                      <a:r>
                        <a:rPr lang="tr-TR" sz="1100" u="none" strike="noStrike" dirty="0" smtClean="0">
                          <a:effectLst/>
                          <a:latin typeface="Book Antiqua" panose="02040602050305030304" pitchFamily="18" charset="0"/>
                        </a:rPr>
                        <a:t>4691 Sayılı Teknoloji Geliştirme Bölgeleri Kanununun Ek 3 Üncü Maddesi İle 5746 Sayılı Araştırma, Geliştirme Ve Tasarım Faaliyetlerinin Desteklenmesi Hakkında Kanunun 3 Üncü Maddesi Kapsamında Oluşturulan Fon Hesapları Gibi Fonlar</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Evet</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tc>
                  <a:txBody>
                    <a:bodyPr/>
                    <a:lstStyle/>
                    <a:p>
                      <a:pPr algn="ctr" fontAlgn="ctr"/>
                      <a:r>
                        <a:rPr lang="tr-TR" sz="1100" u="none" strike="noStrike" dirty="0">
                          <a:effectLst/>
                          <a:latin typeface="Book Antiqua" panose="02040602050305030304" pitchFamily="18" charset="0"/>
                        </a:rPr>
                        <a:t>Düzeltilmiş Haliyle Yer Alacak</a:t>
                      </a:r>
                      <a:endParaRPr lang="tr-TR" sz="1100" b="0" i="0" u="none" strike="noStrike" dirty="0">
                        <a:solidFill>
                          <a:srgbClr val="000000"/>
                        </a:solidFill>
                        <a:effectLst/>
                        <a:latin typeface="Book Antiqua" panose="02040602050305030304" pitchFamily="18" charset="0"/>
                      </a:endParaRPr>
                    </a:p>
                  </a:txBody>
                  <a:tcPr marL="7620" marR="7620" marT="7620" marB="0" anchor="ctr">
                    <a:solidFill>
                      <a:schemeClr val="accent5">
                        <a:lumMod val="20000"/>
                        <a:lumOff val="80000"/>
                      </a:schemeClr>
                    </a:solidFill>
                  </a:tcPr>
                </a:tc>
                <a:extLst>
                  <a:ext uri="{0D108BD9-81ED-4DB2-BD59-A6C34878D82A}">
                    <a16:rowId xmlns:a16="http://schemas.microsoft.com/office/drawing/2014/main" val="2973434201"/>
                  </a:ext>
                </a:extLst>
              </a:tr>
            </a:tbl>
          </a:graphicData>
        </a:graphic>
      </p:graphicFrame>
      <p:sp>
        <p:nvSpPr>
          <p:cNvPr id="4" name="Slayt Numarası Yer Tutucusu 3"/>
          <p:cNvSpPr>
            <a:spLocks noGrp="1"/>
          </p:cNvSpPr>
          <p:nvPr>
            <p:ph type="sldNum" sz="quarter" idx="12"/>
          </p:nvPr>
        </p:nvSpPr>
        <p:spPr/>
        <p:txBody>
          <a:bodyPr/>
          <a:lstStyle/>
          <a:p>
            <a:fld id="{D57F1E4F-1CFF-5643-939E-217C01CDF565}" type="slidenum">
              <a:rPr lang="en-US" smtClean="0"/>
              <a:pPr/>
              <a:t>24</a:t>
            </a:fld>
            <a:endParaRPr lang="en-US" dirty="0"/>
          </a:p>
        </p:txBody>
      </p:sp>
    </p:spTree>
    <p:extLst>
      <p:ext uri="{BB962C8B-B14F-4D97-AF65-F5344CB8AC3E}">
        <p14:creationId xmlns:p14="http://schemas.microsoft.com/office/powerpoint/2010/main" val="249726495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4162" y="624110"/>
            <a:ext cx="10119947" cy="1380536"/>
          </a:xfrm>
        </p:spPr>
        <p:txBody>
          <a:bodyPr>
            <a:normAutofit fontScale="90000"/>
          </a:bodyPr>
          <a:lstStyle/>
          <a:p>
            <a:pPr algn="just"/>
            <a:r>
              <a:rPr lang="tr-TR" b="1" dirty="0">
                <a:latin typeface="Book Antiqua" panose="02040602050305030304" pitchFamily="18" charset="0"/>
              </a:rPr>
              <a:t>Soru</a:t>
            </a:r>
            <a:r>
              <a:rPr lang="tr-TR" b="1" dirty="0" smtClean="0">
                <a:latin typeface="Book Antiqua" panose="02040602050305030304" pitchFamily="18" charset="0"/>
              </a:rPr>
              <a:t>: 213 </a:t>
            </a:r>
            <a:r>
              <a:rPr lang="tr-TR" b="1" dirty="0">
                <a:latin typeface="Book Antiqua" panose="02040602050305030304" pitchFamily="18" charset="0"/>
              </a:rPr>
              <a:t>Sayılı VUK’ un 328. ve 329. Maddeleri kapsamında oluşturulan sabit kıymet yenileme fonunun enflasyon düzeltmesi karşısındaki durumu </a:t>
            </a:r>
            <a:r>
              <a:rPr lang="tr-TR" b="1" dirty="0" smtClean="0">
                <a:latin typeface="Book Antiqua" panose="02040602050305030304" pitchFamily="18" charset="0"/>
              </a:rPr>
              <a:t>nedir?</a:t>
            </a:r>
            <a:endParaRPr lang="tr-TR" b="1" dirty="0">
              <a:latin typeface="Book Antiqua" panose="02040602050305030304" pitchFamily="18" charset="0"/>
            </a:endParaRPr>
          </a:p>
        </p:txBody>
      </p:sp>
      <p:sp>
        <p:nvSpPr>
          <p:cNvPr id="3" name="İçerik Yer Tutucusu 2"/>
          <p:cNvSpPr>
            <a:spLocks noGrp="1"/>
          </p:cNvSpPr>
          <p:nvPr>
            <p:ph idx="1"/>
          </p:nvPr>
        </p:nvSpPr>
        <p:spPr>
          <a:xfrm>
            <a:off x="1670539" y="2751992"/>
            <a:ext cx="10040816" cy="3159229"/>
          </a:xfrm>
        </p:spPr>
        <p:txBody>
          <a:bodyPr>
            <a:normAutofit/>
          </a:bodyPr>
          <a:lstStyle/>
          <a:p>
            <a:pPr algn="just"/>
            <a:r>
              <a:rPr lang="tr-TR" dirty="0" smtClean="0">
                <a:solidFill>
                  <a:schemeClr val="tx1"/>
                </a:solidFill>
                <a:latin typeface="Book Antiqua" panose="02040602050305030304" pitchFamily="18" charset="0"/>
              </a:rPr>
              <a:t>Söz </a:t>
            </a:r>
            <a:r>
              <a:rPr lang="tr-TR" dirty="0">
                <a:solidFill>
                  <a:schemeClr val="tx1"/>
                </a:solidFill>
                <a:latin typeface="Book Antiqua" panose="02040602050305030304" pitchFamily="18" charset="0"/>
              </a:rPr>
              <a:t>konusu fon enflasyon düzeltmesine tabi olup düzeltme sonrası bilançoda düzeltilmiş değeriyle yer alacaktır.</a:t>
            </a:r>
          </a:p>
          <a:p>
            <a:pPr algn="just"/>
            <a:r>
              <a:rPr lang="tr-TR" dirty="0" smtClean="0">
                <a:solidFill>
                  <a:schemeClr val="tx1"/>
                </a:solidFill>
                <a:latin typeface="Book Antiqua" panose="02040602050305030304" pitchFamily="18" charset="0"/>
              </a:rPr>
              <a:t>Pasif </a:t>
            </a:r>
            <a:r>
              <a:rPr lang="tr-TR" dirty="0">
                <a:solidFill>
                  <a:schemeClr val="tx1"/>
                </a:solidFill>
                <a:latin typeface="Book Antiqua" panose="02040602050305030304" pitchFamily="18" charset="0"/>
              </a:rPr>
              <a:t>kalemlere ait enflasyon fark hesapları, herhangi bir suretle başka bir hesaba nakledildiği veya işletmeden çekildiği takdirde, bu işlemlerin yapıldığı dönemlerin kazancı ile ilişkilendirilmeksizin, bu dönemde vergiye tabi tutulacaktır. </a:t>
            </a:r>
            <a:endParaRPr lang="tr-TR" dirty="0" smtClean="0">
              <a:solidFill>
                <a:schemeClr val="tx1"/>
              </a:solidFill>
              <a:latin typeface="Book Antiqua" panose="02040602050305030304" pitchFamily="18" charset="0"/>
            </a:endParaRPr>
          </a:p>
          <a:p>
            <a:pPr algn="just"/>
            <a:r>
              <a:rPr lang="tr-TR" dirty="0" smtClean="0">
                <a:solidFill>
                  <a:schemeClr val="tx1"/>
                </a:solidFill>
                <a:latin typeface="Book Antiqua" panose="02040602050305030304" pitchFamily="18" charset="0"/>
              </a:rPr>
              <a:t>Ancak</a:t>
            </a:r>
            <a:r>
              <a:rPr lang="tr-TR" dirty="0">
                <a:solidFill>
                  <a:schemeClr val="tx1"/>
                </a:solidFill>
                <a:latin typeface="Book Antiqua" panose="02040602050305030304" pitchFamily="18" charset="0"/>
              </a:rPr>
              <a:t>, avanslar, depozitolar, </a:t>
            </a:r>
            <a:r>
              <a:rPr lang="tr-TR" dirty="0" err="1">
                <a:solidFill>
                  <a:schemeClr val="tx1"/>
                </a:solidFill>
                <a:latin typeface="Book Antiqua" panose="02040602050305030304" pitchFamily="18" charset="0"/>
              </a:rPr>
              <a:t>hakedişler</a:t>
            </a:r>
            <a:r>
              <a:rPr lang="tr-TR" dirty="0">
                <a:solidFill>
                  <a:schemeClr val="tx1"/>
                </a:solidFill>
                <a:latin typeface="Book Antiqua" panose="02040602050305030304" pitchFamily="18" charset="0"/>
              </a:rPr>
              <a:t> ve sabit kıymet yenileme fonu gibi işleyişi gereği ilgili olduğu hesaplara aktarılarak kapatılması mümkün olan hesapların kapatılması durumunda, bunlara ait enflasyon fark hesapları işletmeden çekilmiş sayılmaz.(</a:t>
            </a:r>
            <a:r>
              <a:rPr lang="tr-TR" b="1" dirty="0">
                <a:solidFill>
                  <a:schemeClr val="tx1"/>
                </a:solidFill>
                <a:latin typeface="Book Antiqua" panose="02040602050305030304" pitchFamily="18" charset="0"/>
              </a:rPr>
              <a:t>555 Sayılı VUK Genel Uygulama Tebliği Madde 54/1</a:t>
            </a:r>
            <a:r>
              <a:rPr lang="tr-TR" dirty="0">
                <a:solidFill>
                  <a:schemeClr val="tx1"/>
                </a:solidFill>
                <a:latin typeface="Book Antiqua" panose="02040602050305030304" pitchFamily="18" charset="0"/>
              </a:rPr>
              <a:t>)</a:t>
            </a:r>
          </a:p>
          <a:p>
            <a:pPr marL="0" indent="0">
              <a:buNone/>
            </a:pP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25</a:t>
            </a:fld>
            <a:endParaRPr lang="en-US" dirty="0"/>
          </a:p>
        </p:txBody>
      </p:sp>
    </p:spTree>
    <p:extLst>
      <p:ext uri="{BB962C8B-B14F-4D97-AF65-F5344CB8AC3E}">
        <p14:creationId xmlns:p14="http://schemas.microsoft.com/office/powerpoint/2010/main" val="380482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Numarası Yer Tutucusu 1"/>
          <p:cNvSpPr>
            <a:spLocks noGrp="1"/>
          </p:cNvSpPr>
          <p:nvPr>
            <p:ph type="sldNum" sz="quarter" idx="12"/>
          </p:nvPr>
        </p:nvSpPr>
        <p:spPr/>
        <p:txBody>
          <a:bodyPr/>
          <a:lstStyle/>
          <a:p>
            <a:fld id="{D57F1E4F-1CFF-5643-939E-217C01CDF565}" type="slidenum">
              <a:rPr lang="en-US" smtClean="0"/>
              <a:pPr/>
              <a:t>26</a:t>
            </a:fld>
            <a:endParaRPr lang="en-US" dirty="0"/>
          </a:p>
        </p:txBody>
      </p:sp>
      <p:sp>
        <p:nvSpPr>
          <p:cNvPr id="3" name="Dikdörtgen 2"/>
          <p:cNvSpPr/>
          <p:nvPr/>
        </p:nvSpPr>
        <p:spPr>
          <a:xfrm>
            <a:off x="1688123" y="335846"/>
            <a:ext cx="10067192" cy="5078313"/>
          </a:xfrm>
          <a:prstGeom prst="rect">
            <a:avLst/>
          </a:prstGeom>
        </p:spPr>
        <p:txBody>
          <a:bodyPr wrap="square">
            <a:spAutoFit/>
          </a:bodyPr>
          <a:lstStyle/>
          <a:p>
            <a:pPr algn="just"/>
            <a:r>
              <a:rPr lang="tr-TR" b="1" dirty="0">
                <a:latin typeface="Book Antiqua" panose="02040602050305030304" pitchFamily="18" charset="0"/>
              </a:rPr>
              <a:t>Örnek:</a:t>
            </a:r>
            <a:r>
              <a:rPr lang="tr-TR" dirty="0">
                <a:latin typeface="Book Antiqua" panose="02040602050305030304" pitchFamily="18" charset="0"/>
              </a:rPr>
              <a:t> X işletmesi Ağustos/2023 döneminde aktifine kayıtlı sabit kıymetini satmış olup satışından elde ettiği 500.000,00.-TL tutarındaki kârını 549.Özel Fonlar hesabına kayıt etmiştir. Ocak/2024 döneminde yeni bir sabit kıymet alınmış olup 1. Geçici Vergi döneminde sabit kıymet için 750.000,00.-TL amortisman hesaplanmıştır</a:t>
            </a:r>
            <a:r>
              <a:rPr lang="tr-TR" dirty="0" smtClean="0">
                <a:latin typeface="Book Antiqua" panose="02040602050305030304" pitchFamily="18" charset="0"/>
              </a:rPr>
              <a:t>.</a:t>
            </a:r>
          </a:p>
          <a:p>
            <a:pPr algn="just"/>
            <a:endParaRPr lang="tr-TR" dirty="0">
              <a:latin typeface="Book Antiqua" panose="02040602050305030304" pitchFamily="18" charset="0"/>
            </a:endParaRPr>
          </a:p>
          <a:p>
            <a:pPr algn="just"/>
            <a:r>
              <a:rPr lang="tr-TR" dirty="0">
                <a:latin typeface="Book Antiqua" panose="02040602050305030304" pitchFamily="18" charset="0"/>
              </a:rPr>
              <a:t>Ağustos/2023 Endeks        : 2659,60</a:t>
            </a:r>
          </a:p>
          <a:p>
            <a:pPr algn="just"/>
            <a:r>
              <a:rPr lang="tr-TR" dirty="0">
                <a:latin typeface="Book Antiqua" panose="02040602050305030304" pitchFamily="18" charset="0"/>
              </a:rPr>
              <a:t>Aralık 2023/Endeks           : 2915,02</a:t>
            </a:r>
          </a:p>
          <a:p>
            <a:pPr algn="just"/>
            <a:r>
              <a:rPr lang="tr-TR" dirty="0">
                <a:latin typeface="Book Antiqua" panose="02040602050305030304" pitchFamily="18" charset="0"/>
              </a:rPr>
              <a:t>Düzeltme Katsayısı            : 1,09604</a:t>
            </a:r>
          </a:p>
          <a:p>
            <a:pPr algn="just"/>
            <a:r>
              <a:rPr lang="tr-TR" dirty="0">
                <a:latin typeface="Book Antiqua" panose="02040602050305030304" pitchFamily="18" charset="0"/>
              </a:rPr>
              <a:t>Özel Fon </a:t>
            </a:r>
            <a:r>
              <a:rPr lang="tr-TR" dirty="0" err="1">
                <a:latin typeface="Book Antiqua" panose="02040602050305030304" pitchFamily="18" charset="0"/>
              </a:rPr>
              <a:t>Enf</a:t>
            </a:r>
            <a:r>
              <a:rPr lang="tr-TR" dirty="0">
                <a:latin typeface="Book Antiqua" panose="02040602050305030304" pitchFamily="18" charset="0"/>
              </a:rPr>
              <a:t>. Farkı Hesabı: 48.020,00</a:t>
            </a:r>
          </a:p>
          <a:p>
            <a:pPr algn="just"/>
            <a:r>
              <a:rPr lang="tr-TR" dirty="0">
                <a:latin typeface="Book Antiqua" panose="02040602050305030304" pitchFamily="18" charset="0"/>
              </a:rPr>
              <a:t>Özel Fon Hesabı Bakiyesi  : 548.020,00 </a:t>
            </a:r>
            <a:endParaRPr lang="tr-TR" dirty="0" smtClean="0">
              <a:latin typeface="Book Antiqua" panose="02040602050305030304" pitchFamily="18" charset="0"/>
            </a:endParaRPr>
          </a:p>
          <a:p>
            <a:pPr algn="just"/>
            <a:r>
              <a:rPr lang="tr-TR" dirty="0" smtClean="0">
                <a:latin typeface="Book Antiqua" panose="02040602050305030304" pitchFamily="18" charset="0"/>
              </a:rPr>
              <a:t>  </a:t>
            </a:r>
            <a:endParaRPr lang="tr-TR" dirty="0">
              <a:latin typeface="Book Antiqua" panose="02040602050305030304" pitchFamily="18" charset="0"/>
            </a:endParaRPr>
          </a:p>
          <a:p>
            <a:pPr algn="just"/>
            <a:r>
              <a:rPr lang="tr-TR" dirty="0">
                <a:latin typeface="Book Antiqua" panose="02040602050305030304" pitchFamily="18" charset="0"/>
              </a:rPr>
              <a:t>213 Sayılı VUK gereği yeni alınan sabit kıymete ilişkin amortismanın 548.020,00.-TL kadarlık kısmı özel fonlar hesabından karşılanacak ve bu hesap kapatılacaktır. Kalan 201.980,00.-TL tutarındaki kısmı da dönem gider hesaplarından karşılanacaktır. </a:t>
            </a:r>
            <a:endParaRPr lang="tr-TR" dirty="0" smtClean="0">
              <a:latin typeface="Book Antiqua" panose="02040602050305030304" pitchFamily="18" charset="0"/>
            </a:endParaRPr>
          </a:p>
          <a:p>
            <a:pPr algn="just"/>
            <a:endParaRPr lang="tr-TR" dirty="0">
              <a:latin typeface="Book Antiqua" panose="02040602050305030304" pitchFamily="18" charset="0"/>
            </a:endParaRPr>
          </a:p>
          <a:p>
            <a:pPr algn="just"/>
            <a:r>
              <a:rPr lang="tr-TR" dirty="0">
                <a:latin typeface="Book Antiqua" panose="02040602050305030304" pitchFamily="18" charset="0"/>
              </a:rPr>
              <a:t>Enflasyon düzeltmesine tabi tutulan Özel Fon ve Enflasyon farkı hesabı işleyişi gereği kapanmıştır. Bu durumda bu işlem işletmeden çekiş sayılmayacağı için herhangi bir vergisel durum söz konusu olmayacaktır.</a:t>
            </a:r>
          </a:p>
        </p:txBody>
      </p:sp>
    </p:spTree>
    <p:extLst>
      <p:ext uri="{BB962C8B-B14F-4D97-AF65-F5344CB8AC3E}">
        <p14:creationId xmlns:p14="http://schemas.microsoft.com/office/powerpoint/2010/main" val="7368678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4162" y="624110"/>
            <a:ext cx="10207870" cy="1424498"/>
          </a:xfrm>
        </p:spPr>
        <p:txBody>
          <a:bodyPr>
            <a:normAutofit fontScale="90000"/>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Enflasyon düzeltmesi sonucunda oluşan geçmiş yıllar zararı hesabının mahsubu mümkün </a:t>
            </a:r>
            <a:r>
              <a:rPr lang="tr-TR" b="1" dirty="0" smtClean="0">
                <a:latin typeface="Book Antiqua" panose="02040602050305030304" pitchFamily="18" charset="0"/>
              </a:rPr>
              <a:t>mü?</a:t>
            </a:r>
            <a:r>
              <a:rPr lang="tr-TR" b="1" dirty="0">
                <a:latin typeface="Book Antiqua" panose="02040602050305030304" pitchFamily="18" charset="0"/>
              </a:rPr>
              <a:t/>
            </a:r>
            <a:br>
              <a:rPr lang="tr-TR" b="1" dirty="0">
                <a:latin typeface="Book Antiqua" panose="02040602050305030304" pitchFamily="18" charset="0"/>
              </a:rPr>
            </a:br>
            <a:endParaRPr lang="tr-TR" b="1" dirty="0">
              <a:latin typeface="Book Antiqua" panose="02040602050305030304" pitchFamily="18" charset="0"/>
            </a:endParaRPr>
          </a:p>
        </p:txBody>
      </p:sp>
      <p:sp>
        <p:nvSpPr>
          <p:cNvPr id="3" name="İçerik Yer Tutucusu 2"/>
          <p:cNvSpPr>
            <a:spLocks noGrp="1"/>
          </p:cNvSpPr>
          <p:nvPr>
            <p:ph idx="1"/>
          </p:nvPr>
        </p:nvSpPr>
        <p:spPr>
          <a:xfrm>
            <a:off x="1723291" y="2133600"/>
            <a:ext cx="10084777" cy="3053862"/>
          </a:xfrm>
        </p:spPr>
        <p:txBody>
          <a:bodyPr/>
          <a:lstStyle/>
          <a:p>
            <a:pPr algn="just"/>
            <a:r>
              <a:rPr lang="tr-TR" dirty="0" smtClean="0">
                <a:solidFill>
                  <a:schemeClr val="tx1"/>
                </a:solidFill>
                <a:latin typeface="Book Antiqua" panose="02040602050305030304" pitchFamily="18" charset="0"/>
              </a:rPr>
              <a:t>Mükellefler </a:t>
            </a:r>
            <a:r>
              <a:rPr lang="tr-TR" dirty="0">
                <a:solidFill>
                  <a:schemeClr val="tx1"/>
                </a:solidFill>
                <a:latin typeface="Book Antiqua" panose="02040602050305030304" pitchFamily="18" charset="0"/>
              </a:rPr>
              <a:t>2023 hesap dönemi sonuna ait bilançolarının düzeltilmesi neticesinde oluşan geçmiş yıl zararlarını, düzeltme işlemi neticesinde oluşan öz sermaye farklarına mahsup edebilecekler ve 2023 hesap dönemi sonuna ait düzeltilmiş bilançoya ait nihai kâr ya da zarar rakamına ulaşacaklardır</a:t>
            </a:r>
            <a:r>
              <a:rPr lang="tr-TR" dirty="0" smtClean="0">
                <a:solidFill>
                  <a:schemeClr val="tx1"/>
                </a:solidFill>
                <a:latin typeface="Book Antiqua" panose="02040602050305030304" pitchFamily="18" charset="0"/>
              </a:rPr>
              <a:t>.(</a:t>
            </a:r>
            <a:r>
              <a:rPr lang="tr-TR" b="1" dirty="0" smtClean="0">
                <a:solidFill>
                  <a:schemeClr val="tx1"/>
                </a:solidFill>
                <a:latin typeface="Book Antiqua" panose="02040602050305030304" pitchFamily="18" charset="0"/>
              </a:rPr>
              <a:t>555 </a:t>
            </a:r>
            <a:r>
              <a:rPr lang="tr-TR" b="1" dirty="0" err="1">
                <a:solidFill>
                  <a:schemeClr val="tx1"/>
                </a:solidFill>
                <a:latin typeface="Book Antiqua" panose="02040602050305030304" pitchFamily="18" charset="0"/>
              </a:rPr>
              <a:t>No’lu</a:t>
            </a:r>
            <a:r>
              <a:rPr lang="tr-TR" b="1" dirty="0">
                <a:solidFill>
                  <a:schemeClr val="tx1"/>
                </a:solidFill>
                <a:latin typeface="Book Antiqua" panose="02040602050305030304" pitchFamily="18" charset="0"/>
              </a:rPr>
              <a:t> VUK Genel Uygulama Tebliği Madde 30/4</a:t>
            </a:r>
            <a:r>
              <a:rPr lang="tr-TR" dirty="0">
                <a:solidFill>
                  <a:schemeClr val="tx1"/>
                </a:solidFill>
                <a:latin typeface="Book Antiqua" panose="02040602050305030304" pitchFamily="18" charset="0"/>
              </a:rPr>
              <a:t>)</a:t>
            </a:r>
          </a:p>
          <a:p>
            <a:pPr algn="just"/>
            <a:r>
              <a:rPr lang="tr-TR" dirty="0" smtClean="0">
                <a:solidFill>
                  <a:schemeClr val="tx1"/>
                </a:solidFill>
                <a:latin typeface="Book Antiqua" panose="02040602050305030304" pitchFamily="18" charset="0"/>
              </a:rPr>
              <a:t>Söz </a:t>
            </a:r>
            <a:r>
              <a:rPr lang="tr-TR" dirty="0">
                <a:solidFill>
                  <a:schemeClr val="tx1"/>
                </a:solidFill>
                <a:latin typeface="Book Antiqua" panose="02040602050305030304" pitchFamily="18" charset="0"/>
              </a:rPr>
              <a:t>konusu mahsup işlemi zorunlu olmayıp isteğe bağlı bir işlemdir,</a:t>
            </a:r>
          </a:p>
          <a:p>
            <a:pPr algn="just"/>
            <a:r>
              <a:rPr lang="tr-TR" dirty="0" smtClean="0">
                <a:solidFill>
                  <a:schemeClr val="tx1"/>
                </a:solidFill>
                <a:latin typeface="Book Antiqua" panose="02040602050305030304" pitchFamily="18" charset="0"/>
              </a:rPr>
              <a:t>Mahsup </a:t>
            </a:r>
            <a:r>
              <a:rPr lang="tr-TR" dirty="0">
                <a:solidFill>
                  <a:schemeClr val="tx1"/>
                </a:solidFill>
                <a:latin typeface="Book Antiqua" panose="02040602050305030304" pitchFamily="18" charset="0"/>
              </a:rPr>
              <a:t>işlemi yalnızca enflasyon düzeltmesi sonucunda oluşan geçmiş yıllar zararı hesabına yapılabilecektir.</a:t>
            </a:r>
          </a:p>
          <a:p>
            <a:pPr marL="0" indent="0">
              <a:buNone/>
            </a:pP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27</a:t>
            </a:fld>
            <a:endParaRPr lang="en-US" dirty="0"/>
          </a:p>
        </p:txBody>
      </p:sp>
    </p:spTree>
    <p:extLst>
      <p:ext uri="{BB962C8B-B14F-4D97-AF65-F5344CB8AC3E}">
        <p14:creationId xmlns:p14="http://schemas.microsoft.com/office/powerpoint/2010/main" val="16765575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0538" y="624110"/>
            <a:ext cx="10032023" cy="1280890"/>
          </a:xfrm>
        </p:spPr>
        <p:txBody>
          <a:bodyPr>
            <a:normAutofit fontScale="90000"/>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Enflasyon düzeltmesi sonucunda oluşan zararın cari dönem karından </a:t>
            </a:r>
            <a:r>
              <a:rPr lang="tr-TR" b="1" dirty="0" smtClean="0">
                <a:latin typeface="Book Antiqua" panose="02040602050305030304" pitchFamily="18" charset="0"/>
              </a:rPr>
              <a:t>mahsup edilebilir mi?</a:t>
            </a:r>
            <a:endParaRPr lang="tr-TR" b="1" dirty="0">
              <a:latin typeface="Book Antiqua" panose="02040602050305030304" pitchFamily="18" charset="0"/>
            </a:endParaRPr>
          </a:p>
        </p:txBody>
      </p:sp>
      <p:sp>
        <p:nvSpPr>
          <p:cNvPr id="3" name="İçerik Yer Tutucusu 2"/>
          <p:cNvSpPr>
            <a:spLocks noGrp="1"/>
          </p:cNvSpPr>
          <p:nvPr>
            <p:ph idx="1"/>
          </p:nvPr>
        </p:nvSpPr>
        <p:spPr>
          <a:xfrm>
            <a:off x="1670537" y="2804746"/>
            <a:ext cx="10190285" cy="2206166"/>
          </a:xfrm>
        </p:spPr>
        <p:txBody>
          <a:bodyPr/>
          <a:lstStyle/>
          <a:p>
            <a:pPr algn="just"/>
            <a:r>
              <a:rPr lang="tr-TR" dirty="0">
                <a:solidFill>
                  <a:schemeClr val="tx1"/>
                </a:solidFill>
                <a:latin typeface="Book Antiqua" panose="02040602050305030304" pitchFamily="18" charset="0"/>
              </a:rPr>
              <a:t>Bu hükümlere göre, enflasyon düzeltmesi sonucu bulunan olumsuz farkın, Geçmiş Yıllar Kar/Zarar Hesabının alt hesabında izlenmesi gerekmekte olup, cari dönem karından indirim konusu yapılması mümkün bulunmamaktadır</a:t>
            </a:r>
            <a:r>
              <a:rPr lang="tr-TR" dirty="0" smtClean="0">
                <a:solidFill>
                  <a:schemeClr val="tx1"/>
                </a:solidFill>
                <a:latin typeface="Book Antiqua" panose="02040602050305030304" pitchFamily="18" charset="0"/>
              </a:rPr>
              <a:t>.(</a:t>
            </a:r>
            <a:r>
              <a:rPr lang="tr-TR" b="1" dirty="0" smtClean="0">
                <a:solidFill>
                  <a:schemeClr val="tx1"/>
                </a:solidFill>
                <a:latin typeface="Book Antiqua" panose="02040602050305030304" pitchFamily="18" charset="0"/>
              </a:rPr>
              <a:t>27.05.2011 </a:t>
            </a:r>
            <a:r>
              <a:rPr lang="tr-TR" b="1" dirty="0">
                <a:solidFill>
                  <a:schemeClr val="tx1"/>
                </a:solidFill>
                <a:latin typeface="Book Antiqua" panose="02040602050305030304" pitchFamily="18" charset="0"/>
              </a:rPr>
              <a:t>Tarih ve B.07.1.GİB.4.38.15.01-KV-20-184-42 Sayılı </a:t>
            </a:r>
            <a:r>
              <a:rPr lang="tr-TR" b="1" dirty="0" err="1">
                <a:solidFill>
                  <a:schemeClr val="tx1"/>
                </a:solidFill>
                <a:latin typeface="Book Antiqua" panose="02040602050305030304" pitchFamily="18" charset="0"/>
              </a:rPr>
              <a:t>Özelge</a:t>
            </a:r>
            <a:r>
              <a:rPr lang="tr-TR" dirty="0">
                <a:solidFill>
                  <a:schemeClr val="tx1"/>
                </a:solidFill>
                <a:latin typeface="Book Antiqua" panose="02040602050305030304" pitchFamily="18" charset="0"/>
              </a:rPr>
              <a:t>)</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28</a:t>
            </a:fld>
            <a:endParaRPr lang="en-US" dirty="0"/>
          </a:p>
        </p:txBody>
      </p:sp>
    </p:spTree>
    <p:extLst>
      <p:ext uri="{BB962C8B-B14F-4D97-AF65-F5344CB8AC3E}">
        <p14:creationId xmlns:p14="http://schemas.microsoft.com/office/powerpoint/2010/main" val="236797347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0538" y="624110"/>
            <a:ext cx="10190285" cy="879375"/>
          </a:xfrm>
        </p:spPr>
        <p:txBody>
          <a:bodyPr>
            <a:normAutofit fontScale="90000"/>
          </a:bodyPr>
          <a:lstStyle/>
          <a:p>
            <a:pPr algn="just"/>
            <a:r>
              <a:rPr lang="tr-TR" b="1" dirty="0" smtClean="0">
                <a:solidFill>
                  <a:schemeClr val="tx1"/>
                </a:solidFill>
                <a:latin typeface="Book Antiqua" panose="02040602050305030304" pitchFamily="18" charset="0"/>
              </a:rPr>
              <a:t>Soru: Sermaye hesabının düzeltilmesi nasıl olacak</a:t>
            </a:r>
            <a:r>
              <a:rPr lang="tr-TR" dirty="0" smtClean="0">
                <a:solidFill>
                  <a:schemeClr val="tx1"/>
                </a:solidFill>
                <a:latin typeface="Book Antiqua" panose="02040602050305030304" pitchFamily="18" charset="0"/>
              </a:rPr>
              <a:t>?</a:t>
            </a:r>
            <a:r>
              <a:rPr lang="tr-TR" dirty="0" smtClean="0"/>
              <a:t/>
            </a:r>
            <a:br>
              <a:rPr lang="tr-TR" dirty="0" smtClean="0"/>
            </a:br>
            <a:endParaRPr lang="tr-TR" dirty="0"/>
          </a:p>
        </p:txBody>
      </p:sp>
      <p:sp>
        <p:nvSpPr>
          <p:cNvPr id="3" name="İçerik Yer Tutucusu 2"/>
          <p:cNvSpPr>
            <a:spLocks noGrp="1"/>
          </p:cNvSpPr>
          <p:nvPr>
            <p:ph idx="1"/>
          </p:nvPr>
        </p:nvSpPr>
        <p:spPr>
          <a:xfrm>
            <a:off x="1784839" y="1644162"/>
            <a:ext cx="9873762" cy="4267060"/>
          </a:xfrm>
        </p:spPr>
        <p:txBody>
          <a:bodyPr>
            <a:noAutofit/>
          </a:bodyPr>
          <a:lstStyle/>
          <a:p>
            <a:pPr algn="just"/>
            <a:r>
              <a:rPr lang="tr-TR" dirty="0">
                <a:solidFill>
                  <a:schemeClr val="tx1"/>
                </a:solidFill>
                <a:latin typeface="Book Antiqua" panose="02040602050305030304" pitchFamily="18" charset="0"/>
              </a:rPr>
              <a:t>Sermayenin, yapısı dikkate alınarak, nakit olarak ödenen, ayni olarak konulan, sonradan sermayeye yapılan ilaveler gibi kaynakları (oluşum şekli) itibarıyla 213 sayılı Kanunun mükerrer 298 inci maddesinin (A) fıkrasının (3) numaralı bendi ile 555 Sıra No.lu Vergi Usul Kanunu Genel Tebliğinin 17 </a:t>
            </a:r>
            <a:r>
              <a:rPr lang="tr-TR" dirty="0" err="1">
                <a:solidFill>
                  <a:schemeClr val="tx1"/>
                </a:solidFill>
                <a:latin typeface="Book Antiqua" panose="02040602050305030304" pitchFamily="18" charset="0"/>
              </a:rPr>
              <a:t>nci</a:t>
            </a:r>
            <a:r>
              <a:rPr lang="tr-TR" dirty="0">
                <a:solidFill>
                  <a:schemeClr val="tx1"/>
                </a:solidFill>
                <a:latin typeface="Book Antiqua" panose="02040602050305030304" pitchFamily="18" charset="0"/>
              </a:rPr>
              <a:t> maddesi çerçevesinde belirlenecek düzeltme tarihleri dâhilinde hesaplanacak katsayılar kullanılarak düzeltilmesi icap etmektedir. </a:t>
            </a:r>
            <a:endParaRPr lang="tr-TR" dirty="0" smtClean="0">
              <a:solidFill>
                <a:schemeClr val="tx1"/>
              </a:solidFill>
              <a:latin typeface="Book Antiqua" panose="02040602050305030304" pitchFamily="18" charset="0"/>
            </a:endParaRPr>
          </a:p>
          <a:p>
            <a:pPr algn="just"/>
            <a:r>
              <a:rPr lang="tr-TR" dirty="0" smtClean="0">
                <a:solidFill>
                  <a:schemeClr val="tx1"/>
                </a:solidFill>
                <a:latin typeface="Book Antiqua" panose="02040602050305030304" pitchFamily="18" charset="0"/>
              </a:rPr>
              <a:t>Bununla </a:t>
            </a:r>
            <a:r>
              <a:rPr lang="tr-TR" dirty="0">
                <a:solidFill>
                  <a:schemeClr val="tx1"/>
                </a:solidFill>
                <a:latin typeface="Book Antiqua" panose="02040602050305030304" pitchFamily="18" charset="0"/>
              </a:rPr>
              <a:t>birlikte, mezkûr Genel Tebliğin 15 inci maddesinin (2) numaralı fıkrası uyarınca, sermayenin düzeltmeye esas tutarına ulaşılırken, (sermayeye ilave edilmiş olan) bu fıkrada sayılan fonların sermayeden düşülmesi gerekmektedir</a:t>
            </a:r>
            <a:r>
              <a:rPr lang="tr-TR" dirty="0" smtClean="0">
                <a:solidFill>
                  <a:schemeClr val="tx1"/>
                </a:solidFill>
                <a:latin typeface="Book Antiqua" panose="02040602050305030304" pitchFamily="18" charset="0"/>
              </a:rPr>
              <a:t>.</a:t>
            </a:r>
          </a:p>
          <a:p>
            <a:pPr algn="just"/>
            <a:r>
              <a:rPr lang="tr-TR" dirty="0">
                <a:solidFill>
                  <a:schemeClr val="tx1"/>
                </a:solidFill>
                <a:latin typeface="Book Antiqua" panose="02040602050305030304" pitchFamily="18" charset="0"/>
              </a:rPr>
              <a:t>Sermayenin düzeltilmesinde, düzeltmenin yapıldığı tarihteki sermayenin yapısı dikkate alınacak olup, bu kapsamda sermaye </a:t>
            </a:r>
            <a:r>
              <a:rPr lang="tr-TR" dirty="0" err="1">
                <a:solidFill>
                  <a:schemeClr val="tx1"/>
                </a:solidFill>
                <a:latin typeface="Book Antiqua" panose="02040602050305030304" pitchFamily="18" charset="0"/>
              </a:rPr>
              <a:t>azaltımlarında</a:t>
            </a:r>
            <a:r>
              <a:rPr lang="tr-TR" dirty="0">
                <a:solidFill>
                  <a:schemeClr val="tx1"/>
                </a:solidFill>
                <a:latin typeface="Book Antiqua" panose="02040602050305030304" pitchFamily="18" charset="0"/>
              </a:rPr>
              <a:t> söz konusu sermaye </a:t>
            </a:r>
            <a:r>
              <a:rPr lang="tr-TR" dirty="0" err="1">
                <a:solidFill>
                  <a:schemeClr val="tx1"/>
                </a:solidFill>
                <a:latin typeface="Book Antiqua" panose="02040602050305030304" pitchFamily="18" charset="0"/>
              </a:rPr>
              <a:t>azaltımının</a:t>
            </a:r>
            <a:r>
              <a:rPr lang="tr-TR" dirty="0">
                <a:solidFill>
                  <a:schemeClr val="tx1"/>
                </a:solidFill>
                <a:latin typeface="Book Antiqua" panose="02040602050305030304" pitchFamily="18" charset="0"/>
              </a:rPr>
              <a:t> daha önce sermayeye eklenen hangi artış kaleminden yapıldığı tespit edilecek ve söz konusu kalemin düzeltilmesi gereken bir unsur olması halinde, bu kalem azaltılan tutarı üzerinden düzeltme işlemine tabi tutulacaktır. </a:t>
            </a:r>
          </a:p>
          <a:p>
            <a:pPr algn="just"/>
            <a:r>
              <a:rPr lang="tr-TR" dirty="0">
                <a:solidFill>
                  <a:schemeClr val="tx1"/>
                </a:solidFill>
                <a:latin typeface="Book Antiqua" panose="02040602050305030304" pitchFamily="18" charset="0"/>
              </a:rPr>
              <a:t>Sermaye </a:t>
            </a:r>
            <a:r>
              <a:rPr lang="tr-TR" dirty="0" err="1">
                <a:solidFill>
                  <a:schemeClr val="tx1"/>
                </a:solidFill>
                <a:latin typeface="Book Antiqua" panose="02040602050305030304" pitchFamily="18" charset="0"/>
              </a:rPr>
              <a:t>azaltımı</a:t>
            </a:r>
            <a:r>
              <a:rPr lang="tr-TR" dirty="0">
                <a:solidFill>
                  <a:schemeClr val="tx1"/>
                </a:solidFill>
                <a:latin typeface="Book Antiqua" panose="02040602050305030304" pitchFamily="18" charset="0"/>
              </a:rPr>
              <a:t> işlemlerinde 5520 sayılı Kurumlar Vergisi Kanununun 32/B maddesi hükmünün de göz önünde bulundurulması gerekmektedir. </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29</a:t>
            </a:fld>
            <a:endParaRPr lang="en-US" dirty="0"/>
          </a:p>
        </p:txBody>
      </p:sp>
    </p:spTree>
    <p:extLst>
      <p:ext uri="{BB962C8B-B14F-4D97-AF65-F5344CB8AC3E}">
        <p14:creationId xmlns:p14="http://schemas.microsoft.com/office/powerpoint/2010/main" val="14800918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355532" y="2417886"/>
            <a:ext cx="8911687" cy="2576146"/>
          </a:xfrm>
        </p:spPr>
        <p:txBody>
          <a:bodyPr>
            <a:normAutofit/>
          </a:bodyPr>
          <a:lstStyle/>
          <a:p>
            <a:r>
              <a:rPr lang="tr-TR" dirty="0" smtClean="0">
                <a:solidFill>
                  <a:schemeClr val="tx1"/>
                </a:solidFill>
                <a:latin typeface="Book Antiqua" panose="02040602050305030304" pitchFamily="18" charset="0"/>
              </a:rPr>
              <a:t>Bölüm-1</a:t>
            </a:r>
            <a:r>
              <a:rPr lang="tr-TR" dirty="0">
                <a:solidFill>
                  <a:schemeClr val="tx1"/>
                </a:solidFill>
                <a:latin typeface="Book Antiqua" panose="02040602050305030304" pitchFamily="18" charset="0"/>
              </a:rPr>
              <a:t>: Aktif Karakterli Hesapların  2023 Yılı Enflasyon Düzeltmesindeki Özellik Arz Eden Hususlar ve Excel Uygulamaları</a:t>
            </a:r>
            <a:endParaRPr lang="tr-TR" dirty="0">
              <a:latin typeface="Book Antiqua" panose="02040602050305030304" pitchFamily="18" charset="0"/>
            </a:endParaRPr>
          </a:p>
        </p:txBody>
      </p:sp>
      <p:sp>
        <p:nvSpPr>
          <p:cNvPr id="3" name="Slayt Numarası Yer Tutucusu 2"/>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22609396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44162" y="474785"/>
            <a:ext cx="9860450" cy="5436437"/>
          </a:xfrm>
        </p:spPr>
        <p:txBody>
          <a:bodyPr/>
          <a:lstStyle/>
          <a:p>
            <a:pPr algn="just"/>
            <a:r>
              <a:rPr lang="tr-TR" dirty="0" smtClean="0">
                <a:latin typeface="Book Antiqua" panose="02040602050305030304" pitchFamily="18" charset="0"/>
              </a:rPr>
              <a:t>Sermaye hesabının nasıl düzeltileceğine ilişkin örnek 165 </a:t>
            </a:r>
            <a:r>
              <a:rPr lang="tr-TR" dirty="0" err="1" smtClean="0">
                <a:latin typeface="Book Antiqua" panose="02040602050305030304" pitchFamily="18" charset="0"/>
              </a:rPr>
              <a:t>No’lu</a:t>
            </a:r>
            <a:r>
              <a:rPr lang="tr-TR" dirty="0" smtClean="0">
                <a:latin typeface="Book Antiqua" panose="02040602050305030304" pitchFamily="18" charset="0"/>
              </a:rPr>
              <a:t> VUK Sirkülerinde yer almaktadır.</a:t>
            </a:r>
          </a:p>
          <a:p>
            <a:pPr marL="0" indent="0" algn="just">
              <a:buNone/>
            </a:pPr>
            <a:r>
              <a:rPr lang="tr-TR" b="1" dirty="0" smtClean="0">
                <a:latin typeface="Book Antiqua" panose="02040602050305030304" pitchFamily="18" charset="0"/>
              </a:rPr>
              <a:t>      </a:t>
            </a:r>
            <a:endParaRPr lang="tr-TR" dirty="0" smtClean="0">
              <a:latin typeface="Book Antiqua" panose="02040602050305030304" pitchFamily="18" charset="0"/>
            </a:endParaRPr>
          </a:p>
          <a:p>
            <a:pPr marL="0" indent="0" algn="just">
              <a:buNone/>
            </a:pPr>
            <a:r>
              <a:rPr lang="tr-TR" dirty="0">
                <a:latin typeface="Book Antiqua" panose="02040602050305030304" pitchFamily="18" charset="0"/>
              </a:rPr>
              <a:t> </a:t>
            </a:r>
            <a:r>
              <a:rPr lang="tr-TR" dirty="0" smtClean="0">
                <a:latin typeface="Book Antiqua" panose="02040602050305030304" pitchFamily="18" charset="0"/>
              </a:rPr>
              <a:t>      </a:t>
            </a:r>
            <a:endParaRPr lang="tr-TR" dirty="0">
              <a:latin typeface="Book Antiqua" panose="0204060205030503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30</a:t>
            </a:fld>
            <a:endParaRPr lang="en-US" dirty="0"/>
          </a:p>
        </p:txBody>
      </p:sp>
      <p:pic>
        <p:nvPicPr>
          <p:cNvPr id="7" name="Resim 6"/>
          <p:cNvPicPr>
            <a:picLocks noChangeAspect="1"/>
          </p:cNvPicPr>
          <p:nvPr/>
        </p:nvPicPr>
        <p:blipFill>
          <a:blip r:embed="rId2"/>
          <a:stretch>
            <a:fillRect/>
          </a:stretch>
        </p:blipFill>
        <p:spPr>
          <a:xfrm>
            <a:off x="2417885" y="1213338"/>
            <a:ext cx="8502161" cy="5161085"/>
          </a:xfrm>
          <a:prstGeom prst="rect">
            <a:avLst/>
          </a:prstGeom>
        </p:spPr>
      </p:pic>
    </p:spTree>
    <p:extLst>
      <p:ext uri="{BB962C8B-B14F-4D97-AF65-F5344CB8AC3E}">
        <p14:creationId xmlns:p14="http://schemas.microsoft.com/office/powerpoint/2010/main" val="41578154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83604" y="237392"/>
            <a:ext cx="9974996" cy="5673830"/>
          </a:xfrm>
        </p:spPr>
        <p:txBody>
          <a:bodyPr>
            <a:normAutofit/>
          </a:bodyPr>
          <a:lstStyle/>
          <a:p>
            <a:pPr algn="just"/>
            <a:r>
              <a:rPr lang="tr-TR" sz="1400" dirty="0">
                <a:solidFill>
                  <a:schemeClr val="tx1"/>
                </a:solidFill>
                <a:latin typeface="Book Antiqua" panose="02040602050305030304" pitchFamily="18" charset="0"/>
              </a:rPr>
              <a:t>Bu itibarla, 31/12/2023 tarihli enflasyon düzeltmesine tabi tutulmuş bilançoda ödenmiş sermaye hesabı aşağıdaki şekilde gösterilecektir</a:t>
            </a:r>
            <a:r>
              <a:rPr lang="tr-TR" sz="1400" dirty="0" smtClean="0">
                <a:solidFill>
                  <a:schemeClr val="tx1"/>
                </a:solidFill>
                <a:latin typeface="Book Antiqua" panose="02040602050305030304" pitchFamily="18" charset="0"/>
              </a:rPr>
              <a:t>.</a:t>
            </a:r>
          </a:p>
          <a:p>
            <a:pPr marL="0" indent="0" algn="just">
              <a:buNone/>
            </a:pPr>
            <a:r>
              <a:rPr lang="tr-TR" sz="1400" dirty="0" smtClean="0">
                <a:solidFill>
                  <a:schemeClr val="tx1"/>
                </a:solidFill>
                <a:latin typeface="Book Antiqua" panose="02040602050305030304" pitchFamily="18" charset="0"/>
              </a:rPr>
              <a:t>     Ödenmiş </a:t>
            </a:r>
            <a:r>
              <a:rPr lang="tr-TR" sz="1400" dirty="0">
                <a:solidFill>
                  <a:schemeClr val="tx1"/>
                </a:solidFill>
                <a:latin typeface="Book Antiqua" panose="02040602050305030304" pitchFamily="18" charset="0"/>
              </a:rPr>
              <a:t>Sermaye 770.313,60 TL.</a:t>
            </a:r>
          </a:p>
          <a:p>
            <a:pPr marL="0" indent="0" algn="just">
              <a:buNone/>
            </a:pPr>
            <a:r>
              <a:rPr lang="tr-TR" sz="1400" dirty="0" smtClean="0">
                <a:solidFill>
                  <a:schemeClr val="tx1"/>
                </a:solidFill>
                <a:latin typeface="Book Antiqua" panose="02040602050305030304" pitchFamily="18" charset="0"/>
              </a:rPr>
              <a:t>      Sermaye </a:t>
            </a:r>
            <a:r>
              <a:rPr lang="tr-TR" sz="1400" dirty="0">
                <a:solidFill>
                  <a:schemeClr val="tx1"/>
                </a:solidFill>
                <a:latin typeface="Book Antiqua" panose="02040602050305030304" pitchFamily="18" charset="0"/>
              </a:rPr>
              <a:t>795.000,00 TL.</a:t>
            </a:r>
          </a:p>
          <a:p>
            <a:pPr marL="0" indent="0" algn="just">
              <a:buNone/>
            </a:pPr>
            <a:r>
              <a:rPr lang="tr-TR" sz="1400" dirty="0" smtClean="0">
                <a:solidFill>
                  <a:schemeClr val="tx1"/>
                </a:solidFill>
                <a:latin typeface="Book Antiqua" panose="02040602050305030304" pitchFamily="18" charset="0"/>
              </a:rPr>
              <a:t>      Sermaye </a:t>
            </a:r>
            <a:r>
              <a:rPr lang="tr-TR" sz="1400" dirty="0">
                <a:solidFill>
                  <a:schemeClr val="tx1"/>
                </a:solidFill>
                <a:latin typeface="Book Antiqua" panose="02040602050305030304" pitchFamily="18" charset="0"/>
              </a:rPr>
              <a:t>Düzeltmesi Olumsuz Farkları (24.686,40 TL.)</a:t>
            </a:r>
          </a:p>
          <a:p>
            <a:pPr marL="0" indent="0" algn="just">
              <a:buNone/>
            </a:pPr>
            <a:r>
              <a:rPr lang="tr-TR" sz="1400" dirty="0" smtClean="0">
                <a:solidFill>
                  <a:schemeClr val="tx1"/>
                </a:solidFill>
                <a:latin typeface="Book Antiqua" panose="02040602050305030304" pitchFamily="18" charset="0"/>
              </a:rPr>
              <a:t>      2- </a:t>
            </a:r>
            <a:r>
              <a:rPr lang="tr-TR" sz="1400" dirty="0">
                <a:solidFill>
                  <a:schemeClr val="tx1"/>
                </a:solidFill>
                <a:latin typeface="Book Antiqua" panose="02040602050305030304" pitchFamily="18" charset="0"/>
              </a:rPr>
              <a:t>Söz konusu düzeltilmiş sermayenin 2024/1-3 geçici vergi dönemi (birinci geçici vergi dönemi) sonuna taşınması:</a:t>
            </a:r>
          </a:p>
          <a:p>
            <a:pPr algn="just"/>
            <a:r>
              <a:rPr lang="tr-TR" sz="1400" dirty="0">
                <a:solidFill>
                  <a:schemeClr val="tx1"/>
                </a:solidFill>
                <a:latin typeface="Book Antiqua" panose="02040602050305030304" pitchFamily="18" charset="0"/>
              </a:rPr>
              <a:t>Sermayede birinci geçici vergi döneminde bir değişiklik olmadığı dikkate alınarak, 770.313,60 TL ödenmiş sermaye taşıma katsayısı ile çarpılarak enflasyon düzeltmesine tabi tutulacaktır. Taşıma katsayısı, 2024/Mart dönemi Yİ-ÜFE değerinin 2023/Aralık Yİ-ÜFE değerine bölünmesi ile bulunacaktır</a:t>
            </a:r>
            <a:r>
              <a:rPr lang="tr-TR" sz="1400" dirty="0" smtClean="0">
                <a:solidFill>
                  <a:schemeClr val="tx1"/>
                </a:solidFill>
                <a:latin typeface="Book Antiqua" panose="02040602050305030304" pitchFamily="18" charset="0"/>
              </a:rPr>
              <a:t>.</a:t>
            </a:r>
          </a:p>
          <a:p>
            <a:endParaRPr lang="tr-TR" sz="1200" dirty="0">
              <a:solidFill>
                <a:schemeClr val="tx1"/>
              </a:solidFill>
              <a:latin typeface="Book Antiqua" panose="0204060205030503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31</a:t>
            </a:fld>
            <a:endParaRPr lang="en-US" dirty="0"/>
          </a:p>
        </p:txBody>
      </p:sp>
      <p:pic>
        <p:nvPicPr>
          <p:cNvPr id="5" name="Resim 4"/>
          <p:cNvPicPr>
            <a:picLocks noChangeAspect="1"/>
          </p:cNvPicPr>
          <p:nvPr/>
        </p:nvPicPr>
        <p:blipFill>
          <a:blip r:embed="rId2"/>
          <a:stretch>
            <a:fillRect/>
          </a:stretch>
        </p:blipFill>
        <p:spPr>
          <a:xfrm>
            <a:off x="1688123" y="2998178"/>
            <a:ext cx="9944099" cy="3508130"/>
          </a:xfrm>
          <a:prstGeom prst="rect">
            <a:avLst/>
          </a:prstGeom>
        </p:spPr>
      </p:pic>
    </p:spTree>
    <p:extLst>
      <p:ext uri="{BB962C8B-B14F-4D97-AF65-F5344CB8AC3E}">
        <p14:creationId xmlns:p14="http://schemas.microsoft.com/office/powerpoint/2010/main" val="179625583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9331" y="624109"/>
            <a:ext cx="10032023" cy="2444405"/>
          </a:xfrm>
        </p:spPr>
        <p:txBody>
          <a:bodyPr>
            <a:normAutofit fontScale="90000"/>
          </a:bodyPr>
          <a:lstStyle/>
          <a:p>
            <a:pPr algn="just"/>
            <a:r>
              <a:rPr lang="tr-TR" b="1" dirty="0" smtClean="0">
                <a:latin typeface="Book Antiqua" panose="02040602050305030304" pitchFamily="18" charset="0"/>
              </a:rPr>
              <a:t>Soru: Zarar </a:t>
            </a:r>
            <a:r>
              <a:rPr lang="tr-TR" b="1" dirty="0">
                <a:latin typeface="Book Antiqua" panose="02040602050305030304" pitchFamily="18" charset="0"/>
              </a:rPr>
              <a:t>nedeniyle sermaye kaybı sonucu T.T.K. hükümleri gereği zorunlu olarak yapılacak ve enflasyon düzeltmesi olumlu farkları ile geçmiş yıl karlarından karşılanacak sermaye </a:t>
            </a:r>
            <a:r>
              <a:rPr lang="tr-TR" b="1" dirty="0" err="1" smtClean="0">
                <a:latin typeface="Book Antiqua" panose="02040602050305030304" pitchFamily="18" charset="0"/>
              </a:rPr>
              <a:t>azaltımının</a:t>
            </a:r>
            <a:r>
              <a:rPr lang="tr-TR" b="1" dirty="0" smtClean="0">
                <a:latin typeface="Book Antiqua" panose="02040602050305030304" pitchFamily="18" charset="0"/>
              </a:rPr>
              <a:t> herhangi </a:t>
            </a:r>
            <a:r>
              <a:rPr lang="tr-TR" b="1" dirty="0">
                <a:latin typeface="Book Antiqua" panose="02040602050305030304" pitchFamily="18" charset="0"/>
              </a:rPr>
              <a:t>bir vergisel yükümlülüğü var mı?</a:t>
            </a:r>
          </a:p>
        </p:txBody>
      </p:sp>
      <p:sp>
        <p:nvSpPr>
          <p:cNvPr id="3" name="İçerik Yer Tutucusu 2"/>
          <p:cNvSpPr>
            <a:spLocks noGrp="1"/>
          </p:cNvSpPr>
          <p:nvPr>
            <p:ph idx="1"/>
          </p:nvPr>
        </p:nvSpPr>
        <p:spPr>
          <a:xfrm>
            <a:off x="1740877" y="3341076"/>
            <a:ext cx="10075985" cy="2570145"/>
          </a:xfrm>
        </p:spPr>
        <p:txBody>
          <a:bodyPr/>
          <a:lstStyle/>
          <a:p>
            <a:pPr algn="just"/>
            <a:r>
              <a:rPr lang="tr-TR" dirty="0">
                <a:solidFill>
                  <a:schemeClr val="tx1"/>
                </a:solidFill>
                <a:latin typeface="Book Antiqua" panose="02040602050305030304" pitchFamily="18" charset="0"/>
              </a:rPr>
              <a:t>Zarar mahsubu nedeniyle yapılacak sermaye </a:t>
            </a:r>
            <a:r>
              <a:rPr lang="tr-TR" dirty="0" err="1">
                <a:solidFill>
                  <a:schemeClr val="tx1"/>
                </a:solidFill>
                <a:latin typeface="Book Antiqua" panose="02040602050305030304" pitchFamily="18" charset="0"/>
              </a:rPr>
              <a:t>azaltımı</a:t>
            </a:r>
            <a:r>
              <a:rPr lang="tr-TR" dirty="0">
                <a:solidFill>
                  <a:schemeClr val="tx1"/>
                </a:solidFill>
                <a:latin typeface="Book Antiqua" panose="02040602050305030304" pitchFamily="18" charset="0"/>
              </a:rPr>
              <a:t> işleminin Türk Ticaret Kanunu hükümleri gereğince zorunlu olarak yapılacağından ortaklara nakden ve/veya </a:t>
            </a:r>
            <a:r>
              <a:rPr lang="tr-TR" dirty="0" err="1">
                <a:solidFill>
                  <a:schemeClr val="tx1"/>
                </a:solidFill>
                <a:latin typeface="Book Antiqua" panose="02040602050305030304" pitchFamily="18" charset="0"/>
              </a:rPr>
              <a:t>hesaben</a:t>
            </a:r>
            <a:r>
              <a:rPr lang="tr-TR" dirty="0">
                <a:solidFill>
                  <a:schemeClr val="tx1"/>
                </a:solidFill>
                <a:latin typeface="Book Antiqua" panose="02040602050305030304" pitchFamily="18" charset="0"/>
              </a:rPr>
              <a:t> bir ödeme yapılmayacağından bahisle yapılacak ve sermaye olumlu farkları ile geçmiş yıl karlarından karşılanacak sermaye azaltılmasının; şirketiniz sermayesine eklenmiş olan pasif kalemlere ait enflasyon fark hesaplarının işletmenizden çekilmiş sayılması ve vergilendirmenin yukarıda belirtildiği şekilde yapılması gerekmektedir.(</a:t>
            </a:r>
            <a:r>
              <a:rPr lang="tr-TR" b="1" dirty="0">
                <a:solidFill>
                  <a:schemeClr val="tx1"/>
                </a:solidFill>
                <a:latin typeface="Book Antiqua" panose="02040602050305030304" pitchFamily="18" charset="0"/>
              </a:rPr>
              <a:t>72788441-105-61895 Sayı ve 03.09.2019 Tarihli </a:t>
            </a:r>
            <a:r>
              <a:rPr lang="tr-TR" b="1" dirty="0" err="1">
                <a:solidFill>
                  <a:schemeClr val="tx1"/>
                </a:solidFill>
                <a:latin typeface="Book Antiqua" panose="02040602050305030304" pitchFamily="18" charset="0"/>
              </a:rPr>
              <a:t>Özelge</a:t>
            </a:r>
            <a:r>
              <a:rPr lang="tr-TR" dirty="0">
                <a:solidFill>
                  <a:schemeClr val="tx1"/>
                </a:solidFill>
                <a:latin typeface="Book Antiqua" panose="02040602050305030304" pitchFamily="18" charset="0"/>
              </a:rPr>
              <a:t>)</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32</a:t>
            </a:fld>
            <a:endParaRPr lang="en-US" dirty="0"/>
          </a:p>
        </p:txBody>
      </p:sp>
    </p:spTree>
    <p:extLst>
      <p:ext uri="{BB962C8B-B14F-4D97-AF65-F5344CB8AC3E}">
        <p14:creationId xmlns:p14="http://schemas.microsoft.com/office/powerpoint/2010/main" val="20844415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85900" y="624110"/>
            <a:ext cx="10410093" cy="1280890"/>
          </a:xfrm>
        </p:spPr>
        <p:txBody>
          <a:bodyPr>
            <a:normAutofit fontScale="90000"/>
          </a:bodyPr>
          <a:lstStyle/>
          <a:p>
            <a:pPr algn="just"/>
            <a:r>
              <a:rPr lang="tr-TR" b="1" dirty="0" smtClean="0">
                <a:solidFill>
                  <a:schemeClr val="tx1"/>
                </a:solidFill>
                <a:latin typeface="Book Antiqua" panose="02040602050305030304" pitchFamily="18" charset="0"/>
              </a:rPr>
              <a:t>Soru: </a:t>
            </a:r>
            <a:r>
              <a:rPr lang="tr-TR" b="1" dirty="0">
                <a:solidFill>
                  <a:schemeClr val="tx1"/>
                </a:solidFill>
                <a:latin typeface="Book Antiqua" panose="02040602050305030304" pitchFamily="18" charset="0"/>
              </a:rPr>
              <a:t>Enflasyon düzeltmesi sonucunda oluşan kar ve </a:t>
            </a:r>
            <a:r>
              <a:rPr lang="tr-TR" b="1" dirty="0" smtClean="0">
                <a:solidFill>
                  <a:schemeClr val="tx1"/>
                </a:solidFill>
                <a:latin typeface="Book Antiqua" panose="02040602050305030304" pitchFamily="18" charset="0"/>
              </a:rPr>
              <a:t>zararın </a:t>
            </a:r>
            <a:r>
              <a:rPr lang="tr-TR" b="1" dirty="0">
                <a:solidFill>
                  <a:schemeClr val="tx1"/>
                </a:solidFill>
                <a:latin typeface="Book Antiqua" panose="02040602050305030304" pitchFamily="18" charset="0"/>
              </a:rPr>
              <a:t>tasfiye aşamasında mahsubu mümkün mü?</a:t>
            </a:r>
          </a:p>
        </p:txBody>
      </p:sp>
      <p:sp>
        <p:nvSpPr>
          <p:cNvPr id="3" name="İçerik Yer Tutucusu 2"/>
          <p:cNvSpPr>
            <a:spLocks noGrp="1"/>
          </p:cNvSpPr>
          <p:nvPr>
            <p:ph idx="1"/>
          </p:nvPr>
        </p:nvSpPr>
        <p:spPr>
          <a:xfrm>
            <a:off x="1529861" y="1714500"/>
            <a:ext cx="10339753" cy="4677508"/>
          </a:xfrm>
        </p:spPr>
        <p:txBody>
          <a:bodyPr>
            <a:normAutofit fontScale="92500" lnSpcReduction="10000"/>
          </a:bodyPr>
          <a:lstStyle/>
          <a:p>
            <a:pPr algn="just"/>
            <a:r>
              <a:rPr lang="tr-TR" dirty="0">
                <a:solidFill>
                  <a:schemeClr val="tx1"/>
                </a:solidFill>
                <a:latin typeface="Book Antiqua" panose="02040602050305030304" pitchFamily="18" charset="0"/>
              </a:rPr>
              <a:t>Enflasyon düzeltmesi sonucu oluşan Enflasyon düzeltmesi karları (502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hesap) sermayenin unsuru olarak, zararları ise; mahsup edilmeden (580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hesap) Geçmiş yıllar zararları hesabında bekletildiği, akabinde şirketinizin tasfiyeye girdiği belirtilmekte olup, tasfiye işlemleri sonucunda düzenlenecek tasfiye bilançosunda 502 ve 580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hesaplar arasında mahsuplaştırma işleminin yapılıp yapılamayacağı;</a:t>
            </a:r>
          </a:p>
          <a:p>
            <a:pPr algn="just"/>
            <a:r>
              <a:rPr lang="tr-TR" dirty="0">
                <a:solidFill>
                  <a:schemeClr val="tx1"/>
                </a:solidFill>
                <a:latin typeface="Book Antiqua" panose="02040602050305030304" pitchFamily="18" charset="0"/>
              </a:rPr>
              <a:t> - Daha önce sermayeye eklenmiş olan pasif kalemlere ait enflasyon fark hesaplarının, şirketin sermaye </a:t>
            </a:r>
            <a:r>
              <a:rPr lang="tr-TR" dirty="0" err="1">
                <a:solidFill>
                  <a:schemeClr val="tx1"/>
                </a:solidFill>
                <a:latin typeface="Book Antiqua" panose="02040602050305030304" pitchFamily="18" charset="0"/>
              </a:rPr>
              <a:t>azaltımı</a:t>
            </a:r>
            <a:r>
              <a:rPr lang="tr-TR" dirty="0">
                <a:solidFill>
                  <a:schemeClr val="tx1"/>
                </a:solidFill>
                <a:latin typeface="Book Antiqua" panose="02040602050305030304" pitchFamily="18" charset="0"/>
              </a:rPr>
              <a:t> yapması veya tasfiye edilmesi sebebiyle ortaklara dağılması halinde, işletmeden çekilen tutarların öncelikle kurumlar vergisine tabi tutulması, vergi sonrası dağıtılan kazancın da kar dağıtımına bağlı </a:t>
            </a:r>
            <a:r>
              <a:rPr lang="tr-TR" dirty="0" err="1">
                <a:solidFill>
                  <a:schemeClr val="tx1"/>
                </a:solidFill>
                <a:latin typeface="Book Antiqua" panose="02040602050305030304" pitchFamily="18" charset="0"/>
              </a:rPr>
              <a:t>tevkifata</a:t>
            </a:r>
            <a:r>
              <a:rPr lang="tr-TR" dirty="0">
                <a:solidFill>
                  <a:schemeClr val="tx1"/>
                </a:solidFill>
                <a:latin typeface="Book Antiqua" panose="02040602050305030304" pitchFamily="18" charset="0"/>
              </a:rPr>
              <a:t> tabi tutulması,</a:t>
            </a:r>
          </a:p>
          <a:p>
            <a:pPr algn="just"/>
            <a:r>
              <a:rPr lang="tr-TR" dirty="0">
                <a:solidFill>
                  <a:schemeClr val="tx1"/>
                </a:solidFill>
                <a:latin typeface="Book Antiqua" panose="02040602050305030304" pitchFamily="18" charset="0"/>
              </a:rPr>
              <a:t>- Tasfiye sürecine girmeden önce mevcut öz sermaye enflasyon farklarının öncelikle enflasyon düzeltmesi sonucu oluşmuş geçmiş yıl zararları varsa bu tutara mahsup edilmesi ve bu mahsup sonrası bir bakiye kalıyorsa da bu öz sermaye olumlu enflasyon farkının sermayeye ilave edilmesi gerekmekte olup, şirketinizin öz sermaye kalemlerine ait enflasyon farklarını sermayeye eklemeden tasfiyeye girmiş olması nedeniyle, öz sermaye kalemlerine ait enflasyon farklarının başka bir hesaba nakledilen veya işletmeden çekilen değer olarak addedilmek suretiyle vergiye tabi tutulması ve muhasebeleştirme süreci içerisinde mahsup işleminin yapılması gerekmektedir. (</a:t>
            </a:r>
            <a:r>
              <a:rPr lang="tr-TR" b="1" dirty="0">
                <a:solidFill>
                  <a:schemeClr val="tx1"/>
                </a:solidFill>
                <a:latin typeface="Book Antiqua" panose="02040602050305030304" pitchFamily="18" charset="0"/>
              </a:rPr>
              <a:t>B.07.1.GİB.4.35.18.02-1741-748 Sayı ve 23.12.2011 Tarihli </a:t>
            </a:r>
            <a:r>
              <a:rPr lang="tr-TR" b="1" dirty="0" err="1">
                <a:solidFill>
                  <a:schemeClr val="tx1"/>
                </a:solidFill>
                <a:latin typeface="Book Antiqua" panose="02040602050305030304" pitchFamily="18" charset="0"/>
              </a:rPr>
              <a:t>Özelge</a:t>
            </a:r>
            <a:r>
              <a:rPr lang="tr-TR" dirty="0">
                <a:solidFill>
                  <a:schemeClr val="tx1"/>
                </a:solidFill>
                <a:latin typeface="Book Antiqua" panose="02040602050305030304" pitchFamily="18" charset="0"/>
              </a:rPr>
              <a:t>)</a:t>
            </a:r>
          </a:p>
          <a:p>
            <a:endParaRPr lang="tr-TR" dirty="0">
              <a:solidFill>
                <a:schemeClr val="tx1"/>
              </a:solidFill>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33</a:t>
            </a:fld>
            <a:endParaRPr lang="en-US" dirty="0"/>
          </a:p>
        </p:txBody>
      </p:sp>
    </p:spTree>
    <p:extLst>
      <p:ext uri="{BB962C8B-B14F-4D97-AF65-F5344CB8AC3E}">
        <p14:creationId xmlns:p14="http://schemas.microsoft.com/office/powerpoint/2010/main" val="274736373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1746" y="624110"/>
            <a:ext cx="10146323" cy="1494836"/>
          </a:xfrm>
        </p:spPr>
        <p:txBody>
          <a:bodyPr>
            <a:normAutofit fontScale="90000"/>
          </a:bodyPr>
          <a:lstStyle/>
          <a:p>
            <a:pPr algn="just"/>
            <a:r>
              <a:rPr lang="tr-TR" b="1" dirty="0" smtClean="0">
                <a:solidFill>
                  <a:schemeClr val="tx1"/>
                </a:solidFill>
                <a:latin typeface="Book Antiqua" panose="02040602050305030304" pitchFamily="18" charset="0"/>
              </a:rPr>
              <a:t>Soru: </a:t>
            </a:r>
            <a:r>
              <a:rPr lang="tr-TR" b="1" dirty="0">
                <a:solidFill>
                  <a:schemeClr val="tx1"/>
                </a:solidFill>
                <a:latin typeface="Book Antiqua" panose="02040602050305030304" pitchFamily="18" charset="0"/>
              </a:rPr>
              <a:t>Enflasyon düzeltmesi yapmadan önce oluşmuş olan geçmiş yıl karları ve dönem karının dağıtılması konusunda maliye idaresinin görüşü?</a:t>
            </a:r>
          </a:p>
        </p:txBody>
      </p:sp>
      <p:sp>
        <p:nvSpPr>
          <p:cNvPr id="3" name="İçerik Yer Tutucusu 2"/>
          <p:cNvSpPr>
            <a:spLocks noGrp="1"/>
          </p:cNvSpPr>
          <p:nvPr>
            <p:ph idx="1"/>
          </p:nvPr>
        </p:nvSpPr>
        <p:spPr>
          <a:xfrm>
            <a:off x="1784839" y="2242038"/>
            <a:ext cx="9961684" cy="3669184"/>
          </a:xfrm>
        </p:spPr>
        <p:txBody>
          <a:bodyPr/>
          <a:lstStyle/>
          <a:p>
            <a:pPr algn="just"/>
            <a:r>
              <a:rPr lang="tr-TR" dirty="0">
                <a:solidFill>
                  <a:schemeClr val="tx1"/>
                </a:solidFill>
                <a:latin typeface="Book Antiqua" panose="02040602050305030304" pitchFamily="18" charset="0"/>
              </a:rPr>
              <a:t>Enflasyon düzeltme hesabının geçmiş yıl kar/zarar hesabına aktarılmak suretiyle kapatılması gerekmekte olup öz sermaye kalemlerine ait enflasyon farklarının, düzeltme sonucu oluşan geçmiş yıl zararlarına mahsup edilebilmesi veya kurumlar vergisi mükelleflerince sermayeye ilave edilebilmesi mümkündür.</a:t>
            </a:r>
          </a:p>
          <a:p>
            <a:pPr algn="just"/>
            <a:r>
              <a:rPr lang="tr-TR" dirty="0">
                <a:solidFill>
                  <a:schemeClr val="tx1"/>
                </a:solidFill>
                <a:latin typeface="Book Antiqua" panose="02040602050305030304" pitchFamily="18" charset="0"/>
              </a:rPr>
              <a:t>Ancak, mali tablolarda oluşan ticari karın ve fonların kar dağıtımı ve/veya sermaye artırımına konu edilip edilemeyeceği hususu Bakanlığımız görev alanına girmemektedir. </a:t>
            </a:r>
          </a:p>
          <a:p>
            <a:pPr algn="just"/>
            <a:r>
              <a:rPr lang="tr-TR" dirty="0">
                <a:solidFill>
                  <a:schemeClr val="tx1"/>
                </a:solidFill>
                <a:latin typeface="Book Antiqua" panose="02040602050305030304" pitchFamily="18" charset="0"/>
              </a:rPr>
              <a:t>Diğer taraftan, söz konusu fark hesapları kar dağıtımı amacıyla işletmeden çekildiği takdirde, bu işlemlerin yapıldığı dönemlerin kazancı ile ilişkilendirilmeksizin bu dönemde vergiye tabi tutulacaktır. </a:t>
            </a:r>
            <a:r>
              <a:rPr lang="tr-TR" dirty="0" smtClean="0">
                <a:solidFill>
                  <a:schemeClr val="tx1"/>
                </a:solidFill>
                <a:latin typeface="Book Antiqua" panose="02040602050305030304" pitchFamily="18" charset="0"/>
              </a:rPr>
              <a:t>(</a:t>
            </a:r>
            <a:r>
              <a:rPr lang="tr-TR" b="1" dirty="0" smtClean="0">
                <a:solidFill>
                  <a:schemeClr val="tx1"/>
                </a:solidFill>
                <a:latin typeface="Book Antiqua" panose="02040602050305030304" pitchFamily="18" charset="0"/>
              </a:rPr>
              <a:t>B.07.0.GEL.0.29/2968-298-296-60869 </a:t>
            </a:r>
            <a:r>
              <a:rPr lang="tr-TR" b="1" dirty="0">
                <a:solidFill>
                  <a:schemeClr val="tx1"/>
                </a:solidFill>
                <a:latin typeface="Book Antiqua" panose="02040602050305030304" pitchFamily="18" charset="0"/>
              </a:rPr>
              <a:t>Sayı ve 20.12.2004 Tarihli </a:t>
            </a:r>
            <a:r>
              <a:rPr lang="tr-TR" b="1" dirty="0" err="1">
                <a:solidFill>
                  <a:schemeClr val="tx1"/>
                </a:solidFill>
                <a:latin typeface="Book Antiqua" panose="02040602050305030304" pitchFamily="18" charset="0"/>
              </a:rPr>
              <a:t>Özelge</a:t>
            </a:r>
            <a:r>
              <a:rPr lang="tr-TR" b="1" dirty="0">
                <a:solidFill>
                  <a:schemeClr val="tx1"/>
                </a:solidFill>
                <a:latin typeface="Book Antiqua" panose="02040602050305030304" pitchFamily="18" charset="0"/>
              </a:rPr>
              <a:t> </a:t>
            </a:r>
            <a:r>
              <a:rPr lang="tr-TR" dirty="0">
                <a:solidFill>
                  <a:schemeClr val="tx1"/>
                </a:solidFill>
                <a:latin typeface="Book Antiqua" panose="02040602050305030304" pitchFamily="18" charset="0"/>
              </a:rPr>
              <a:t>)</a:t>
            </a:r>
          </a:p>
        </p:txBody>
      </p:sp>
      <p:sp>
        <p:nvSpPr>
          <p:cNvPr id="4" name="Slayt Numarası Yer Tutucusu 3"/>
          <p:cNvSpPr>
            <a:spLocks noGrp="1"/>
          </p:cNvSpPr>
          <p:nvPr>
            <p:ph type="sldNum" sz="quarter" idx="12"/>
          </p:nvPr>
        </p:nvSpPr>
        <p:spPr/>
        <p:txBody>
          <a:bodyPr/>
          <a:lstStyle/>
          <a:p>
            <a:fld id="{D57F1E4F-1CFF-5643-939E-217C01CDF565}" type="slidenum">
              <a:rPr lang="en-US" smtClean="0"/>
              <a:pPr/>
              <a:t>34</a:t>
            </a:fld>
            <a:endParaRPr lang="en-US" dirty="0"/>
          </a:p>
        </p:txBody>
      </p:sp>
    </p:spTree>
    <p:extLst>
      <p:ext uri="{BB962C8B-B14F-4D97-AF65-F5344CB8AC3E}">
        <p14:creationId xmlns:p14="http://schemas.microsoft.com/office/powerpoint/2010/main" val="181766527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26577" y="263769"/>
            <a:ext cx="10418884" cy="1588477"/>
          </a:xfrm>
        </p:spPr>
        <p:txBody>
          <a:bodyPr>
            <a:normAutofit fontScale="90000"/>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Kısmi bölünme öncesi sermayeye ilave edilmiş olan enflasyon düzeltme farklarının ve dağıtılmamış geçmiş yıl karlarının, sermaye azaltılması aşamasında işletmeden çekiş olarak değerlendirilir mi?</a:t>
            </a:r>
          </a:p>
        </p:txBody>
      </p:sp>
      <p:sp>
        <p:nvSpPr>
          <p:cNvPr id="3" name="İçerik Yer Tutucusu 2"/>
          <p:cNvSpPr>
            <a:spLocks noGrp="1"/>
          </p:cNvSpPr>
          <p:nvPr>
            <p:ph idx="1"/>
          </p:nvPr>
        </p:nvSpPr>
        <p:spPr>
          <a:xfrm>
            <a:off x="1617785" y="2488223"/>
            <a:ext cx="10243038" cy="4211515"/>
          </a:xfrm>
        </p:spPr>
        <p:txBody>
          <a:bodyPr>
            <a:normAutofit fontScale="92500" lnSpcReduction="20000"/>
          </a:bodyPr>
          <a:lstStyle/>
          <a:p>
            <a:pPr algn="just"/>
            <a:r>
              <a:rPr lang="tr-TR" sz="1900" dirty="0">
                <a:solidFill>
                  <a:schemeClr val="tx1"/>
                </a:solidFill>
                <a:latin typeface="Book Antiqua" panose="02040602050305030304" pitchFamily="18" charset="0"/>
              </a:rPr>
              <a:t>Enflasyon düzeltmesi sermaye olumlu farklarının ve dağıtılmamış geçmiş yıl karlarının sermayeye ilave edilen şirketin kısmi bölünme öncesi sermayeye ilave edilmiş olan enflasyon düzeltme farklarının ve dağıtılmamış geçmiş yıl karlarının, sermaye azaltılması durumunda işletmeden çekiş olarak değerlendirilip değerlendirilmeyeceği hakkında;</a:t>
            </a:r>
          </a:p>
          <a:p>
            <a:pPr algn="just"/>
            <a:r>
              <a:rPr lang="tr-TR" sz="1900" dirty="0">
                <a:solidFill>
                  <a:schemeClr val="tx1"/>
                </a:solidFill>
                <a:latin typeface="Book Antiqua" panose="02040602050305030304" pitchFamily="18" charset="0"/>
              </a:rPr>
              <a:t>Kısmî bölünme sonucunda aynî sermaye konulan şirketten alınan hisse senetlerinin ortaklara verilmesi nedeniyle şirket sermayesinin azaltılması ve daha önce sermayeye eklenmiş olan, enflasyon düzeltmesi fark hesapları ile geçmiş yıl kârlarının da bulunması durumunda; devralan şirkette yapılacak sermaye artışında enflasyon düzeltmesi fark hesaplarının ve geçmiş yıl kârlarının sermayenin bir unsuru olarak yer alması ve ayrı şekilde görülmesi şartıyla bu işlem işletmeden çekiş olarak değerlendirilmeyecek ve vergiye tabi tutulmayacaktır.</a:t>
            </a:r>
          </a:p>
          <a:p>
            <a:pPr algn="just"/>
            <a:r>
              <a:rPr lang="tr-TR" sz="1900" dirty="0" smtClean="0">
                <a:solidFill>
                  <a:schemeClr val="tx1"/>
                </a:solidFill>
                <a:latin typeface="Book Antiqua" panose="02040602050305030304" pitchFamily="18" charset="0"/>
              </a:rPr>
              <a:t>Ancak</a:t>
            </a:r>
            <a:r>
              <a:rPr lang="tr-TR" sz="1900" dirty="0">
                <a:solidFill>
                  <a:schemeClr val="tx1"/>
                </a:solidFill>
                <a:latin typeface="Book Antiqua" panose="02040602050305030304" pitchFamily="18" charset="0"/>
              </a:rPr>
              <a:t>, devralan şirkette sermayenin bir unsuru olarak yer alan enflasyon farklarının ve geçmiş yıl zararlarının, devralan şirkette bir başka hesaba nakledilmesi veya işletmeden çekilmesi ya da sermaye </a:t>
            </a:r>
            <a:r>
              <a:rPr lang="tr-TR" sz="1900" dirty="0" err="1">
                <a:solidFill>
                  <a:schemeClr val="tx1"/>
                </a:solidFill>
                <a:latin typeface="Book Antiqua" panose="02040602050305030304" pitchFamily="18" charset="0"/>
              </a:rPr>
              <a:t>azaltımına</a:t>
            </a:r>
            <a:r>
              <a:rPr lang="tr-TR" sz="1900" dirty="0">
                <a:solidFill>
                  <a:schemeClr val="tx1"/>
                </a:solidFill>
                <a:latin typeface="Book Antiqua" panose="02040602050305030304" pitchFamily="18" charset="0"/>
              </a:rPr>
              <a:t> gidilmesi halinde, enflasyon farkları ile ilgili işletmeden çekilen tutarların öncelikle işletmeden çekildiği dönemin kazancı ile ilişkilendirilmeksizin kurumlar vergisine tabi tutulması, vergi sonrası dağıtılan kazancın da kâr dağıtımına bağlı </a:t>
            </a:r>
            <a:r>
              <a:rPr lang="tr-TR" sz="1900" dirty="0" err="1">
                <a:solidFill>
                  <a:schemeClr val="tx1"/>
                </a:solidFill>
                <a:latin typeface="Book Antiqua" panose="02040602050305030304" pitchFamily="18" charset="0"/>
              </a:rPr>
              <a:t>tevkifata</a:t>
            </a:r>
            <a:r>
              <a:rPr lang="tr-TR" sz="1900" dirty="0">
                <a:solidFill>
                  <a:schemeClr val="tx1"/>
                </a:solidFill>
                <a:latin typeface="Book Antiqua" panose="02040602050305030304" pitchFamily="18" charset="0"/>
              </a:rPr>
              <a:t> tabi tutulması; geçmiş yıl kârları ile ilgili tutarların da kâr dağıtımına bağlı </a:t>
            </a:r>
            <a:r>
              <a:rPr lang="tr-TR" sz="1900" dirty="0" err="1">
                <a:solidFill>
                  <a:schemeClr val="tx1"/>
                </a:solidFill>
                <a:latin typeface="Book Antiqua" panose="02040602050305030304" pitchFamily="18" charset="0"/>
              </a:rPr>
              <a:t>tevkifata</a:t>
            </a:r>
            <a:r>
              <a:rPr lang="tr-TR" sz="1900" dirty="0">
                <a:solidFill>
                  <a:schemeClr val="tx1"/>
                </a:solidFill>
                <a:latin typeface="Book Antiqua" panose="02040602050305030304" pitchFamily="18" charset="0"/>
              </a:rPr>
              <a:t> tabi tutulması gerekmektedir. (</a:t>
            </a:r>
            <a:r>
              <a:rPr lang="tr-TR" sz="1900" b="1" dirty="0">
                <a:solidFill>
                  <a:schemeClr val="tx1"/>
                </a:solidFill>
                <a:latin typeface="Book Antiqua" panose="02040602050305030304" pitchFamily="18" charset="0"/>
              </a:rPr>
              <a:t>B.07.1.GİB.4.35.16.01-125-697 Sayı ve 20.07.2012 Tarihli </a:t>
            </a:r>
            <a:r>
              <a:rPr lang="tr-TR" sz="1900" b="1" dirty="0" err="1">
                <a:solidFill>
                  <a:schemeClr val="tx1"/>
                </a:solidFill>
                <a:latin typeface="Book Antiqua" panose="02040602050305030304" pitchFamily="18" charset="0"/>
              </a:rPr>
              <a:t>Özelge</a:t>
            </a:r>
            <a:r>
              <a:rPr lang="tr-TR" sz="1900" dirty="0">
                <a:solidFill>
                  <a:schemeClr val="tx1"/>
                </a:solidFill>
                <a:latin typeface="Book Antiqua" panose="02040602050305030304" pitchFamily="18" charset="0"/>
              </a:rPr>
              <a:t>)</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35</a:t>
            </a:fld>
            <a:endParaRPr lang="en-US" dirty="0"/>
          </a:p>
        </p:txBody>
      </p:sp>
    </p:spTree>
    <p:extLst>
      <p:ext uri="{BB962C8B-B14F-4D97-AF65-F5344CB8AC3E}">
        <p14:creationId xmlns:p14="http://schemas.microsoft.com/office/powerpoint/2010/main" val="160045225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1747" y="624110"/>
            <a:ext cx="10374922" cy="1280890"/>
          </a:xfrm>
        </p:spPr>
        <p:txBody>
          <a:bodyPr>
            <a:normAutofit fontScale="90000"/>
          </a:bodyPr>
          <a:lstStyle/>
          <a:p>
            <a:pPr algn="just"/>
            <a:r>
              <a:rPr lang="tr-TR" b="1" dirty="0" smtClean="0">
                <a:solidFill>
                  <a:schemeClr val="tx1"/>
                </a:solidFill>
                <a:latin typeface="Book Antiqua" panose="02040602050305030304" pitchFamily="18" charset="0"/>
              </a:rPr>
              <a:t>Soru: </a:t>
            </a:r>
            <a:r>
              <a:rPr lang="tr-TR" b="1" dirty="0">
                <a:solidFill>
                  <a:schemeClr val="tx1"/>
                </a:solidFill>
                <a:latin typeface="Book Antiqua" panose="02040602050305030304" pitchFamily="18" charset="0"/>
              </a:rPr>
              <a:t>Adi ortaklığın bilançosunda yer alan sermaye düzeltmesi olumlu farkları hesabı ve enflasyon farkı hesapları işin bitiminde tasfiye aşamasında nasıl kapatılacak?</a:t>
            </a:r>
          </a:p>
        </p:txBody>
      </p:sp>
      <p:sp>
        <p:nvSpPr>
          <p:cNvPr id="3" name="İçerik Yer Tutucusu 2"/>
          <p:cNvSpPr>
            <a:spLocks noGrp="1"/>
          </p:cNvSpPr>
          <p:nvPr>
            <p:ph idx="1"/>
          </p:nvPr>
        </p:nvSpPr>
        <p:spPr>
          <a:xfrm>
            <a:off x="1688123" y="3147647"/>
            <a:ext cx="10234246" cy="2453054"/>
          </a:xfrm>
        </p:spPr>
        <p:txBody>
          <a:bodyPr/>
          <a:lstStyle/>
          <a:p>
            <a:pPr algn="just"/>
            <a:r>
              <a:rPr lang="tr-TR" dirty="0">
                <a:solidFill>
                  <a:schemeClr val="tx1"/>
                </a:solidFill>
                <a:latin typeface="Book Antiqua" panose="02040602050305030304" pitchFamily="18" charset="0"/>
              </a:rPr>
              <a:t>Enflasyon düzeltmesi sonucu oluşan ve adi ortaklığın bilançosunda görülen tutarlar, adi ortaklığı oluşturan ortaklar tarafından kendi bilançolarında konsolide edilerek gösterileceğinden bu aşamada bir vergilendirme yapılmayacak,</a:t>
            </a:r>
          </a:p>
          <a:p>
            <a:pPr algn="just"/>
            <a:r>
              <a:rPr lang="tr-TR" dirty="0">
                <a:solidFill>
                  <a:schemeClr val="tx1"/>
                </a:solidFill>
                <a:latin typeface="Book Antiqua" panose="02040602050305030304" pitchFamily="18" charset="0"/>
              </a:rPr>
              <a:t>Ancak bu tutarların ortaklarca herhangi bir suretle başka bir hesaba nakledilmesi veya işletmeden çekilmesi halinde söz konusu tutarlar, bu işlemlerin yapıldığı dönemlerin kazancı ile ilişkilendirilmeksizin vergiye tâbi tutulacaktır.  (</a:t>
            </a:r>
            <a:r>
              <a:rPr lang="tr-TR" b="1" dirty="0">
                <a:solidFill>
                  <a:schemeClr val="tx1"/>
                </a:solidFill>
                <a:latin typeface="Book Antiqua" panose="02040602050305030304" pitchFamily="18" charset="0"/>
              </a:rPr>
              <a:t>68554973-2011/720-13-120 Sayı ve 06.12.2012 Tarihli </a:t>
            </a:r>
            <a:r>
              <a:rPr lang="tr-TR" b="1" dirty="0" err="1">
                <a:solidFill>
                  <a:schemeClr val="tx1"/>
                </a:solidFill>
                <a:latin typeface="Book Antiqua" panose="02040602050305030304" pitchFamily="18" charset="0"/>
              </a:rPr>
              <a:t>Özelge</a:t>
            </a:r>
            <a:r>
              <a:rPr lang="tr-TR" dirty="0">
                <a:solidFill>
                  <a:schemeClr val="tx1"/>
                </a:solidFill>
                <a:latin typeface="Book Antiqua" panose="02040602050305030304" pitchFamily="18" charset="0"/>
              </a:rPr>
              <a:t>)</a:t>
            </a:r>
          </a:p>
          <a:p>
            <a:pPr marL="0" indent="0">
              <a:buNone/>
            </a:pPr>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36</a:t>
            </a:fld>
            <a:endParaRPr lang="en-US" dirty="0"/>
          </a:p>
        </p:txBody>
      </p:sp>
    </p:spTree>
    <p:extLst>
      <p:ext uri="{BB962C8B-B14F-4D97-AF65-F5344CB8AC3E}">
        <p14:creationId xmlns:p14="http://schemas.microsoft.com/office/powerpoint/2010/main" val="423452191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24454" y="2171701"/>
            <a:ext cx="9280157" cy="2057400"/>
          </a:xfrm>
        </p:spPr>
        <p:txBody>
          <a:bodyPr/>
          <a:lstStyle/>
          <a:p>
            <a:pPr algn="just"/>
            <a:r>
              <a:rPr lang="tr-TR" dirty="0" smtClean="0">
                <a:solidFill>
                  <a:schemeClr val="tx1"/>
                </a:solidFill>
                <a:latin typeface="Book Antiqua" panose="02040602050305030304" pitchFamily="18" charset="0"/>
              </a:rPr>
              <a:t>Bölüm-3: 2024 </a:t>
            </a:r>
            <a:r>
              <a:rPr lang="tr-TR" dirty="0">
                <a:solidFill>
                  <a:schemeClr val="tx1"/>
                </a:solidFill>
                <a:latin typeface="Book Antiqua" panose="02040602050305030304" pitchFamily="18" charset="0"/>
              </a:rPr>
              <a:t>Yılı Enflasyon Düzeltmesindeki Özellik Arz Eden Hususlar ve Excel </a:t>
            </a:r>
            <a:r>
              <a:rPr lang="tr-TR" dirty="0" smtClean="0">
                <a:solidFill>
                  <a:schemeClr val="tx1"/>
                </a:solidFill>
                <a:latin typeface="Book Antiqua" panose="02040602050305030304" pitchFamily="18" charset="0"/>
              </a:rPr>
              <a:t>Uygulamaları</a:t>
            </a:r>
            <a:endParaRPr lang="tr-TR" dirty="0">
              <a:solidFill>
                <a:schemeClr val="tx1"/>
              </a:solidFill>
              <a:latin typeface="Book Antiqua" panose="02040602050305030304" pitchFamily="18" charset="0"/>
            </a:endParaRPr>
          </a:p>
        </p:txBody>
      </p:sp>
      <p:sp>
        <p:nvSpPr>
          <p:cNvPr id="3" name="Slayt Numarası Yer Tutucusu 2"/>
          <p:cNvSpPr>
            <a:spLocks noGrp="1"/>
          </p:cNvSpPr>
          <p:nvPr>
            <p:ph type="sldNum" sz="quarter" idx="12"/>
          </p:nvPr>
        </p:nvSpPr>
        <p:spPr/>
        <p:txBody>
          <a:bodyPr/>
          <a:lstStyle/>
          <a:p>
            <a:fld id="{D57F1E4F-1CFF-5643-939E-217C01CDF565}" type="slidenum">
              <a:rPr lang="en-US" smtClean="0"/>
              <a:pPr/>
              <a:t>37</a:t>
            </a:fld>
            <a:endParaRPr lang="en-US" dirty="0"/>
          </a:p>
        </p:txBody>
      </p:sp>
    </p:spTree>
    <p:extLst>
      <p:ext uri="{BB962C8B-B14F-4D97-AF65-F5344CB8AC3E}">
        <p14:creationId xmlns:p14="http://schemas.microsoft.com/office/powerpoint/2010/main" val="240432050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72763" y="624110"/>
            <a:ext cx="9631850" cy="1280890"/>
          </a:xfrm>
        </p:spPr>
        <p:txBody>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2024 yılı enflasyon düzeltmesi genel esasları nelerdir?</a:t>
            </a:r>
          </a:p>
        </p:txBody>
      </p:sp>
      <p:sp>
        <p:nvSpPr>
          <p:cNvPr id="3" name="İçerik Yer Tutucusu 2"/>
          <p:cNvSpPr>
            <a:spLocks noGrp="1"/>
          </p:cNvSpPr>
          <p:nvPr>
            <p:ph idx="1"/>
          </p:nvPr>
        </p:nvSpPr>
        <p:spPr>
          <a:xfrm>
            <a:off x="1846385" y="2133600"/>
            <a:ext cx="9658226" cy="3777622"/>
          </a:xfrm>
        </p:spPr>
        <p:txBody>
          <a:bodyPr/>
          <a:lstStyle/>
          <a:p>
            <a:pPr algn="just"/>
            <a:r>
              <a:rPr lang="tr-TR" dirty="0" smtClean="0">
                <a:latin typeface="Book Antiqua" panose="02040602050305030304" pitchFamily="18" charset="0"/>
              </a:rPr>
              <a:t>2023 </a:t>
            </a:r>
            <a:r>
              <a:rPr lang="tr-TR" dirty="0">
                <a:latin typeface="Book Antiqua" panose="02040602050305030304" pitchFamily="18" charset="0"/>
              </a:rPr>
              <a:t>hesap dönemi sonuna ait bilançoların düzeltilmesine ilişkin esasların gösterilmiş olduğu 555 Sıra </a:t>
            </a:r>
            <a:r>
              <a:rPr lang="tr-TR" dirty="0" err="1">
                <a:latin typeface="Book Antiqua" panose="02040602050305030304" pitchFamily="18" charset="0"/>
              </a:rPr>
              <a:t>Nolu</a:t>
            </a:r>
            <a:r>
              <a:rPr lang="tr-TR" dirty="0">
                <a:latin typeface="Book Antiqua" panose="02040602050305030304" pitchFamily="18" charset="0"/>
              </a:rPr>
              <a:t> Tebliğin üçüncü bölümü ile getirilen usul ve esaslar, 2024 yılı için (şartların oluşması halinde uygulanacak) enflasyon düzeltmesi işlemleri için de geçerlidir.</a:t>
            </a:r>
          </a:p>
          <a:p>
            <a:pPr algn="just"/>
            <a:r>
              <a:rPr lang="tr-TR" dirty="0" smtClean="0">
                <a:latin typeface="Book Antiqua" panose="02040602050305030304" pitchFamily="18" charset="0"/>
              </a:rPr>
              <a:t>2023 </a:t>
            </a:r>
            <a:r>
              <a:rPr lang="tr-TR" dirty="0">
                <a:latin typeface="Book Antiqua" panose="02040602050305030304" pitchFamily="18" charset="0"/>
              </a:rPr>
              <a:t>yılı için sadece bilançonun düzeltilmesi söz konusu iken, 2024 yılında </a:t>
            </a:r>
            <a:r>
              <a:rPr lang="tr-TR" dirty="0" err="1">
                <a:latin typeface="Book Antiqua" panose="02040602050305030304" pitchFamily="18" charset="0"/>
              </a:rPr>
              <a:t>BİLANÇO’nun</a:t>
            </a:r>
            <a:r>
              <a:rPr lang="tr-TR" dirty="0">
                <a:latin typeface="Book Antiqua" panose="02040602050305030304" pitchFamily="18" charset="0"/>
              </a:rPr>
              <a:t> ve de GELİR </a:t>
            </a:r>
            <a:r>
              <a:rPr lang="tr-TR" dirty="0" err="1">
                <a:latin typeface="Book Antiqua" panose="02040602050305030304" pitchFamily="18" charset="0"/>
              </a:rPr>
              <a:t>TABLOSU’nun</a:t>
            </a:r>
            <a:r>
              <a:rPr lang="tr-TR" dirty="0">
                <a:latin typeface="Book Antiqua" panose="02040602050305030304" pitchFamily="18" charset="0"/>
              </a:rPr>
              <a:t> düzeltilmesi söz konusudur.</a:t>
            </a:r>
          </a:p>
          <a:p>
            <a:pPr algn="just"/>
            <a:r>
              <a:rPr lang="tr-TR" dirty="0" smtClean="0">
                <a:latin typeface="Book Antiqua" panose="02040602050305030304" pitchFamily="18" charset="0"/>
              </a:rPr>
              <a:t>Düzeltme </a:t>
            </a:r>
            <a:r>
              <a:rPr lang="tr-TR" dirty="0">
                <a:latin typeface="Book Antiqua" panose="02040602050305030304" pitchFamily="18" charset="0"/>
              </a:rPr>
              <a:t>tarihi itibariyle bilançoda görünen ve 2023 hesap dönemi sonuna ait düzeltilmiş bilançodan gelen parasal olmayan kaynak ve varlık kalemleri, taşıma katsayısı kullanılarak düzeltilecektir</a:t>
            </a:r>
            <a:r>
              <a:rPr lang="tr-TR" dirty="0" smtClean="0">
                <a:latin typeface="Book Antiqua" panose="02040602050305030304" pitchFamily="18" charset="0"/>
              </a:rPr>
              <a:t>.</a:t>
            </a:r>
          </a:p>
          <a:p>
            <a:endParaRPr lang="tr-TR" dirty="0" smtClean="0"/>
          </a:p>
          <a:p>
            <a:endParaRPr lang="tr-TR" dirty="0"/>
          </a:p>
          <a:p>
            <a:endParaRPr lang="tr-TR" dirty="0"/>
          </a:p>
          <a:p>
            <a:endParaRPr lang="tr-TR" dirty="0"/>
          </a:p>
          <a:p>
            <a:endParaRPr lang="tr-TR" dirty="0"/>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38</a:t>
            </a:fld>
            <a:endParaRPr lang="en-US" dirty="0"/>
          </a:p>
        </p:txBody>
      </p:sp>
      <p:graphicFrame>
        <p:nvGraphicFramePr>
          <p:cNvPr id="7" name="Tablo 6"/>
          <p:cNvGraphicFramePr>
            <a:graphicFrameLocks noGrp="1"/>
          </p:cNvGraphicFramePr>
          <p:nvPr>
            <p:extLst>
              <p:ext uri="{D42A27DB-BD31-4B8C-83A1-F6EECF244321}">
                <p14:modId xmlns:p14="http://schemas.microsoft.com/office/powerpoint/2010/main" val="3962162103"/>
              </p:ext>
            </p:extLst>
          </p:nvPr>
        </p:nvGraphicFramePr>
        <p:xfrm>
          <a:off x="3719146" y="5143500"/>
          <a:ext cx="5222631" cy="650631"/>
        </p:xfrm>
        <a:graphic>
          <a:graphicData uri="http://schemas.openxmlformats.org/drawingml/2006/table">
            <a:tbl>
              <a:tblPr firstRow="1" firstCol="1" bandRow="1">
                <a:tableStyleId>{5C22544A-7EE6-4342-B048-85BDC9FD1C3A}</a:tableStyleId>
              </a:tblPr>
              <a:tblGrid>
                <a:gridCol w="1368640">
                  <a:extLst>
                    <a:ext uri="{9D8B030D-6E8A-4147-A177-3AD203B41FA5}">
                      <a16:colId xmlns:a16="http://schemas.microsoft.com/office/drawing/2014/main" val="2093317166"/>
                    </a:ext>
                  </a:extLst>
                </a:gridCol>
                <a:gridCol w="220445">
                  <a:extLst>
                    <a:ext uri="{9D8B030D-6E8A-4147-A177-3AD203B41FA5}">
                      <a16:colId xmlns:a16="http://schemas.microsoft.com/office/drawing/2014/main" val="1318430362"/>
                    </a:ext>
                  </a:extLst>
                </a:gridCol>
                <a:gridCol w="3633546">
                  <a:extLst>
                    <a:ext uri="{9D8B030D-6E8A-4147-A177-3AD203B41FA5}">
                      <a16:colId xmlns:a16="http://schemas.microsoft.com/office/drawing/2014/main" val="2517415174"/>
                    </a:ext>
                  </a:extLst>
                </a:gridCol>
              </a:tblGrid>
              <a:tr h="325256">
                <a:tc rowSpan="2">
                  <a:txBody>
                    <a:bodyPr/>
                    <a:lstStyle/>
                    <a:p>
                      <a:pPr algn="just">
                        <a:lnSpc>
                          <a:spcPct val="107000"/>
                        </a:lnSpc>
                        <a:spcAft>
                          <a:spcPts val="0"/>
                        </a:spcAft>
                      </a:pPr>
                      <a:r>
                        <a:rPr lang="tr-TR" sz="1100" kern="100" dirty="0">
                          <a:effectLst/>
                          <a:latin typeface="Book Antiqua" panose="02040602050305030304" pitchFamily="18" charset="0"/>
                        </a:rPr>
                        <a:t>Taşıma Katsayısı</a:t>
                      </a:r>
                      <a:endParaRPr lang="tr-TR" sz="1100" kern="100" dirty="0">
                        <a:effectLst/>
                        <a:latin typeface="Book Antiqua" panose="02040602050305030304" pitchFamily="18" charset="0"/>
                        <a:ea typeface="Aptos"/>
                        <a:cs typeface="Times New Roman" panose="02020603050405020304" pitchFamily="18" charset="0"/>
                      </a:endParaRPr>
                    </a:p>
                  </a:txBody>
                  <a:tcPr marL="68580" marR="68580" marT="0" marB="0" anchor="ctr"/>
                </a:tc>
                <a:tc rowSpan="2">
                  <a:txBody>
                    <a:bodyPr/>
                    <a:lstStyle/>
                    <a:p>
                      <a:pPr algn="just">
                        <a:lnSpc>
                          <a:spcPct val="107000"/>
                        </a:lnSpc>
                        <a:spcAft>
                          <a:spcPts val="0"/>
                        </a:spcAft>
                      </a:pPr>
                      <a:r>
                        <a:rPr lang="tr-TR" sz="1100" kern="100" dirty="0">
                          <a:effectLst/>
                          <a:latin typeface="Book Antiqua" panose="02040602050305030304" pitchFamily="18" charset="0"/>
                        </a:rPr>
                        <a:t>=</a:t>
                      </a:r>
                      <a:endParaRPr lang="tr-TR" sz="1100" kern="100" dirty="0">
                        <a:effectLst/>
                        <a:latin typeface="Book Antiqua" panose="02040602050305030304" pitchFamily="18" charset="0"/>
                        <a:ea typeface="Aptos"/>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100" kern="100" dirty="0">
                          <a:effectLst/>
                          <a:latin typeface="Book Antiqua" panose="02040602050305030304" pitchFamily="18" charset="0"/>
                        </a:rPr>
                        <a:t>Mali Tablonun Ait Olduğu Aya İlişkin Yİ-ÜFE</a:t>
                      </a:r>
                      <a:endParaRPr lang="tr-TR" sz="1100" kern="100" dirty="0">
                        <a:effectLst/>
                        <a:latin typeface="Book Antiqua" panose="02040602050305030304" pitchFamily="18" charset="0"/>
                        <a:ea typeface="Aptos"/>
                        <a:cs typeface="Times New Roman" panose="02020603050405020304" pitchFamily="18" charset="0"/>
                      </a:endParaRPr>
                    </a:p>
                  </a:txBody>
                  <a:tcPr marL="68580" marR="68580" marT="0" marB="0" anchor="ctr"/>
                </a:tc>
                <a:extLst>
                  <a:ext uri="{0D108BD9-81ED-4DB2-BD59-A6C34878D82A}">
                    <a16:rowId xmlns:a16="http://schemas.microsoft.com/office/drawing/2014/main" val="2023650797"/>
                  </a:ext>
                </a:extLst>
              </a:tr>
              <a:tr h="325375">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100" kern="100" dirty="0">
                          <a:effectLst/>
                          <a:latin typeface="Book Antiqua" panose="02040602050305030304" pitchFamily="18" charset="0"/>
                        </a:rPr>
                        <a:t>Bir Önceki Dönemin Sonundaki Yİ-ÜFE</a:t>
                      </a:r>
                      <a:endParaRPr lang="tr-TR" sz="1100" kern="100" dirty="0">
                        <a:effectLst/>
                        <a:latin typeface="Book Antiqua" panose="02040602050305030304" pitchFamily="18" charset="0"/>
                        <a:ea typeface="Aptos"/>
                        <a:cs typeface="Times New Roman" panose="02020603050405020304" pitchFamily="18" charset="0"/>
                      </a:endParaRPr>
                    </a:p>
                  </a:txBody>
                  <a:tcPr marL="68580" marR="68580" marT="0" marB="0" anchor="ctr"/>
                </a:tc>
                <a:extLst>
                  <a:ext uri="{0D108BD9-81ED-4DB2-BD59-A6C34878D82A}">
                    <a16:rowId xmlns:a16="http://schemas.microsoft.com/office/drawing/2014/main" val="235460281"/>
                  </a:ext>
                </a:extLst>
              </a:tr>
            </a:tbl>
          </a:graphicData>
        </a:graphic>
      </p:graphicFrame>
    </p:spTree>
    <p:extLst>
      <p:ext uri="{BB962C8B-B14F-4D97-AF65-F5344CB8AC3E}">
        <p14:creationId xmlns:p14="http://schemas.microsoft.com/office/powerpoint/2010/main" val="35523287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İçerik Yer Tutucusu 10"/>
          <p:cNvSpPr>
            <a:spLocks noGrp="1"/>
          </p:cNvSpPr>
          <p:nvPr>
            <p:ph idx="1"/>
          </p:nvPr>
        </p:nvSpPr>
        <p:spPr>
          <a:xfrm>
            <a:off x="1670538" y="1222131"/>
            <a:ext cx="10278208" cy="4689091"/>
          </a:xfrm>
        </p:spPr>
        <p:txBody>
          <a:bodyPr/>
          <a:lstStyle/>
          <a:p>
            <a:pPr algn="just"/>
            <a:r>
              <a:rPr lang="tr-TR" dirty="0" smtClean="0">
                <a:latin typeface="Book Antiqua" panose="02040602050305030304" pitchFamily="18" charset="0"/>
              </a:rPr>
              <a:t>2024 </a:t>
            </a:r>
            <a:r>
              <a:rPr lang="tr-TR" dirty="0">
                <a:latin typeface="Book Antiqua" panose="02040602050305030304" pitchFamily="18" charset="0"/>
              </a:rPr>
              <a:t>I. geçici vergi dönemi taşıma katsayısı 1,11587 (= 3.252,79/2.915,02)’</a:t>
            </a:r>
            <a:r>
              <a:rPr lang="tr-TR" dirty="0" err="1">
                <a:latin typeface="Book Antiqua" panose="02040602050305030304" pitchFamily="18" charset="0"/>
              </a:rPr>
              <a:t>dir</a:t>
            </a:r>
            <a:r>
              <a:rPr lang="tr-TR" dirty="0">
                <a:latin typeface="Book Antiqua" panose="02040602050305030304" pitchFamily="18" charset="0"/>
              </a:rPr>
              <a:t>.</a:t>
            </a:r>
          </a:p>
          <a:p>
            <a:pPr algn="just"/>
            <a:r>
              <a:rPr lang="tr-TR" dirty="0" smtClean="0">
                <a:latin typeface="Book Antiqua" panose="02040602050305030304" pitchFamily="18" charset="0"/>
              </a:rPr>
              <a:t>2023 </a:t>
            </a:r>
            <a:r>
              <a:rPr lang="tr-TR" dirty="0">
                <a:latin typeface="Book Antiqua" panose="02040602050305030304" pitchFamily="18" charset="0"/>
              </a:rPr>
              <a:t>hesap dönemi sonuna ait bilançonun düzeltilmesi neticesinde oluşan geçmiş yıllar kârları/zararları da taşıma katsayısı kullanılarak düzeltilecektir.</a:t>
            </a:r>
          </a:p>
          <a:p>
            <a:pPr algn="just"/>
            <a:r>
              <a:rPr lang="tr-TR" dirty="0" smtClean="0">
                <a:latin typeface="Book Antiqua" panose="02040602050305030304" pitchFamily="18" charset="0"/>
              </a:rPr>
              <a:t>2024 </a:t>
            </a:r>
            <a:r>
              <a:rPr lang="tr-TR" dirty="0">
                <a:latin typeface="Book Antiqua" panose="02040602050305030304" pitchFamily="18" charset="0"/>
              </a:rPr>
              <a:t>yılında bilançoya yansıyan parasal olmayan kaynak ve varlık kalemleri, düzeltme katsayısı kullanılarak düzeltilecektir</a:t>
            </a:r>
            <a:r>
              <a:rPr lang="tr-TR" dirty="0" smtClean="0">
                <a:latin typeface="Book Antiqua" panose="02040602050305030304" pitchFamily="18" charset="0"/>
              </a:rPr>
              <a:t>.</a:t>
            </a:r>
          </a:p>
          <a:p>
            <a:pPr algn="just"/>
            <a:endParaRPr lang="tr-TR" dirty="0">
              <a:latin typeface="Book Antiqua" panose="02040602050305030304" pitchFamily="18" charset="0"/>
            </a:endParaRPr>
          </a:p>
          <a:p>
            <a:endParaRPr lang="tr-TR" dirty="0" smtClean="0">
              <a:latin typeface="Book Antiqua" panose="02040602050305030304" pitchFamily="18" charset="0"/>
            </a:endParaRPr>
          </a:p>
          <a:p>
            <a:r>
              <a:rPr lang="tr-TR" dirty="0">
                <a:latin typeface="Book Antiqua" panose="02040602050305030304" pitchFamily="18" charset="0"/>
              </a:rPr>
              <a:t>▪ 2024 hesap dönemine ait bilançoların düzeltilmesi sırasında, 2024 hesap dönemi başından itibaren ayrılmış olan yedek akçelerin düzeltmeye esas tarihi, 2023 yılının Aralık ayı olarak dikkate alınacaktır.</a:t>
            </a:r>
          </a:p>
          <a:p>
            <a:r>
              <a:rPr lang="tr-TR" dirty="0">
                <a:latin typeface="Book Antiqua" panose="02040602050305030304" pitchFamily="18" charset="0"/>
              </a:rPr>
              <a:t>▪ Enflasyon düzeltmesi uygulayacak mükellefler için 2024 yılı geçici vergi, gelir vergisi ve kurumlar vergisi matrahlarının tespitinde, kanunen kabul edilmeyen giderler, istisnalar ve geçmiş yıl malî zararları enflasyon düzeltmesine tâbi tutulmuş tutarları ile dikkate alınır.</a:t>
            </a:r>
          </a:p>
          <a:p>
            <a:endParaRPr lang="tr-TR" dirty="0"/>
          </a:p>
        </p:txBody>
      </p:sp>
      <p:sp>
        <p:nvSpPr>
          <p:cNvPr id="2" name="Slayt Numarası Yer Tutucusu 1"/>
          <p:cNvSpPr>
            <a:spLocks noGrp="1"/>
          </p:cNvSpPr>
          <p:nvPr>
            <p:ph type="sldNum" sz="quarter" idx="12"/>
          </p:nvPr>
        </p:nvSpPr>
        <p:spPr/>
        <p:txBody>
          <a:bodyPr/>
          <a:lstStyle/>
          <a:p>
            <a:fld id="{D57F1E4F-1CFF-5643-939E-217C01CDF565}" type="slidenum">
              <a:rPr lang="en-US" smtClean="0"/>
              <a:pPr/>
              <a:t>39</a:t>
            </a:fld>
            <a:endParaRPr lang="en-US" dirty="0"/>
          </a:p>
        </p:txBody>
      </p:sp>
      <p:graphicFrame>
        <p:nvGraphicFramePr>
          <p:cNvPr id="12" name="Tablo 11"/>
          <p:cNvGraphicFramePr>
            <a:graphicFrameLocks noGrp="1"/>
          </p:cNvGraphicFramePr>
          <p:nvPr>
            <p:extLst>
              <p:ext uri="{D42A27DB-BD31-4B8C-83A1-F6EECF244321}">
                <p14:modId xmlns:p14="http://schemas.microsoft.com/office/powerpoint/2010/main" val="40438601"/>
              </p:ext>
            </p:extLst>
          </p:nvPr>
        </p:nvGraphicFramePr>
        <p:xfrm>
          <a:off x="4000085" y="2980592"/>
          <a:ext cx="5425439" cy="748855"/>
        </p:xfrm>
        <a:graphic>
          <a:graphicData uri="http://schemas.openxmlformats.org/drawingml/2006/table">
            <a:tbl>
              <a:tblPr firstRow="1" firstCol="1" bandRow="1">
                <a:tableStyleId>{5C22544A-7EE6-4342-B048-85BDC9FD1C3A}</a:tableStyleId>
              </a:tblPr>
              <a:tblGrid>
                <a:gridCol w="2515116">
                  <a:extLst>
                    <a:ext uri="{9D8B030D-6E8A-4147-A177-3AD203B41FA5}">
                      <a16:colId xmlns:a16="http://schemas.microsoft.com/office/drawing/2014/main" val="4153396259"/>
                    </a:ext>
                  </a:extLst>
                </a:gridCol>
                <a:gridCol w="395207">
                  <a:extLst>
                    <a:ext uri="{9D8B030D-6E8A-4147-A177-3AD203B41FA5}">
                      <a16:colId xmlns:a16="http://schemas.microsoft.com/office/drawing/2014/main" val="443967918"/>
                    </a:ext>
                  </a:extLst>
                </a:gridCol>
                <a:gridCol w="2515116">
                  <a:extLst>
                    <a:ext uri="{9D8B030D-6E8A-4147-A177-3AD203B41FA5}">
                      <a16:colId xmlns:a16="http://schemas.microsoft.com/office/drawing/2014/main" val="2388986200"/>
                    </a:ext>
                  </a:extLst>
                </a:gridCol>
              </a:tblGrid>
              <a:tr h="390080">
                <a:tc rowSpan="2">
                  <a:txBody>
                    <a:bodyPr/>
                    <a:lstStyle/>
                    <a:p>
                      <a:pPr algn="just">
                        <a:lnSpc>
                          <a:spcPct val="107000"/>
                        </a:lnSpc>
                        <a:spcAft>
                          <a:spcPts val="0"/>
                        </a:spcAft>
                      </a:pPr>
                      <a:r>
                        <a:rPr lang="tr-TR" sz="1100" kern="100" dirty="0" smtClean="0">
                          <a:effectLst/>
                          <a:latin typeface="Book Antiqua" panose="02040602050305030304" pitchFamily="18" charset="0"/>
                        </a:rPr>
                        <a:t>Düzeltme Katsayısı</a:t>
                      </a:r>
                      <a:endParaRPr lang="tr-TR" sz="1100" kern="100" dirty="0">
                        <a:effectLst/>
                        <a:latin typeface="Book Antiqua" panose="02040602050305030304" pitchFamily="18" charset="0"/>
                        <a:ea typeface="Aptos"/>
                        <a:cs typeface="Times New Roman" panose="02020603050405020304" pitchFamily="18" charset="0"/>
                      </a:endParaRPr>
                    </a:p>
                  </a:txBody>
                  <a:tcPr marL="68580" marR="68580" marT="0" marB="0" anchor="ctr"/>
                </a:tc>
                <a:tc rowSpan="2">
                  <a:txBody>
                    <a:bodyPr/>
                    <a:lstStyle/>
                    <a:p>
                      <a:pPr algn="just">
                        <a:lnSpc>
                          <a:spcPct val="107000"/>
                        </a:lnSpc>
                        <a:spcAft>
                          <a:spcPts val="0"/>
                        </a:spcAft>
                      </a:pPr>
                      <a:r>
                        <a:rPr lang="tr-TR" sz="1100" kern="100" dirty="0" smtClean="0">
                          <a:effectLst/>
                          <a:latin typeface="Book Antiqua" panose="02040602050305030304" pitchFamily="18" charset="0"/>
                        </a:rPr>
                        <a:t>=</a:t>
                      </a:r>
                      <a:endParaRPr lang="tr-TR" sz="1100" kern="100" dirty="0">
                        <a:effectLst/>
                        <a:latin typeface="Book Antiqua" panose="02040602050305030304" pitchFamily="18" charset="0"/>
                        <a:ea typeface="Aptos"/>
                        <a:cs typeface="Times New Roman" panose="02020603050405020304" pitchFamily="18" charset="0"/>
                      </a:endParaRPr>
                    </a:p>
                  </a:txBody>
                  <a:tcPr marL="68580" marR="68580" marT="0" marB="0" anchor="ctr"/>
                </a:tc>
                <a:tc>
                  <a:txBody>
                    <a:bodyPr/>
                    <a:lstStyle/>
                    <a:p>
                      <a:pPr algn="ctr">
                        <a:lnSpc>
                          <a:spcPct val="107000"/>
                        </a:lnSpc>
                        <a:spcAft>
                          <a:spcPts val="0"/>
                        </a:spcAft>
                      </a:pPr>
                      <a:r>
                        <a:rPr lang="tr-TR" sz="1100" kern="100" dirty="0">
                          <a:effectLst/>
                          <a:latin typeface="Book Antiqua" panose="02040602050305030304" pitchFamily="18" charset="0"/>
                        </a:rPr>
                        <a:t>Mali Tablonun Ait Olduğu Aya İlişkin Yİ-ÜFE</a:t>
                      </a:r>
                      <a:endParaRPr lang="tr-TR" sz="1100" kern="100" dirty="0">
                        <a:effectLst/>
                        <a:latin typeface="Book Antiqua" panose="02040602050305030304" pitchFamily="18" charset="0"/>
                        <a:ea typeface="Aptos"/>
                        <a:cs typeface="Times New Roman" panose="02020603050405020304" pitchFamily="18" charset="0"/>
                      </a:endParaRPr>
                    </a:p>
                  </a:txBody>
                  <a:tcPr marL="68580" marR="68580" marT="0" marB="0" anchor="ctr"/>
                </a:tc>
                <a:extLst>
                  <a:ext uri="{0D108BD9-81ED-4DB2-BD59-A6C34878D82A}">
                    <a16:rowId xmlns:a16="http://schemas.microsoft.com/office/drawing/2014/main" val="2138656317"/>
                  </a:ext>
                </a:extLst>
              </a:tr>
              <a:tr h="304513">
                <a:tc vMerge="1">
                  <a:txBody>
                    <a:bodyPr/>
                    <a:lstStyle/>
                    <a:p>
                      <a:endParaRPr lang="tr-TR"/>
                    </a:p>
                  </a:txBody>
                  <a:tcPr/>
                </a:tc>
                <a:tc vMerge="1">
                  <a:txBody>
                    <a:bodyPr/>
                    <a:lstStyle/>
                    <a:p>
                      <a:endParaRPr lang="tr-TR"/>
                    </a:p>
                  </a:txBody>
                  <a:tcPr/>
                </a:tc>
                <a:tc>
                  <a:txBody>
                    <a:bodyPr/>
                    <a:lstStyle/>
                    <a:p>
                      <a:pPr algn="ctr">
                        <a:lnSpc>
                          <a:spcPct val="107000"/>
                        </a:lnSpc>
                        <a:spcAft>
                          <a:spcPts val="0"/>
                        </a:spcAft>
                      </a:pPr>
                      <a:r>
                        <a:rPr lang="tr-TR" sz="1100" kern="100" dirty="0">
                          <a:effectLst/>
                          <a:latin typeface="Book Antiqua" panose="02040602050305030304" pitchFamily="18" charset="0"/>
                        </a:rPr>
                        <a:t>Düzeltmeye Esas Alınan Tarihi İçeren Aya İlişkin Yİ-ÜFE</a:t>
                      </a:r>
                      <a:endParaRPr lang="tr-TR" sz="1100" kern="100" dirty="0">
                        <a:effectLst/>
                        <a:latin typeface="Book Antiqua" panose="02040602050305030304" pitchFamily="18" charset="0"/>
                        <a:ea typeface="Aptos"/>
                        <a:cs typeface="Times New Roman" panose="02020603050405020304" pitchFamily="18" charset="0"/>
                      </a:endParaRPr>
                    </a:p>
                  </a:txBody>
                  <a:tcPr marL="68580" marR="68580" marT="0" marB="0" anchor="ctr"/>
                </a:tc>
                <a:extLst>
                  <a:ext uri="{0D108BD9-81ED-4DB2-BD59-A6C34878D82A}">
                    <a16:rowId xmlns:a16="http://schemas.microsoft.com/office/drawing/2014/main" val="3648388759"/>
                  </a:ext>
                </a:extLst>
              </a:tr>
            </a:tbl>
          </a:graphicData>
        </a:graphic>
      </p:graphicFrame>
    </p:spTree>
    <p:extLst>
      <p:ext uri="{BB962C8B-B14F-4D97-AF65-F5344CB8AC3E}">
        <p14:creationId xmlns:p14="http://schemas.microsoft.com/office/powerpoint/2010/main" val="346155644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0539" y="624110"/>
            <a:ext cx="9834074" cy="949713"/>
          </a:xfrm>
        </p:spPr>
        <p:txBody>
          <a:bodyPr>
            <a:normAutofit/>
          </a:bodyPr>
          <a:lstStyle/>
          <a:p>
            <a:r>
              <a:rPr lang="tr-TR" sz="2800" b="1" dirty="0" smtClean="0">
                <a:solidFill>
                  <a:schemeClr val="tx1"/>
                </a:solidFill>
                <a:latin typeface="Book Antiqua" panose="02040602050305030304" pitchFamily="18" charset="0"/>
              </a:rPr>
              <a:t>Soru: </a:t>
            </a:r>
            <a:r>
              <a:rPr lang="tr-TR" sz="2800" b="1" dirty="0">
                <a:solidFill>
                  <a:schemeClr val="tx1"/>
                </a:solidFill>
                <a:latin typeface="Book Antiqua" panose="02040602050305030304" pitchFamily="18" charset="0"/>
              </a:rPr>
              <a:t>Düzeltmeye esas tutar nedir? </a:t>
            </a:r>
          </a:p>
        </p:txBody>
      </p:sp>
      <p:sp>
        <p:nvSpPr>
          <p:cNvPr id="3" name="İçerik Yer Tutucusu 2"/>
          <p:cNvSpPr>
            <a:spLocks noGrp="1"/>
          </p:cNvSpPr>
          <p:nvPr>
            <p:ph idx="1"/>
          </p:nvPr>
        </p:nvSpPr>
        <p:spPr>
          <a:xfrm>
            <a:off x="1688122" y="1362809"/>
            <a:ext cx="9979270" cy="5117122"/>
          </a:xfrm>
        </p:spPr>
        <p:txBody>
          <a:bodyPr>
            <a:noAutofit/>
          </a:bodyPr>
          <a:lstStyle/>
          <a:p>
            <a:pPr algn="just"/>
            <a:r>
              <a:rPr lang="tr-TR" sz="2400" dirty="0" smtClean="0">
                <a:solidFill>
                  <a:schemeClr val="tx1"/>
                </a:solidFill>
                <a:latin typeface="Book Antiqua" panose="02040602050305030304" pitchFamily="18" charset="0"/>
              </a:rPr>
              <a:t>Düzeltmeye </a:t>
            </a:r>
            <a:r>
              <a:rPr lang="tr-TR" sz="2400" dirty="0">
                <a:solidFill>
                  <a:schemeClr val="tx1"/>
                </a:solidFill>
                <a:latin typeface="Book Antiqua" panose="02040602050305030304" pitchFamily="18" charset="0"/>
              </a:rPr>
              <a:t>esas </a:t>
            </a:r>
            <a:r>
              <a:rPr lang="tr-TR" sz="2400" dirty="0" smtClean="0">
                <a:solidFill>
                  <a:schemeClr val="tx1"/>
                </a:solidFill>
                <a:latin typeface="Book Antiqua" panose="02040602050305030304" pitchFamily="18" charset="0"/>
              </a:rPr>
              <a:t>tutar, </a:t>
            </a:r>
            <a:r>
              <a:rPr lang="tr-TR" sz="2400" b="1" dirty="0" smtClean="0">
                <a:solidFill>
                  <a:srgbClr val="C00000"/>
                </a:solidFill>
                <a:latin typeface="Book Antiqua" panose="02040602050305030304" pitchFamily="18" charset="0"/>
              </a:rPr>
              <a:t>213 sayılı VUK </a:t>
            </a:r>
            <a:r>
              <a:rPr lang="tr-TR" sz="2400" b="1" dirty="0">
                <a:solidFill>
                  <a:srgbClr val="C00000"/>
                </a:solidFill>
                <a:latin typeface="Book Antiqua" panose="02040602050305030304" pitchFamily="18" charset="0"/>
              </a:rPr>
              <a:t>değerleme hükümlerine göre olması gereken tutardır. </a:t>
            </a:r>
            <a:endParaRPr lang="tr-TR" sz="2400" b="1" dirty="0" smtClean="0">
              <a:solidFill>
                <a:srgbClr val="C00000"/>
              </a:solidFill>
              <a:latin typeface="Book Antiqua" panose="02040602050305030304" pitchFamily="18" charset="0"/>
            </a:endParaRPr>
          </a:p>
          <a:p>
            <a:pPr marL="0" indent="0" algn="just">
              <a:buNone/>
            </a:pPr>
            <a:r>
              <a:rPr lang="tr-TR" sz="2400" dirty="0" smtClean="0">
                <a:solidFill>
                  <a:schemeClr val="tx1"/>
                </a:solidFill>
                <a:latin typeface="Book Antiqua" panose="02040602050305030304" pitchFamily="18" charset="0"/>
              </a:rPr>
              <a:t>       - Hisse sentleri alış bedeli ile değerlenir.</a:t>
            </a:r>
          </a:p>
          <a:p>
            <a:pPr marL="0" indent="0" algn="just">
              <a:buNone/>
            </a:pPr>
            <a:r>
              <a:rPr lang="tr-TR" sz="2400" dirty="0" smtClean="0">
                <a:solidFill>
                  <a:schemeClr val="tx1"/>
                </a:solidFill>
                <a:latin typeface="Book Antiqua" panose="02040602050305030304" pitchFamily="18" charset="0"/>
              </a:rPr>
              <a:t>       - Stoklar</a:t>
            </a:r>
            <a:r>
              <a:rPr lang="tr-TR" sz="2400" dirty="0">
                <a:solidFill>
                  <a:schemeClr val="tx1"/>
                </a:solidFill>
                <a:latin typeface="Book Antiqua" panose="02040602050305030304" pitchFamily="18" charset="0"/>
              </a:rPr>
              <a:t>, maliyet bedeli (FİFO, Ağırlıklı Ort. Maliyet </a:t>
            </a:r>
            <a:r>
              <a:rPr lang="tr-TR" sz="2400" dirty="0" err="1">
                <a:solidFill>
                  <a:schemeClr val="tx1"/>
                </a:solidFill>
                <a:latin typeface="Book Antiqua" panose="02040602050305030304" pitchFamily="18" charset="0"/>
              </a:rPr>
              <a:t>Yönt</a:t>
            </a:r>
            <a:r>
              <a:rPr lang="tr-TR" sz="2400" dirty="0">
                <a:solidFill>
                  <a:schemeClr val="tx1"/>
                </a:solidFill>
                <a:latin typeface="Book Antiqua" panose="02040602050305030304" pitchFamily="18" charset="0"/>
              </a:rPr>
              <a:t>. </a:t>
            </a:r>
            <a:r>
              <a:rPr lang="tr-TR" sz="2400" dirty="0" err="1">
                <a:solidFill>
                  <a:schemeClr val="tx1"/>
                </a:solidFill>
                <a:latin typeface="Book Antiqua" panose="02040602050305030304" pitchFamily="18" charset="0"/>
              </a:rPr>
              <a:t>vb</a:t>
            </a:r>
            <a:r>
              <a:rPr lang="tr-TR" sz="2400" dirty="0">
                <a:solidFill>
                  <a:schemeClr val="tx1"/>
                </a:solidFill>
                <a:latin typeface="Book Antiqua" panose="02040602050305030304" pitchFamily="18" charset="0"/>
              </a:rPr>
              <a:t>) ile değerlenmektedir</a:t>
            </a:r>
            <a:r>
              <a:rPr lang="tr-TR" sz="2400" dirty="0" smtClean="0">
                <a:solidFill>
                  <a:schemeClr val="tx1"/>
                </a:solidFill>
                <a:latin typeface="Book Antiqua" panose="02040602050305030304" pitchFamily="18" charset="0"/>
              </a:rPr>
              <a:t>.</a:t>
            </a:r>
          </a:p>
          <a:p>
            <a:pPr marL="0" indent="0" algn="just">
              <a:buNone/>
            </a:pPr>
            <a:r>
              <a:rPr lang="tr-TR" sz="2400" dirty="0">
                <a:solidFill>
                  <a:schemeClr val="tx1"/>
                </a:solidFill>
                <a:latin typeface="Book Antiqua" panose="02040602050305030304" pitchFamily="18" charset="0"/>
              </a:rPr>
              <a:t> </a:t>
            </a:r>
            <a:r>
              <a:rPr lang="tr-TR" sz="2400" dirty="0" smtClean="0">
                <a:solidFill>
                  <a:schemeClr val="tx1"/>
                </a:solidFill>
                <a:latin typeface="Book Antiqua" panose="02040602050305030304" pitchFamily="18" charset="0"/>
              </a:rPr>
              <a:t>      - Yabancı para cinsinden olan alacak ve borçlar döviz alış kuru ile değerlenir.</a:t>
            </a:r>
            <a:endParaRPr lang="tr-TR" sz="2400" dirty="0">
              <a:solidFill>
                <a:schemeClr val="tx1"/>
              </a:solidFill>
              <a:latin typeface="Book Antiqua" panose="02040602050305030304" pitchFamily="18" charset="0"/>
            </a:endParaRPr>
          </a:p>
          <a:p>
            <a:pPr marL="0" indent="0" algn="just">
              <a:buNone/>
            </a:pPr>
            <a:endParaRPr lang="tr-TR" sz="2400" dirty="0">
              <a:solidFill>
                <a:schemeClr val="tx1"/>
              </a:solidFill>
              <a:latin typeface="Book Antiqua" panose="02040602050305030304" pitchFamily="18" charset="0"/>
            </a:endParaRPr>
          </a:p>
          <a:p>
            <a:pPr algn="just"/>
            <a:r>
              <a:rPr lang="tr-TR" sz="2400" dirty="0" smtClean="0">
                <a:solidFill>
                  <a:schemeClr val="tx1"/>
                </a:solidFill>
                <a:latin typeface="Book Antiqua" panose="02040602050305030304" pitchFamily="18" charset="0"/>
              </a:rPr>
              <a:t>Enflasyon </a:t>
            </a:r>
            <a:r>
              <a:rPr lang="tr-TR" sz="2400" dirty="0">
                <a:solidFill>
                  <a:schemeClr val="tx1"/>
                </a:solidFill>
                <a:latin typeface="Book Antiqua" panose="02040602050305030304" pitchFamily="18" charset="0"/>
              </a:rPr>
              <a:t>düzeltme </a:t>
            </a:r>
            <a:r>
              <a:rPr lang="tr-TR" sz="2400" dirty="0" smtClean="0">
                <a:solidFill>
                  <a:schemeClr val="tx1"/>
                </a:solidFill>
                <a:latin typeface="Book Antiqua" panose="02040602050305030304" pitchFamily="18" charset="0"/>
              </a:rPr>
              <a:t>işlemi ise, </a:t>
            </a:r>
            <a:r>
              <a:rPr lang="tr-TR" sz="2400" dirty="0">
                <a:solidFill>
                  <a:schemeClr val="tx1"/>
                </a:solidFill>
                <a:latin typeface="Book Antiqua" panose="02040602050305030304" pitchFamily="18" charset="0"/>
              </a:rPr>
              <a:t>düzeltmeye esas tutarın düzeltme katsayısı ile çarpılması işlemidir. </a:t>
            </a:r>
          </a:p>
        </p:txBody>
      </p:sp>
      <p:sp>
        <p:nvSpPr>
          <p:cNvPr id="5" name="Slayt Numarası Yer Tutucusu 4"/>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27822499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4162" y="624110"/>
            <a:ext cx="10286999" cy="1494836"/>
          </a:xfrm>
        </p:spPr>
        <p:txBody>
          <a:bodyPr>
            <a:normAutofit fontScale="90000"/>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 2024 yılı enflasyon düzeltmesi işlemeleri kapsamında uygulanabilecek toplulaştırılmış yöntemler nelerdir?</a:t>
            </a:r>
          </a:p>
        </p:txBody>
      </p:sp>
      <p:pic>
        <p:nvPicPr>
          <p:cNvPr id="6" name="İçerik Yer Tutucusu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21723" y="2444261"/>
            <a:ext cx="6400059" cy="4044462"/>
          </a:xfrm>
        </p:spPr>
      </p:pic>
      <p:sp>
        <p:nvSpPr>
          <p:cNvPr id="4" name="Slayt Numarası Yer Tutucusu 3"/>
          <p:cNvSpPr>
            <a:spLocks noGrp="1"/>
          </p:cNvSpPr>
          <p:nvPr>
            <p:ph type="sldNum" sz="quarter" idx="12"/>
          </p:nvPr>
        </p:nvSpPr>
        <p:spPr/>
        <p:txBody>
          <a:bodyPr/>
          <a:lstStyle/>
          <a:p>
            <a:fld id="{D57F1E4F-1CFF-5643-939E-217C01CDF565}" type="slidenum">
              <a:rPr lang="en-US" smtClean="0"/>
              <a:pPr/>
              <a:t>40</a:t>
            </a:fld>
            <a:endParaRPr lang="en-US" dirty="0"/>
          </a:p>
        </p:txBody>
      </p:sp>
    </p:spTree>
    <p:extLst>
      <p:ext uri="{BB962C8B-B14F-4D97-AF65-F5344CB8AC3E}">
        <p14:creationId xmlns:p14="http://schemas.microsoft.com/office/powerpoint/2010/main" val="189688478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çerik Yer Tutucusu 7"/>
          <p:cNvSpPr>
            <a:spLocks noGrp="1"/>
          </p:cNvSpPr>
          <p:nvPr>
            <p:ph idx="1"/>
          </p:nvPr>
        </p:nvSpPr>
        <p:spPr>
          <a:xfrm>
            <a:off x="1617784" y="1239715"/>
            <a:ext cx="10032024" cy="4671507"/>
          </a:xfrm>
        </p:spPr>
        <p:txBody>
          <a:bodyPr>
            <a:normAutofit/>
          </a:bodyPr>
          <a:lstStyle/>
          <a:p>
            <a:pPr algn="just"/>
            <a:r>
              <a:rPr lang="tr-TR" dirty="0" smtClean="0">
                <a:solidFill>
                  <a:schemeClr val="tx1"/>
                </a:solidFill>
                <a:latin typeface="Book Antiqua" panose="02040602050305030304" pitchFamily="18" charset="0"/>
              </a:rPr>
              <a:t>Toplulaştırılmış </a:t>
            </a:r>
            <a:r>
              <a:rPr lang="tr-TR" dirty="0">
                <a:solidFill>
                  <a:schemeClr val="tx1"/>
                </a:solidFill>
                <a:latin typeface="Book Antiqua" panose="02040602050305030304" pitchFamily="18" charset="0"/>
              </a:rPr>
              <a:t>yöntemler sadece STOKLARLA sınırlıdır.</a:t>
            </a:r>
          </a:p>
          <a:p>
            <a:pPr algn="just"/>
            <a:r>
              <a:rPr lang="tr-TR" dirty="0" smtClean="0">
                <a:solidFill>
                  <a:schemeClr val="tx1"/>
                </a:solidFill>
                <a:latin typeface="Book Antiqua" panose="02040602050305030304" pitchFamily="18" charset="0"/>
              </a:rPr>
              <a:t>Toplulaştırılmış </a:t>
            </a:r>
            <a:r>
              <a:rPr lang="tr-TR" dirty="0">
                <a:solidFill>
                  <a:schemeClr val="tx1"/>
                </a:solidFill>
                <a:latin typeface="Book Antiqua" panose="02040602050305030304" pitchFamily="18" charset="0"/>
              </a:rPr>
              <a:t>yöntemlerde </a:t>
            </a:r>
            <a:r>
              <a:rPr lang="tr-TR" dirty="0" err="1">
                <a:solidFill>
                  <a:schemeClr val="tx1"/>
                </a:solidFill>
                <a:latin typeface="Book Antiqua" panose="02040602050305030304" pitchFamily="18" charset="0"/>
              </a:rPr>
              <a:t>ROFM’nin</a:t>
            </a:r>
            <a:r>
              <a:rPr lang="tr-TR" dirty="0">
                <a:solidFill>
                  <a:schemeClr val="tx1"/>
                </a:solidFill>
                <a:latin typeface="Book Antiqua" panose="02040602050305030304" pitchFamily="18" charset="0"/>
              </a:rPr>
              <a:t> düşülmesi ihtiyaridir.</a:t>
            </a:r>
          </a:p>
          <a:p>
            <a:pPr algn="just"/>
            <a:r>
              <a:rPr lang="tr-TR" dirty="0" smtClean="0">
                <a:solidFill>
                  <a:schemeClr val="tx1"/>
                </a:solidFill>
                <a:latin typeface="Book Antiqua" panose="02040602050305030304" pitchFamily="18" charset="0"/>
              </a:rPr>
              <a:t>Toplulaştırılmış </a:t>
            </a:r>
            <a:r>
              <a:rPr lang="tr-TR" dirty="0">
                <a:solidFill>
                  <a:schemeClr val="tx1"/>
                </a:solidFill>
                <a:latin typeface="Book Antiqua" panose="02040602050305030304" pitchFamily="18" charset="0"/>
              </a:rPr>
              <a:t>yöntemlerde her bir mal grubunda ve mümkün olduğunca </a:t>
            </a:r>
            <a:r>
              <a:rPr lang="tr-TR" dirty="0" smtClean="0">
                <a:solidFill>
                  <a:schemeClr val="tx1"/>
                </a:solidFill>
                <a:latin typeface="Book Antiqua" panose="02040602050305030304" pitchFamily="18" charset="0"/>
              </a:rPr>
              <a:t>inilebilen </a:t>
            </a:r>
            <a:r>
              <a:rPr lang="tr-TR" dirty="0">
                <a:solidFill>
                  <a:schemeClr val="tx1"/>
                </a:solidFill>
                <a:latin typeface="Book Antiqua" panose="02040602050305030304" pitchFamily="18" charset="0"/>
              </a:rPr>
              <a:t>alt ayrıma kadar inilmesi esastır.</a:t>
            </a:r>
          </a:p>
          <a:p>
            <a:pPr algn="just"/>
            <a:r>
              <a:rPr lang="tr-TR" dirty="0" smtClean="0">
                <a:solidFill>
                  <a:schemeClr val="tx1"/>
                </a:solidFill>
                <a:latin typeface="Book Antiqua" panose="02040602050305030304" pitchFamily="18" charset="0"/>
              </a:rPr>
              <a:t>Ağırlıklı </a:t>
            </a:r>
            <a:r>
              <a:rPr lang="tr-TR" dirty="0">
                <a:solidFill>
                  <a:schemeClr val="tx1"/>
                </a:solidFill>
                <a:latin typeface="Book Antiqua" panose="02040602050305030304" pitchFamily="18" charset="0"/>
              </a:rPr>
              <a:t>Hareketli Ortalama Yöntemi kebir bazında uygulanabilir. </a:t>
            </a:r>
            <a:r>
              <a:rPr lang="tr-TR" dirty="0" smtClean="0">
                <a:solidFill>
                  <a:schemeClr val="tx1"/>
                </a:solidFill>
                <a:latin typeface="Book Antiqua" panose="02040602050305030304" pitchFamily="18" charset="0"/>
              </a:rPr>
              <a:t>(3 </a:t>
            </a:r>
            <a:r>
              <a:rPr lang="tr-TR" dirty="0">
                <a:solidFill>
                  <a:schemeClr val="tx1"/>
                </a:solidFill>
                <a:latin typeface="Book Antiqua" panose="02040602050305030304" pitchFamily="18" charset="0"/>
              </a:rPr>
              <a:t>yıl kullanmak şartıyla )</a:t>
            </a:r>
          </a:p>
          <a:p>
            <a:pPr algn="just"/>
            <a:r>
              <a:rPr lang="tr-TR" dirty="0" smtClean="0">
                <a:solidFill>
                  <a:schemeClr val="tx1"/>
                </a:solidFill>
                <a:latin typeface="Book Antiqua" panose="02040602050305030304" pitchFamily="18" charset="0"/>
              </a:rPr>
              <a:t>2024’te </a:t>
            </a:r>
            <a:r>
              <a:rPr lang="tr-TR" dirty="0">
                <a:solidFill>
                  <a:schemeClr val="tx1"/>
                </a:solidFill>
                <a:latin typeface="Book Antiqua" panose="02040602050305030304" pitchFamily="18" charset="0"/>
              </a:rPr>
              <a:t>önceki yılda uygulanan yöntemden bağımsız olarak yöntem seçimi serbest olup, ANCAK seçilen toplulaştırılmış yöntem geçici vergi dönemleri dahil üçüncü hesap döneminin sonuna kadar (2024 hesap dönem dahil) değiştirilemez.</a:t>
            </a:r>
          </a:p>
          <a:p>
            <a:pPr algn="just"/>
            <a:r>
              <a:rPr lang="tr-TR" dirty="0" smtClean="0">
                <a:solidFill>
                  <a:schemeClr val="tx1"/>
                </a:solidFill>
                <a:latin typeface="Book Antiqua" panose="02040602050305030304" pitchFamily="18" charset="0"/>
              </a:rPr>
              <a:t>2024 </a:t>
            </a:r>
            <a:r>
              <a:rPr lang="tr-TR" dirty="0">
                <a:solidFill>
                  <a:schemeClr val="tx1"/>
                </a:solidFill>
                <a:latin typeface="Book Antiqua" panose="02040602050305030304" pitchFamily="18" charset="0"/>
              </a:rPr>
              <a:t>hesap döneminin ilk geçici vergi dönemi itibarıyla gerçek yöntemin tercih edilmesi halinde (izleyen geçici vergi dönemleri dâhil) içinde bulunulan (2024) hesap dönemi sonuna kadar ilgili stok grubu için bu tercihten vazgeçilemeyecektir.</a:t>
            </a:r>
          </a:p>
          <a:p>
            <a:endParaRPr lang="tr-TR" dirty="0">
              <a:solidFill>
                <a:schemeClr val="tx1"/>
              </a:solidFill>
              <a:latin typeface="Book Antiqua" panose="02040602050305030304" pitchFamily="18" charset="0"/>
            </a:endParaRPr>
          </a:p>
        </p:txBody>
      </p:sp>
      <p:sp>
        <p:nvSpPr>
          <p:cNvPr id="2" name="Slayt Numarası Yer Tutucusu 1"/>
          <p:cNvSpPr>
            <a:spLocks noGrp="1"/>
          </p:cNvSpPr>
          <p:nvPr>
            <p:ph type="sldNum" sz="quarter" idx="12"/>
          </p:nvPr>
        </p:nvSpPr>
        <p:spPr/>
        <p:txBody>
          <a:bodyPr/>
          <a:lstStyle/>
          <a:p>
            <a:fld id="{D57F1E4F-1CFF-5643-939E-217C01CDF565}" type="slidenum">
              <a:rPr lang="en-US" smtClean="0"/>
              <a:pPr/>
              <a:t>41</a:t>
            </a:fld>
            <a:endParaRPr lang="en-US" dirty="0"/>
          </a:p>
        </p:txBody>
      </p:sp>
    </p:spTree>
    <p:extLst>
      <p:ext uri="{BB962C8B-B14F-4D97-AF65-F5344CB8AC3E}">
        <p14:creationId xmlns:p14="http://schemas.microsoft.com/office/powerpoint/2010/main" val="32344640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73823" y="624110"/>
            <a:ext cx="10243039" cy="1280890"/>
          </a:xfrm>
        </p:spPr>
        <p:txBody>
          <a:bodyPr>
            <a:normAutofit fontScale="90000"/>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2024 yılı enflasyon düzeltmesi uygulaması kapsamında ROFM hesaplamasında görülen farklıklar nelerdir?</a:t>
            </a:r>
          </a:p>
        </p:txBody>
      </p:sp>
      <p:sp>
        <p:nvSpPr>
          <p:cNvPr id="3" name="İçerik Yer Tutucusu 2"/>
          <p:cNvSpPr>
            <a:spLocks noGrp="1"/>
          </p:cNvSpPr>
          <p:nvPr>
            <p:ph idx="1"/>
          </p:nvPr>
        </p:nvSpPr>
        <p:spPr>
          <a:xfrm>
            <a:off x="1582615" y="2277208"/>
            <a:ext cx="10295793" cy="3634014"/>
          </a:xfrm>
        </p:spPr>
        <p:txBody>
          <a:bodyPr/>
          <a:lstStyle/>
          <a:p>
            <a:pPr algn="just"/>
            <a:r>
              <a:rPr lang="tr-TR" dirty="0">
                <a:solidFill>
                  <a:schemeClr val="tx1"/>
                </a:solidFill>
                <a:latin typeface="Book Antiqua" panose="02040602050305030304" pitchFamily="18" charset="0"/>
              </a:rPr>
              <a:t>2024 yılında “Toplam finansman maliyetinin esas alınması” yöntemine göre ROFM hesaplamasında, finansman maliyetinin oluştuğu hesap dönemi (2024) kapanmamış ise (geçici vergi dönemleri itibariyle), mali tablonun ait olduğu aya ilişkin Yİ-ÜFE esas alınacaktır.</a:t>
            </a:r>
          </a:p>
          <a:p>
            <a:pPr algn="just"/>
            <a:r>
              <a:rPr lang="tr-TR" dirty="0" smtClean="0">
                <a:solidFill>
                  <a:schemeClr val="tx1"/>
                </a:solidFill>
                <a:latin typeface="Book Antiqua" panose="02040602050305030304" pitchFamily="18" charset="0"/>
              </a:rPr>
              <a:t>2024 </a:t>
            </a:r>
            <a:r>
              <a:rPr lang="tr-TR" dirty="0">
                <a:solidFill>
                  <a:schemeClr val="tx1"/>
                </a:solidFill>
                <a:latin typeface="Book Antiqua" panose="02040602050305030304" pitchFamily="18" charset="0"/>
              </a:rPr>
              <a:t>yılında “Toplam finansman maliyetinin esas alınması” yöntemini seçen mükellefler seçtikleri bu yöntemden, seçimi yaptıkları hesap dönemi (2024) dâhil üçüncü hesap döneminin sonuna kadar dönemeyeceklerdir.</a:t>
            </a:r>
          </a:p>
          <a:p>
            <a:pPr algn="just"/>
            <a:r>
              <a:rPr lang="tr-TR" dirty="0" smtClean="0">
                <a:solidFill>
                  <a:schemeClr val="tx1"/>
                </a:solidFill>
                <a:latin typeface="Book Antiqua" panose="02040602050305030304" pitchFamily="18" charset="0"/>
              </a:rPr>
              <a:t>2024 </a:t>
            </a:r>
            <a:r>
              <a:rPr lang="tr-TR" dirty="0">
                <a:solidFill>
                  <a:schemeClr val="tx1"/>
                </a:solidFill>
                <a:latin typeface="Book Antiqua" panose="02040602050305030304" pitchFamily="18" charset="0"/>
              </a:rPr>
              <a:t>ve takip eden yıllarda da ROFM hesaplanacak, ancak hesaplanan ROFM için itfa olunmayan kısma ilişkin beyanname üzerinde herhangi bir indirim yapılması söz konusu olmayacaktır. </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42</a:t>
            </a:fld>
            <a:endParaRPr lang="en-US" dirty="0"/>
          </a:p>
        </p:txBody>
      </p:sp>
    </p:spTree>
    <p:extLst>
      <p:ext uri="{BB962C8B-B14F-4D97-AF65-F5344CB8AC3E}">
        <p14:creationId xmlns:p14="http://schemas.microsoft.com/office/powerpoint/2010/main" val="35648783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3631" y="624109"/>
            <a:ext cx="9900138" cy="1459667"/>
          </a:xfrm>
        </p:spPr>
        <p:txBody>
          <a:bodyPr>
            <a:normAutofit fontScale="90000"/>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Enflasyon düzeltmesi tabi mükellefler için 2024 yılı cari dönem karı/zararı ne şekilde tespit edilecektir?</a:t>
            </a:r>
          </a:p>
        </p:txBody>
      </p:sp>
      <p:sp>
        <p:nvSpPr>
          <p:cNvPr id="3" name="İçerik Yer Tutucusu 2"/>
          <p:cNvSpPr>
            <a:spLocks noGrp="1"/>
          </p:cNvSpPr>
          <p:nvPr>
            <p:ph idx="1"/>
          </p:nvPr>
        </p:nvSpPr>
        <p:spPr>
          <a:xfrm>
            <a:off x="1740877" y="2206869"/>
            <a:ext cx="9908932" cy="3704353"/>
          </a:xfrm>
        </p:spPr>
        <p:txBody>
          <a:bodyPr>
            <a:normAutofit fontScale="55000" lnSpcReduction="20000"/>
          </a:bodyPr>
          <a:lstStyle/>
          <a:p>
            <a:pPr algn="just"/>
            <a:r>
              <a:rPr lang="tr-TR" sz="2900" dirty="0" smtClean="0">
                <a:solidFill>
                  <a:schemeClr val="tx1"/>
                </a:solidFill>
                <a:latin typeface="Book Antiqua" panose="02040602050305030304" pitchFamily="18" charset="0"/>
              </a:rPr>
              <a:t>2024 </a:t>
            </a:r>
            <a:r>
              <a:rPr lang="tr-TR" sz="2900" dirty="0">
                <a:solidFill>
                  <a:schemeClr val="tx1"/>
                </a:solidFill>
                <a:latin typeface="Book Antiqua" panose="02040602050305030304" pitchFamily="18" charset="0"/>
              </a:rPr>
              <a:t>hesap dönemine ait vergi matrahı, düzeltilmiş bilançoya göre tespit edilecektir.</a:t>
            </a:r>
          </a:p>
          <a:p>
            <a:pPr algn="just"/>
            <a:r>
              <a:rPr lang="tr-TR" sz="2900" dirty="0" smtClean="0">
                <a:solidFill>
                  <a:schemeClr val="tx1"/>
                </a:solidFill>
                <a:latin typeface="Book Antiqua" panose="02040602050305030304" pitchFamily="18" charset="0"/>
              </a:rPr>
              <a:t>Geçici </a:t>
            </a:r>
            <a:r>
              <a:rPr lang="tr-TR" sz="2900" dirty="0">
                <a:solidFill>
                  <a:schemeClr val="tx1"/>
                </a:solidFill>
                <a:latin typeface="Book Antiqua" panose="02040602050305030304" pitchFamily="18" charset="0"/>
              </a:rPr>
              <a:t>vergi dönemleri ve hesap dönemi sonu itibarıyla oluşan kâr ya da zarar, “Enflasyon Düzeltme </a:t>
            </a:r>
            <a:r>
              <a:rPr lang="tr-TR" sz="2900" dirty="0" err="1">
                <a:solidFill>
                  <a:schemeClr val="tx1"/>
                </a:solidFill>
                <a:latin typeface="Book Antiqua" panose="02040602050305030304" pitchFamily="18" charset="0"/>
              </a:rPr>
              <a:t>Hesabı”nın</a:t>
            </a:r>
            <a:r>
              <a:rPr lang="tr-TR" sz="2900" dirty="0">
                <a:solidFill>
                  <a:schemeClr val="tx1"/>
                </a:solidFill>
                <a:latin typeface="Book Antiqua" panose="02040602050305030304" pitchFamily="18" charset="0"/>
              </a:rPr>
              <a:t> bakiyesine göre bulunacaktır.  “Enflasyon Düzeltme </a:t>
            </a:r>
            <a:r>
              <a:rPr lang="tr-TR" sz="2900" dirty="0" err="1">
                <a:solidFill>
                  <a:schemeClr val="tx1"/>
                </a:solidFill>
                <a:latin typeface="Book Antiqua" panose="02040602050305030304" pitchFamily="18" charset="0"/>
              </a:rPr>
              <a:t>Hesabı”nın</a:t>
            </a:r>
            <a:r>
              <a:rPr lang="tr-TR" sz="2900" dirty="0">
                <a:solidFill>
                  <a:schemeClr val="tx1"/>
                </a:solidFill>
                <a:latin typeface="Book Antiqua" panose="02040602050305030304" pitchFamily="18" charset="0"/>
              </a:rPr>
              <a:t> bakiyesi, “Enflasyon Düzeltmesi Kârları/Zararları” hesapları aracılığıyla “Dönem Kârı veya Zararı </a:t>
            </a:r>
            <a:r>
              <a:rPr lang="tr-TR" sz="2900" dirty="0" err="1">
                <a:solidFill>
                  <a:schemeClr val="tx1"/>
                </a:solidFill>
                <a:latin typeface="Book Antiqua" panose="02040602050305030304" pitchFamily="18" charset="0"/>
              </a:rPr>
              <a:t>Hesabı”na</a:t>
            </a:r>
            <a:r>
              <a:rPr lang="tr-TR" sz="2900" dirty="0">
                <a:solidFill>
                  <a:schemeClr val="tx1"/>
                </a:solidFill>
                <a:latin typeface="Book Antiqua" panose="02040602050305030304" pitchFamily="18" charset="0"/>
              </a:rPr>
              <a:t> devredilerek kapatılacak ve verilen bakiye türüne göre işletmenin dönem kâr ya da zararı görülmüş olacaktır.</a:t>
            </a:r>
          </a:p>
          <a:p>
            <a:pPr algn="just"/>
            <a:r>
              <a:rPr lang="tr-TR" sz="2900" dirty="0">
                <a:solidFill>
                  <a:schemeClr val="tx1"/>
                </a:solidFill>
                <a:latin typeface="Book Antiqua" panose="02040602050305030304" pitchFamily="18" charset="0"/>
              </a:rPr>
              <a:t>2024 yılı geçici vergi dönemleri ile hesap dönemi sonu bilançolarının düzeltilmesinde, dönem net kâr/zararı dört aşamada bulunacaktır:</a:t>
            </a:r>
          </a:p>
          <a:p>
            <a:pPr algn="just"/>
            <a:r>
              <a:rPr lang="tr-TR" sz="2900" dirty="0">
                <a:solidFill>
                  <a:schemeClr val="tx1"/>
                </a:solidFill>
                <a:latin typeface="Book Antiqua" panose="02040602050305030304" pitchFamily="18" charset="0"/>
              </a:rPr>
              <a:t>1. aşamada: Enflasyon düzeltmesine başlamadan evvel dönem sonu işlemleri (dönem amortisman gider/maliyet kayıtları hariç) yapılacak ve (düzeltme öncesi) dönem kâr/zararı bulunacaktır.</a:t>
            </a:r>
          </a:p>
          <a:p>
            <a:pPr algn="just"/>
            <a:r>
              <a:rPr lang="tr-TR" sz="2900" dirty="0">
                <a:solidFill>
                  <a:schemeClr val="tx1"/>
                </a:solidFill>
                <a:latin typeface="Book Antiqua" panose="02040602050305030304" pitchFamily="18" charset="0"/>
              </a:rPr>
              <a:t>2. aşamada: Enflasyon düzeltmesi yapıldıktan sonra “698 Enflasyon Düzeltme Hesabı” bakiyesi, durumuna göre “648 Enflasyon Düzeltmesi Kârları” veya “658 Enflasyon Düzeltmesi Zararları (-)” hesapları üzerinden gelir tablosuna (dönem kâr/zarar hesabına) aktarılacaktır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43</a:t>
            </a:fld>
            <a:endParaRPr lang="en-US" dirty="0"/>
          </a:p>
        </p:txBody>
      </p:sp>
    </p:spTree>
    <p:extLst>
      <p:ext uri="{BB962C8B-B14F-4D97-AF65-F5344CB8AC3E}">
        <p14:creationId xmlns:p14="http://schemas.microsoft.com/office/powerpoint/2010/main" val="126157691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23292" y="633046"/>
            <a:ext cx="10084778" cy="5251799"/>
          </a:xfrm>
        </p:spPr>
        <p:txBody>
          <a:bodyPr/>
          <a:lstStyle/>
          <a:p>
            <a:pPr algn="just"/>
            <a:r>
              <a:rPr lang="tr-TR" dirty="0">
                <a:solidFill>
                  <a:schemeClr val="tx1"/>
                </a:solidFill>
                <a:latin typeface="Book Antiqua" panose="02040602050305030304" pitchFamily="18" charset="0"/>
              </a:rPr>
              <a:t>3. aşamada: Enflasyon düzeltmesi yapıldıktan sonra, amortismana tabi kıymetlerin, düzeltilmiş yeni değerleri üzerinden dönem amortismanları ayrılacak ve </a:t>
            </a:r>
            <a:r>
              <a:rPr lang="tr-TR" dirty="0" err="1">
                <a:solidFill>
                  <a:schemeClr val="tx1"/>
                </a:solidFill>
                <a:latin typeface="Book Antiqua" panose="02040602050305030304" pitchFamily="18" charset="0"/>
              </a:rPr>
              <a:t>giderleştirilen</a:t>
            </a:r>
            <a:r>
              <a:rPr lang="tr-TR" dirty="0">
                <a:solidFill>
                  <a:schemeClr val="tx1"/>
                </a:solidFill>
                <a:latin typeface="Book Antiqua" panose="02040602050305030304" pitchFamily="18" charset="0"/>
              </a:rPr>
              <a:t> amortisman (740-760-770) tutarları dikkate alınarak (düzeltme sonrası) dönem kâr/zararı tutarına ulaşılacaktır.</a:t>
            </a:r>
          </a:p>
          <a:p>
            <a:pPr algn="just"/>
            <a:r>
              <a:rPr lang="tr-TR" dirty="0">
                <a:solidFill>
                  <a:schemeClr val="tx1"/>
                </a:solidFill>
                <a:latin typeface="Book Antiqua" panose="02040602050305030304" pitchFamily="18" charset="0"/>
              </a:rPr>
              <a:t>4. aşamada: Bulunan (düzeltme sonrası) dönem kâr/zararı üzerinden (varsa) vergi karşılığı ayrılacak ve böylece dönem net kârı/zararına ulaşılacaktır.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44</a:t>
            </a:fld>
            <a:endParaRPr lang="en-US" dirty="0"/>
          </a:p>
        </p:txBody>
      </p:sp>
      <p:pic>
        <p:nvPicPr>
          <p:cNvPr id="5" name="Resim 4"/>
          <p:cNvPicPr>
            <a:picLocks noChangeAspect="1"/>
          </p:cNvPicPr>
          <p:nvPr/>
        </p:nvPicPr>
        <p:blipFill>
          <a:blip r:embed="rId2"/>
          <a:stretch>
            <a:fillRect/>
          </a:stretch>
        </p:blipFill>
        <p:spPr>
          <a:xfrm>
            <a:off x="2936630" y="3033345"/>
            <a:ext cx="7869115" cy="1872761"/>
          </a:xfrm>
          <a:prstGeom prst="rect">
            <a:avLst/>
          </a:prstGeom>
        </p:spPr>
      </p:pic>
    </p:spTree>
    <p:extLst>
      <p:ext uri="{BB962C8B-B14F-4D97-AF65-F5344CB8AC3E}">
        <p14:creationId xmlns:p14="http://schemas.microsoft.com/office/powerpoint/2010/main" val="171760325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4162" y="624110"/>
            <a:ext cx="10269415" cy="1280890"/>
          </a:xfrm>
        </p:spPr>
        <p:txBody>
          <a:bodyPr>
            <a:normAutofit fontScale="90000"/>
          </a:bodyPr>
          <a:lstStyle/>
          <a:p>
            <a:pPr algn="just"/>
            <a:r>
              <a:rPr lang="tr-TR" b="1" dirty="0" smtClean="0">
                <a:solidFill>
                  <a:schemeClr val="tx1"/>
                </a:solidFill>
                <a:latin typeface="Book Antiqua" panose="02040602050305030304" pitchFamily="18" charset="0"/>
              </a:rPr>
              <a:t>Soru: 2024 </a:t>
            </a:r>
            <a:r>
              <a:rPr lang="tr-TR" b="1" dirty="0">
                <a:solidFill>
                  <a:schemeClr val="tx1"/>
                </a:solidFill>
                <a:latin typeface="Book Antiqua" panose="02040602050305030304" pitchFamily="18" charset="0"/>
              </a:rPr>
              <a:t>yılında bilançolarını enflasyon düzeltmesine tabi tutan mükelleflerin beyanname üzerinde yapması gereken işlemler nelerdir?</a:t>
            </a:r>
          </a:p>
        </p:txBody>
      </p:sp>
      <p:sp>
        <p:nvSpPr>
          <p:cNvPr id="3" name="İçerik Yer Tutucusu 2"/>
          <p:cNvSpPr>
            <a:spLocks noGrp="1"/>
          </p:cNvSpPr>
          <p:nvPr>
            <p:ph idx="1"/>
          </p:nvPr>
        </p:nvSpPr>
        <p:spPr>
          <a:xfrm>
            <a:off x="1670539" y="2435468"/>
            <a:ext cx="10216662" cy="3956540"/>
          </a:xfrm>
        </p:spPr>
        <p:txBody>
          <a:bodyPr>
            <a:normAutofit fontScale="92500" lnSpcReduction="20000"/>
          </a:bodyPr>
          <a:lstStyle/>
          <a:p>
            <a:pPr algn="just"/>
            <a:r>
              <a:rPr lang="tr-TR" dirty="0" smtClean="0">
                <a:solidFill>
                  <a:schemeClr val="tx1"/>
                </a:solidFill>
                <a:latin typeface="Book Antiqua" panose="02040602050305030304" pitchFamily="18" charset="0"/>
              </a:rPr>
              <a:t>Bilanço </a:t>
            </a:r>
            <a:r>
              <a:rPr lang="tr-TR" dirty="0">
                <a:solidFill>
                  <a:schemeClr val="tx1"/>
                </a:solidFill>
                <a:latin typeface="Book Antiqua" panose="02040602050305030304" pitchFamily="18" charset="0"/>
              </a:rPr>
              <a:t>esasına göre defter tutan gelir veya kurumlar vergisi mükellefleri, 2024 hesap dönemi başından itibaren verilecek YGV ve KV ile GV beyannamelerinde beyan edecekleri vergi matrahlarını tespit ederken, (beyanname üzerinde ayrıca bir düzeltme yapmaksızın</a:t>
            </a:r>
            <a:r>
              <a:rPr lang="tr-TR" dirty="0" smtClean="0">
                <a:solidFill>
                  <a:schemeClr val="tx1"/>
                </a:solidFill>
                <a:latin typeface="Book Antiqua" panose="02040602050305030304" pitchFamily="18" charset="0"/>
              </a:rPr>
              <a:t>)</a:t>
            </a:r>
            <a:endParaRPr lang="tr-TR" dirty="0">
              <a:solidFill>
                <a:schemeClr val="tx1"/>
              </a:solidFill>
              <a:latin typeface="Book Antiqua" panose="02040602050305030304" pitchFamily="18" charset="0"/>
            </a:endParaRPr>
          </a:p>
          <a:p>
            <a:pPr algn="just"/>
            <a:r>
              <a:rPr lang="tr-TR" dirty="0" smtClean="0">
                <a:solidFill>
                  <a:schemeClr val="tx1"/>
                </a:solidFill>
                <a:latin typeface="Book Antiqua" panose="02040602050305030304" pitchFamily="18" charset="0"/>
              </a:rPr>
              <a:t>(</a:t>
            </a:r>
            <a:r>
              <a:rPr lang="tr-TR" dirty="0">
                <a:solidFill>
                  <a:schemeClr val="tx1"/>
                </a:solidFill>
                <a:latin typeface="Book Antiqua" panose="02040602050305030304" pitchFamily="18" charset="0"/>
              </a:rPr>
              <a:t>Düzeltme öncesi bilançolara dayanan) 2023 ve önceki hesap dönemlerine ait indirilemeyen geçmiş yıl mali zararlarını mukayyet değerleri ile dikkate alacaklardır</a:t>
            </a:r>
            <a:r>
              <a:rPr lang="tr-TR" dirty="0" smtClean="0">
                <a:solidFill>
                  <a:schemeClr val="tx1"/>
                </a:solidFill>
                <a:latin typeface="Book Antiqua" panose="02040602050305030304" pitchFamily="18" charset="0"/>
              </a:rPr>
              <a:t>.</a:t>
            </a:r>
            <a:endParaRPr lang="tr-TR" dirty="0">
              <a:solidFill>
                <a:schemeClr val="tx1"/>
              </a:solidFill>
              <a:latin typeface="Book Antiqua" panose="02040602050305030304" pitchFamily="18" charset="0"/>
            </a:endParaRPr>
          </a:p>
          <a:p>
            <a:pPr algn="just"/>
            <a:r>
              <a:rPr lang="tr-TR" dirty="0" smtClean="0">
                <a:solidFill>
                  <a:schemeClr val="tx1"/>
                </a:solidFill>
                <a:latin typeface="Book Antiqua" panose="02040602050305030304" pitchFamily="18" charset="0"/>
              </a:rPr>
              <a:t>2024 </a:t>
            </a:r>
            <a:r>
              <a:rPr lang="tr-TR" dirty="0">
                <a:solidFill>
                  <a:schemeClr val="tx1"/>
                </a:solidFill>
                <a:latin typeface="Book Antiqua" panose="02040602050305030304" pitchFamily="18" charset="0"/>
              </a:rPr>
              <a:t>ve sonraki hesap dönemlerine ait geçmiş yıl mali zararları, kanunen kabul edilmeyen giderleri ve istisnalar ise enflasyon düzeltmesine tabi tutulmuş tutarları ile dikkate alacaklardır. </a:t>
            </a:r>
          </a:p>
          <a:p>
            <a:pPr algn="just"/>
            <a:r>
              <a:rPr lang="tr-TR" dirty="0" smtClean="0">
                <a:solidFill>
                  <a:schemeClr val="tx1"/>
                </a:solidFill>
                <a:latin typeface="Book Antiqua" panose="02040602050305030304" pitchFamily="18" charset="0"/>
              </a:rPr>
              <a:t>Bilanço </a:t>
            </a:r>
            <a:r>
              <a:rPr lang="tr-TR" dirty="0">
                <a:solidFill>
                  <a:schemeClr val="tx1"/>
                </a:solidFill>
                <a:latin typeface="Book Antiqua" panose="02040602050305030304" pitchFamily="18" charset="0"/>
              </a:rPr>
              <a:t>üzerinde düzeltmeye tabi tutulan parasal olmayan kıymetlerden kaynaklanan </a:t>
            </a:r>
            <a:r>
              <a:rPr lang="tr-TR" dirty="0" err="1">
                <a:solidFill>
                  <a:schemeClr val="tx1"/>
                </a:solidFill>
                <a:latin typeface="Book Antiqua" panose="02040602050305030304" pitchFamily="18" charset="0"/>
              </a:rPr>
              <a:t>KKEG’leri</a:t>
            </a:r>
            <a:r>
              <a:rPr lang="tr-TR" dirty="0">
                <a:solidFill>
                  <a:schemeClr val="tx1"/>
                </a:solidFill>
                <a:latin typeface="Book Antiqua" panose="02040602050305030304" pitchFamily="18" charset="0"/>
              </a:rPr>
              <a:t> düzeltilmiş tutarlarıyla dikkate alacaklardır</a:t>
            </a:r>
            <a:r>
              <a:rPr lang="tr-TR" dirty="0" smtClean="0">
                <a:solidFill>
                  <a:schemeClr val="tx1"/>
                </a:solidFill>
                <a:latin typeface="Book Antiqua" panose="02040602050305030304" pitchFamily="18" charset="0"/>
              </a:rPr>
              <a:t>.</a:t>
            </a:r>
            <a:endParaRPr lang="tr-TR" dirty="0">
              <a:solidFill>
                <a:schemeClr val="tx1"/>
              </a:solidFill>
              <a:latin typeface="Book Antiqua" panose="02040602050305030304" pitchFamily="18" charset="0"/>
            </a:endParaRPr>
          </a:p>
          <a:p>
            <a:pPr algn="just"/>
            <a:r>
              <a:rPr lang="tr-TR" dirty="0">
                <a:solidFill>
                  <a:schemeClr val="tx1"/>
                </a:solidFill>
                <a:latin typeface="Book Antiqua" panose="02040602050305030304" pitchFamily="18" charset="0"/>
              </a:rPr>
              <a:t>“Bu kapsamda, ödenen trafik para cezası, binek otomobillere ilişkin akaryakıt gibi harcamaların gider olarak dikkate alınamayacak kısmı, gider olarak dikkate alınamayacak olan motorlu taşıtlar vergisi ödemeleri gibi harcamalar, enflasyon düzeltmesine tabi tutulmayacağından, beyannamede mevcut tutarları üzerinden kanunen kabul edilmeyen gider olarak dikkate alınacaktır. Fazladan ayrılmış amortisman tutarları gibi giderler, enflasyon düzeltmesine tabi tutulacağından, beyannamede düzeltilmiş tutarları üzerinden kanunen kabul edilmeyen gider olarak dikkate alınacaktır.” (555 Sıra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Tebliğ</a:t>
            </a:r>
            <a:r>
              <a:rPr lang="tr-TR" dirty="0" smtClean="0">
                <a:solidFill>
                  <a:schemeClr val="tx1"/>
                </a:solidFill>
                <a:latin typeface="Book Antiqua" panose="02040602050305030304" pitchFamily="18" charset="0"/>
              </a:rPr>
              <a:t>)</a:t>
            </a:r>
            <a:endParaRPr lang="tr-TR" dirty="0">
              <a:solidFill>
                <a:schemeClr val="tx1"/>
              </a:solidFill>
              <a:latin typeface="Book Antiqua" panose="0204060205030503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45</a:t>
            </a:fld>
            <a:endParaRPr lang="en-US" dirty="0"/>
          </a:p>
        </p:txBody>
      </p:sp>
    </p:spTree>
    <p:extLst>
      <p:ext uri="{BB962C8B-B14F-4D97-AF65-F5344CB8AC3E}">
        <p14:creationId xmlns:p14="http://schemas.microsoft.com/office/powerpoint/2010/main" val="50958366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652954" y="395654"/>
            <a:ext cx="9851658" cy="5515568"/>
          </a:xfrm>
        </p:spPr>
        <p:txBody>
          <a:bodyPr>
            <a:normAutofit fontScale="47500" lnSpcReduction="20000"/>
          </a:bodyPr>
          <a:lstStyle/>
          <a:p>
            <a:pPr algn="just"/>
            <a:r>
              <a:rPr lang="tr-TR" sz="2900" dirty="0">
                <a:solidFill>
                  <a:schemeClr val="tx1"/>
                </a:solidFill>
                <a:latin typeface="Book Antiqua" panose="02040602050305030304" pitchFamily="18" charset="0"/>
              </a:rPr>
              <a:t>Parasal olmayan kıymetlerden kaynaklanan </a:t>
            </a:r>
            <a:r>
              <a:rPr lang="tr-TR" sz="2900" dirty="0" err="1">
                <a:solidFill>
                  <a:schemeClr val="tx1"/>
                </a:solidFill>
                <a:latin typeface="Book Antiqua" panose="02040602050305030304" pitchFamily="18" charset="0"/>
              </a:rPr>
              <a:t>KKEG’in</a:t>
            </a:r>
            <a:r>
              <a:rPr lang="tr-TR" sz="2900" dirty="0">
                <a:solidFill>
                  <a:schemeClr val="tx1"/>
                </a:solidFill>
                <a:latin typeface="Book Antiqua" panose="02040602050305030304" pitchFamily="18" charset="0"/>
              </a:rPr>
              <a:t> durumu;</a:t>
            </a:r>
          </a:p>
          <a:p>
            <a:pPr marL="0" indent="0" algn="just">
              <a:buNone/>
            </a:pPr>
            <a:r>
              <a:rPr lang="tr-TR" sz="2900" dirty="0" smtClean="0">
                <a:solidFill>
                  <a:schemeClr val="tx1"/>
                </a:solidFill>
                <a:latin typeface="Book Antiqua" panose="02040602050305030304" pitchFamily="18" charset="0"/>
              </a:rPr>
              <a:t>      • Binek </a:t>
            </a:r>
            <a:r>
              <a:rPr lang="tr-TR" sz="2900" dirty="0">
                <a:solidFill>
                  <a:schemeClr val="tx1"/>
                </a:solidFill>
                <a:latin typeface="Book Antiqua" panose="02040602050305030304" pitchFamily="18" charset="0"/>
              </a:rPr>
              <a:t>Otomobillere Ait Amortisman Gider Kısıtlaması Kapsamında Fazladan Ayrılan Amortisman Tutarları</a:t>
            </a:r>
          </a:p>
          <a:p>
            <a:pPr marL="0" indent="0" algn="just">
              <a:buNone/>
            </a:pPr>
            <a:r>
              <a:rPr lang="tr-TR" sz="2900" dirty="0" smtClean="0">
                <a:solidFill>
                  <a:schemeClr val="tx1"/>
                </a:solidFill>
                <a:latin typeface="Book Antiqua" panose="02040602050305030304" pitchFamily="18" charset="0"/>
              </a:rPr>
              <a:t>      • Dönemsellik </a:t>
            </a:r>
            <a:r>
              <a:rPr lang="tr-TR" sz="2900" dirty="0">
                <a:solidFill>
                  <a:schemeClr val="tx1"/>
                </a:solidFill>
                <a:latin typeface="Book Antiqua" panose="02040602050305030304" pitchFamily="18" charset="0"/>
              </a:rPr>
              <a:t>Kaynaklı Fazladan Ayrılan Amortisman Tutarları</a:t>
            </a:r>
          </a:p>
          <a:p>
            <a:pPr marL="0" indent="0" algn="just">
              <a:buNone/>
            </a:pPr>
            <a:r>
              <a:rPr lang="tr-TR" sz="2900" dirty="0" smtClean="0">
                <a:solidFill>
                  <a:schemeClr val="tx1"/>
                </a:solidFill>
                <a:latin typeface="Book Antiqua" panose="02040602050305030304" pitchFamily="18" charset="0"/>
              </a:rPr>
              <a:t>      • </a:t>
            </a:r>
            <a:r>
              <a:rPr lang="tr-TR" sz="2900" dirty="0">
                <a:solidFill>
                  <a:schemeClr val="tx1"/>
                </a:solidFill>
                <a:latin typeface="Book Antiqua" panose="02040602050305030304" pitchFamily="18" charset="0"/>
              </a:rPr>
              <a:t>Stok Değer Düşüklüğü Karşılığı</a:t>
            </a:r>
          </a:p>
          <a:p>
            <a:pPr marL="0" indent="0" algn="just">
              <a:buNone/>
            </a:pPr>
            <a:r>
              <a:rPr lang="tr-TR" sz="2900" dirty="0" smtClean="0">
                <a:solidFill>
                  <a:schemeClr val="tx1"/>
                </a:solidFill>
                <a:latin typeface="Book Antiqua" panose="02040602050305030304" pitchFamily="18" charset="0"/>
              </a:rPr>
              <a:t>      • Parasal </a:t>
            </a:r>
            <a:r>
              <a:rPr lang="tr-TR" sz="2900" dirty="0">
                <a:solidFill>
                  <a:schemeClr val="tx1"/>
                </a:solidFill>
                <a:latin typeface="Book Antiqua" panose="02040602050305030304" pitchFamily="18" charset="0"/>
              </a:rPr>
              <a:t>kıymetlerden kaynaklanan KKEG durumu;</a:t>
            </a:r>
          </a:p>
          <a:p>
            <a:pPr marL="0" indent="0" algn="just">
              <a:buNone/>
            </a:pPr>
            <a:r>
              <a:rPr lang="tr-TR" sz="2900" dirty="0" smtClean="0">
                <a:solidFill>
                  <a:schemeClr val="tx1"/>
                </a:solidFill>
                <a:latin typeface="Book Antiqua" panose="02040602050305030304" pitchFamily="18" charset="0"/>
              </a:rPr>
              <a:t>      • Dönemsellik </a:t>
            </a:r>
            <a:r>
              <a:rPr lang="tr-TR" sz="2900" dirty="0">
                <a:solidFill>
                  <a:schemeClr val="tx1"/>
                </a:solidFill>
                <a:latin typeface="Book Antiqua" panose="02040602050305030304" pitchFamily="18" charset="0"/>
              </a:rPr>
              <a:t>nedeniyle yapılan KKEG</a:t>
            </a:r>
          </a:p>
          <a:p>
            <a:pPr marL="0" indent="0" algn="just">
              <a:buNone/>
            </a:pPr>
            <a:r>
              <a:rPr lang="tr-TR" sz="2900" dirty="0" smtClean="0">
                <a:solidFill>
                  <a:schemeClr val="tx1"/>
                </a:solidFill>
                <a:latin typeface="Book Antiqua" panose="02040602050305030304" pitchFamily="18" charset="0"/>
              </a:rPr>
              <a:t>      • </a:t>
            </a:r>
            <a:r>
              <a:rPr lang="tr-TR" sz="2900" dirty="0">
                <a:solidFill>
                  <a:schemeClr val="tx1"/>
                </a:solidFill>
                <a:latin typeface="Book Antiqua" panose="02040602050305030304" pitchFamily="18" charset="0"/>
              </a:rPr>
              <a:t>Matrah artışları nedeniyle KKEG</a:t>
            </a:r>
          </a:p>
          <a:p>
            <a:pPr marL="0" indent="0" algn="just">
              <a:buNone/>
            </a:pPr>
            <a:r>
              <a:rPr lang="tr-TR" sz="2900" dirty="0" smtClean="0">
                <a:solidFill>
                  <a:schemeClr val="tx1"/>
                </a:solidFill>
                <a:latin typeface="Book Antiqua" panose="02040602050305030304" pitchFamily="18" charset="0"/>
              </a:rPr>
              <a:t>      • </a:t>
            </a:r>
            <a:r>
              <a:rPr lang="tr-TR" sz="2900" dirty="0">
                <a:solidFill>
                  <a:schemeClr val="tx1"/>
                </a:solidFill>
                <a:latin typeface="Book Antiqua" panose="02040602050305030304" pitchFamily="18" charset="0"/>
              </a:rPr>
              <a:t>Özel İletişim Vergileri</a:t>
            </a:r>
          </a:p>
          <a:p>
            <a:pPr marL="0" indent="0" algn="just">
              <a:buNone/>
            </a:pPr>
            <a:r>
              <a:rPr lang="tr-TR" sz="2900" dirty="0" smtClean="0">
                <a:solidFill>
                  <a:schemeClr val="tx1"/>
                </a:solidFill>
                <a:latin typeface="Book Antiqua" panose="02040602050305030304" pitchFamily="18" charset="0"/>
              </a:rPr>
              <a:t>      • </a:t>
            </a:r>
            <a:r>
              <a:rPr lang="tr-TR" sz="2900" dirty="0">
                <a:solidFill>
                  <a:schemeClr val="tx1"/>
                </a:solidFill>
                <a:latin typeface="Book Antiqua" panose="02040602050305030304" pitchFamily="18" charset="0"/>
              </a:rPr>
              <a:t>İndirim konusu yapılamayan KDV</a:t>
            </a:r>
          </a:p>
          <a:p>
            <a:pPr marL="0" indent="0" algn="just">
              <a:buNone/>
            </a:pPr>
            <a:r>
              <a:rPr lang="tr-TR" sz="2900" dirty="0" smtClean="0">
                <a:solidFill>
                  <a:schemeClr val="tx1"/>
                </a:solidFill>
                <a:latin typeface="Book Antiqua" panose="02040602050305030304" pitchFamily="18" charset="0"/>
              </a:rPr>
              <a:t>      • </a:t>
            </a:r>
            <a:r>
              <a:rPr lang="tr-TR" sz="2900" dirty="0">
                <a:solidFill>
                  <a:schemeClr val="tx1"/>
                </a:solidFill>
                <a:latin typeface="Book Antiqua" panose="02040602050305030304" pitchFamily="18" charset="0"/>
              </a:rPr>
              <a:t>Bağış ve yardımlar</a:t>
            </a:r>
          </a:p>
          <a:p>
            <a:pPr marL="0" indent="0" algn="just">
              <a:buNone/>
            </a:pPr>
            <a:r>
              <a:rPr lang="tr-TR" sz="2900" dirty="0" smtClean="0">
                <a:solidFill>
                  <a:schemeClr val="tx1"/>
                </a:solidFill>
                <a:latin typeface="Book Antiqua" panose="02040602050305030304" pitchFamily="18" charset="0"/>
              </a:rPr>
              <a:t>      • </a:t>
            </a:r>
            <a:r>
              <a:rPr lang="tr-TR" sz="2900" dirty="0">
                <a:solidFill>
                  <a:schemeClr val="tx1"/>
                </a:solidFill>
                <a:latin typeface="Book Antiqua" panose="02040602050305030304" pitchFamily="18" charset="0"/>
              </a:rPr>
              <a:t>Kıdem Tazminatı Karşılığı</a:t>
            </a:r>
          </a:p>
          <a:p>
            <a:pPr marL="0" indent="0" algn="just">
              <a:buNone/>
            </a:pPr>
            <a:r>
              <a:rPr lang="tr-TR" sz="2900" dirty="0" smtClean="0">
                <a:solidFill>
                  <a:schemeClr val="tx1"/>
                </a:solidFill>
                <a:latin typeface="Book Antiqua" panose="02040602050305030304" pitchFamily="18" charset="0"/>
              </a:rPr>
              <a:t>      • </a:t>
            </a:r>
            <a:r>
              <a:rPr lang="tr-TR" sz="2900" dirty="0">
                <a:solidFill>
                  <a:schemeClr val="tx1"/>
                </a:solidFill>
                <a:latin typeface="Book Antiqua" panose="02040602050305030304" pitchFamily="18" charset="0"/>
              </a:rPr>
              <a:t>Şüpheli Ticari Alacak Karşılığı</a:t>
            </a:r>
          </a:p>
          <a:p>
            <a:pPr algn="just"/>
            <a:r>
              <a:rPr lang="tr-TR" sz="2900" dirty="0" smtClean="0">
                <a:solidFill>
                  <a:schemeClr val="tx1"/>
                </a:solidFill>
                <a:latin typeface="Book Antiqua" panose="02040602050305030304" pitchFamily="18" charset="0"/>
              </a:rPr>
              <a:t>2024 </a:t>
            </a:r>
            <a:r>
              <a:rPr lang="tr-TR" sz="2900" dirty="0">
                <a:solidFill>
                  <a:schemeClr val="tx1"/>
                </a:solidFill>
                <a:latin typeface="Book Antiqua" panose="02040602050305030304" pitchFamily="18" charset="0"/>
              </a:rPr>
              <a:t>ve sonraki hesap dönemlerine ait vergiden istisna edilmiş olan kazançlarını ise bu kazançların belirlenmesine esas bilançoların düzeltilmesi sonucu oluşan farkları da içerecek şekilde belirlenen tutarlarıyla dikkate alacaklardır</a:t>
            </a:r>
            <a:r>
              <a:rPr lang="tr-TR" sz="2900" dirty="0" smtClean="0">
                <a:solidFill>
                  <a:schemeClr val="tx1"/>
                </a:solidFill>
                <a:latin typeface="Book Antiqua" panose="02040602050305030304" pitchFamily="18" charset="0"/>
              </a:rPr>
              <a:t>.</a:t>
            </a:r>
            <a:endParaRPr lang="tr-TR" sz="2900" dirty="0">
              <a:solidFill>
                <a:schemeClr val="tx1"/>
              </a:solidFill>
              <a:latin typeface="Book Antiqua" panose="02040602050305030304" pitchFamily="18" charset="0"/>
            </a:endParaRPr>
          </a:p>
          <a:p>
            <a:pPr algn="just"/>
            <a:r>
              <a:rPr lang="tr-TR" sz="2900" dirty="0" smtClean="0">
                <a:solidFill>
                  <a:schemeClr val="tx1"/>
                </a:solidFill>
                <a:latin typeface="Book Antiqua" panose="02040602050305030304" pitchFamily="18" charset="0"/>
              </a:rPr>
              <a:t>2023 </a:t>
            </a:r>
            <a:r>
              <a:rPr lang="tr-TR" sz="2900" dirty="0">
                <a:solidFill>
                  <a:schemeClr val="tx1"/>
                </a:solidFill>
                <a:latin typeface="Book Antiqua" panose="02040602050305030304" pitchFamily="18" charset="0"/>
              </a:rPr>
              <a:t>yılı düzeltmesinde amortisman süresi bitmemiş olan kıymetlere ilişkin </a:t>
            </a:r>
            <a:r>
              <a:rPr lang="tr-TR" sz="2900" dirty="0" err="1">
                <a:solidFill>
                  <a:schemeClr val="tx1"/>
                </a:solidFill>
                <a:latin typeface="Book Antiqua" panose="02040602050305030304" pitchFamily="18" charset="0"/>
              </a:rPr>
              <a:t>ROFM’den</a:t>
            </a:r>
            <a:r>
              <a:rPr lang="tr-TR" sz="2900" dirty="0">
                <a:solidFill>
                  <a:schemeClr val="tx1"/>
                </a:solidFill>
                <a:latin typeface="Book Antiqua" panose="02040602050305030304" pitchFamily="18" charset="0"/>
              </a:rPr>
              <a:t> amortisman ayrılmamış tutar, 2024 ve sonraki hesap dönemlerinde 5 yılda ve eşit taksitler halinde dönem kazancının tespitinde gider olarak dikkate alınabilecektir. Söz konusu ROFM bilançoda gözükmeyeceği için, bunların mukayyet değerleri ile beyanname üzerinde indirim konusu yapılması gerekmektedir.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46</a:t>
            </a:fld>
            <a:endParaRPr lang="en-US" dirty="0"/>
          </a:p>
        </p:txBody>
      </p:sp>
    </p:spTree>
    <p:extLst>
      <p:ext uri="{BB962C8B-B14F-4D97-AF65-F5344CB8AC3E}">
        <p14:creationId xmlns:p14="http://schemas.microsoft.com/office/powerpoint/2010/main" val="396906442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65031" y="439616"/>
            <a:ext cx="10471638" cy="1652954"/>
          </a:xfrm>
        </p:spPr>
        <p:txBody>
          <a:bodyPr>
            <a:normAutofit fontScale="90000"/>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 2024 yılında </a:t>
            </a:r>
            <a:r>
              <a:rPr lang="tr-TR" b="1" dirty="0" err="1">
                <a:latin typeface="Book Antiqua" panose="02040602050305030304" pitchFamily="18" charset="0"/>
              </a:rPr>
              <a:t>ATİK’ler</a:t>
            </a:r>
            <a:r>
              <a:rPr lang="tr-TR" b="1" dirty="0">
                <a:latin typeface="Book Antiqua" panose="02040602050305030304" pitchFamily="18" charset="0"/>
              </a:rPr>
              <a:t> dışında parasal olmayan kıymetlerin düzeltilmiş değerinin altında satılması halinde oluşan zarar, dönem kar/zararının hesabında dikkate alınabilir mi?</a:t>
            </a:r>
          </a:p>
        </p:txBody>
      </p:sp>
      <p:sp>
        <p:nvSpPr>
          <p:cNvPr id="3" name="İçerik Yer Tutucusu 2"/>
          <p:cNvSpPr>
            <a:spLocks noGrp="1"/>
          </p:cNvSpPr>
          <p:nvPr>
            <p:ph idx="1"/>
          </p:nvPr>
        </p:nvSpPr>
        <p:spPr>
          <a:xfrm>
            <a:off x="1652954" y="3042138"/>
            <a:ext cx="10357338" cy="2593731"/>
          </a:xfrm>
        </p:spPr>
        <p:txBody>
          <a:bodyPr/>
          <a:lstStyle/>
          <a:p>
            <a:pPr algn="just"/>
            <a:r>
              <a:rPr lang="tr-TR" dirty="0" smtClean="0">
                <a:solidFill>
                  <a:schemeClr val="tx1"/>
                </a:solidFill>
                <a:latin typeface="Book Antiqua" panose="02040602050305030304" pitchFamily="18" charset="0"/>
              </a:rPr>
              <a:t>Düzeltme </a:t>
            </a:r>
            <a:r>
              <a:rPr lang="tr-TR" dirty="0">
                <a:solidFill>
                  <a:schemeClr val="tx1"/>
                </a:solidFill>
                <a:latin typeface="Book Antiqua" panose="02040602050305030304" pitchFamily="18" charset="0"/>
              </a:rPr>
              <a:t>işlemine tabi tutulmuş olan 2023 hesap dönemi sonuna ait bilançoda yer alan parasal olmayan kıymetlerden amortismana tabi olmayan kıymetlerin, düzeltilmiş değerlerinin altında bir bedelle satılması halinde, düzeltme sonrası değerle, düzeltme öncesi değer arasındaki farka isabet eden zararın, gelir veya kurumlar vergisi matrahının tespitinde dikkate alınması mümkün değildir. </a:t>
            </a:r>
          </a:p>
          <a:p>
            <a:pPr algn="just"/>
            <a:r>
              <a:rPr lang="tr-TR" dirty="0" smtClean="0">
                <a:solidFill>
                  <a:schemeClr val="tx1"/>
                </a:solidFill>
                <a:latin typeface="Book Antiqua" panose="02040602050305030304" pitchFamily="18" charset="0"/>
              </a:rPr>
              <a:t>KKEG </a:t>
            </a:r>
            <a:r>
              <a:rPr lang="tr-TR" dirty="0">
                <a:solidFill>
                  <a:schemeClr val="tx1"/>
                </a:solidFill>
                <a:latin typeface="Book Antiqua" panose="02040602050305030304" pitchFamily="18" charset="0"/>
              </a:rPr>
              <a:t>olarak beyanname üzerinde vergilendirilmesi gerekmektedir.</a:t>
            </a:r>
          </a:p>
          <a:p>
            <a:pPr algn="just"/>
            <a:r>
              <a:rPr lang="tr-TR" dirty="0" smtClean="0">
                <a:solidFill>
                  <a:schemeClr val="tx1"/>
                </a:solidFill>
                <a:latin typeface="Book Antiqua" panose="02040602050305030304" pitchFamily="18" charset="0"/>
              </a:rPr>
              <a:t>Konu</a:t>
            </a:r>
            <a:r>
              <a:rPr lang="tr-TR" dirty="0">
                <a:solidFill>
                  <a:schemeClr val="tx1"/>
                </a:solidFill>
                <a:latin typeface="Book Antiqua" panose="02040602050305030304" pitchFamily="18" charset="0"/>
              </a:rPr>
              <a:t>, </a:t>
            </a:r>
            <a:r>
              <a:rPr lang="tr-TR" dirty="0" smtClean="0">
                <a:solidFill>
                  <a:schemeClr val="tx1"/>
                </a:solidFill>
                <a:latin typeface="Book Antiqua" panose="02040602050305030304" pitchFamily="18" charset="0"/>
              </a:rPr>
              <a:t>165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a:t>
            </a:r>
            <a:r>
              <a:rPr lang="tr-TR" dirty="0" smtClean="0">
                <a:solidFill>
                  <a:schemeClr val="tx1"/>
                </a:solidFill>
                <a:latin typeface="Book Antiqua" panose="02040602050305030304" pitchFamily="18" charset="0"/>
              </a:rPr>
              <a:t>VUK Sirkülerinde yer alan 20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örnekte vurgulanmıştır.</a:t>
            </a:r>
          </a:p>
          <a:p>
            <a:endParaRPr lang="tr-TR" dirty="0">
              <a:latin typeface="Book Antiqua" panose="0204060205030503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47</a:t>
            </a:fld>
            <a:endParaRPr lang="en-US" dirty="0"/>
          </a:p>
        </p:txBody>
      </p:sp>
    </p:spTree>
    <p:extLst>
      <p:ext uri="{BB962C8B-B14F-4D97-AF65-F5344CB8AC3E}">
        <p14:creationId xmlns:p14="http://schemas.microsoft.com/office/powerpoint/2010/main" val="216384048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çerik Yer Tutucusu 5"/>
          <p:cNvPicPr>
            <a:picLocks noGrp="1" noChangeAspect="1"/>
          </p:cNvPicPr>
          <p:nvPr>
            <p:ph idx="1"/>
          </p:nvPr>
        </p:nvPicPr>
        <p:blipFill>
          <a:blip r:embed="rId2"/>
          <a:stretch>
            <a:fillRect/>
          </a:stretch>
        </p:blipFill>
        <p:spPr>
          <a:xfrm>
            <a:off x="2590351" y="3379541"/>
            <a:ext cx="8913124" cy="1286367"/>
          </a:xfrm>
          <a:prstGeom prst="rect">
            <a:avLst/>
          </a:prstGeom>
        </p:spPr>
      </p:pic>
      <p:sp>
        <p:nvSpPr>
          <p:cNvPr id="4" name="Slayt Numarası Yer Tutucusu 3"/>
          <p:cNvSpPr>
            <a:spLocks noGrp="1"/>
          </p:cNvSpPr>
          <p:nvPr>
            <p:ph type="sldNum" sz="quarter" idx="12"/>
          </p:nvPr>
        </p:nvSpPr>
        <p:spPr/>
        <p:txBody>
          <a:bodyPr/>
          <a:lstStyle/>
          <a:p>
            <a:fld id="{D57F1E4F-1CFF-5643-939E-217C01CDF565}" type="slidenum">
              <a:rPr lang="en-US" smtClean="0"/>
              <a:pPr/>
              <a:t>48</a:t>
            </a:fld>
            <a:endParaRPr lang="en-US" dirty="0"/>
          </a:p>
        </p:txBody>
      </p:sp>
      <p:pic>
        <p:nvPicPr>
          <p:cNvPr id="7" name="Resim 6"/>
          <p:cNvPicPr>
            <a:picLocks noChangeAspect="1"/>
          </p:cNvPicPr>
          <p:nvPr/>
        </p:nvPicPr>
        <p:blipFill>
          <a:blip r:embed="rId3"/>
          <a:stretch>
            <a:fillRect/>
          </a:stretch>
        </p:blipFill>
        <p:spPr>
          <a:xfrm>
            <a:off x="1846384" y="791308"/>
            <a:ext cx="9434147" cy="5512777"/>
          </a:xfrm>
          <a:prstGeom prst="rect">
            <a:avLst/>
          </a:prstGeom>
        </p:spPr>
      </p:pic>
    </p:spTree>
    <p:extLst>
      <p:ext uri="{BB962C8B-B14F-4D97-AF65-F5344CB8AC3E}">
        <p14:creationId xmlns:p14="http://schemas.microsoft.com/office/powerpoint/2010/main" val="17584764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9331" y="624110"/>
            <a:ext cx="10251831" cy="1494836"/>
          </a:xfrm>
        </p:spPr>
        <p:txBody>
          <a:bodyPr>
            <a:normAutofit fontScale="90000"/>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2023 yılı sonunda enflasyon düzeltmesine tabi tutulan stokların 2024 yılında içinde iadesi nasıl gerçekleşecektir?</a:t>
            </a:r>
          </a:p>
        </p:txBody>
      </p:sp>
      <p:sp>
        <p:nvSpPr>
          <p:cNvPr id="3" name="İçerik Yer Tutucusu 2"/>
          <p:cNvSpPr>
            <a:spLocks noGrp="1"/>
          </p:cNvSpPr>
          <p:nvPr>
            <p:ph idx="1"/>
          </p:nvPr>
        </p:nvSpPr>
        <p:spPr>
          <a:xfrm>
            <a:off x="1758460" y="2335823"/>
            <a:ext cx="10032023" cy="3777622"/>
          </a:xfrm>
        </p:spPr>
        <p:txBody>
          <a:bodyPr>
            <a:normAutofit lnSpcReduction="10000"/>
          </a:bodyPr>
          <a:lstStyle/>
          <a:p>
            <a:pPr algn="just"/>
            <a:r>
              <a:rPr lang="tr-TR" dirty="0" smtClean="0">
                <a:solidFill>
                  <a:schemeClr val="tx1"/>
                </a:solidFill>
                <a:latin typeface="Book Antiqua" panose="02040602050305030304" pitchFamily="18" charset="0"/>
              </a:rPr>
              <a:t>Parasal </a:t>
            </a:r>
            <a:r>
              <a:rPr lang="tr-TR" dirty="0">
                <a:solidFill>
                  <a:schemeClr val="tx1"/>
                </a:solidFill>
                <a:latin typeface="Book Antiqua" panose="02040602050305030304" pitchFamily="18" charset="0"/>
              </a:rPr>
              <a:t>olmayan kıymetlerden amortismana tabi olmayan kıymetlerin, düzeltilmiş değerlerinin altında bir bedelle satılması halinde, düzeltme sonrası değerle, düzeltme öncesi değer arasındaki farka isabet eden zararın, gelir veya kurumlar vergisi matrahının tespitinde dikkate alınmayacağı belirtilmiştir. </a:t>
            </a:r>
          </a:p>
          <a:p>
            <a:pPr algn="just"/>
            <a:r>
              <a:rPr lang="tr-TR" dirty="0">
                <a:solidFill>
                  <a:schemeClr val="tx1"/>
                </a:solidFill>
                <a:latin typeface="Book Antiqua" panose="02040602050305030304" pitchFamily="18" charset="0"/>
              </a:rPr>
              <a:t>Buna göre, stokların iade edilmesi durumunda düzeltilmiş değerle düzeltme öncesi değer arasındaki farka isabet eden ve gider olarak kabul edilmeyecek zarar (KKEG) tutarının; </a:t>
            </a:r>
          </a:p>
          <a:p>
            <a:pPr algn="just"/>
            <a:r>
              <a:rPr lang="tr-TR" dirty="0" smtClean="0">
                <a:solidFill>
                  <a:schemeClr val="tx1"/>
                </a:solidFill>
                <a:latin typeface="Book Antiqua" panose="02040602050305030304" pitchFamily="18" charset="0"/>
              </a:rPr>
              <a:t>İade </a:t>
            </a:r>
            <a:r>
              <a:rPr lang="tr-TR" dirty="0">
                <a:solidFill>
                  <a:schemeClr val="tx1"/>
                </a:solidFill>
                <a:latin typeface="Book Antiqua" panose="02040602050305030304" pitchFamily="18" charset="0"/>
              </a:rPr>
              <a:t>bedelinin 2023 hesap dönemi sonuna ait düzeltme öncesi değerden düşük olması halinde, düzeltme öncesi değerle düzeltilmiş değer arasındaki tutarın tamamı, </a:t>
            </a:r>
          </a:p>
          <a:p>
            <a:pPr algn="just"/>
            <a:r>
              <a:rPr lang="tr-TR" dirty="0" smtClean="0">
                <a:solidFill>
                  <a:schemeClr val="tx1"/>
                </a:solidFill>
                <a:latin typeface="Book Antiqua" panose="02040602050305030304" pitchFamily="18" charset="0"/>
              </a:rPr>
              <a:t>İade </a:t>
            </a:r>
            <a:r>
              <a:rPr lang="tr-TR" dirty="0">
                <a:solidFill>
                  <a:schemeClr val="tx1"/>
                </a:solidFill>
                <a:latin typeface="Book Antiqua" panose="02040602050305030304" pitchFamily="18" charset="0"/>
              </a:rPr>
              <a:t>bedelinin 2023 hesap dönemi sonuna ait düzeltme öncesi değerin üstünde ancak 2023 hesap dönemi sonuna ait düzeltilmiş değerin altında olması halinde ise iade bedeli ile düzeltilmiş değer arasındaki tutar,</a:t>
            </a:r>
          </a:p>
          <a:p>
            <a:pPr marL="0" indent="0" algn="just">
              <a:buNone/>
            </a:pPr>
            <a:r>
              <a:rPr lang="tr-TR" dirty="0" smtClean="0">
                <a:solidFill>
                  <a:schemeClr val="tx1"/>
                </a:solidFill>
                <a:latin typeface="Book Antiqua" panose="02040602050305030304" pitchFamily="18" charset="0"/>
              </a:rPr>
              <a:t>      olarak </a:t>
            </a:r>
            <a:r>
              <a:rPr lang="tr-TR" dirty="0">
                <a:solidFill>
                  <a:schemeClr val="tx1"/>
                </a:solidFill>
                <a:latin typeface="Book Antiqua" panose="02040602050305030304" pitchFamily="18" charset="0"/>
              </a:rPr>
              <a:t>dikkate alınması gerekmektedir.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49</a:t>
            </a:fld>
            <a:endParaRPr lang="en-US" dirty="0"/>
          </a:p>
        </p:txBody>
      </p:sp>
    </p:spTree>
    <p:extLst>
      <p:ext uri="{BB962C8B-B14F-4D97-AF65-F5344CB8AC3E}">
        <p14:creationId xmlns:p14="http://schemas.microsoft.com/office/powerpoint/2010/main" val="35809662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0539" y="624110"/>
            <a:ext cx="9834074" cy="1178313"/>
          </a:xfrm>
        </p:spPr>
        <p:txBody>
          <a:bodyPr>
            <a:normAutofit/>
          </a:bodyPr>
          <a:lstStyle/>
          <a:p>
            <a:r>
              <a:rPr lang="tr-TR" sz="2800" b="1" dirty="0" smtClean="0">
                <a:solidFill>
                  <a:schemeClr val="tx1"/>
                </a:solidFill>
                <a:latin typeface="Book Antiqua" panose="02040602050305030304" pitchFamily="18" charset="0"/>
              </a:rPr>
              <a:t>Soru: </a:t>
            </a:r>
            <a:r>
              <a:rPr lang="tr-TR" sz="2800" b="1" dirty="0">
                <a:solidFill>
                  <a:schemeClr val="tx1"/>
                </a:solidFill>
                <a:latin typeface="Book Antiqua" panose="02040602050305030304" pitchFamily="18" charset="0"/>
              </a:rPr>
              <a:t>Düzeltmeye esas tarihin belirlenmesinde dikkat edilecek hususlar </a:t>
            </a:r>
            <a:r>
              <a:rPr lang="tr-TR" sz="2800" b="1" dirty="0" smtClean="0">
                <a:solidFill>
                  <a:schemeClr val="tx1"/>
                </a:solidFill>
                <a:latin typeface="Book Antiqua" panose="02040602050305030304" pitchFamily="18" charset="0"/>
              </a:rPr>
              <a:t>nelerdir-1? </a:t>
            </a:r>
            <a:endParaRPr lang="tr-TR" sz="2800" b="1" dirty="0">
              <a:solidFill>
                <a:schemeClr val="tx1"/>
              </a:solidFill>
              <a:latin typeface="Book Antiqua" panose="02040602050305030304" pitchFamily="18" charset="0"/>
            </a:endParaRPr>
          </a:p>
        </p:txBody>
      </p:sp>
      <p:sp>
        <p:nvSpPr>
          <p:cNvPr id="3" name="İçerik Yer Tutucusu 2"/>
          <p:cNvSpPr>
            <a:spLocks noGrp="1"/>
          </p:cNvSpPr>
          <p:nvPr>
            <p:ph idx="1"/>
          </p:nvPr>
        </p:nvSpPr>
        <p:spPr>
          <a:xfrm>
            <a:off x="1688122" y="1723293"/>
            <a:ext cx="9979270" cy="4756638"/>
          </a:xfrm>
        </p:spPr>
        <p:txBody>
          <a:bodyPr>
            <a:noAutofit/>
          </a:bodyPr>
          <a:lstStyle/>
          <a:p>
            <a:pPr algn="just"/>
            <a:r>
              <a:rPr lang="tr-TR" sz="2200" dirty="0" smtClean="0">
                <a:solidFill>
                  <a:schemeClr val="tx1"/>
                </a:solidFill>
                <a:latin typeface="Book Antiqua" panose="02040602050305030304" pitchFamily="18" charset="0"/>
              </a:rPr>
              <a:t>Devir</a:t>
            </a:r>
            <a:r>
              <a:rPr lang="tr-TR" sz="2200" dirty="0">
                <a:solidFill>
                  <a:schemeClr val="tx1"/>
                </a:solidFill>
                <a:latin typeface="Book Antiqua" panose="02040602050305030304" pitchFamily="18" charset="0"/>
              </a:rPr>
              <a:t>, nevi değişikliği bölünme hallerinde, işletme aktifinde yer alan iktisadi kıymetlerin </a:t>
            </a:r>
            <a:r>
              <a:rPr lang="tr-TR" sz="2200" b="1" u="sng" dirty="0">
                <a:solidFill>
                  <a:srgbClr val="C00000"/>
                </a:solidFill>
                <a:latin typeface="Book Antiqua" panose="02040602050305030304" pitchFamily="18" charset="0"/>
              </a:rPr>
              <a:t>bölünen şirketin aktifine girdiği tarihten itibaren</a:t>
            </a:r>
            <a:r>
              <a:rPr lang="tr-TR" sz="2200" b="1" dirty="0">
                <a:solidFill>
                  <a:srgbClr val="C00000"/>
                </a:solidFill>
                <a:latin typeface="Book Antiqua" panose="02040602050305030304" pitchFamily="18" charset="0"/>
              </a:rPr>
              <a:t> </a:t>
            </a:r>
            <a:r>
              <a:rPr lang="tr-TR" sz="2200" dirty="0">
                <a:solidFill>
                  <a:schemeClr val="tx1"/>
                </a:solidFill>
                <a:latin typeface="Book Antiqua" panose="02040602050305030304" pitchFamily="18" charset="0"/>
              </a:rPr>
              <a:t>düzeltilecek. Aynı şekilde, iktisadi kıymetlerin devralınması ile birlikte gelen sermayenin düzeltilmesinde de </a:t>
            </a:r>
            <a:r>
              <a:rPr lang="tr-TR" sz="2200" b="1" u="sng" dirty="0">
                <a:solidFill>
                  <a:schemeClr val="tx1"/>
                </a:solidFill>
                <a:latin typeface="Book Antiqua" panose="02040602050305030304" pitchFamily="18" charset="0"/>
              </a:rPr>
              <a:t>bölünen şirketin</a:t>
            </a:r>
            <a:r>
              <a:rPr lang="tr-TR" sz="2200" u="sng" dirty="0">
                <a:solidFill>
                  <a:schemeClr val="tx1"/>
                </a:solidFill>
                <a:latin typeface="Book Antiqua" panose="02040602050305030304" pitchFamily="18" charset="0"/>
              </a:rPr>
              <a:t> hesaplarına bakılarak, </a:t>
            </a:r>
            <a:r>
              <a:rPr lang="tr-TR" sz="2200" b="1" u="sng" dirty="0">
                <a:solidFill>
                  <a:srgbClr val="C00000"/>
                </a:solidFill>
                <a:latin typeface="Book Antiqua" panose="02040602050305030304" pitchFamily="18" charset="0"/>
              </a:rPr>
              <a:t>sermayenin ödendiği tarihten itibaren</a:t>
            </a:r>
            <a:r>
              <a:rPr lang="tr-TR" sz="2200" b="1" dirty="0">
                <a:solidFill>
                  <a:srgbClr val="C00000"/>
                </a:solidFill>
                <a:latin typeface="Book Antiqua" panose="02040602050305030304" pitchFamily="18" charset="0"/>
              </a:rPr>
              <a:t> </a:t>
            </a:r>
            <a:r>
              <a:rPr lang="tr-TR" sz="2200" dirty="0">
                <a:solidFill>
                  <a:schemeClr val="tx1"/>
                </a:solidFill>
                <a:latin typeface="Book Antiqua" panose="02040602050305030304" pitchFamily="18" charset="0"/>
              </a:rPr>
              <a:t>düzeltilecektir. </a:t>
            </a:r>
            <a:endParaRPr lang="tr-TR" sz="2200" dirty="0" smtClean="0">
              <a:solidFill>
                <a:schemeClr val="tx1"/>
              </a:solidFill>
              <a:latin typeface="Book Antiqua" panose="02040602050305030304" pitchFamily="18" charset="0"/>
            </a:endParaRPr>
          </a:p>
          <a:p>
            <a:pPr algn="just"/>
            <a:r>
              <a:rPr lang="tr-TR" sz="2200" u="sng" dirty="0" smtClean="0">
                <a:solidFill>
                  <a:schemeClr val="tx1"/>
                </a:solidFill>
                <a:latin typeface="Book Antiqua" panose="02040602050305030304" pitchFamily="18" charset="0"/>
              </a:rPr>
              <a:t>Birleşme (vergisiz) </a:t>
            </a:r>
            <a:r>
              <a:rPr lang="tr-TR" sz="2200" u="sng" dirty="0">
                <a:solidFill>
                  <a:schemeClr val="tx1"/>
                </a:solidFill>
                <a:latin typeface="Book Antiqua" panose="02040602050305030304" pitchFamily="18" charset="0"/>
              </a:rPr>
              <a:t>devir hükmünde olduğundan</a:t>
            </a:r>
            <a:r>
              <a:rPr lang="tr-TR" sz="2200" dirty="0">
                <a:solidFill>
                  <a:schemeClr val="tx1"/>
                </a:solidFill>
                <a:latin typeface="Book Antiqua" panose="02040602050305030304" pitchFamily="18" charset="0"/>
              </a:rPr>
              <a:t>, bu tür birleşmelerde de </a:t>
            </a:r>
            <a:r>
              <a:rPr lang="tr-TR" sz="2200" b="1" dirty="0">
                <a:solidFill>
                  <a:srgbClr val="C00000"/>
                </a:solidFill>
                <a:latin typeface="Book Antiqua" panose="02040602050305030304" pitchFamily="18" charset="0"/>
              </a:rPr>
              <a:t>bölünen şirketin kayıtlarına alındığı tarih</a:t>
            </a:r>
            <a:r>
              <a:rPr lang="tr-TR" sz="2200" dirty="0">
                <a:solidFill>
                  <a:schemeClr val="tx1"/>
                </a:solidFill>
                <a:latin typeface="Book Antiqua" panose="02040602050305030304" pitchFamily="18" charset="0"/>
              </a:rPr>
              <a:t> dikkate alınarak düzeltilecektir. </a:t>
            </a:r>
            <a:endParaRPr lang="tr-TR" sz="2200" dirty="0" smtClean="0">
              <a:solidFill>
                <a:schemeClr val="tx1"/>
              </a:solidFill>
              <a:latin typeface="Book Antiqua" panose="02040602050305030304" pitchFamily="18" charset="0"/>
            </a:endParaRPr>
          </a:p>
          <a:p>
            <a:pPr marL="0" indent="0" algn="just">
              <a:buNone/>
            </a:pPr>
            <a:endParaRPr lang="tr-TR" sz="2200" dirty="0" smtClean="0">
              <a:solidFill>
                <a:schemeClr val="tx1"/>
              </a:solidFill>
              <a:latin typeface="Book Antiqua" panose="02040602050305030304" pitchFamily="18" charset="0"/>
            </a:endParaRPr>
          </a:p>
          <a:p>
            <a:pPr algn="just"/>
            <a:r>
              <a:rPr lang="tr-TR" sz="2200" dirty="0" smtClean="0">
                <a:solidFill>
                  <a:schemeClr val="tx1"/>
                </a:solidFill>
                <a:latin typeface="Book Antiqua" panose="02040602050305030304" pitchFamily="18" charset="0"/>
              </a:rPr>
              <a:t>Vergili </a:t>
            </a:r>
            <a:r>
              <a:rPr lang="tr-TR" sz="2200" dirty="0">
                <a:solidFill>
                  <a:schemeClr val="tx1"/>
                </a:solidFill>
                <a:latin typeface="Book Antiqua" panose="02040602050305030304" pitchFamily="18" charset="0"/>
              </a:rPr>
              <a:t>birleşmelerde rayiç değerleri üzerinden yapıldığı için, kıymetlerin değerleri birleşme tarihinde belirlenmiş demektir. Dolayıyla </a:t>
            </a:r>
            <a:r>
              <a:rPr lang="tr-TR" sz="2200" b="1" dirty="0">
                <a:solidFill>
                  <a:srgbClr val="002060"/>
                </a:solidFill>
                <a:latin typeface="Book Antiqua" panose="02040602050305030304" pitchFamily="18" charset="0"/>
              </a:rPr>
              <a:t>vergili birleşmelerde, düzeltmeye esas tarih olarak birleşme tarihi esas </a:t>
            </a:r>
            <a:r>
              <a:rPr lang="tr-TR" sz="2200" b="1" dirty="0" smtClean="0">
                <a:solidFill>
                  <a:srgbClr val="002060"/>
                </a:solidFill>
                <a:latin typeface="Book Antiqua" panose="02040602050305030304" pitchFamily="18" charset="0"/>
              </a:rPr>
              <a:t>alınmalıdır</a:t>
            </a:r>
            <a:r>
              <a:rPr lang="tr-TR" sz="2200" dirty="0">
                <a:solidFill>
                  <a:schemeClr val="tx1"/>
                </a:solidFill>
                <a:latin typeface="Book Antiqua" panose="02040602050305030304" pitchFamily="18" charset="0"/>
              </a:rPr>
              <a:t>.</a:t>
            </a:r>
            <a:endParaRPr lang="tr-TR" sz="2200" b="1" dirty="0" smtClean="0">
              <a:solidFill>
                <a:srgbClr val="002060"/>
              </a:solidFill>
              <a:latin typeface="Book Antiqua" panose="02040602050305030304" pitchFamily="18" charset="0"/>
            </a:endParaRPr>
          </a:p>
        </p:txBody>
      </p:sp>
      <p:sp>
        <p:nvSpPr>
          <p:cNvPr id="5" name="Slayt Numarası Yer Tutucusu 4"/>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377705896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stretch>
            <a:fillRect/>
          </a:stretch>
        </p:blipFill>
        <p:spPr>
          <a:xfrm>
            <a:off x="2760785" y="378069"/>
            <a:ext cx="7288823" cy="6075485"/>
          </a:xfrm>
          <a:prstGeom prst="rect">
            <a:avLst/>
          </a:prstGeom>
        </p:spPr>
      </p:pic>
      <p:sp>
        <p:nvSpPr>
          <p:cNvPr id="4" name="Slayt Numarası Yer Tutucusu 3"/>
          <p:cNvSpPr>
            <a:spLocks noGrp="1"/>
          </p:cNvSpPr>
          <p:nvPr>
            <p:ph type="sldNum" sz="quarter" idx="12"/>
          </p:nvPr>
        </p:nvSpPr>
        <p:spPr/>
        <p:txBody>
          <a:bodyPr/>
          <a:lstStyle/>
          <a:p>
            <a:fld id="{D57F1E4F-1CFF-5643-939E-217C01CDF565}" type="slidenum">
              <a:rPr lang="en-US" smtClean="0"/>
              <a:pPr/>
              <a:t>50</a:t>
            </a:fld>
            <a:endParaRPr lang="en-US" dirty="0"/>
          </a:p>
        </p:txBody>
      </p:sp>
    </p:spTree>
    <p:extLst>
      <p:ext uri="{BB962C8B-B14F-4D97-AF65-F5344CB8AC3E}">
        <p14:creationId xmlns:p14="http://schemas.microsoft.com/office/powerpoint/2010/main" val="234186401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79331" y="624110"/>
            <a:ext cx="10040815" cy="1820152"/>
          </a:xfrm>
        </p:spPr>
        <p:txBody>
          <a:bodyPr>
            <a:normAutofit fontScale="90000"/>
          </a:bodyPr>
          <a:lstStyle/>
          <a:p>
            <a:pPr algn="just"/>
            <a:r>
              <a:rPr lang="tr-TR" b="1" dirty="0" smtClean="0">
                <a:latin typeface="Book Antiqua" panose="02040602050305030304" pitchFamily="18" charset="0"/>
              </a:rPr>
              <a:t>Soru: </a:t>
            </a:r>
            <a:r>
              <a:rPr lang="tr-TR" b="1" dirty="0">
                <a:latin typeface="Book Antiqua" panose="02040602050305030304" pitchFamily="18" charset="0"/>
              </a:rPr>
              <a:t>2023 yılı sonunda enflasyon düzeltmesine tabi tutulan alınan avans tutarlarının (340 </a:t>
            </a:r>
            <a:r>
              <a:rPr lang="tr-TR" b="1" dirty="0" err="1">
                <a:latin typeface="Book Antiqua" panose="02040602050305030304" pitchFamily="18" charset="0"/>
              </a:rPr>
              <a:t>Hs</a:t>
            </a:r>
            <a:r>
              <a:rPr lang="tr-TR" b="1" dirty="0">
                <a:latin typeface="Book Antiqua" panose="02040602050305030304" pitchFamily="18" charset="0"/>
              </a:rPr>
              <a:t>) 2024 yılında mahsup işlemi, gelir etkisi doğurur mu?</a:t>
            </a:r>
          </a:p>
        </p:txBody>
      </p:sp>
      <p:sp>
        <p:nvSpPr>
          <p:cNvPr id="3" name="İçerik Yer Tutucusu 2"/>
          <p:cNvSpPr>
            <a:spLocks noGrp="1"/>
          </p:cNvSpPr>
          <p:nvPr>
            <p:ph idx="1"/>
          </p:nvPr>
        </p:nvSpPr>
        <p:spPr>
          <a:xfrm>
            <a:off x="1749669" y="2532184"/>
            <a:ext cx="10023231" cy="3379037"/>
          </a:xfrm>
        </p:spPr>
        <p:txBody>
          <a:bodyPr/>
          <a:lstStyle/>
          <a:p>
            <a:r>
              <a:rPr lang="tr-TR" dirty="0">
                <a:solidFill>
                  <a:schemeClr val="tx1"/>
                </a:solidFill>
                <a:latin typeface="Book Antiqua" panose="02040602050305030304" pitchFamily="18" charset="0"/>
              </a:rPr>
              <a:t>EVET,  parasal olmayan kıymet mahiyetindeki alınan avansların enflasyon düzeltmesine tabi tutulması sonucu oluşan farkların avans kapatıldığında gelir hesaplarına intikal ettirilmesi gerekmektedir. Bu şekilde gelir hesaplarına aktarılan farklar, 2023 hesap döneminden kaynaklanıyorsa vergiye tabi tutulmayacak, beyannamede diğer indirimler kısmında gösterilecektir.</a:t>
            </a:r>
          </a:p>
          <a:p>
            <a:r>
              <a:rPr lang="tr-TR" dirty="0">
                <a:solidFill>
                  <a:schemeClr val="tx1"/>
                </a:solidFill>
                <a:latin typeface="Book Antiqua" panose="02040602050305030304" pitchFamily="18" charset="0"/>
              </a:rPr>
              <a:t>▪ Konu, 165 Sıra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VUK Sirkülerinde 16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örnekte vurgulanmıştır.</a:t>
            </a:r>
          </a:p>
          <a:p>
            <a:endParaRPr lang="tr-TR" dirty="0">
              <a:solidFill>
                <a:schemeClr val="tx1"/>
              </a:solidFill>
              <a:latin typeface="Book Antiqua" panose="0204060205030503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51</a:t>
            </a:fld>
            <a:endParaRPr lang="en-US" dirty="0"/>
          </a:p>
        </p:txBody>
      </p:sp>
    </p:spTree>
    <p:extLst>
      <p:ext uri="{BB962C8B-B14F-4D97-AF65-F5344CB8AC3E}">
        <p14:creationId xmlns:p14="http://schemas.microsoft.com/office/powerpoint/2010/main" val="1924097328"/>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çerik Yer Tutucusu 4"/>
          <p:cNvPicPr>
            <a:picLocks noGrp="1" noChangeAspect="1"/>
          </p:cNvPicPr>
          <p:nvPr>
            <p:ph idx="1"/>
          </p:nvPr>
        </p:nvPicPr>
        <p:blipFill>
          <a:blip r:embed="rId2"/>
          <a:stretch>
            <a:fillRect/>
          </a:stretch>
        </p:blipFill>
        <p:spPr>
          <a:xfrm>
            <a:off x="3224063" y="624254"/>
            <a:ext cx="5743873" cy="5609492"/>
          </a:xfrm>
          <a:prstGeom prst="rect">
            <a:avLst/>
          </a:prstGeom>
        </p:spPr>
      </p:pic>
      <p:sp>
        <p:nvSpPr>
          <p:cNvPr id="4" name="Slayt Numarası Yer Tutucusu 3"/>
          <p:cNvSpPr>
            <a:spLocks noGrp="1"/>
          </p:cNvSpPr>
          <p:nvPr>
            <p:ph type="sldNum" sz="quarter" idx="12"/>
          </p:nvPr>
        </p:nvSpPr>
        <p:spPr/>
        <p:txBody>
          <a:bodyPr/>
          <a:lstStyle/>
          <a:p>
            <a:fld id="{D57F1E4F-1CFF-5643-939E-217C01CDF565}" type="slidenum">
              <a:rPr lang="en-US" smtClean="0"/>
              <a:pPr/>
              <a:t>52</a:t>
            </a:fld>
            <a:endParaRPr lang="en-US" dirty="0"/>
          </a:p>
        </p:txBody>
      </p:sp>
    </p:spTree>
    <p:extLst>
      <p:ext uri="{BB962C8B-B14F-4D97-AF65-F5344CB8AC3E}">
        <p14:creationId xmlns:p14="http://schemas.microsoft.com/office/powerpoint/2010/main" val="257356473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855177" y="413238"/>
            <a:ext cx="9944100" cy="1872762"/>
          </a:xfrm>
        </p:spPr>
        <p:txBody>
          <a:bodyPr>
            <a:normAutofit fontScale="90000"/>
          </a:bodyPr>
          <a:lstStyle/>
          <a:p>
            <a:pPr algn="just"/>
            <a:r>
              <a:rPr lang="tr-TR" b="1" dirty="0">
                <a:latin typeface="Book Antiqua" panose="02040602050305030304" pitchFamily="18" charset="0"/>
              </a:rPr>
              <a:t>SORU : 2023 yılı sonunda enflasyon düzeltmesine tabi tutulan alınan verilen avans tutarlarının (159 </a:t>
            </a:r>
            <a:r>
              <a:rPr lang="tr-TR" b="1" dirty="0" err="1">
                <a:latin typeface="Book Antiqua" panose="02040602050305030304" pitchFamily="18" charset="0"/>
              </a:rPr>
              <a:t>Hs</a:t>
            </a:r>
            <a:r>
              <a:rPr lang="tr-TR" b="1" dirty="0">
                <a:latin typeface="Book Antiqua" panose="02040602050305030304" pitchFamily="18" charset="0"/>
              </a:rPr>
              <a:t>) 2024 yılında mahsup işlemi, ne şekilde gerçekleşecektir?</a:t>
            </a:r>
          </a:p>
        </p:txBody>
      </p:sp>
      <p:sp>
        <p:nvSpPr>
          <p:cNvPr id="3" name="İçerik Yer Tutucusu 2"/>
          <p:cNvSpPr>
            <a:spLocks noGrp="1"/>
          </p:cNvSpPr>
          <p:nvPr>
            <p:ph idx="1"/>
          </p:nvPr>
        </p:nvSpPr>
        <p:spPr>
          <a:xfrm>
            <a:off x="1811215" y="2576145"/>
            <a:ext cx="9988062" cy="4070839"/>
          </a:xfrm>
        </p:spPr>
        <p:txBody>
          <a:bodyPr/>
          <a:lstStyle/>
          <a:p>
            <a:pPr algn="just"/>
            <a:r>
              <a:rPr lang="tr-TR" dirty="0" smtClean="0">
                <a:solidFill>
                  <a:schemeClr val="tx1"/>
                </a:solidFill>
                <a:latin typeface="Book Antiqua" panose="02040602050305030304" pitchFamily="18" charset="0"/>
              </a:rPr>
              <a:t>Parasal </a:t>
            </a:r>
            <a:r>
              <a:rPr lang="tr-TR" dirty="0">
                <a:solidFill>
                  <a:schemeClr val="tx1"/>
                </a:solidFill>
                <a:latin typeface="Book Antiqua" panose="02040602050305030304" pitchFamily="18" charset="0"/>
              </a:rPr>
              <a:t>olmayan verilen avanslar kapatılırken bu avansa ait düzeltme farkı da avansın mahsup edileceği ilgili hesaba aktarılarak kapatılması gerekmektedir. </a:t>
            </a:r>
          </a:p>
          <a:p>
            <a:pPr algn="just"/>
            <a:r>
              <a:rPr lang="tr-TR" dirty="0" smtClean="0">
                <a:solidFill>
                  <a:schemeClr val="tx1"/>
                </a:solidFill>
                <a:latin typeface="Book Antiqua" panose="02040602050305030304" pitchFamily="18" charset="0"/>
              </a:rPr>
              <a:t>Konu</a:t>
            </a:r>
            <a:r>
              <a:rPr lang="tr-TR" dirty="0">
                <a:solidFill>
                  <a:schemeClr val="tx1"/>
                </a:solidFill>
                <a:latin typeface="Book Antiqua" panose="02040602050305030304" pitchFamily="18" charset="0"/>
              </a:rPr>
              <a:t>, 165 Sıra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VUK Sirkülerinde 17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örnekte vurgulanmıştır.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53</a:t>
            </a:fld>
            <a:endParaRPr lang="en-US" dirty="0"/>
          </a:p>
        </p:txBody>
      </p:sp>
      <p:pic>
        <p:nvPicPr>
          <p:cNvPr id="5" name="Resim 4"/>
          <p:cNvPicPr>
            <a:picLocks noChangeAspect="1"/>
          </p:cNvPicPr>
          <p:nvPr/>
        </p:nvPicPr>
        <p:blipFill>
          <a:blip r:embed="rId2"/>
          <a:stretch>
            <a:fillRect/>
          </a:stretch>
        </p:blipFill>
        <p:spPr>
          <a:xfrm>
            <a:off x="2400300" y="4018085"/>
            <a:ext cx="7895492" cy="2400299"/>
          </a:xfrm>
          <a:prstGeom prst="rect">
            <a:avLst/>
          </a:prstGeom>
        </p:spPr>
      </p:pic>
    </p:spTree>
    <p:extLst>
      <p:ext uri="{BB962C8B-B14F-4D97-AF65-F5344CB8AC3E}">
        <p14:creationId xmlns:p14="http://schemas.microsoft.com/office/powerpoint/2010/main" val="3069325309"/>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38655" y="377925"/>
            <a:ext cx="10278207" cy="1846528"/>
          </a:xfrm>
        </p:spPr>
        <p:txBody>
          <a:bodyPr>
            <a:normAutofit/>
          </a:bodyPr>
          <a:lstStyle/>
          <a:p>
            <a:pPr algn="just"/>
            <a:r>
              <a:rPr lang="tr-TR" sz="2400" b="1" dirty="0" smtClean="0">
                <a:solidFill>
                  <a:schemeClr val="tx1"/>
                </a:solidFill>
                <a:latin typeface="Book Antiqua" panose="02040602050305030304" pitchFamily="18" charset="0"/>
              </a:rPr>
              <a:t>Soru: </a:t>
            </a:r>
            <a:r>
              <a:rPr lang="tr-TR" sz="2400" b="1" dirty="0">
                <a:solidFill>
                  <a:schemeClr val="tx1"/>
                </a:solidFill>
                <a:latin typeface="Book Antiqua" panose="02040602050305030304" pitchFamily="18" charset="0"/>
              </a:rPr>
              <a:t>2023 yılı enflasyon düzeltmesi öncesi “KAR” eden mükellefler, enflasyon düzeltmesi uygulaması sonucunda “ZARAR” ortaya çıkması durumunda, 2024 ve devamı yıllarda (düzeltme öncesi) bilançolarında yer alan geçmiş yıllar karlarını dağıtılabilir mi?</a:t>
            </a:r>
          </a:p>
        </p:txBody>
      </p:sp>
      <p:sp>
        <p:nvSpPr>
          <p:cNvPr id="3" name="İçerik Yer Tutucusu 2"/>
          <p:cNvSpPr>
            <a:spLocks noGrp="1"/>
          </p:cNvSpPr>
          <p:nvPr>
            <p:ph idx="1"/>
          </p:nvPr>
        </p:nvSpPr>
        <p:spPr>
          <a:xfrm>
            <a:off x="1591408" y="2133600"/>
            <a:ext cx="10119946" cy="3777622"/>
          </a:xfrm>
        </p:spPr>
        <p:txBody>
          <a:bodyPr>
            <a:normAutofit fontScale="85000" lnSpcReduction="10000"/>
          </a:bodyPr>
          <a:lstStyle/>
          <a:p>
            <a:pPr algn="just"/>
            <a:r>
              <a:rPr lang="tr-TR" dirty="0" smtClean="0">
                <a:solidFill>
                  <a:schemeClr val="tx1"/>
                </a:solidFill>
                <a:latin typeface="Book Antiqua" panose="02040602050305030304" pitchFamily="18" charset="0"/>
              </a:rPr>
              <a:t>555 </a:t>
            </a:r>
            <a:r>
              <a:rPr lang="tr-TR" dirty="0">
                <a:solidFill>
                  <a:schemeClr val="tx1"/>
                </a:solidFill>
                <a:latin typeface="Book Antiqua" panose="02040602050305030304" pitchFamily="18" charset="0"/>
              </a:rPr>
              <a:t>Sıra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Tebliğin 54. İle 55/1 ve 3’üncü maddeleri referans alındığında, 31.12.2023 tarihli (düzeltme öncesi) bilançoda dağıtıma konu edilebilir geçmiş yıllar karı/dönem karı varsa, düzeltme sonucu “698-Enflasyon Düzeltme Hesabı” bakiyesi zarar sonucunu verse bile, kar dağıtımı yapılabilmesi mümkündür.</a:t>
            </a:r>
          </a:p>
          <a:p>
            <a:pPr algn="just"/>
            <a:r>
              <a:rPr lang="tr-TR" dirty="0">
                <a:solidFill>
                  <a:schemeClr val="tx1"/>
                </a:solidFill>
                <a:latin typeface="Book Antiqua" panose="02040602050305030304" pitchFamily="18" charset="0"/>
              </a:rPr>
              <a:t>“213 sayılı Kanunun mükerrer 298 inci maddesinin (A) fıkrasının (5) ve (7) numaralı bentleri uyarınca, öz sermaye kalemlerine ait enflasyon farkları düzeltme sonucu oluşan geçmiş yıl zararlarına mahsup edilebilir veya kurumlar vergisi mükelleflerince sermayeye ilave edilebilir; bu işlemler kâr dağıtımı sayılmaz.” (555 Sıra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Tebliğ Madde 54)</a:t>
            </a:r>
          </a:p>
          <a:p>
            <a:pPr algn="just"/>
            <a:r>
              <a:rPr lang="tr-TR" dirty="0">
                <a:solidFill>
                  <a:schemeClr val="tx1"/>
                </a:solidFill>
                <a:latin typeface="Book Antiqua" panose="02040602050305030304" pitchFamily="18" charset="0"/>
              </a:rPr>
              <a:t>“Tebliğin üçüncü bölümüne göre 2023 yılı hesap dönemine ait bilançonun düzeltilmesi sonucu oluşan 2023 yılı geçmiş yıllar kârları hesabında takip edilen; düzeltme öncesi geçmiş yıl ve/veya </a:t>
            </a:r>
            <a:r>
              <a:rPr lang="tr-TR" dirty="0" err="1">
                <a:solidFill>
                  <a:schemeClr val="tx1"/>
                </a:solidFill>
                <a:latin typeface="Book Antiqua" panose="02040602050305030304" pitchFamily="18" charset="0"/>
              </a:rPr>
              <a:t>carî</a:t>
            </a:r>
            <a:r>
              <a:rPr lang="tr-TR" dirty="0">
                <a:solidFill>
                  <a:schemeClr val="tx1"/>
                </a:solidFill>
                <a:latin typeface="Book Antiqua" panose="02040602050305030304" pitchFamily="18" charset="0"/>
              </a:rPr>
              <a:t> dönem ticari kârının, 1/1/2024 tarihinden sonra kâr dağıtımına konu edilmesi durumunda, dağıtılan tutar gelir ve kurumlar vergisine tabi tutulmayacak, elde edenlerin hukuki statüsüne göre kâr payı stopajına tabi tutulacak ve kâr paylarının vergilendirilmesine ilişkin hükümler doğrultusunda vergilendirilecektir.” (555 Sıra </a:t>
            </a:r>
            <a:r>
              <a:rPr lang="tr-TR" dirty="0" err="1">
                <a:solidFill>
                  <a:schemeClr val="tx1"/>
                </a:solidFill>
                <a:latin typeface="Book Antiqua" panose="02040602050305030304" pitchFamily="18" charset="0"/>
              </a:rPr>
              <a:t>nolu</a:t>
            </a:r>
            <a:r>
              <a:rPr lang="tr-TR" dirty="0">
                <a:solidFill>
                  <a:schemeClr val="tx1"/>
                </a:solidFill>
                <a:latin typeface="Book Antiqua" panose="02040602050305030304" pitchFamily="18" charset="0"/>
              </a:rPr>
              <a:t> Tebliğ Madde 55/3)</a:t>
            </a:r>
          </a:p>
          <a:p>
            <a:pPr algn="just"/>
            <a:r>
              <a:rPr lang="tr-TR" dirty="0" smtClean="0">
                <a:solidFill>
                  <a:schemeClr val="tx1"/>
                </a:solidFill>
                <a:latin typeface="Book Antiqua" panose="02040602050305030304" pitchFamily="18" charset="0"/>
              </a:rPr>
              <a:t>Muhasebe </a:t>
            </a:r>
            <a:r>
              <a:rPr lang="tr-TR" dirty="0">
                <a:solidFill>
                  <a:schemeClr val="tx1"/>
                </a:solidFill>
                <a:latin typeface="Book Antiqua" panose="02040602050305030304" pitchFamily="18" charset="0"/>
              </a:rPr>
              <a:t>tekniği açısından buna imkan tanıyan düzenleme ise, VUK 298. Maddesinde hüküm altına alınmıştır.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54</a:t>
            </a:fld>
            <a:endParaRPr lang="en-US" dirty="0"/>
          </a:p>
        </p:txBody>
      </p:sp>
    </p:spTree>
    <p:extLst>
      <p:ext uri="{BB962C8B-B14F-4D97-AF65-F5344CB8AC3E}">
        <p14:creationId xmlns:p14="http://schemas.microsoft.com/office/powerpoint/2010/main" val="334559469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591408" y="492368"/>
            <a:ext cx="10243038" cy="5838094"/>
          </a:xfrm>
        </p:spPr>
        <p:txBody>
          <a:bodyPr>
            <a:normAutofit/>
          </a:bodyPr>
          <a:lstStyle/>
          <a:p>
            <a:pPr algn="just"/>
            <a:r>
              <a:rPr lang="tr-TR" dirty="0">
                <a:solidFill>
                  <a:schemeClr val="tx1"/>
                </a:solidFill>
                <a:latin typeface="Book Antiqua" panose="02040602050305030304" pitchFamily="18" charset="0"/>
              </a:rPr>
              <a:t>“Pasif kalemlere ait enflasyon fark hesapları, herhangi bir suretle başka bir hesaba nakledildiği veya işletmeden çekildiği takdirde, bu işlemlerin yapıldığı dönemlerin kazancı ile ilişkilendirilmeksizin, bu dönemde vergiye tâbi tutulur. Ancak öz sermaye kalemlerine ait enflasyon farkları düzeltme sonucu oluşan geçmiş yıl zararlarına mahsup edilebilir veya kurumlar vergisi mükelleflerince sermayeye ilave edilebilir; bu işlemler kâr dağıtımı sayılmaz.”</a:t>
            </a:r>
          </a:p>
          <a:p>
            <a:pPr algn="just"/>
            <a:r>
              <a:rPr lang="tr-TR" dirty="0">
                <a:solidFill>
                  <a:schemeClr val="tx1"/>
                </a:solidFill>
                <a:latin typeface="Book Antiqua" panose="02040602050305030304" pitchFamily="18" charset="0"/>
              </a:rPr>
              <a:t>Buna göre, öz sermaye kalemlerine ait enflasyon farkları (Örneğin 502 </a:t>
            </a:r>
            <a:r>
              <a:rPr lang="tr-TR" dirty="0" err="1">
                <a:solidFill>
                  <a:schemeClr val="tx1"/>
                </a:solidFill>
                <a:latin typeface="Book Antiqua" panose="02040602050305030304" pitchFamily="18" charset="0"/>
              </a:rPr>
              <a:t>Hs</a:t>
            </a:r>
            <a:r>
              <a:rPr lang="tr-TR" dirty="0">
                <a:solidFill>
                  <a:schemeClr val="tx1"/>
                </a:solidFill>
                <a:latin typeface="Book Antiqua" panose="02040602050305030304" pitchFamily="18" charset="0"/>
              </a:rPr>
              <a:t> kayıtlı fark tutarları) düzeltme sonucu oluşan geçmiş yıl zararlarına (düzeltme sonucu ortaya çıkan ve 580 </a:t>
            </a:r>
            <a:r>
              <a:rPr lang="tr-TR" dirty="0" err="1">
                <a:solidFill>
                  <a:schemeClr val="tx1"/>
                </a:solidFill>
                <a:latin typeface="Book Antiqua" panose="02040602050305030304" pitchFamily="18" charset="0"/>
              </a:rPr>
              <a:t>Hs</a:t>
            </a:r>
            <a:r>
              <a:rPr lang="tr-TR" dirty="0">
                <a:solidFill>
                  <a:schemeClr val="tx1"/>
                </a:solidFill>
                <a:latin typeface="Book Antiqua" panose="02040602050305030304" pitchFamily="18" charset="0"/>
              </a:rPr>
              <a:t> </a:t>
            </a:r>
            <a:r>
              <a:rPr lang="tr-TR" dirty="0" err="1">
                <a:solidFill>
                  <a:schemeClr val="tx1"/>
                </a:solidFill>
                <a:latin typeface="Book Antiqua" panose="02040602050305030304" pitchFamily="18" charset="0"/>
              </a:rPr>
              <a:t>na</a:t>
            </a:r>
            <a:r>
              <a:rPr lang="tr-TR" dirty="0">
                <a:solidFill>
                  <a:schemeClr val="tx1"/>
                </a:solidFill>
                <a:latin typeface="Book Antiqua" panose="02040602050305030304" pitchFamily="18" charset="0"/>
              </a:rPr>
              <a:t> kaydedilen fark zarar tutarlarına) mahsup edilmesi halinde, düzeltme öncesi kar/zarar tutarlarının bilançoda yer alması sağlanabilir.</a:t>
            </a:r>
          </a:p>
          <a:p>
            <a:pPr algn="just"/>
            <a:r>
              <a:rPr lang="tr-TR" dirty="0">
                <a:solidFill>
                  <a:schemeClr val="tx1"/>
                </a:solidFill>
                <a:latin typeface="Book Antiqua" panose="02040602050305030304" pitchFamily="18" charset="0"/>
              </a:rPr>
              <a:t>Düzeltme sonucu oluşan fark “zarar” tutarlarının sadece öz sermaye kalemlerine ait farklardan mahsup edilerek yok edilebilmesi mümkün olduğuna göre, 2023 yılı kar dağıtımı açısından herhangi bir olumsuz etkiye neden olmamak adına, bu mahsup işleminin 31.12.2023 tarihi itibariyle yapılmasını uygun </a:t>
            </a:r>
            <a:r>
              <a:rPr lang="tr-TR" dirty="0" smtClean="0">
                <a:solidFill>
                  <a:schemeClr val="tx1"/>
                </a:solidFill>
                <a:latin typeface="Book Antiqua" panose="02040602050305030304" pitchFamily="18" charset="0"/>
              </a:rPr>
              <a:t>olacaktır</a:t>
            </a:r>
          </a:p>
          <a:p>
            <a:pPr algn="just"/>
            <a:r>
              <a:rPr lang="tr-TR" dirty="0">
                <a:solidFill>
                  <a:schemeClr val="tx1"/>
                </a:solidFill>
                <a:latin typeface="Book Antiqua" panose="02040602050305030304" pitchFamily="18" charset="0"/>
              </a:rPr>
              <a:t>Mahsup işleminin sağlıklı yapılabilmesi için ise, “698-Enflasyon Düzeltme Hesabı” bakiyesine göre oluşacak “570-Geçmiş Yıllar Karları” veya “580-Geçmiş Yıllar Zararları” hesaplarının bakiyesinin iki alt gruba ayrılması yerinde olacaktır. </a:t>
            </a:r>
          </a:p>
          <a:p>
            <a:pPr marL="0" indent="0" algn="just">
              <a:buNone/>
            </a:pPr>
            <a:r>
              <a:rPr lang="tr-TR" dirty="0" smtClean="0">
                <a:solidFill>
                  <a:schemeClr val="tx1"/>
                </a:solidFill>
                <a:latin typeface="Book Antiqua" panose="02040602050305030304" pitchFamily="18" charset="0"/>
              </a:rPr>
              <a:t>      a</a:t>
            </a:r>
            <a:r>
              <a:rPr lang="tr-TR" dirty="0">
                <a:solidFill>
                  <a:schemeClr val="tx1"/>
                </a:solidFill>
                <a:latin typeface="Book Antiqua" panose="02040602050305030304" pitchFamily="18" charset="0"/>
              </a:rPr>
              <a:t>) Düzeltme Öncesinde Yer Alan Ticari Kar/Zarar Tutarı</a:t>
            </a:r>
          </a:p>
          <a:p>
            <a:pPr marL="0" indent="0" algn="just">
              <a:buNone/>
            </a:pPr>
            <a:r>
              <a:rPr lang="tr-TR" dirty="0" smtClean="0">
                <a:solidFill>
                  <a:schemeClr val="tx1"/>
                </a:solidFill>
                <a:latin typeface="Book Antiqua" panose="02040602050305030304" pitchFamily="18" charset="0"/>
              </a:rPr>
              <a:t>      b</a:t>
            </a:r>
            <a:r>
              <a:rPr lang="tr-TR" dirty="0">
                <a:solidFill>
                  <a:schemeClr val="tx1"/>
                </a:solidFill>
                <a:latin typeface="Book Antiqua" panose="02040602050305030304" pitchFamily="18" charset="0"/>
              </a:rPr>
              <a:t>) Düzeltme İşlemleri Sonucu Oluşan Kar/Zarar Tutarı</a:t>
            </a:r>
          </a:p>
          <a:p>
            <a:pPr algn="just"/>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55</a:t>
            </a:fld>
            <a:endParaRPr lang="en-US" dirty="0"/>
          </a:p>
        </p:txBody>
      </p:sp>
    </p:spTree>
    <p:extLst>
      <p:ext uri="{BB962C8B-B14F-4D97-AF65-F5344CB8AC3E}">
        <p14:creationId xmlns:p14="http://schemas.microsoft.com/office/powerpoint/2010/main" val="395096239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82615" y="624110"/>
            <a:ext cx="10137531" cy="1280890"/>
          </a:xfrm>
        </p:spPr>
        <p:txBody>
          <a:bodyPr>
            <a:normAutofit/>
          </a:bodyPr>
          <a:lstStyle/>
          <a:p>
            <a:pPr algn="just"/>
            <a:r>
              <a:rPr lang="tr-TR" sz="2400" b="1" dirty="0" smtClean="0">
                <a:solidFill>
                  <a:schemeClr val="tx1"/>
                </a:solidFill>
                <a:latin typeface="Book Antiqua" panose="02040602050305030304" pitchFamily="18" charset="0"/>
              </a:rPr>
              <a:t>Soru: </a:t>
            </a:r>
            <a:r>
              <a:rPr lang="tr-TR" sz="2400" b="1" dirty="0">
                <a:solidFill>
                  <a:schemeClr val="tx1"/>
                </a:solidFill>
                <a:latin typeface="Book Antiqua" panose="02040602050305030304" pitchFamily="18" charset="0"/>
              </a:rPr>
              <a:t>Enflasyon düzeltmesi tabi mükellefler için indirimli KV hesabında tevsi yatırımdan elde edilen kazanç tutarının  hesabında, düzeltilmiş yatırım ve sabit kıymet değerleri mi dikkate alınmalıdır? </a:t>
            </a:r>
          </a:p>
        </p:txBody>
      </p:sp>
      <p:sp>
        <p:nvSpPr>
          <p:cNvPr id="3" name="İçerik Yer Tutucusu 2"/>
          <p:cNvSpPr>
            <a:spLocks noGrp="1"/>
          </p:cNvSpPr>
          <p:nvPr>
            <p:ph idx="1"/>
          </p:nvPr>
        </p:nvSpPr>
        <p:spPr>
          <a:xfrm>
            <a:off x="1670538" y="2470638"/>
            <a:ext cx="9961685" cy="3440584"/>
          </a:xfrm>
        </p:spPr>
        <p:txBody>
          <a:bodyPr/>
          <a:lstStyle/>
          <a:p>
            <a:pPr algn="just"/>
            <a:r>
              <a:rPr lang="tr-TR" dirty="0" smtClean="0">
                <a:solidFill>
                  <a:schemeClr val="tx1"/>
                </a:solidFill>
                <a:latin typeface="Book Antiqua" panose="02040602050305030304" pitchFamily="18" charset="0"/>
              </a:rPr>
              <a:t>Enflasyon </a:t>
            </a:r>
            <a:r>
              <a:rPr lang="tr-TR" dirty="0">
                <a:solidFill>
                  <a:schemeClr val="tx1"/>
                </a:solidFill>
                <a:latin typeface="Book Antiqua" panose="02040602050305030304" pitchFamily="18" charset="0"/>
              </a:rPr>
              <a:t>düzeltmesi uygulayan yatırımcı mükellefler açısından, (indirimli KV uygulaması kapsamında) tevsi yatırımlardan elde edilen kazancın oranlama yapılmak suretiyle hesaplanmasında; pay ve paydayı oluşturan tevsi yatırım tutarı ile sabit kıymet tutarlarının enflasyon düzeltmesi sonucu yeniden değerlenen tutarlarının dikkate alınması gerekmektedir. (</a:t>
            </a:r>
            <a:r>
              <a:rPr lang="tr-TR" b="1" dirty="0">
                <a:solidFill>
                  <a:schemeClr val="tx1"/>
                </a:solidFill>
                <a:latin typeface="Book Antiqua" panose="02040602050305030304" pitchFamily="18" charset="0"/>
              </a:rPr>
              <a:t>Kırşehir Defterdarlığının 22/2/2022 tarihli ve 2995 sayılı </a:t>
            </a:r>
            <a:r>
              <a:rPr lang="tr-TR" b="1" dirty="0" err="1">
                <a:solidFill>
                  <a:schemeClr val="tx1"/>
                </a:solidFill>
                <a:latin typeface="Book Antiqua" panose="02040602050305030304" pitchFamily="18" charset="0"/>
              </a:rPr>
              <a:t>özelgesi</a:t>
            </a:r>
            <a:r>
              <a:rPr lang="tr-TR" dirty="0">
                <a:solidFill>
                  <a:schemeClr val="tx1"/>
                </a:solidFill>
                <a:latin typeface="Book Antiqua" panose="02040602050305030304" pitchFamily="18" charset="0"/>
              </a:rPr>
              <a:t>)</a:t>
            </a:r>
          </a:p>
          <a:p>
            <a:pPr algn="just"/>
            <a:r>
              <a:rPr lang="tr-TR" dirty="0" smtClean="0">
                <a:solidFill>
                  <a:schemeClr val="tx1"/>
                </a:solidFill>
                <a:latin typeface="Book Antiqua" panose="02040602050305030304" pitchFamily="18" charset="0"/>
              </a:rPr>
              <a:t>Diğer </a:t>
            </a:r>
            <a:r>
              <a:rPr lang="tr-TR" dirty="0">
                <a:solidFill>
                  <a:schemeClr val="tx1"/>
                </a:solidFill>
                <a:latin typeface="Book Antiqua" panose="02040602050305030304" pitchFamily="18" charset="0"/>
              </a:rPr>
              <a:t>taraftan, yatırım teşvik belgesi kapsamındaki iktisadi kıymetlerin Vergi Usul Kanunu hükümleri uyarınca yeniden değerlenmesi ve/veya enflasyon düzeltmesine tabi tutulması, hak edilen yatırıma katkı tutarını değiştirmeyecek, teşvik belgesine göre belirlenen indirimli kurumlar vergisine esas yatırıma katkı tutarı, yeniden değerleme veya enflasyon düzeltmesi kapsamında artmayacaktır.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56</a:t>
            </a:fld>
            <a:endParaRPr lang="en-US" dirty="0"/>
          </a:p>
        </p:txBody>
      </p:sp>
    </p:spTree>
    <p:extLst>
      <p:ext uri="{BB962C8B-B14F-4D97-AF65-F5344CB8AC3E}">
        <p14:creationId xmlns:p14="http://schemas.microsoft.com/office/powerpoint/2010/main" val="117139152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00200" y="624110"/>
            <a:ext cx="10111153" cy="1784982"/>
          </a:xfrm>
        </p:spPr>
        <p:txBody>
          <a:bodyPr>
            <a:noAutofit/>
          </a:bodyPr>
          <a:lstStyle/>
          <a:p>
            <a:pPr algn="just"/>
            <a:r>
              <a:rPr lang="tr-TR" sz="2800" b="1" dirty="0" smtClean="0">
                <a:solidFill>
                  <a:schemeClr val="tx1"/>
                </a:solidFill>
                <a:latin typeface="Book Antiqua" panose="02040602050305030304" pitchFamily="18" charset="0"/>
              </a:rPr>
              <a:t>Soru: </a:t>
            </a:r>
            <a:r>
              <a:rPr lang="tr-TR" sz="2800" b="1" dirty="0">
                <a:solidFill>
                  <a:schemeClr val="tx1"/>
                </a:solidFill>
                <a:latin typeface="Book Antiqua" panose="02040602050305030304" pitchFamily="18" charset="0"/>
              </a:rPr>
              <a:t>Şirketin aktifine kayıtlı iştirakin 2024 ve devamı yıllarda enflasyon düzeltmesi uygulanmış değerinin altında bir değerle satılması halinde oluşan zarar, dönem kar/zararının hesabında dikkate alınabilir mi?</a:t>
            </a:r>
          </a:p>
        </p:txBody>
      </p:sp>
      <p:sp>
        <p:nvSpPr>
          <p:cNvPr id="3" name="İçerik Yer Tutucusu 2"/>
          <p:cNvSpPr>
            <a:spLocks noGrp="1"/>
          </p:cNvSpPr>
          <p:nvPr>
            <p:ph idx="1"/>
          </p:nvPr>
        </p:nvSpPr>
        <p:spPr>
          <a:xfrm>
            <a:off x="1644162" y="3191608"/>
            <a:ext cx="9952892" cy="2505807"/>
          </a:xfrm>
        </p:spPr>
        <p:txBody>
          <a:bodyPr/>
          <a:lstStyle/>
          <a:p>
            <a:r>
              <a:rPr lang="tr-TR" dirty="0" smtClean="0">
                <a:latin typeface="Book Antiqua" panose="02040602050305030304" pitchFamily="18" charset="0"/>
              </a:rPr>
              <a:t>Düzeltme </a:t>
            </a:r>
            <a:r>
              <a:rPr lang="tr-TR" dirty="0">
                <a:latin typeface="Book Antiqua" panose="02040602050305030304" pitchFamily="18" charset="0"/>
              </a:rPr>
              <a:t>işlemine tabi tutulmuş olan 2023 hesap dönemi sonuna ait bilançoda yer alan ve enflasyon düzeltmesine tabi tutulmuş amortismana tabi olmayan iştirak hisselerinin elden çıkarması halinde, düzeltme sonrası değerle, düzeltme öncesi değer arasındaki farka isabet eden zararın, gelir veya kurumlar vergisi matrahının tespitinde dikkate alınması mümkün değildir.  (</a:t>
            </a:r>
            <a:r>
              <a:rPr lang="tr-TR" b="1" dirty="0">
                <a:latin typeface="Book Antiqua" panose="02040602050305030304" pitchFamily="18" charset="0"/>
              </a:rPr>
              <a:t>İstanbul Vergi Dairesi Başkanlığı’nın 20/11/2012 tarihli ve 3060 sayılı </a:t>
            </a:r>
            <a:r>
              <a:rPr lang="tr-TR" b="1" dirty="0" err="1">
                <a:latin typeface="Book Antiqua" panose="02040602050305030304" pitchFamily="18" charset="0"/>
              </a:rPr>
              <a:t>özelgesi</a:t>
            </a:r>
            <a:r>
              <a:rPr lang="tr-TR" dirty="0">
                <a:latin typeface="Book Antiqua" panose="02040602050305030304" pitchFamily="18" charset="0"/>
              </a:rPr>
              <a:t>)</a:t>
            </a:r>
          </a:p>
          <a:p>
            <a:r>
              <a:rPr lang="tr-TR" dirty="0" smtClean="0">
                <a:latin typeface="Book Antiqua" panose="02040602050305030304" pitchFamily="18" charset="0"/>
              </a:rPr>
              <a:t> </a:t>
            </a:r>
            <a:r>
              <a:rPr lang="tr-TR" dirty="0">
                <a:latin typeface="Book Antiqua" panose="02040602050305030304" pitchFamily="18" charset="0"/>
              </a:rPr>
              <a:t>KKEG olarak beyanname üzerinde vergilendirilmesi gerekmektedir.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57</a:t>
            </a:fld>
            <a:endParaRPr lang="en-US" dirty="0"/>
          </a:p>
        </p:txBody>
      </p:sp>
    </p:spTree>
    <p:extLst>
      <p:ext uri="{BB962C8B-B14F-4D97-AF65-F5344CB8AC3E}">
        <p14:creationId xmlns:p14="http://schemas.microsoft.com/office/powerpoint/2010/main" val="280207881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47446" y="624110"/>
            <a:ext cx="10023231" cy="1280890"/>
          </a:xfrm>
        </p:spPr>
        <p:txBody>
          <a:bodyPr>
            <a:normAutofit fontScale="90000"/>
          </a:bodyPr>
          <a:lstStyle/>
          <a:p>
            <a:pPr algn="just"/>
            <a:r>
              <a:rPr lang="tr-TR" b="1" dirty="0" smtClean="0">
                <a:solidFill>
                  <a:schemeClr val="tx1"/>
                </a:solidFill>
                <a:latin typeface="Book Antiqua" panose="02040602050305030304" pitchFamily="18" charset="0"/>
              </a:rPr>
              <a:t>Soru: </a:t>
            </a:r>
            <a:r>
              <a:rPr lang="tr-TR" b="1" dirty="0">
                <a:solidFill>
                  <a:schemeClr val="tx1"/>
                </a:solidFill>
                <a:latin typeface="Book Antiqua" panose="02040602050305030304" pitchFamily="18" charset="0"/>
              </a:rPr>
              <a:t>Enflasyon düzeltmesi uygulamasının 2024 ve devamı yıllarda finansman gider kısıtlaması uygulamasına etkileri nelerdir?</a:t>
            </a:r>
          </a:p>
        </p:txBody>
      </p:sp>
      <p:sp>
        <p:nvSpPr>
          <p:cNvPr id="3" name="İçerik Yer Tutucusu 2"/>
          <p:cNvSpPr>
            <a:spLocks noGrp="1"/>
          </p:cNvSpPr>
          <p:nvPr>
            <p:ph idx="1"/>
          </p:nvPr>
        </p:nvSpPr>
        <p:spPr>
          <a:xfrm>
            <a:off x="1600200" y="2708030"/>
            <a:ext cx="9904412" cy="3203191"/>
          </a:xfrm>
        </p:spPr>
        <p:txBody>
          <a:bodyPr>
            <a:normAutofit/>
          </a:bodyPr>
          <a:lstStyle/>
          <a:p>
            <a:pPr algn="just"/>
            <a:r>
              <a:rPr lang="tr-TR" dirty="0" smtClean="0">
                <a:solidFill>
                  <a:schemeClr val="tx1"/>
                </a:solidFill>
                <a:latin typeface="Book Antiqua" panose="02040602050305030304" pitchFamily="18" charset="0"/>
              </a:rPr>
              <a:t>KVK </a:t>
            </a:r>
            <a:r>
              <a:rPr lang="tr-TR" dirty="0">
                <a:solidFill>
                  <a:schemeClr val="tx1"/>
                </a:solidFill>
                <a:latin typeface="Book Antiqua" panose="02040602050305030304" pitchFamily="18" charset="0"/>
              </a:rPr>
              <a:t>Madde 11/i uyarınca; yabancı kaynakları öz kaynaklarını aşmış olan kurumlar vergisi mükelleflerinin, aşan kısımla sınırlı olmak üzere, yabancı kaynaklara ilişkin faiz, komisyon, vade farkı, kâr payı, kur farkı ve benzeri adlar altında yapılan gider ve maliyet unsurları toplamının %10’luk kısmı, kurum kazancının tespitinde KKEG olarak dikkate alınacaktır.</a:t>
            </a:r>
          </a:p>
          <a:p>
            <a:pPr algn="just"/>
            <a:r>
              <a:rPr lang="tr-TR" dirty="0" smtClean="0">
                <a:solidFill>
                  <a:schemeClr val="tx1"/>
                </a:solidFill>
                <a:latin typeface="Book Antiqua" panose="02040602050305030304" pitchFamily="18" charset="0"/>
              </a:rPr>
              <a:t>2023 </a:t>
            </a:r>
            <a:r>
              <a:rPr lang="tr-TR" dirty="0">
                <a:solidFill>
                  <a:schemeClr val="tx1"/>
                </a:solidFill>
                <a:latin typeface="Book Antiqua" panose="02040602050305030304" pitchFamily="18" charset="0"/>
              </a:rPr>
              <a:t>yılı uygulaması düzeltme öncesi hükümlere göre hesaplanacaktır.</a:t>
            </a:r>
          </a:p>
          <a:p>
            <a:pPr algn="just"/>
            <a:r>
              <a:rPr lang="tr-TR" dirty="0" smtClean="0">
                <a:solidFill>
                  <a:schemeClr val="tx1"/>
                </a:solidFill>
                <a:latin typeface="Book Antiqua" panose="02040602050305030304" pitchFamily="18" charset="0"/>
              </a:rPr>
              <a:t>2024 </a:t>
            </a:r>
            <a:r>
              <a:rPr lang="tr-TR" dirty="0">
                <a:solidFill>
                  <a:schemeClr val="tx1"/>
                </a:solidFill>
                <a:latin typeface="Book Antiqua" panose="02040602050305030304" pitchFamily="18" charset="0"/>
              </a:rPr>
              <a:t>yılı ve devamında ise, uygulama kapsamında KKEG niteliğindeki finansman gider tutarının hesabında, öz kaynaklar düzeltilmiş değerleri ile yabancı kaynaklar ise enflasyon düzeltmesine tabi olmadığı için düzeltme öncesi değerleriyle düzeltilmiş bilançoda yer alacağı dikkate alındığında; enflasyon düzeltmesinin bu uygulama açısından mükellef lehine/vergi azaltıcı bir etkiye neden olacağı söylenebilir. </a:t>
            </a:r>
          </a:p>
          <a:p>
            <a:pPr algn="just"/>
            <a:endParaRPr lang="tr-TR" dirty="0">
              <a:solidFill>
                <a:schemeClr val="tx1"/>
              </a:solidFill>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58</a:t>
            </a:fld>
            <a:endParaRPr lang="en-US" dirty="0"/>
          </a:p>
        </p:txBody>
      </p:sp>
    </p:spTree>
    <p:extLst>
      <p:ext uri="{BB962C8B-B14F-4D97-AF65-F5344CB8AC3E}">
        <p14:creationId xmlns:p14="http://schemas.microsoft.com/office/powerpoint/2010/main" val="41328330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49670" y="650487"/>
            <a:ext cx="10067192" cy="1538798"/>
          </a:xfrm>
        </p:spPr>
        <p:txBody>
          <a:bodyPr>
            <a:normAutofit fontScale="90000"/>
          </a:bodyPr>
          <a:lstStyle/>
          <a:p>
            <a:pPr algn="just"/>
            <a:r>
              <a:rPr lang="tr-TR" b="1" dirty="0" smtClean="0">
                <a:solidFill>
                  <a:schemeClr val="tx1"/>
                </a:solidFill>
                <a:latin typeface="Book Antiqua" panose="02040602050305030304" pitchFamily="18" charset="0"/>
              </a:rPr>
              <a:t>Soru: </a:t>
            </a:r>
            <a:r>
              <a:rPr lang="tr-TR" b="1" dirty="0">
                <a:solidFill>
                  <a:schemeClr val="tx1"/>
                </a:solidFill>
                <a:latin typeface="Book Antiqua" panose="02040602050305030304" pitchFamily="18" charset="0"/>
              </a:rPr>
              <a:t>2024 ve devamı yıllarda nakit sermaye indirimi tutarı, düzeltilmiş (nakit ödenen) sermaye rakamları üzerinden mi hesaplanacak?</a:t>
            </a:r>
          </a:p>
        </p:txBody>
      </p:sp>
      <p:sp>
        <p:nvSpPr>
          <p:cNvPr id="3" name="İçerik Yer Tutucusu 2"/>
          <p:cNvSpPr>
            <a:spLocks noGrp="1"/>
          </p:cNvSpPr>
          <p:nvPr>
            <p:ph idx="1"/>
          </p:nvPr>
        </p:nvSpPr>
        <p:spPr>
          <a:xfrm>
            <a:off x="1758461" y="3165231"/>
            <a:ext cx="10023231" cy="2497016"/>
          </a:xfrm>
        </p:spPr>
        <p:txBody>
          <a:bodyPr/>
          <a:lstStyle/>
          <a:p>
            <a:pPr algn="just"/>
            <a:r>
              <a:rPr lang="tr-TR" dirty="0" smtClean="0">
                <a:solidFill>
                  <a:schemeClr val="tx1"/>
                </a:solidFill>
                <a:latin typeface="Book Antiqua" panose="02040602050305030304" pitchFamily="18" charset="0"/>
              </a:rPr>
              <a:t>KVK </a:t>
            </a:r>
            <a:r>
              <a:rPr lang="tr-TR" dirty="0">
                <a:solidFill>
                  <a:schemeClr val="tx1"/>
                </a:solidFill>
                <a:latin typeface="Book Antiqua" panose="02040602050305030304" pitchFamily="18" charset="0"/>
              </a:rPr>
              <a:t>10/ı ve Geçici 15. Maddeleri hükümleri uyarınca; nakit sermaye indirimi uygulaması, 2024 ve devamı yıllarında uygulamaya devam olunacaktır.</a:t>
            </a:r>
          </a:p>
          <a:p>
            <a:pPr algn="just"/>
            <a:r>
              <a:rPr lang="tr-TR" dirty="0" smtClean="0">
                <a:solidFill>
                  <a:schemeClr val="tx1"/>
                </a:solidFill>
                <a:latin typeface="Book Antiqua" panose="02040602050305030304" pitchFamily="18" charset="0"/>
              </a:rPr>
              <a:t>2024 </a:t>
            </a:r>
            <a:r>
              <a:rPr lang="tr-TR" dirty="0">
                <a:solidFill>
                  <a:schemeClr val="tx1"/>
                </a:solidFill>
                <a:latin typeface="Book Antiqua" panose="02040602050305030304" pitchFamily="18" charset="0"/>
              </a:rPr>
              <a:t>ve devamı yıllarda, nakit sermaye indirimi tutarının düzeltilmiş (nakit ödenen) sermaye rakamları üzerinden hesaplanıp hesaplanmayacağı konusunda, </a:t>
            </a:r>
            <a:r>
              <a:rPr lang="tr-TR" dirty="0" err="1">
                <a:solidFill>
                  <a:schemeClr val="tx1"/>
                </a:solidFill>
                <a:latin typeface="Book Antiqua" panose="02040602050305030304" pitchFamily="18" charset="0"/>
              </a:rPr>
              <a:t>GİB’in</a:t>
            </a:r>
            <a:r>
              <a:rPr lang="tr-TR" dirty="0">
                <a:solidFill>
                  <a:schemeClr val="tx1"/>
                </a:solidFill>
                <a:latin typeface="Book Antiqua" panose="02040602050305030304" pitchFamily="18" charset="0"/>
              </a:rPr>
              <a:t> görüşünün beklenmesi uygun olacaktır. Ancak, uygulamaya ait kanun lafzı gözetildiğinde, nakit sermaye indirimi tutarının düzeltme öncesi nakit ödenen sermaye rakamları üzerinden hesaplanması gerektiği görüş olarak belirtilebilir.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59</a:t>
            </a:fld>
            <a:endParaRPr lang="en-US" dirty="0"/>
          </a:p>
        </p:txBody>
      </p:sp>
    </p:spTree>
    <p:extLst>
      <p:ext uri="{BB962C8B-B14F-4D97-AF65-F5344CB8AC3E}">
        <p14:creationId xmlns:p14="http://schemas.microsoft.com/office/powerpoint/2010/main" val="428003571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İçerik Yer Tutucusu 2"/>
          <p:cNvSpPr>
            <a:spLocks noGrp="1"/>
          </p:cNvSpPr>
          <p:nvPr>
            <p:ph idx="4294967295"/>
          </p:nvPr>
        </p:nvSpPr>
        <p:spPr>
          <a:xfrm>
            <a:off x="1925517" y="606670"/>
            <a:ext cx="9891346" cy="1116621"/>
          </a:xfrm>
        </p:spPr>
        <p:txBody>
          <a:bodyPr>
            <a:noAutofit/>
          </a:bodyPr>
          <a:lstStyle/>
          <a:p>
            <a:pPr marL="0" indent="0">
              <a:buNone/>
            </a:pPr>
            <a:r>
              <a:rPr lang="tr-TR" sz="2800" b="1" dirty="0">
                <a:solidFill>
                  <a:schemeClr val="tx1"/>
                </a:solidFill>
                <a:latin typeface="Book Antiqua" panose="02040602050305030304" pitchFamily="18" charset="0"/>
              </a:rPr>
              <a:t>Soru: Düzeltmeye esas tarihin belirlenmesinde dikkat edilecek hususlar </a:t>
            </a:r>
            <a:r>
              <a:rPr lang="tr-TR" sz="2800" b="1" dirty="0" smtClean="0">
                <a:solidFill>
                  <a:schemeClr val="tx1"/>
                </a:solidFill>
                <a:latin typeface="Book Antiqua" panose="02040602050305030304" pitchFamily="18" charset="0"/>
              </a:rPr>
              <a:t>nelerdir-2? </a:t>
            </a:r>
            <a:endParaRPr lang="tr-TR" sz="2800" dirty="0">
              <a:solidFill>
                <a:schemeClr val="tx1"/>
              </a:solidFill>
              <a:latin typeface="Book Antiqua" panose="02040602050305030304" pitchFamily="18" charset="0"/>
            </a:endParaRPr>
          </a:p>
        </p:txBody>
      </p:sp>
      <p:sp>
        <p:nvSpPr>
          <p:cNvPr id="5" name="İçerik Yer Tutucusu 2"/>
          <p:cNvSpPr txBox="1">
            <a:spLocks/>
          </p:cNvSpPr>
          <p:nvPr/>
        </p:nvSpPr>
        <p:spPr>
          <a:xfrm>
            <a:off x="1793632" y="1916723"/>
            <a:ext cx="9891346" cy="4633545"/>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sz="2600" dirty="0" smtClean="0">
                <a:solidFill>
                  <a:schemeClr val="tx1"/>
                </a:solidFill>
                <a:latin typeface="Book Antiqua" panose="02040602050305030304" pitchFamily="18" charset="0"/>
              </a:rPr>
              <a:t>Kayıtlarda </a:t>
            </a:r>
            <a:r>
              <a:rPr lang="tr-TR" sz="2600" b="1" dirty="0" smtClean="0">
                <a:solidFill>
                  <a:schemeClr val="tx1"/>
                </a:solidFill>
                <a:latin typeface="Book Antiqua" panose="02040602050305030304" pitchFamily="18" charset="0"/>
              </a:rPr>
              <a:t>yıl olarak belli </a:t>
            </a:r>
            <a:r>
              <a:rPr lang="tr-TR" sz="2600" dirty="0" smtClean="0">
                <a:solidFill>
                  <a:schemeClr val="tx1"/>
                </a:solidFill>
                <a:latin typeface="Book Antiqua" panose="02040602050305030304" pitchFamily="18" charset="0"/>
              </a:rPr>
              <a:t>ancak, ay olarak belli değilse; </a:t>
            </a:r>
            <a:r>
              <a:rPr lang="tr-TR" sz="2600" b="1" dirty="0" smtClean="0">
                <a:solidFill>
                  <a:srgbClr val="C00000"/>
                </a:solidFill>
                <a:latin typeface="Book Antiqua" panose="02040602050305030304" pitchFamily="18" charset="0"/>
              </a:rPr>
              <a:t>tespit edilen yılın ilk ayı (Ocak)</a:t>
            </a:r>
          </a:p>
          <a:p>
            <a:pPr marL="0" indent="0" algn="just">
              <a:buNone/>
            </a:pPr>
            <a:endParaRPr lang="tr-TR" sz="2600" dirty="0" smtClean="0">
              <a:solidFill>
                <a:schemeClr val="tx1"/>
              </a:solidFill>
              <a:latin typeface="Book Antiqua" panose="02040602050305030304" pitchFamily="18" charset="0"/>
            </a:endParaRPr>
          </a:p>
          <a:p>
            <a:pPr algn="just"/>
            <a:r>
              <a:rPr lang="tr-TR" sz="2600" dirty="0" smtClean="0">
                <a:solidFill>
                  <a:schemeClr val="tx1"/>
                </a:solidFill>
                <a:latin typeface="Book Antiqua" panose="02040602050305030304" pitchFamily="18" charset="0"/>
              </a:rPr>
              <a:t>Kayıtlarda </a:t>
            </a:r>
            <a:r>
              <a:rPr lang="tr-TR" sz="2600" b="1" dirty="0" smtClean="0">
                <a:solidFill>
                  <a:schemeClr val="tx1"/>
                </a:solidFill>
                <a:latin typeface="Book Antiqua" panose="02040602050305030304" pitchFamily="18" charset="0"/>
              </a:rPr>
              <a:t>yıl olarak belli edilemez </a:t>
            </a:r>
            <a:r>
              <a:rPr lang="tr-TR" sz="2600" dirty="0" smtClean="0">
                <a:solidFill>
                  <a:schemeClr val="tx1"/>
                </a:solidFill>
                <a:latin typeface="Book Antiqua" panose="02040602050305030304" pitchFamily="18" charset="0"/>
              </a:rPr>
              <a:t>ise; </a:t>
            </a:r>
          </a:p>
          <a:p>
            <a:pPr marL="0" indent="0" algn="just">
              <a:buNone/>
            </a:pPr>
            <a:r>
              <a:rPr lang="tr-TR" sz="2600" dirty="0" smtClean="0">
                <a:solidFill>
                  <a:schemeClr val="tx1"/>
                </a:solidFill>
                <a:latin typeface="Book Antiqua" panose="02040602050305030304" pitchFamily="18" charset="0"/>
              </a:rPr>
              <a:t>      a) İşletmenin kurulduğu yılın ilk ayı</a:t>
            </a:r>
          </a:p>
          <a:p>
            <a:pPr marL="0" indent="0" algn="just">
              <a:buFont typeface="Wingdings 3" charset="2"/>
              <a:buNone/>
            </a:pPr>
            <a:r>
              <a:rPr lang="tr-TR" sz="2600" dirty="0" smtClean="0">
                <a:solidFill>
                  <a:schemeClr val="tx1"/>
                </a:solidFill>
                <a:latin typeface="Book Antiqua" panose="02040602050305030304" pitchFamily="18" charset="0"/>
              </a:rPr>
              <a:t>      b) İşletme 2005 yılından önce kurulmuş ise; 2005/Ocak ayı</a:t>
            </a:r>
          </a:p>
          <a:p>
            <a:pPr marL="0" indent="0" algn="just">
              <a:buFont typeface="Wingdings 3" charset="2"/>
              <a:buNone/>
            </a:pPr>
            <a:r>
              <a:rPr lang="tr-TR" sz="2600" dirty="0" smtClean="0">
                <a:solidFill>
                  <a:schemeClr val="tx1"/>
                </a:solidFill>
                <a:latin typeface="Book Antiqua" panose="02040602050305030304" pitchFamily="18" charset="0"/>
              </a:rPr>
              <a:t>      c) Devir, nev’i değişikliği, bölünme işlemlerinden geliyorsa, devir, nev’i değişikliği, bölünme tarihi düzeltmeye esas tarih olarak dikkate alınacaktır.</a:t>
            </a:r>
          </a:p>
          <a:p>
            <a:endParaRPr lang="tr-TR" dirty="0">
              <a:solidFill>
                <a:schemeClr val="tx1"/>
              </a:solidFill>
              <a:latin typeface="Book Antiqua" panose="02040602050305030304" pitchFamily="18" charset="0"/>
            </a:endParaRPr>
          </a:p>
        </p:txBody>
      </p:sp>
    </p:spTree>
    <p:extLst>
      <p:ext uri="{BB962C8B-B14F-4D97-AF65-F5344CB8AC3E}">
        <p14:creationId xmlns:p14="http://schemas.microsoft.com/office/powerpoint/2010/main" val="196522255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995047" y="3138853"/>
            <a:ext cx="8911687" cy="694593"/>
          </a:xfrm>
        </p:spPr>
        <p:txBody>
          <a:bodyPr/>
          <a:lstStyle/>
          <a:p>
            <a:pPr algn="ctr"/>
            <a:r>
              <a:rPr lang="tr-TR" dirty="0" smtClean="0">
                <a:latin typeface="Book Antiqua" panose="02040602050305030304" pitchFamily="18" charset="0"/>
              </a:rPr>
              <a:t>Teşekkürler…</a:t>
            </a:r>
            <a:endParaRPr lang="tr-TR" dirty="0">
              <a:latin typeface="Book Antiqua" panose="02040602050305030304" pitchFamily="18" charset="0"/>
            </a:endParaRPr>
          </a:p>
        </p:txBody>
      </p:sp>
      <p:sp>
        <p:nvSpPr>
          <p:cNvPr id="3" name="Slayt Numarası Yer Tutucusu 2"/>
          <p:cNvSpPr>
            <a:spLocks noGrp="1"/>
          </p:cNvSpPr>
          <p:nvPr>
            <p:ph type="sldNum" sz="quarter" idx="12"/>
          </p:nvPr>
        </p:nvSpPr>
        <p:spPr/>
        <p:txBody>
          <a:bodyPr/>
          <a:lstStyle/>
          <a:p>
            <a:fld id="{D57F1E4F-1CFF-5643-939E-217C01CDF565}" type="slidenum">
              <a:rPr lang="en-US" smtClean="0"/>
              <a:pPr/>
              <a:t>60</a:t>
            </a:fld>
            <a:endParaRPr lang="en-US" dirty="0"/>
          </a:p>
        </p:txBody>
      </p:sp>
    </p:spTree>
    <p:extLst>
      <p:ext uri="{BB962C8B-B14F-4D97-AF65-F5344CB8AC3E}">
        <p14:creationId xmlns:p14="http://schemas.microsoft.com/office/powerpoint/2010/main" val="344825410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fld id="{D57F1E4F-1CFF-5643-939E-217C01CDF565}" type="slidenum">
              <a:rPr lang="en-US" smtClean="0"/>
              <a:pPr/>
              <a:t>7</a:t>
            </a:fld>
            <a:endParaRPr lang="en-US" dirty="0"/>
          </a:p>
        </p:txBody>
      </p:sp>
      <p:sp>
        <p:nvSpPr>
          <p:cNvPr id="3" name="İçerik Yer Tutucusu 2"/>
          <p:cNvSpPr>
            <a:spLocks noGrp="1"/>
          </p:cNvSpPr>
          <p:nvPr>
            <p:ph idx="4294967295"/>
          </p:nvPr>
        </p:nvSpPr>
        <p:spPr>
          <a:xfrm>
            <a:off x="1784839" y="641189"/>
            <a:ext cx="10137531" cy="1038141"/>
          </a:xfrm>
        </p:spPr>
        <p:txBody>
          <a:bodyPr>
            <a:normAutofit/>
          </a:bodyPr>
          <a:lstStyle/>
          <a:p>
            <a:pPr marL="0" indent="0">
              <a:buNone/>
            </a:pPr>
            <a:r>
              <a:rPr lang="tr-TR" sz="2800" b="1" dirty="0">
                <a:solidFill>
                  <a:schemeClr val="tx1"/>
                </a:solidFill>
                <a:latin typeface="Book Antiqua" panose="02040602050305030304" pitchFamily="18" charset="0"/>
              </a:rPr>
              <a:t>Soru: Düzeltmeye esas tarihin belirlenmesinde dikkat edilecek hususlar </a:t>
            </a:r>
            <a:r>
              <a:rPr lang="tr-TR" sz="2800" b="1" dirty="0" smtClean="0">
                <a:solidFill>
                  <a:schemeClr val="tx1"/>
                </a:solidFill>
                <a:latin typeface="Book Antiqua" panose="02040602050305030304" pitchFamily="18" charset="0"/>
              </a:rPr>
              <a:t>nelerdir-3? </a:t>
            </a:r>
            <a:endParaRPr lang="tr-TR" sz="2800" dirty="0">
              <a:solidFill>
                <a:schemeClr val="tx1"/>
              </a:solidFill>
              <a:latin typeface="Book Antiqua" panose="02040602050305030304" pitchFamily="18" charset="0"/>
            </a:endParaRPr>
          </a:p>
          <a:p>
            <a:pPr marL="0" indent="0">
              <a:buNone/>
            </a:pPr>
            <a:endParaRPr lang="tr-TR" dirty="0">
              <a:solidFill>
                <a:schemeClr val="tx1"/>
              </a:solidFill>
            </a:endParaRPr>
          </a:p>
        </p:txBody>
      </p:sp>
      <p:sp>
        <p:nvSpPr>
          <p:cNvPr id="5" name="İçerik Yer Tutucusu 2"/>
          <p:cNvSpPr txBox="1">
            <a:spLocks/>
          </p:cNvSpPr>
          <p:nvPr/>
        </p:nvSpPr>
        <p:spPr>
          <a:xfrm>
            <a:off x="1652955" y="1802423"/>
            <a:ext cx="10137531" cy="4615962"/>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a:lstStyle>
          <a:p>
            <a:pPr algn="just"/>
            <a:r>
              <a:rPr lang="tr-TR" sz="2200" dirty="0" smtClean="0">
                <a:solidFill>
                  <a:schemeClr val="tx1"/>
                </a:solidFill>
                <a:latin typeface="Book Antiqua" panose="02040602050305030304" pitchFamily="18" charset="0"/>
              </a:rPr>
              <a:t>Geçici 31/1 yapılmış, Geçici 32 ve Mük.298/Ç yapılmamış ise; </a:t>
            </a:r>
          </a:p>
          <a:p>
            <a:pPr marL="0" indent="0" algn="just">
              <a:buNone/>
            </a:pPr>
            <a:r>
              <a:rPr lang="tr-TR" sz="2200" b="1" dirty="0">
                <a:solidFill>
                  <a:schemeClr val="tx1"/>
                </a:solidFill>
                <a:latin typeface="Book Antiqua" panose="02040602050305030304" pitchFamily="18" charset="0"/>
              </a:rPr>
              <a:t> </a:t>
            </a:r>
            <a:r>
              <a:rPr lang="tr-TR" sz="2200" b="1" dirty="0" smtClean="0">
                <a:solidFill>
                  <a:schemeClr val="tx1"/>
                </a:solidFill>
                <a:latin typeface="Book Antiqua" panose="02040602050305030304" pitchFamily="18" charset="0"/>
              </a:rPr>
              <a:t>    </a:t>
            </a:r>
            <a:r>
              <a:rPr lang="tr-TR" sz="2200" b="1" dirty="0" smtClean="0">
                <a:solidFill>
                  <a:srgbClr val="C00000"/>
                </a:solidFill>
                <a:latin typeface="Book Antiqua" panose="02040602050305030304" pitchFamily="18" charset="0"/>
              </a:rPr>
              <a:t>30.04.2018</a:t>
            </a:r>
            <a:r>
              <a:rPr lang="tr-TR" sz="2200" dirty="0" smtClean="0">
                <a:solidFill>
                  <a:schemeClr val="tx1"/>
                </a:solidFill>
                <a:latin typeface="Book Antiqua" panose="02040602050305030304" pitchFamily="18" charset="0"/>
              </a:rPr>
              <a:t> (</a:t>
            </a:r>
            <a:r>
              <a:rPr lang="tr-TR" dirty="0" err="1" smtClean="0">
                <a:solidFill>
                  <a:schemeClr val="tx1"/>
                </a:solidFill>
                <a:latin typeface="Book Antiqua" panose="02040602050305030304" pitchFamily="18" charset="0"/>
              </a:rPr>
              <a:t>Yürürlülük</a:t>
            </a:r>
            <a:r>
              <a:rPr lang="tr-TR" dirty="0" smtClean="0">
                <a:solidFill>
                  <a:schemeClr val="tx1"/>
                </a:solidFill>
                <a:latin typeface="Book Antiqua" panose="02040602050305030304" pitchFamily="18" charset="0"/>
              </a:rPr>
              <a:t> tarihinden (25.05.2018) önceki ayın son günü</a:t>
            </a:r>
            <a:r>
              <a:rPr lang="tr-TR" sz="2200" dirty="0" smtClean="0">
                <a:solidFill>
                  <a:schemeClr val="tx1"/>
                </a:solidFill>
                <a:latin typeface="Book Antiqua" panose="02040602050305030304" pitchFamily="18" charset="0"/>
              </a:rPr>
              <a:t>)</a:t>
            </a:r>
          </a:p>
          <a:p>
            <a:pPr marL="0" indent="0" algn="just">
              <a:buNone/>
            </a:pPr>
            <a:endParaRPr lang="tr-TR" sz="2200" dirty="0" smtClean="0">
              <a:solidFill>
                <a:schemeClr val="tx1"/>
              </a:solidFill>
              <a:latin typeface="Book Antiqua" panose="02040602050305030304" pitchFamily="18" charset="0"/>
            </a:endParaRPr>
          </a:p>
          <a:p>
            <a:pPr algn="just"/>
            <a:r>
              <a:rPr lang="tr-TR" sz="2200" dirty="0" smtClean="0">
                <a:solidFill>
                  <a:schemeClr val="tx1"/>
                </a:solidFill>
                <a:latin typeface="Book Antiqua" panose="02040602050305030304" pitchFamily="18" charset="0"/>
              </a:rPr>
              <a:t>Geçici 31/7 yapılmış, Geçici 32 ve Mük.298/Ç yapılmamış ise; </a:t>
            </a:r>
          </a:p>
          <a:p>
            <a:pPr marL="0" indent="0" algn="just">
              <a:buNone/>
            </a:pPr>
            <a:r>
              <a:rPr lang="tr-TR" sz="2200" b="1" dirty="0">
                <a:solidFill>
                  <a:schemeClr val="tx1"/>
                </a:solidFill>
                <a:latin typeface="Book Antiqua" panose="02040602050305030304" pitchFamily="18" charset="0"/>
              </a:rPr>
              <a:t> </a:t>
            </a:r>
            <a:r>
              <a:rPr lang="tr-TR" sz="2200" b="1" dirty="0" smtClean="0">
                <a:solidFill>
                  <a:schemeClr val="tx1"/>
                </a:solidFill>
                <a:latin typeface="Book Antiqua" panose="02040602050305030304" pitchFamily="18" charset="0"/>
              </a:rPr>
              <a:t>    </a:t>
            </a:r>
            <a:r>
              <a:rPr lang="tr-TR" sz="2200" b="1" dirty="0" smtClean="0">
                <a:solidFill>
                  <a:srgbClr val="C00000"/>
                </a:solidFill>
                <a:latin typeface="Book Antiqua" panose="02040602050305030304" pitchFamily="18" charset="0"/>
              </a:rPr>
              <a:t>30.05.2021</a:t>
            </a:r>
            <a:r>
              <a:rPr lang="tr-TR" sz="2200" dirty="0" smtClean="0">
                <a:solidFill>
                  <a:schemeClr val="tx1"/>
                </a:solidFill>
                <a:latin typeface="Book Antiqua" panose="02040602050305030304" pitchFamily="18" charset="0"/>
              </a:rPr>
              <a:t> </a:t>
            </a:r>
            <a:r>
              <a:rPr lang="tr-TR" dirty="0" smtClean="0">
                <a:solidFill>
                  <a:schemeClr val="tx1"/>
                </a:solidFill>
                <a:latin typeface="Book Antiqua" panose="02040602050305030304" pitchFamily="18" charset="0"/>
              </a:rPr>
              <a:t>(</a:t>
            </a:r>
            <a:r>
              <a:rPr lang="tr-TR" dirty="0" err="1" smtClean="0">
                <a:solidFill>
                  <a:schemeClr val="tx1"/>
                </a:solidFill>
                <a:latin typeface="Book Antiqua" panose="02040602050305030304" pitchFamily="18" charset="0"/>
              </a:rPr>
              <a:t>Yürürlülük</a:t>
            </a:r>
            <a:r>
              <a:rPr lang="tr-TR" dirty="0" smtClean="0">
                <a:solidFill>
                  <a:schemeClr val="tx1"/>
                </a:solidFill>
                <a:latin typeface="Book Antiqua" panose="02040602050305030304" pitchFamily="18" charset="0"/>
              </a:rPr>
              <a:t> tarihinden (09.06.2021) önceki ayın son günü) </a:t>
            </a:r>
          </a:p>
          <a:p>
            <a:pPr marL="0" indent="0" algn="just">
              <a:buNone/>
            </a:pPr>
            <a:endParaRPr lang="tr-TR" dirty="0" smtClean="0">
              <a:solidFill>
                <a:schemeClr val="tx1"/>
              </a:solidFill>
              <a:latin typeface="Book Antiqua" panose="02040602050305030304" pitchFamily="18" charset="0"/>
            </a:endParaRPr>
          </a:p>
          <a:p>
            <a:pPr algn="just"/>
            <a:r>
              <a:rPr lang="tr-TR" sz="2200" dirty="0" smtClean="0">
                <a:solidFill>
                  <a:schemeClr val="tx1"/>
                </a:solidFill>
                <a:latin typeface="Book Antiqua" panose="02040602050305030304" pitchFamily="18" charset="0"/>
              </a:rPr>
              <a:t>Geçici 32 yapılmış mükerrer 298/Ç yapılmamış ise; </a:t>
            </a:r>
          </a:p>
          <a:p>
            <a:pPr marL="0" indent="0" algn="just">
              <a:buNone/>
            </a:pPr>
            <a:r>
              <a:rPr lang="tr-TR" sz="2200" dirty="0">
                <a:solidFill>
                  <a:schemeClr val="tx1"/>
                </a:solidFill>
                <a:latin typeface="Book Antiqua" panose="02040602050305030304" pitchFamily="18" charset="0"/>
              </a:rPr>
              <a:t> </a:t>
            </a:r>
            <a:r>
              <a:rPr lang="tr-TR" sz="2200" dirty="0" smtClean="0">
                <a:solidFill>
                  <a:schemeClr val="tx1"/>
                </a:solidFill>
                <a:latin typeface="Book Antiqua" panose="02040602050305030304" pitchFamily="18" charset="0"/>
              </a:rPr>
              <a:t>    </a:t>
            </a:r>
            <a:r>
              <a:rPr lang="tr-TR" sz="2200" b="1" dirty="0" smtClean="0">
                <a:solidFill>
                  <a:srgbClr val="C00000"/>
                </a:solidFill>
                <a:latin typeface="Book Antiqua" panose="02040602050305030304" pitchFamily="18" charset="0"/>
              </a:rPr>
              <a:t>31.12.2021, 31.12.2022</a:t>
            </a:r>
            <a:r>
              <a:rPr lang="tr-TR" sz="2200" dirty="0" smtClean="0">
                <a:solidFill>
                  <a:schemeClr val="tx1"/>
                </a:solidFill>
                <a:latin typeface="Book Antiqua" panose="02040602050305030304" pitchFamily="18" charset="0"/>
              </a:rPr>
              <a:t> (yeniden </a:t>
            </a:r>
            <a:r>
              <a:rPr lang="tr-TR" sz="2200" dirty="0">
                <a:solidFill>
                  <a:schemeClr val="tx1"/>
                </a:solidFill>
                <a:latin typeface="Book Antiqua" panose="02040602050305030304" pitchFamily="18" charset="0"/>
              </a:rPr>
              <a:t>değerlemenin ilgili olduğu dönemin son </a:t>
            </a:r>
            <a:r>
              <a:rPr lang="tr-TR" sz="2200" dirty="0" smtClean="0">
                <a:solidFill>
                  <a:schemeClr val="tx1"/>
                </a:solidFill>
                <a:latin typeface="Book Antiqua" panose="02040602050305030304" pitchFamily="18" charset="0"/>
              </a:rPr>
              <a:t>günü)</a:t>
            </a:r>
          </a:p>
          <a:p>
            <a:pPr marL="0" indent="0" algn="just">
              <a:buNone/>
            </a:pPr>
            <a:endParaRPr lang="tr-TR" sz="2200" dirty="0" smtClean="0">
              <a:solidFill>
                <a:schemeClr val="tx1"/>
              </a:solidFill>
              <a:latin typeface="Book Antiqua" panose="02040602050305030304" pitchFamily="18" charset="0"/>
            </a:endParaRPr>
          </a:p>
          <a:p>
            <a:pPr algn="just"/>
            <a:r>
              <a:rPr lang="tr-TR" sz="2200" dirty="0" smtClean="0">
                <a:solidFill>
                  <a:schemeClr val="tx1"/>
                </a:solidFill>
                <a:latin typeface="Book Antiqua" panose="02040602050305030304" pitchFamily="18" charset="0"/>
              </a:rPr>
              <a:t>-</a:t>
            </a:r>
            <a:r>
              <a:rPr lang="tr-TR" sz="2200" dirty="0" err="1" smtClean="0">
                <a:solidFill>
                  <a:schemeClr val="tx1"/>
                </a:solidFill>
                <a:latin typeface="Book Antiqua" panose="02040602050305030304" pitchFamily="18" charset="0"/>
              </a:rPr>
              <a:t>Mük</a:t>
            </a:r>
            <a:r>
              <a:rPr lang="tr-TR" sz="2200" dirty="0" smtClean="0">
                <a:solidFill>
                  <a:schemeClr val="tx1"/>
                </a:solidFill>
                <a:latin typeface="Book Antiqua" panose="02040602050305030304" pitchFamily="18" charset="0"/>
              </a:rPr>
              <a:t>. 298/Ç yapılmış ise; </a:t>
            </a:r>
            <a:r>
              <a:rPr lang="tr-TR" sz="2200" b="1" dirty="0" smtClean="0">
                <a:solidFill>
                  <a:srgbClr val="C00000"/>
                </a:solidFill>
                <a:latin typeface="Book Antiqua" panose="02040602050305030304" pitchFamily="18" charset="0"/>
              </a:rPr>
              <a:t>Geçici veya Yıl döneminin son günü</a:t>
            </a:r>
            <a:r>
              <a:rPr lang="tr-TR" sz="2200" dirty="0" smtClean="0">
                <a:solidFill>
                  <a:schemeClr val="tx1"/>
                </a:solidFill>
                <a:latin typeface="Book Antiqua" panose="02040602050305030304" pitchFamily="18" charset="0"/>
              </a:rPr>
              <a:t>,</a:t>
            </a:r>
          </a:p>
          <a:p>
            <a:pPr marL="0" indent="0" algn="just">
              <a:buFont typeface="Wingdings 3" charset="2"/>
              <a:buNone/>
            </a:pPr>
            <a:r>
              <a:rPr lang="tr-TR" sz="2200" dirty="0" smtClean="0">
                <a:solidFill>
                  <a:schemeClr val="tx1"/>
                </a:solidFill>
                <a:latin typeface="Book Antiqua" panose="02040602050305030304" pitchFamily="18" charset="0"/>
              </a:rPr>
              <a:t>       düzeltmeye esas tarih olarak dikkate alınacaktır.</a:t>
            </a:r>
          </a:p>
          <a:p>
            <a:pPr marL="0" indent="0" algn="just">
              <a:buNone/>
            </a:pPr>
            <a:endParaRPr lang="tr-TR" dirty="0" smtClean="0">
              <a:solidFill>
                <a:schemeClr val="tx1"/>
              </a:solidFill>
              <a:latin typeface="Book Antiqua" panose="02040602050305030304" pitchFamily="18" charset="0"/>
            </a:endParaRPr>
          </a:p>
          <a:p>
            <a:pPr marL="0" indent="0" algn="just">
              <a:buNone/>
            </a:pPr>
            <a:r>
              <a:rPr lang="tr-TR" b="1" u="sng" dirty="0" smtClean="0">
                <a:solidFill>
                  <a:srgbClr val="C00000"/>
                </a:solidFill>
                <a:effectLst>
                  <a:outerShdw blurRad="38100" dist="38100" dir="2700000" algn="tl">
                    <a:srgbClr val="000000">
                      <a:alpha val="43137"/>
                    </a:srgbClr>
                  </a:outerShdw>
                </a:effectLst>
                <a:latin typeface="Book Antiqua" panose="02040602050305030304" pitchFamily="18" charset="0"/>
              </a:rPr>
              <a:t>Not: </a:t>
            </a:r>
            <a:r>
              <a:rPr lang="tr-TR" dirty="0" smtClean="0">
                <a:solidFill>
                  <a:schemeClr val="tx1"/>
                </a:solidFill>
                <a:latin typeface="Book Antiqua" panose="02040602050305030304" pitchFamily="18" charset="0"/>
              </a:rPr>
              <a:t>Taşınmazların (Arsa, Arazi), Geçici 31 ve Geçici 32. Madde uyarınca yeniden değerlemeye tabi tutulurken, </a:t>
            </a:r>
            <a:r>
              <a:rPr lang="tr-TR" dirty="0" err="1" smtClean="0">
                <a:solidFill>
                  <a:schemeClr val="tx1"/>
                </a:solidFill>
                <a:latin typeface="Book Antiqua" panose="02040602050305030304" pitchFamily="18" charset="0"/>
              </a:rPr>
              <a:t>Mük</a:t>
            </a:r>
            <a:r>
              <a:rPr lang="tr-TR" dirty="0" smtClean="0">
                <a:solidFill>
                  <a:schemeClr val="tx1"/>
                </a:solidFill>
                <a:latin typeface="Book Antiqua" panose="02040602050305030304" pitchFamily="18" charset="0"/>
              </a:rPr>
              <a:t>. 298/Ç maddesi uyarınca yeniden değerlemeye tabi tutulmadığı hususuna dikkat edilmelidir.</a:t>
            </a:r>
          </a:p>
          <a:p>
            <a:pPr marL="0" indent="0">
              <a:buFont typeface="Wingdings 3" charset="2"/>
              <a:buNone/>
            </a:pPr>
            <a:endParaRPr lang="tr-TR" dirty="0">
              <a:solidFill>
                <a:schemeClr val="tx1"/>
              </a:solidFill>
            </a:endParaRPr>
          </a:p>
        </p:txBody>
      </p:sp>
    </p:spTree>
    <p:extLst>
      <p:ext uri="{BB962C8B-B14F-4D97-AF65-F5344CB8AC3E}">
        <p14:creationId xmlns:p14="http://schemas.microsoft.com/office/powerpoint/2010/main" val="165243570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88124" y="395655"/>
            <a:ext cx="10014438" cy="1846384"/>
          </a:xfrm>
        </p:spPr>
        <p:txBody>
          <a:bodyPr>
            <a:normAutofit/>
          </a:bodyPr>
          <a:lstStyle/>
          <a:p>
            <a:pPr algn="just"/>
            <a:r>
              <a:rPr lang="tr-TR" sz="2600" b="1" dirty="0">
                <a:latin typeface="Book Antiqua" panose="02040602050305030304" pitchFamily="18" charset="0"/>
              </a:rPr>
              <a:t>Soru : İşletme hesabı esasına göre defter tutanlar ile serbest meslek kazanç defteri tutanlar 2023 yılında </a:t>
            </a:r>
            <a:r>
              <a:rPr lang="tr-TR" sz="2600" b="1" dirty="0" err="1" smtClean="0">
                <a:latin typeface="Book Antiqua" panose="02040602050305030304" pitchFamily="18" charset="0"/>
              </a:rPr>
              <a:t>ATİK‘lerini</a:t>
            </a:r>
            <a:r>
              <a:rPr lang="tr-TR" sz="2600" b="1" dirty="0" smtClean="0">
                <a:latin typeface="Book Antiqua" panose="02040602050305030304" pitchFamily="18" charset="0"/>
              </a:rPr>
              <a:t> </a:t>
            </a:r>
            <a:r>
              <a:rPr lang="tr-TR" sz="2600" b="1" dirty="0">
                <a:latin typeface="Book Antiqua" panose="02040602050305030304" pitchFamily="18" charset="0"/>
              </a:rPr>
              <a:t>enflasyon muhasebesine tabi tutmaları halinde, 2024 yılında da enflasyon muhasebesi tabi tutmaları zorunlu mu?</a:t>
            </a:r>
          </a:p>
        </p:txBody>
      </p:sp>
      <p:sp>
        <p:nvSpPr>
          <p:cNvPr id="3" name="İçerik Yer Tutucusu 2"/>
          <p:cNvSpPr>
            <a:spLocks noGrp="1"/>
          </p:cNvSpPr>
          <p:nvPr>
            <p:ph idx="1"/>
          </p:nvPr>
        </p:nvSpPr>
        <p:spPr>
          <a:xfrm>
            <a:off x="1776046" y="2242039"/>
            <a:ext cx="9864969" cy="4369775"/>
          </a:xfrm>
        </p:spPr>
        <p:txBody>
          <a:bodyPr>
            <a:noAutofit/>
          </a:bodyPr>
          <a:lstStyle/>
          <a:p>
            <a:pPr algn="just"/>
            <a:r>
              <a:rPr lang="tr-TR" sz="2200" dirty="0">
                <a:solidFill>
                  <a:schemeClr val="tx1"/>
                </a:solidFill>
                <a:latin typeface="Book Antiqua" panose="02040602050305030304" pitchFamily="18" charset="0"/>
              </a:rPr>
              <a:t>Belirtilen mükellefler için 2023 yılı düzeltmesini yapmakta 2024 yılı düzeltmesini yapmakta isteğe bağlıdır. Kanun ve Tebliğde, </a:t>
            </a:r>
            <a:r>
              <a:rPr lang="tr-TR" sz="2200" dirty="0" err="1">
                <a:solidFill>
                  <a:schemeClr val="tx1"/>
                </a:solidFill>
                <a:latin typeface="Book Antiqua" panose="02040602050305030304" pitchFamily="18" charset="0"/>
              </a:rPr>
              <a:t>ATİK’lerini</a:t>
            </a:r>
            <a:r>
              <a:rPr lang="tr-TR" sz="2200" dirty="0">
                <a:solidFill>
                  <a:schemeClr val="tx1"/>
                </a:solidFill>
                <a:latin typeface="Book Antiqua" panose="02040602050305030304" pitchFamily="18" charset="0"/>
              </a:rPr>
              <a:t> 2023 yılında isteğe bağlı olarak düzeltenlerin 2024 yılında düzeltmelerinin zorunlu olduğunda dair bir hüküm bulunmadığından, 2024 yılında düzeltme yapmayabileceklerdir. </a:t>
            </a:r>
          </a:p>
          <a:p>
            <a:pPr algn="just"/>
            <a:r>
              <a:rPr lang="tr-TR" sz="2200" dirty="0">
                <a:solidFill>
                  <a:schemeClr val="tx1"/>
                </a:solidFill>
                <a:latin typeface="Book Antiqua" panose="02040602050305030304" pitchFamily="18" charset="0"/>
              </a:rPr>
              <a:t>2023 yılında yapılacak düzeltme ile oluşacak düzeltilmiş değer, </a:t>
            </a:r>
            <a:r>
              <a:rPr lang="tr-TR" sz="2200" dirty="0" err="1">
                <a:solidFill>
                  <a:schemeClr val="tx1"/>
                </a:solidFill>
                <a:latin typeface="Book Antiqua" panose="02040602050305030304" pitchFamily="18" charset="0"/>
              </a:rPr>
              <a:t>ATİK’in</a:t>
            </a:r>
            <a:r>
              <a:rPr lang="tr-TR" sz="2200" dirty="0">
                <a:solidFill>
                  <a:schemeClr val="tx1"/>
                </a:solidFill>
                <a:latin typeface="Book Antiqua" panose="02040602050305030304" pitchFamily="18" charset="0"/>
              </a:rPr>
              <a:t> satılması halinde maliyet olarak dikkate alınabileceği gibi 2024 ve sonraki yıllarda düzeltilmiş değer üzerinden amortisman ayrılabilecektir. 2023 yılının düzeltme farkı, gelir olarak beyan edilmeyecektir.</a:t>
            </a:r>
          </a:p>
          <a:p>
            <a:pPr algn="just"/>
            <a:r>
              <a:rPr lang="tr-TR" sz="2200" dirty="0">
                <a:solidFill>
                  <a:schemeClr val="tx1"/>
                </a:solidFill>
                <a:latin typeface="Book Antiqua" panose="02040602050305030304" pitchFamily="18" charset="0"/>
              </a:rPr>
              <a:t>2024 yılında düzeltme yapıldığı takdirde, düzeltme farkları ilgili dönemde gelir hesaplarına kaydedilmesi gerekir</a:t>
            </a:r>
            <a:r>
              <a:rPr lang="tr-TR" sz="2200" dirty="0" smtClean="0">
                <a:solidFill>
                  <a:schemeClr val="tx1"/>
                </a:solidFill>
                <a:latin typeface="Book Antiqua" panose="02040602050305030304" pitchFamily="18" charset="0"/>
              </a:rPr>
              <a:t>.</a:t>
            </a:r>
            <a:endParaRPr lang="tr-TR" sz="2200" dirty="0">
              <a:solidFill>
                <a:schemeClr val="tx1"/>
              </a:solidFill>
              <a:latin typeface="Book Antiqua" panose="02040602050305030304" pitchFamily="18" charset="0"/>
            </a:endParaRPr>
          </a:p>
        </p:txBody>
      </p:sp>
      <p:sp>
        <p:nvSpPr>
          <p:cNvPr id="4" name="Slayt Numarası Yer Tutucusu 3"/>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60890669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591408" y="307731"/>
            <a:ext cx="9913205" cy="1468315"/>
          </a:xfrm>
        </p:spPr>
        <p:txBody>
          <a:bodyPr>
            <a:normAutofit/>
          </a:bodyPr>
          <a:lstStyle/>
          <a:p>
            <a:pPr algn="just"/>
            <a:r>
              <a:rPr lang="tr-TR" sz="2800" b="1" dirty="0" smtClean="0">
                <a:solidFill>
                  <a:schemeClr val="tx1"/>
                </a:solidFill>
                <a:latin typeface="Book Antiqua" panose="02040602050305030304" pitchFamily="18" charset="0"/>
              </a:rPr>
              <a:t>Soru: </a:t>
            </a:r>
            <a:r>
              <a:rPr lang="tr-TR" sz="2800" b="1" dirty="0">
                <a:solidFill>
                  <a:schemeClr val="tx1"/>
                </a:solidFill>
                <a:latin typeface="Book Antiqua" panose="02040602050305030304" pitchFamily="18" charset="0"/>
              </a:rPr>
              <a:t>Hisse senetleri, İştirakler, Bağlı ortaklıklar, alış bedeli ile değerlenen diğer menkul kıymetlerin düzeltilmesi konusunda dikkat edilecek hususlar </a:t>
            </a:r>
            <a:r>
              <a:rPr lang="tr-TR" sz="2800" b="1" dirty="0" smtClean="0">
                <a:solidFill>
                  <a:schemeClr val="tx1"/>
                </a:solidFill>
                <a:latin typeface="Book Antiqua" panose="02040602050305030304" pitchFamily="18" charset="0"/>
              </a:rPr>
              <a:t>nelerdir?</a:t>
            </a:r>
            <a:endParaRPr lang="tr-TR" sz="2800" b="1" dirty="0">
              <a:solidFill>
                <a:schemeClr val="tx1"/>
              </a:solidFill>
              <a:latin typeface="Book Antiqua" panose="02040602050305030304" pitchFamily="18" charset="0"/>
            </a:endParaRPr>
          </a:p>
        </p:txBody>
      </p:sp>
      <p:sp>
        <p:nvSpPr>
          <p:cNvPr id="3" name="İçerik Yer Tutucusu 2"/>
          <p:cNvSpPr>
            <a:spLocks noGrp="1"/>
          </p:cNvSpPr>
          <p:nvPr>
            <p:ph idx="1"/>
          </p:nvPr>
        </p:nvSpPr>
        <p:spPr>
          <a:xfrm>
            <a:off x="1661746" y="1670538"/>
            <a:ext cx="10122696" cy="4967654"/>
          </a:xfrm>
        </p:spPr>
        <p:txBody>
          <a:bodyPr>
            <a:normAutofit fontScale="92500" lnSpcReduction="10000"/>
          </a:bodyPr>
          <a:lstStyle/>
          <a:p>
            <a:pPr algn="just"/>
            <a:r>
              <a:rPr lang="tr-TR" sz="2400" dirty="0">
                <a:solidFill>
                  <a:schemeClr val="tx1"/>
                </a:solidFill>
                <a:latin typeface="Book Antiqua" panose="02040602050305030304" pitchFamily="18" charset="0"/>
              </a:rPr>
              <a:t>Mezkûr kıymetlerin düzletmeye esas tarihleri dikkate alınarak düzeltilmesi gerekmektedir. </a:t>
            </a:r>
          </a:p>
          <a:p>
            <a:pPr algn="just"/>
            <a:r>
              <a:rPr lang="tr-TR" sz="2400" dirty="0">
                <a:solidFill>
                  <a:schemeClr val="tx1"/>
                </a:solidFill>
                <a:latin typeface="Book Antiqua" panose="02040602050305030304" pitchFamily="18" charset="0"/>
              </a:rPr>
              <a:t>Yabancı para cinsinden olan hisse senetleri ve iştirakler, döviz kuru dikkate alınarak düzeltilecektir. VUK hükümlerine göre, hisse senetleri, alış bedeli ile değerlendiğinden döviz kuru dikkate alınarak düzeltilmiş olsa da düzeltme farkı, 698-Enflasyon düzeltme hesabına kaydedilecektir. Diğer bir ifadeyle, 646/656 Kambiyo karları/zararları hesabına gönderilmeyecektir.</a:t>
            </a:r>
          </a:p>
          <a:p>
            <a:pPr algn="just"/>
            <a:r>
              <a:rPr lang="tr-TR" sz="2400" dirty="0">
                <a:solidFill>
                  <a:schemeClr val="tx1"/>
                </a:solidFill>
                <a:latin typeface="Book Antiqua" panose="02040602050305030304" pitchFamily="18" charset="0"/>
              </a:rPr>
              <a:t>Ar-Ge indiriminden ve </a:t>
            </a:r>
            <a:r>
              <a:rPr lang="tr-TR" sz="2400" dirty="0" err="1">
                <a:solidFill>
                  <a:schemeClr val="tx1"/>
                </a:solidFill>
                <a:latin typeface="Book Antiqua" panose="02040602050305030304" pitchFamily="18" charset="0"/>
              </a:rPr>
              <a:t>Teknokent</a:t>
            </a:r>
            <a:r>
              <a:rPr lang="tr-TR" sz="2400" dirty="0">
                <a:solidFill>
                  <a:schemeClr val="tx1"/>
                </a:solidFill>
                <a:latin typeface="Book Antiqua" panose="02040602050305030304" pitchFamily="18" charset="0"/>
              </a:rPr>
              <a:t> istisnasından yararlananlar yararlandıkları tutarların belirli bir kısmı için 7263 sayılı Kanun gereği fon ayırma ve ayrılan fonu yatırıma dönüştürme yükümlülüğü getirilmiştir. Bu kapsamda alınan girişim sermayesi yatırım fonu, girişim sermayesi yatırım ortaklığına ve kuluçka merkezlerinde faaliyette bulunan girişimcilere sermaye olarak konulan fonlar,  alış bedeli ile değerlendiği için düzeltilmesi gerekmektedir.</a:t>
            </a:r>
          </a:p>
          <a:p>
            <a:endParaRPr lang="tr-TR" dirty="0"/>
          </a:p>
        </p:txBody>
      </p:sp>
      <p:sp>
        <p:nvSpPr>
          <p:cNvPr id="4" name="Slayt Numarası Yer Tutucusu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35239594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445</TotalTime>
  <Words>6399</Words>
  <Application>Microsoft Office PowerPoint</Application>
  <PresentationFormat>Geniş ekran</PresentationFormat>
  <Paragraphs>370</Paragraphs>
  <Slides>60</Slides>
  <Notes>0</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60</vt:i4>
      </vt:variant>
    </vt:vector>
  </HeadingPairs>
  <TitlesOfParts>
    <vt:vector size="69" baseType="lpstr">
      <vt:lpstr>Aptos</vt:lpstr>
      <vt:lpstr>Arial</vt:lpstr>
      <vt:lpstr>Book Antiqua</vt:lpstr>
      <vt:lpstr>Calibri</vt:lpstr>
      <vt:lpstr>Century Gothic</vt:lpstr>
      <vt:lpstr>Times New Roman</vt:lpstr>
      <vt:lpstr>Wingdings</vt:lpstr>
      <vt:lpstr>Wingdings 3</vt:lpstr>
      <vt:lpstr>Duman</vt:lpstr>
      <vt:lpstr>Soru ve Cevaplarla 2023-2024 Yılları Enflasyon Düzeltmesinde Özellikli Hususlar  Excel’de Hesaplamalar ve Uygulamalar</vt:lpstr>
      <vt:lpstr>Sunum Planı</vt:lpstr>
      <vt:lpstr>Bölüm-1: Aktif Karakterli Hesapların  2023 Yılı Enflasyon Düzeltmesindeki Özellik Arz Eden Hususlar ve Excel Uygulamaları</vt:lpstr>
      <vt:lpstr>Soru: Düzeltmeye esas tutar nedir? </vt:lpstr>
      <vt:lpstr>Soru: Düzeltmeye esas tarihin belirlenmesinde dikkat edilecek hususlar nelerdir-1? </vt:lpstr>
      <vt:lpstr>PowerPoint Sunusu</vt:lpstr>
      <vt:lpstr>PowerPoint Sunusu</vt:lpstr>
      <vt:lpstr>Soru : İşletme hesabı esasına göre defter tutanlar ile serbest meslek kazanç defteri tutanlar 2023 yılında ATİK‘lerini enflasyon muhasebesine tabi tutmaları halinde, 2024 yılında da enflasyon muhasebesi tabi tutmaları zorunlu mu?</vt:lpstr>
      <vt:lpstr>Soru: Hisse senetleri, İştirakler, Bağlı ortaklıklar, alış bedeli ile değerlenen diğer menkul kıymetlerin düzeltilmesi konusunda dikkat edilecek hususlar nelerdir?</vt:lpstr>
      <vt:lpstr>Soru: Verilen/alınan depozito ve teminatlar hangi durumda düzeltilecektir?</vt:lpstr>
      <vt:lpstr>Soru: Stoklar hesabının düzeltmesi ne şekilde yapılacaktır?</vt:lpstr>
      <vt:lpstr>Soru: Dövizli avanslar nasıl düzletilecektir?</vt:lpstr>
      <vt:lpstr>Soru: Yabancı para cinsinden olmayan avansların düzeltilmesi nasıl yapılacak?</vt:lpstr>
      <vt:lpstr>Soru: İktisadi kıymetlerin maliyetine ilave edilen finansman giderleri için, reel olmayan finansman maliyeti (ROFM) hesaplamasında dikkat edilecek hususlar nelerdir-1?</vt:lpstr>
      <vt:lpstr>PowerPoint Sunusu</vt:lpstr>
      <vt:lpstr>PowerPoint Sunusu</vt:lpstr>
      <vt:lpstr>Soru: Birikmiş amortismanların düzeltilmesinde nelere dikkat edilmelidir-1?</vt:lpstr>
      <vt:lpstr>PowerPoint Sunusu</vt:lpstr>
      <vt:lpstr>Soru: Üretimi, imalatı ve inşaatı şirket bünyesinde yapılan iktisadi kıymetlerin düzeltilmesi ne şekilde yapılacaktır-1?</vt:lpstr>
      <vt:lpstr>PowerPoint Sunusu</vt:lpstr>
      <vt:lpstr>Soru: Gelecek aylara/yıllara ait peşin ödenmiş giderler hangi durumda düzeltilecektir?</vt:lpstr>
      <vt:lpstr>Soru: Af Kanunları kapsamında (Örneğin Kasa Affı) yararlanılan ve KKEG olarak dikkate alınmayıp 296 hesapta bekletilen tutarlar düzletilecek midir?</vt:lpstr>
      <vt:lpstr>Bölüm-2: Pasif Karakterli Hesapların Enflasyon Düzeltmesindeki Özellik Arz Eden Hususlar ve Excel Uygulamaları</vt:lpstr>
      <vt:lpstr>Soru: Enflasyon düzeltmesi sürecinde öz sermaye kalemlerinde yer alan fonların durumu ne olacak?</vt:lpstr>
      <vt:lpstr>Soru: 213 Sayılı VUK’ un 328. ve 329. Maddeleri kapsamında oluşturulan sabit kıymet yenileme fonunun enflasyon düzeltmesi karşısındaki durumu nedir?</vt:lpstr>
      <vt:lpstr>PowerPoint Sunusu</vt:lpstr>
      <vt:lpstr>Soru: Enflasyon düzeltmesi sonucunda oluşan geçmiş yıllar zararı hesabının mahsubu mümkün mü? </vt:lpstr>
      <vt:lpstr>Soru: Enflasyon düzeltmesi sonucunda oluşan zararın cari dönem karından mahsup edilebilir mi?</vt:lpstr>
      <vt:lpstr>Soru: Sermaye hesabının düzeltilmesi nasıl olacak? </vt:lpstr>
      <vt:lpstr>PowerPoint Sunusu</vt:lpstr>
      <vt:lpstr>PowerPoint Sunusu</vt:lpstr>
      <vt:lpstr>Soru: Zarar nedeniyle sermaye kaybı sonucu T.T.K. hükümleri gereği zorunlu olarak yapılacak ve enflasyon düzeltmesi olumlu farkları ile geçmiş yıl karlarından karşılanacak sermaye azaltımının herhangi bir vergisel yükümlülüğü var mı?</vt:lpstr>
      <vt:lpstr>Soru: Enflasyon düzeltmesi sonucunda oluşan kar ve zararın tasfiye aşamasında mahsubu mümkün mü?</vt:lpstr>
      <vt:lpstr>Soru: Enflasyon düzeltmesi yapmadan önce oluşmuş olan geçmiş yıl karları ve dönem karının dağıtılması konusunda maliye idaresinin görüşü?</vt:lpstr>
      <vt:lpstr>Soru: Kısmi bölünme öncesi sermayeye ilave edilmiş olan enflasyon düzeltme farklarının ve dağıtılmamış geçmiş yıl karlarının, sermaye azaltılması aşamasında işletmeden çekiş olarak değerlendirilir mi?</vt:lpstr>
      <vt:lpstr>Soru: Adi ortaklığın bilançosunda yer alan sermaye düzeltmesi olumlu farkları hesabı ve enflasyon farkı hesapları işin bitiminde tasfiye aşamasında nasıl kapatılacak?</vt:lpstr>
      <vt:lpstr>Bölüm-3: 2024 Yılı Enflasyon Düzeltmesindeki Özellik Arz Eden Hususlar ve Excel Uygulamaları</vt:lpstr>
      <vt:lpstr>Soru: 2024 yılı enflasyon düzeltmesi genel esasları nelerdir?</vt:lpstr>
      <vt:lpstr>PowerPoint Sunusu</vt:lpstr>
      <vt:lpstr>Soru : 2024 yılı enflasyon düzeltmesi işlemeleri kapsamında uygulanabilecek toplulaştırılmış yöntemler nelerdir?</vt:lpstr>
      <vt:lpstr>PowerPoint Sunusu</vt:lpstr>
      <vt:lpstr>Soru: 2024 yılı enflasyon düzeltmesi uygulaması kapsamında ROFM hesaplamasında görülen farklıklar nelerdir?</vt:lpstr>
      <vt:lpstr>Soru: Enflasyon düzeltmesi tabi mükellefler için 2024 yılı cari dönem karı/zararı ne şekilde tespit edilecektir?</vt:lpstr>
      <vt:lpstr>PowerPoint Sunusu</vt:lpstr>
      <vt:lpstr>Soru: 2024 yılında bilançolarını enflasyon düzeltmesine tabi tutan mükelleflerin beyanname üzerinde yapması gereken işlemler nelerdir?</vt:lpstr>
      <vt:lpstr>PowerPoint Sunusu</vt:lpstr>
      <vt:lpstr>Soru : 2024 yılında ATİK’ler dışında parasal olmayan kıymetlerin düzeltilmiş değerinin altında satılması halinde oluşan zarar, dönem kar/zararının hesabında dikkate alınabilir mi?</vt:lpstr>
      <vt:lpstr>PowerPoint Sunusu</vt:lpstr>
      <vt:lpstr>Soru: 2023 yılı sonunda enflasyon düzeltmesine tabi tutulan stokların 2024 yılında içinde iadesi nasıl gerçekleşecektir?</vt:lpstr>
      <vt:lpstr>PowerPoint Sunusu</vt:lpstr>
      <vt:lpstr>Soru: 2023 yılı sonunda enflasyon düzeltmesine tabi tutulan alınan avans tutarlarının (340 Hs) 2024 yılında mahsup işlemi, gelir etkisi doğurur mu?</vt:lpstr>
      <vt:lpstr>PowerPoint Sunusu</vt:lpstr>
      <vt:lpstr>SORU : 2023 yılı sonunda enflasyon düzeltmesine tabi tutulan alınan verilen avans tutarlarının (159 Hs) 2024 yılında mahsup işlemi, ne şekilde gerçekleşecektir?</vt:lpstr>
      <vt:lpstr>Soru: 2023 yılı enflasyon düzeltmesi öncesi “KAR” eden mükellefler, enflasyon düzeltmesi uygulaması sonucunda “ZARAR” ortaya çıkması durumunda, 2024 ve devamı yıllarda (düzeltme öncesi) bilançolarında yer alan geçmiş yıllar karlarını dağıtılabilir mi?</vt:lpstr>
      <vt:lpstr>PowerPoint Sunusu</vt:lpstr>
      <vt:lpstr>Soru: Enflasyon düzeltmesi tabi mükellefler için indirimli KV hesabında tevsi yatırımdan elde edilen kazanç tutarının  hesabında, düzeltilmiş yatırım ve sabit kıymet değerleri mi dikkate alınmalıdır? </vt:lpstr>
      <vt:lpstr>Soru: Şirketin aktifine kayıtlı iştirakin 2024 ve devamı yıllarda enflasyon düzeltmesi uygulanmış değerinin altında bir değerle satılması halinde oluşan zarar, dönem kar/zararının hesabında dikkate alınabilir mi?</vt:lpstr>
      <vt:lpstr>Soru: Enflasyon düzeltmesi uygulamasının 2024 ve devamı yıllarda finansman gider kısıtlaması uygulamasına etkileri nelerdir?</vt:lpstr>
      <vt:lpstr>Soru: 2024 ve devamı yıllarda nakit sermaye indirimi tutarı, düzeltilmiş (nakit ödenen) sermaye rakamları üzerinden mi hesaplanacak?</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Soru ve Cevaplarla 2023-2024 Yılları Enflasyon Düzeltmesinde Özellikli Hususlar  Excel’de Hesaplamalar ve Uygulamalar</dc:title>
  <dc:creator>Asus</dc:creator>
  <cp:lastModifiedBy>Admin</cp:lastModifiedBy>
  <cp:revision>54</cp:revision>
  <dcterms:created xsi:type="dcterms:W3CDTF">2024-04-16T17:00:38Z</dcterms:created>
  <dcterms:modified xsi:type="dcterms:W3CDTF">2024-04-17T09:48:10Z</dcterms:modified>
</cp:coreProperties>
</file>