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2" r:id="rId19"/>
    <p:sldId id="304" r:id="rId20"/>
    <p:sldId id="273" r:id="rId21"/>
    <p:sldId id="274" r:id="rId22"/>
    <p:sldId id="276" r:id="rId23"/>
    <p:sldId id="278" r:id="rId24"/>
    <p:sldId id="279" r:id="rId25"/>
    <p:sldId id="280" r:id="rId26"/>
    <p:sldId id="281" r:id="rId27"/>
    <p:sldId id="285" r:id="rId28"/>
    <p:sldId id="306" r:id="rId29"/>
    <p:sldId id="307" r:id="rId30"/>
    <p:sldId id="282" r:id="rId31"/>
    <p:sldId id="283" r:id="rId32"/>
    <p:sldId id="308" r:id="rId33"/>
    <p:sldId id="309" r:id="rId34"/>
    <p:sldId id="284" r:id="rId35"/>
    <p:sldId id="310" r:id="rId36"/>
    <p:sldId id="286" r:id="rId37"/>
    <p:sldId id="287" r:id="rId38"/>
    <p:sldId id="288" r:id="rId39"/>
    <p:sldId id="289" r:id="rId40"/>
    <p:sldId id="291" r:id="rId41"/>
    <p:sldId id="290" r:id="rId42"/>
    <p:sldId id="293" r:id="rId43"/>
    <p:sldId id="294" r:id="rId44"/>
    <p:sldId id="295" r:id="rId45"/>
    <p:sldId id="296" r:id="rId46"/>
    <p:sldId id="331" r:id="rId47"/>
    <p:sldId id="335" r:id="rId48"/>
    <p:sldId id="311" r:id="rId49"/>
    <p:sldId id="312" r:id="rId50"/>
    <p:sldId id="315" r:id="rId51"/>
    <p:sldId id="316" r:id="rId52"/>
    <p:sldId id="317" r:id="rId53"/>
    <p:sldId id="318" r:id="rId54"/>
    <p:sldId id="319" r:id="rId55"/>
    <p:sldId id="320" r:id="rId56"/>
    <p:sldId id="321" r:id="rId57"/>
    <p:sldId id="330" r:id="rId58"/>
    <p:sldId id="323" r:id="rId59"/>
    <p:sldId id="325" r:id="rId60"/>
    <p:sldId id="326" r:id="rId61"/>
    <p:sldId id="327" r:id="rId62"/>
    <p:sldId id="328" r:id="rId63"/>
    <p:sldId id="329" r:id="rId64"/>
    <p:sldId id="332" r:id="rId65"/>
    <p:sldId id="333" r:id="rId66"/>
    <p:sldId id="334" r:id="rId67"/>
    <p:sldId id="313" r:id="rId68"/>
    <p:sldId id="314" r:id="rId69"/>
    <p:sldId id="297" r:id="rId70"/>
    <p:sldId id="298" r:id="rId71"/>
    <p:sldId id="299" r:id="rId72"/>
    <p:sldId id="301" r:id="rId73"/>
    <p:sldId id="302" r:id="rId74"/>
    <p:sldId id="336" r:id="rId75"/>
    <p:sldId id="337" r:id="rId76"/>
    <p:sldId id="338" r:id="rId77"/>
    <p:sldId id="303" r:id="rId78"/>
    <p:sldId id="305" r:id="rId79"/>
    <p:sldId id="300" r:id="rId8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cep Özdemir" initials="RÖ" lastIdx="1" clrIdx="0">
    <p:extLst>
      <p:ext uri="{19B8F6BF-5375-455C-9EA6-DF929625EA0E}">
        <p15:presenceInfo xmlns:p15="http://schemas.microsoft.com/office/powerpoint/2012/main" userId="S-1-5-21-4095163423-3302497888-2162550742-11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90" autoAdjust="0"/>
  </p:normalViewPr>
  <p:slideViewPr>
    <p:cSldViewPr snapToGrid="0">
      <p:cViewPr varScale="1">
        <p:scale>
          <a:sx n="81" d="100"/>
          <a:sy n="81" d="100"/>
        </p:scale>
        <p:origin x="725" y="53"/>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2026074-3B61-4F0E-B8BA-D88724DDF67D}" type="datetimeFigureOut">
              <a:rPr lang="tr-TR" smtClean="0"/>
              <a:t>29.09.2023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A7011-EE87-4E75-BE98-3F9D714B36E1}" type="slidenum">
              <a:rPr lang="tr-TR" smtClean="0"/>
              <a:t>‹#›</a:t>
            </a:fld>
            <a:endParaRPr lang="tr-TR"/>
          </a:p>
        </p:txBody>
      </p:sp>
    </p:spTree>
    <p:extLst>
      <p:ext uri="{BB962C8B-B14F-4D97-AF65-F5344CB8AC3E}">
        <p14:creationId xmlns:p14="http://schemas.microsoft.com/office/powerpoint/2010/main" val="2633606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2026074-3B61-4F0E-B8BA-D88724DDF67D}" type="datetimeFigureOut">
              <a:rPr lang="tr-TR" smtClean="0"/>
              <a:t>29.09.2023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A7011-EE87-4E75-BE98-3F9D714B36E1}" type="slidenum">
              <a:rPr lang="tr-TR" smtClean="0"/>
              <a:t>‹#›</a:t>
            </a:fld>
            <a:endParaRPr lang="tr-TR"/>
          </a:p>
        </p:txBody>
      </p:sp>
    </p:spTree>
    <p:extLst>
      <p:ext uri="{BB962C8B-B14F-4D97-AF65-F5344CB8AC3E}">
        <p14:creationId xmlns:p14="http://schemas.microsoft.com/office/powerpoint/2010/main" val="1356191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2026074-3B61-4F0E-B8BA-D88724DDF67D}" type="datetimeFigureOut">
              <a:rPr lang="tr-TR" smtClean="0"/>
              <a:t>29.09.2023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A7011-EE87-4E75-BE98-3F9D714B36E1}" type="slidenum">
              <a:rPr lang="tr-TR" smtClean="0"/>
              <a:t>‹#›</a:t>
            </a:fld>
            <a:endParaRPr lang="tr-TR"/>
          </a:p>
        </p:txBody>
      </p:sp>
    </p:spTree>
    <p:extLst>
      <p:ext uri="{BB962C8B-B14F-4D97-AF65-F5344CB8AC3E}">
        <p14:creationId xmlns:p14="http://schemas.microsoft.com/office/powerpoint/2010/main" val="4115549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2026074-3B61-4F0E-B8BA-D88724DDF67D}" type="datetimeFigureOut">
              <a:rPr lang="tr-TR" smtClean="0"/>
              <a:t>29.09.2023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A7011-EE87-4E75-BE98-3F9D714B36E1}" type="slidenum">
              <a:rPr lang="tr-TR" smtClean="0"/>
              <a:t>‹#›</a:t>
            </a:fld>
            <a:endParaRPr lang="tr-TR"/>
          </a:p>
        </p:txBody>
      </p:sp>
    </p:spTree>
    <p:extLst>
      <p:ext uri="{BB962C8B-B14F-4D97-AF65-F5344CB8AC3E}">
        <p14:creationId xmlns:p14="http://schemas.microsoft.com/office/powerpoint/2010/main" val="118068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2026074-3B61-4F0E-B8BA-D88724DDF67D}" type="datetimeFigureOut">
              <a:rPr lang="tr-TR" smtClean="0"/>
              <a:t>29.09.2023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A7011-EE87-4E75-BE98-3F9D714B36E1}" type="slidenum">
              <a:rPr lang="tr-TR" smtClean="0"/>
              <a:t>‹#›</a:t>
            </a:fld>
            <a:endParaRPr lang="tr-TR"/>
          </a:p>
        </p:txBody>
      </p:sp>
    </p:spTree>
    <p:extLst>
      <p:ext uri="{BB962C8B-B14F-4D97-AF65-F5344CB8AC3E}">
        <p14:creationId xmlns:p14="http://schemas.microsoft.com/office/powerpoint/2010/main" val="188036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2026074-3B61-4F0E-B8BA-D88724DDF67D}" type="datetimeFigureOut">
              <a:rPr lang="tr-TR" smtClean="0"/>
              <a:t>29.09.2023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A7011-EE87-4E75-BE98-3F9D714B36E1}" type="slidenum">
              <a:rPr lang="tr-TR" smtClean="0"/>
              <a:t>‹#›</a:t>
            </a:fld>
            <a:endParaRPr lang="tr-TR"/>
          </a:p>
        </p:txBody>
      </p:sp>
    </p:spTree>
    <p:extLst>
      <p:ext uri="{BB962C8B-B14F-4D97-AF65-F5344CB8AC3E}">
        <p14:creationId xmlns:p14="http://schemas.microsoft.com/office/powerpoint/2010/main" val="2123809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2026074-3B61-4F0E-B8BA-D88724DDF67D}" type="datetimeFigureOut">
              <a:rPr lang="tr-TR" smtClean="0"/>
              <a:t>29.09.2023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DA7011-EE87-4E75-BE98-3F9D714B36E1}" type="slidenum">
              <a:rPr lang="tr-TR" smtClean="0"/>
              <a:t>‹#›</a:t>
            </a:fld>
            <a:endParaRPr lang="tr-TR"/>
          </a:p>
        </p:txBody>
      </p:sp>
    </p:spTree>
    <p:extLst>
      <p:ext uri="{BB962C8B-B14F-4D97-AF65-F5344CB8AC3E}">
        <p14:creationId xmlns:p14="http://schemas.microsoft.com/office/powerpoint/2010/main" val="225890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2026074-3B61-4F0E-B8BA-D88724DDF67D}" type="datetimeFigureOut">
              <a:rPr lang="tr-TR" smtClean="0"/>
              <a:t>29.09.2023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DA7011-EE87-4E75-BE98-3F9D714B36E1}" type="slidenum">
              <a:rPr lang="tr-TR" smtClean="0"/>
              <a:t>‹#›</a:t>
            </a:fld>
            <a:endParaRPr lang="tr-TR"/>
          </a:p>
        </p:txBody>
      </p:sp>
    </p:spTree>
    <p:extLst>
      <p:ext uri="{BB962C8B-B14F-4D97-AF65-F5344CB8AC3E}">
        <p14:creationId xmlns:p14="http://schemas.microsoft.com/office/powerpoint/2010/main" val="1429590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026074-3B61-4F0E-B8BA-D88724DDF67D}" type="datetimeFigureOut">
              <a:rPr lang="tr-TR" smtClean="0"/>
              <a:t>29.09.2023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DA7011-EE87-4E75-BE98-3F9D714B36E1}" type="slidenum">
              <a:rPr lang="tr-TR" smtClean="0"/>
              <a:t>‹#›</a:t>
            </a:fld>
            <a:endParaRPr lang="tr-TR"/>
          </a:p>
        </p:txBody>
      </p:sp>
    </p:spTree>
    <p:extLst>
      <p:ext uri="{BB962C8B-B14F-4D97-AF65-F5344CB8AC3E}">
        <p14:creationId xmlns:p14="http://schemas.microsoft.com/office/powerpoint/2010/main" val="386534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2026074-3B61-4F0E-B8BA-D88724DDF67D}" type="datetimeFigureOut">
              <a:rPr lang="tr-TR" smtClean="0"/>
              <a:t>29.09.2023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A7011-EE87-4E75-BE98-3F9D714B36E1}" type="slidenum">
              <a:rPr lang="tr-TR" smtClean="0"/>
              <a:t>‹#›</a:t>
            </a:fld>
            <a:endParaRPr lang="tr-TR"/>
          </a:p>
        </p:txBody>
      </p:sp>
    </p:spTree>
    <p:extLst>
      <p:ext uri="{BB962C8B-B14F-4D97-AF65-F5344CB8AC3E}">
        <p14:creationId xmlns:p14="http://schemas.microsoft.com/office/powerpoint/2010/main" val="303491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2026074-3B61-4F0E-B8BA-D88724DDF67D}" type="datetimeFigureOut">
              <a:rPr lang="tr-TR" smtClean="0"/>
              <a:t>29.09.2023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A7011-EE87-4E75-BE98-3F9D714B36E1}" type="slidenum">
              <a:rPr lang="tr-TR" smtClean="0"/>
              <a:t>‹#›</a:t>
            </a:fld>
            <a:endParaRPr lang="tr-TR"/>
          </a:p>
        </p:txBody>
      </p:sp>
    </p:spTree>
    <p:extLst>
      <p:ext uri="{BB962C8B-B14F-4D97-AF65-F5344CB8AC3E}">
        <p14:creationId xmlns:p14="http://schemas.microsoft.com/office/powerpoint/2010/main" val="391773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3000">
              <a:schemeClr val="accent1">
                <a:lumMod val="20000"/>
                <a:lumOff val="80000"/>
              </a:schemeClr>
            </a:gs>
            <a:gs pos="55000">
              <a:schemeClr val="accent5">
                <a:lumMod val="40000"/>
                <a:lumOff val="60000"/>
              </a:schemeClr>
            </a:gs>
            <a:gs pos="93000">
              <a:schemeClr val="accent1">
                <a:lumMod val="20000"/>
                <a:lumOff val="80000"/>
              </a:schemeClr>
            </a:gs>
          </a:gsLst>
          <a:lin ang="4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26074-3B61-4F0E-B8BA-D88724DDF67D}" type="datetimeFigureOut">
              <a:rPr lang="tr-TR" smtClean="0"/>
              <a:t>29.09.2023</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A7011-EE87-4E75-BE98-3F9D714B36E1}" type="slidenum">
              <a:rPr lang="tr-TR" smtClean="0"/>
              <a:t>‹#›</a:t>
            </a:fld>
            <a:endParaRPr lang="tr-TR"/>
          </a:p>
        </p:txBody>
      </p:sp>
    </p:spTree>
    <p:extLst>
      <p:ext uri="{BB962C8B-B14F-4D97-AF65-F5344CB8AC3E}">
        <p14:creationId xmlns:p14="http://schemas.microsoft.com/office/powerpoint/2010/main" val="2017390587"/>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api.izto.org.tr/storage/EditorUpload/original/jtgo9qIRid0D0IMz.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api.izto.org.tr/storage/EditorUpload/original/feqx2ipzM6XwvFZO.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4C6DAB-3FEB-C3DC-B0F8-37BFBEA228FA}"/>
              </a:ext>
            </a:extLst>
          </p:cNvPr>
          <p:cNvSpPr>
            <a:spLocks noGrp="1"/>
          </p:cNvSpPr>
          <p:nvPr>
            <p:ph type="ctrTitle"/>
          </p:nvPr>
        </p:nvSpPr>
        <p:spPr>
          <a:xfrm>
            <a:off x="1524000" y="1122362"/>
            <a:ext cx="9144000" cy="3920977"/>
          </a:xfrm>
        </p:spPr>
        <p:txBody>
          <a:bodyPr>
            <a:normAutofit/>
          </a:bodyPr>
          <a:lstStyle/>
          <a:p>
            <a:r>
              <a:rPr lang="tr-TR" sz="8000" b="1" dirty="0"/>
              <a:t>KISMİ BÖLÜNME UYGULAMASI</a:t>
            </a:r>
          </a:p>
        </p:txBody>
      </p:sp>
    </p:spTree>
    <p:extLst>
      <p:ext uri="{BB962C8B-B14F-4D97-AF65-F5344CB8AC3E}">
        <p14:creationId xmlns:p14="http://schemas.microsoft.com/office/powerpoint/2010/main" val="1527581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93BFFE-5886-B095-3F35-93B8988D0844}"/>
              </a:ext>
            </a:extLst>
          </p:cNvPr>
          <p:cNvSpPr>
            <a:spLocks noGrp="1"/>
          </p:cNvSpPr>
          <p:nvPr>
            <p:ph type="title"/>
          </p:nvPr>
        </p:nvSpPr>
        <p:spPr/>
        <p:txBody>
          <a:bodyPr/>
          <a:lstStyle/>
          <a:p>
            <a:r>
              <a:rPr kumimoji="0" lang="tr-TR" sz="4000" b="1"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BÖLÜNME RAPORU</a:t>
            </a:r>
            <a:endParaRPr lang="tr-TR" dirty="0"/>
          </a:p>
        </p:txBody>
      </p:sp>
      <p:sp>
        <p:nvSpPr>
          <p:cNvPr id="3" name="İçerik Yer Tutucusu 2">
            <a:extLst>
              <a:ext uri="{FF2B5EF4-FFF2-40B4-BE49-F238E27FC236}">
                <a16:creationId xmlns:a16="http://schemas.microsoft.com/office/drawing/2014/main" id="{A65C1966-CB13-530B-D7BF-A1B7F16EAF90}"/>
              </a:ext>
            </a:extLst>
          </p:cNvPr>
          <p:cNvSpPr>
            <a:spLocks noGrp="1"/>
          </p:cNvSpPr>
          <p:nvPr>
            <p:ph idx="1"/>
          </p:nvPr>
        </p:nvSpPr>
        <p:spPr/>
        <p:txBody>
          <a:bodyPr>
            <a:normAutofit fontScale="70000" lnSpcReduction="20000"/>
          </a:bodyPr>
          <a:lstStyle/>
          <a:p>
            <a:pPr marL="0" indent="0" algn="just">
              <a:buNone/>
            </a:pPr>
            <a:r>
              <a:rPr lang="tr-TR" b="0" i="0" dirty="0">
                <a:solidFill>
                  <a:srgbClr val="000000"/>
                </a:solidFill>
                <a:effectLst/>
                <a:latin typeface="Open Sans" panose="020B0606030504020204" pitchFamily="34" charset="0"/>
              </a:rPr>
              <a:t>TTK-169 uyarınca Rapor,</a:t>
            </a:r>
          </a:p>
          <a:p>
            <a:pPr algn="just"/>
            <a:r>
              <a:rPr lang="tr-TR" b="0" i="0" dirty="0">
                <a:solidFill>
                  <a:srgbClr val="000000"/>
                </a:solidFill>
                <a:effectLst/>
                <a:latin typeface="Open Sans" panose="020B0606030504020204" pitchFamily="34" charset="0"/>
              </a:rPr>
              <a:t>a) Bölünmenin amacını ve sonuçlarını,</a:t>
            </a:r>
          </a:p>
          <a:p>
            <a:pPr algn="just"/>
            <a:r>
              <a:rPr lang="tr-TR" b="0" i="0" dirty="0">
                <a:solidFill>
                  <a:srgbClr val="000000"/>
                </a:solidFill>
                <a:effectLst/>
                <a:latin typeface="Open Sans" panose="020B0606030504020204" pitchFamily="34" charset="0"/>
              </a:rPr>
              <a:t>b) Bölünme sözleşmesini veya bölünme planını,</a:t>
            </a:r>
          </a:p>
          <a:p>
            <a:pPr algn="just"/>
            <a:r>
              <a:rPr lang="tr-TR" b="0" i="0" dirty="0">
                <a:solidFill>
                  <a:srgbClr val="000000"/>
                </a:solidFill>
                <a:effectLst/>
                <a:latin typeface="Open Sans" panose="020B0606030504020204" pitchFamily="34" charset="0"/>
              </a:rPr>
              <a:t>c) Payların değişim oranlarını ve gereğinde ödenecek denkleştirme tutarını, özellikle devreden şirketin ortaklarının devralan şirketteki haklarına ilişkin açıklamaları,</a:t>
            </a:r>
          </a:p>
          <a:p>
            <a:pPr algn="just"/>
            <a:r>
              <a:rPr lang="tr-TR" b="0" i="0" dirty="0">
                <a:solidFill>
                  <a:srgbClr val="000000"/>
                </a:solidFill>
                <a:effectLst/>
                <a:latin typeface="Open Sans" panose="020B0606030504020204" pitchFamily="34" charset="0"/>
              </a:rPr>
              <a:t>d) Değişim oranının saptanmasında, payların değerlemesine ilişkin özellikleri,</a:t>
            </a:r>
          </a:p>
          <a:p>
            <a:pPr algn="just"/>
            <a:r>
              <a:rPr lang="tr-TR" b="0" i="0" dirty="0">
                <a:solidFill>
                  <a:srgbClr val="000000"/>
                </a:solidFill>
                <a:effectLst/>
                <a:latin typeface="Open Sans" panose="020B0606030504020204" pitchFamily="34" charset="0"/>
              </a:rPr>
              <a:t>e) Gereğinde, bölünme dolayısıyla ortaklar için doğacak olan ek ödeme yükümlülüklerini, diğer kişisel edim yükümlülüklerini ve sınırsız sorumluluğu,</a:t>
            </a:r>
          </a:p>
          <a:p>
            <a:pPr algn="just"/>
            <a:r>
              <a:rPr lang="tr-TR" b="0" i="0" dirty="0">
                <a:solidFill>
                  <a:srgbClr val="000000"/>
                </a:solidFill>
                <a:effectLst/>
                <a:latin typeface="Open Sans" panose="020B0606030504020204" pitchFamily="34" charset="0"/>
              </a:rPr>
              <a:t>f) Bölünmeye katılan şirketlerin türlerinin farklı olması halinde, ortakların yeni tür sebebiyle söz konusu olan yükümlülüklerini,</a:t>
            </a:r>
          </a:p>
          <a:p>
            <a:pPr algn="just"/>
            <a:r>
              <a:rPr lang="tr-TR" b="0" i="0" dirty="0">
                <a:solidFill>
                  <a:srgbClr val="000000"/>
                </a:solidFill>
                <a:effectLst/>
                <a:latin typeface="Open Sans" panose="020B0606030504020204" pitchFamily="34" charset="0"/>
              </a:rPr>
              <a:t>g) Bölünmenin işçiler üzerindeki etkileri ile içeriğini; varsa sosyal planın içeriğini,</a:t>
            </a:r>
          </a:p>
          <a:p>
            <a:pPr algn="just"/>
            <a:r>
              <a:rPr lang="tr-TR" b="0" i="0" dirty="0">
                <a:solidFill>
                  <a:srgbClr val="000000"/>
                </a:solidFill>
                <a:effectLst/>
                <a:latin typeface="Open Sans" panose="020B0606030504020204" pitchFamily="34" charset="0"/>
              </a:rPr>
              <a:t>h) Bölünmenin, bölünmeye katılan şirketlerin alacaklıları üzerindeki etkilerini,</a:t>
            </a:r>
          </a:p>
          <a:p>
            <a:pPr marL="0" indent="0" algn="just">
              <a:buNone/>
            </a:pPr>
            <a:r>
              <a:rPr lang="tr-TR" b="0" i="0" dirty="0">
                <a:solidFill>
                  <a:srgbClr val="000000"/>
                </a:solidFill>
                <a:effectLst/>
                <a:latin typeface="Open Sans" panose="020B0606030504020204" pitchFamily="34" charset="0"/>
              </a:rPr>
              <a:t>hukuki ve ekonomik yönleri ile açıklar ve gerekçelerini gösterir.</a:t>
            </a:r>
          </a:p>
          <a:p>
            <a:endParaRPr lang="tr-TR" dirty="0"/>
          </a:p>
        </p:txBody>
      </p:sp>
    </p:spTree>
    <p:extLst>
      <p:ext uri="{BB962C8B-B14F-4D97-AF65-F5344CB8AC3E}">
        <p14:creationId xmlns:p14="http://schemas.microsoft.com/office/powerpoint/2010/main" val="3870121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58586F-FECD-87FF-3E17-62D432DE0C90}"/>
              </a:ext>
            </a:extLst>
          </p:cNvPr>
          <p:cNvSpPr>
            <a:spLocks noGrp="1"/>
          </p:cNvSpPr>
          <p:nvPr>
            <p:ph type="title"/>
          </p:nvPr>
        </p:nvSpPr>
        <p:spPr>
          <a:xfrm>
            <a:off x="838200" y="365125"/>
            <a:ext cx="10515600" cy="718957"/>
          </a:xfrm>
        </p:spPr>
        <p:txBody>
          <a:bodyPr>
            <a:normAutofit fontScale="90000"/>
          </a:bodyPr>
          <a:lstStyle/>
          <a:p>
            <a:pPr>
              <a:lnSpc>
                <a:spcPct val="107000"/>
              </a:lnSpc>
              <a:spcAft>
                <a:spcPts val="800"/>
              </a:spcAft>
            </a:pPr>
            <a:r>
              <a:rPr lang="tr-TR" sz="4400" b="1" kern="100" dirty="0">
                <a:effectLst/>
                <a:latin typeface="Calibri" panose="020F0502020204030204" pitchFamily="34" charset="0"/>
                <a:ea typeface="Calibri" panose="020F0502020204030204" pitchFamily="34" charset="0"/>
                <a:cs typeface="Times New Roman" panose="02020603050405020304" pitchFamily="18" charset="0"/>
              </a:rPr>
              <a:t>İNCELEME HAKKI</a:t>
            </a:r>
            <a:br>
              <a:rPr lang="tr-TR"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E68A4D8-6D0B-E3BF-E644-CC2B71BB716A}"/>
              </a:ext>
            </a:extLst>
          </p:cNvPr>
          <p:cNvSpPr>
            <a:spLocks noGrp="1"/>
          </p:cNvSpPr>
          <p:nvPr>
            <p:ph idx="1"/>
          </p:nvPr>
        </p:nvSpPr>
        <p:spPr>
          <a:xfrm>
            <a:off x="668517" y="1084081"/>
            <a:ext cx="10515600" cy="5184743"/>
          </a:xfrm>
        </p:spPr>
        <p:txBody>
          <a:bodyPr>
            <a:normAutofit fontScale="92500" lnSpcReduction="10000"/>
          </a:bodyPr>
          <a:lstStyle/>
          <a:p>
            <a:pPr marL="0" indent="0">
              <a:lnSpc>
                <a:spcPct val="107000"/>
              </a:lnSpc>
              <a:spcAft>
                <a:spcPts val="800"/>
              </a:spcAft>
              <a:buNone/>
            </a:pPr>
            <a:r>
              <a:rPr lang="tr-TR" sz="2800" b="1" kern="100" dirty="0">
                <a:effectLst/>
                <a:latin typeface="Calibri" panose="020F0502020204030204" pitchFamily="34" charset="0"/>
                <a:ea typeface="Calibri" panose="020F0502020204030204" pitchFamily="34" charset="0"/>
                <a:cs typeface="Times New Roman" panose="02020603050405020304" pitchFamily="18" charset="0"/>
              </a:rPr>
              <a:t>TTK-170</a:t>
            </a:r>
          </a:p>
          <a:p>
            <a:pPr marL="0" indent="0" algn="just">
              <a:lnSpc>
                <a:spcPct val="107000"/>
              </a:lnSpc>
              <a:spcAft>
                <a:spcPts val="800"/>
              </a:spcAft>
              <a:buNone/>
            </a:pPr>
            <a:r>
              <a:rPr lang="tr-TR" sz="2800" kern="100" dirty="0">
                <a:effectLst/>
                <a:latin typeface="Calibri" panose="020F0502020204030204" pitchFamily="34" charset="0"/>
                <a:ea typeface="Calibri" panose="020F0502020204030204" pitchFamily="34" charset="0"/>
                <a:cs typeface="Times New Roman" panose="02020603050405020304" pitchFamily="18" charset="0"/>
              </a:rPr>
              <a:t>Bölünme tarafları olan şirketlerden her biri, merkezlerinde, şubelerinde ve halka açık anonim şirketler ise SPK’nın öngöreceği yerlerde bölünme sözleşmesini, bölünme raporunu, son üç yılın yıl sonu finansal tablolarıyla yıllık faaliyet raporlarını, gereğinde ara bilançolarını, ortakların intifa senedi sahipleriyle şirket tarafından ihraç edilmiş olan menkul kıymet hamillerinin, menfaati bulunan kişilerin ve diğer ilgililerin incelemesine sunmakla yükümlüdür. Tüm bu bilgiler ayrıca bölünen şirketler sermaye şirketleri ise şirketlerin internet sitelerinde de yayınlanır.</a:t>
            </a:r>
          </a:p>
          <a:p>
            <a:pPr marL="0" indent="0" algn="just">
              <a:lnSpc>
                <a:spcPct val="107000"/>
              </a:lnSpc>
              <a:spcAft>
                <a:spcPts val="800"/>
              </a:spcAft>
              <a:buNone/>
            </a:pPr>
            <a:r>
              <a:rPr lang="tr-TR" kern="100" dirty="0">
                <a:latin typeface="Calibri" panose="020F0502020204030204" pitchFamily="34" charset="0"/>
                <a:ea typeface="Calibri" panose="020F0502020204030204" pitchFamily="34" charset="0"/>
                <a:cs typeface="Times New Roman" panose="02020603050405020304" pitchFamily="18" charset="0"/>
              </a:rPr>
              <a:t>Tüm ortakların onaylaması halinde küçük ve orta ölçekli şirketler inceleme hakkından vazgeçebilirler. Bu durumda bekleme süresi ortadan kalkmış olur.</a:t>
            </a:r>
          </a:p>
          <a:p>
            <a:pPr marL="0" indent="0">
              <a:lnSpc>
                <a:spcPct val="107000"/>
              </a:lnSpc>
              <a:spcAft>
                <a:spcPts val="800"/>
              </a:spcAft>
              <a:buNone/>
            </a:pP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250296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8F4F41-69E8-9F3C-FDB5-F5DF33D4B7C4}"/>
              </a:ext>
            </a:extLst>
          </p:cNvPr>
          <p:cNvSpPr>
            <a:spLocks noGrp="1"/>
          </p:cNvSpPr>
          <p:nvPr>
            <p:ph type="title"/>
          </p:nvPr>
        </p:nvSpPr>
        <p:spPr/>
        <p:txBody>
          <a:bodyPr/>
          <a:lstStyle/>
          <a:p>
            <a:pPr marL="0" marR="45720" lvl="0" indent="0" defTabSz="914400" rtl="0" eaLnBrk="1" fontAlgn="auto" latinLnBrk="0" hangingPunct="1">
              <a:lnSpc>
                <a:spcPct val="100000"/>
              </a:lnSpc>
              <a:spcBef>
                <a:spcPct val="20000"/>
              </a:spcBef>
              <a:spcAft>
                <a:spcPts val="0"/>
              </a:spcAft>
              <a:tabLst/>
              <a:defRPr/>
            </a:pPr>
            <a:r>
              <a:rPr kumimoji="0" lang="tr-TR" sz="2600" b="1" i="0" u="none" strike="noStrike" kern="1200" cap="none" spc="0" normalizeH="0" baseline="0" noProof="0" dirty="0">
                <a:ln>
                  <a:noFill/>
                </a:ln>
                <a:solidFill>
                  <a:prstClr val="black"/>
                </a:solidFill>
                <a:effectLst/>
                <a:uLnTx/>
                <a:uFillTx/>
                <a:latin typeface="Calibri"/>
                <a:ea typeface="+mn-ea"/>
                <a:cs typeface="+mn-cs"/>
              </a:rPr>
              <a:t>BÖLÜNMEDE ALACAKLILARA YAPILACAK ÇAĞRI</a:t>
            </a:r>
            <a:br>
              <a:rPr kumimoji="0" lang="tr-TR" sz="2600" b="1" i="0" u="none" strike="noStrike" kern="1200" cap="none" spc="0" normalizeH="0" baseline="0" noProof="0" dirty="0">
                <a:ln>
                  <a:noFill/>
                </a:ln>
                <a:solidFill>
                  <a:prstClr val="black"/>
                </a:solidFill>
                <a:effectLst/>
                <a:uLnTx/>
                <a:uFillTx/>
                <a:latin typeface="Calibri"/>
                <a:ea typeface="+mn-ea"/>
                <a:cs typeface="+mn-cs"/>
              </a:rPr>
            </a:br>
            <a:endParaRPr lang="tr-TR" dirty="0"/>
          </a:p>
        </p:txBody>
      </p:sp>
      <p:sp>
        <p:nvSpPr>
          <p:cNvPr id="3" name="İçerik Yer Tutucusu 2">
            <a:extLst>
              <a:ext uri="{FF2B5EF4-FFF2-40B4-BE49-F238E27FC236}">
                <a16:creationId xmlns:a16="http://schemas.microsoft.com/office/drawing/2014/main" id="{ED538A60-6A4F-F124-F959-617F673FA2D5}"/>
              </a:ext>
            </a:extLst>
          </p:cNvPr>
          <p:cNvSpPr>
            <a:spLocks noGrp="1"/>
          </p:cNvSpPr>
          <p:nvPr>
            <p:ph idx="1"/>
          </p:nvPr>
        </p:nvSpPr>
        <p:spPr>
          <a:xfrm>
            <a:off x="838200" y="1263192"/>
            <a:ext cx="10515600" cy="5229683"/>
          </a:xfrm>
        </p:spPr>
        <p:txBody>
          <a:bodyPr>
            <a:normAutofit fontScale="92500"/>
          </a:bodyPr>
          <a:lstStyle/>
          <a:p>
            <a:pPr marR="45720" algn="just">
              <a:lnSpc>
                <a:spcPct val="100000"/>
              </a:lnSpc>
              <a:spcBef>
                <a:spcPct val="20000"/>
              </a:spcBef>
              <a:buClr>
                <a:srgbClr val="1B587C"/>
              </a:buClr>
              <a:buSzPct val="95000"/>
              <a:defRPr/>
            </a:pPr>
            <a:r>
              <a:rPr kumimoji="0" lang="tr-TR" sz="2600" b="0" i="0" u="none" strike="noStrike" kern="1200" cap="none" spc="0" normalizeH="0" baseline="0" noProof="0" dirty="0">
                <a:ln>
                  <a:noFill/>
                </a:ln>
                <a:solidFill>
                  <a:prstClr val="black"/>
                </a:solidFill>
                <a:effectLst/>
                <a:uLnTx/>
                <a:uFillTx/>
                <a:latin typeface="Calibri"/>
                <a:ea typeface="+mn-ea"/>
                <a:cs typeface="+mn-cs"/>
              </a:rPr>
              <a:t>Bölünmeye katılan şirketlerin alacaklılarını, Türkiye Ticaret Sicili Gazetesinde </a:t>
            </a:r>
            <a:r>
              <a:rPr kumimoji="0" lang="tr-TR" sz="2600" b="1" i="0" u="none" strike="noStrike" kern="1200" cap="none" spc="0" normalizeH="0" baseline="0" noProof="0" dirty="0">
                <a:ln>
                  <a:noFill/>
                </a:ln>
                <a:solidFill>
                  <a:prstClr val="black"/>
                </a:solidFill>
                <a:effectLst/>
                <a:uLnTx/>
                <a:uFillTx/>
                <a:latin typeface="Calibri"/>
                <a:ea typeface="+mn-ea"/>
                <a:cs typeface="+mn-cs"/>
              </a:rPr>
              <a:t>yedişer gün aralıklarla üç defa yapılacak ilanla </a:t>
            </a:r>
            <a:r>
              <a:rPr kumimoji="0" lang="tr-TR" sz="2600" b="0" i="0" u="none" strike="noStrike" kern="1200" cap="none" spc="0" normalizeH="0" baseline="0" noProof="0" dirty="0">
                <a:ln>
                  <a:noFill/>
                </a:ln>
                <a:solidFill>
                  <a:prstClr val="black"/>
                </a:solidFill>
                <a:effectLst/>
                <a:uLnTx/>
                <a:uFillTx/>
                <a:latin typeface="Calibri"/>
                <a:ea typeface="+mn-ea"/>
                <a:cs typeface="+mn-cs"/>
              </a:rPr>
              <a:t>ve sermaye şirketlerinde ayrıca internet sitesine de konulacak ilanla, alacaklarını bildirmeye ve teminat verilmesi için istemde bulunmaya çağrılırlar. (TTK-174)</a:t>
            </a:r>
          </a:p>
          <a:p>
            <a:pPr marR="45720" algn="just">
              <a:lnSpc>
                <a:spcPct val="100000"/>
              </a:lnSpc>
              <a:spcBef>
                <a:spcPct val="20000"/>
              </a:spcBef>
              <a:buClr>
                <a:srgbClr val="1B587C"/>
              </a:buClr>
              <a:buSzPct val="95000"/>
              <a:defRPr/>
            </a:pPr>
            <a:r>
              <a:rPr kumimoji="0" lang="tr-TR" sz="2600" b="0" i="0" u="none" strike="noStrike" kern="1200" cap="none" spc="0" normalizeH="0" baseline="0" noProof="0" dirty="0">
                <a:ln>
                  <a:noFill/>
                </a:ln>
                <a:solidFill>
                  <a:prstClr val="black"/>
                </a:solidFill>
                <a:effectLst/>
                <a:uLnTx/>
                <a:uFillTx/>
                <a:latin typeface="Calibri"/>
                <a:ea typeface="+mn-ea"/>
                <a:cs typeface="+mn-cs"/>
              </a:rPr>
              <a:t>Bölünmeye katılan şirketler, ilanların yayımı tarihinden itibaren </a:t>
            </a:r>
            <a:r>
              <a:rPr kumimoji="0" lang="tr-TR" sz="2600" b="1" i="0" u="none" strike="noStrike" kern="1200" cap="none" spc="0" normalizeH="0" baseline="0" noProof="0" dirty="0">
                <a:ln>
                  <a:noFill/>
                </a:ln>
                <a:solidFill>
                  <a:prstClr val="black"/>
                </a:solidFill>
                <a:effectLst/>
                <a:uLnTx/>
                <a:uFillTx/>
                <a:latin typeface="Calibri"/>
                <a:ea typeface="+mn-ea"/>
                <a:cs typeface="+mn-cs"/>
              </a:rPr>
              <a:t>üç ay içinde, </a:t>
            </a:r>
            <a:r>
              <a:rPr kumimoji="0" lang="tr-TR" sz="2600" b="0" i="0" u="none" strike="noStrike" kern="1200" cap="none" spc="0" normalizeH="0" baseline="0" noProof="0" dirty="0">
                <a:ln>
                  <a:noFill/>
                </a:ln>
                <a:solidFill>
                  <a:prstClr val="black"/>
                </a:solidFill>
                <a:effectLst/>
                <a:uLnTx/>
                <a:uFillTx/>
                <a:latin typeface="Calibri"/>
                <a:ea typeface="+mn-ea"/>
                <a:cs typeface="+mn-cs"/>
              </a:rPr>
              <a:t>istemde bulunan alacaklıların alacaklarını teminat altına almak zorundadırlar. (TTK-175)</a:t>
            </a:r>
          </a:p>
          <a:p>
            <a:pPr marR="45720" algn="just">
              <a:lnSpc>
                <a:spcPct val="100000"/>
              </a:lnSpc>
              <a:spcBef>
                <a:spcPct val="20000"/>
              </a:spcBef>
              <a:buClr>
                <a:srgbClr val="1B587C"/>
              </a:buClr>
              <a:buSzPct val="95000"/>
              <a:defRPr/>
            </a:pPr>
            <a:r>
              <a:rPr kumimoji="0" lang="tr-TR" sz="2600" b="0" i="0" u="none" strike="noStrike" kern="1200" cap="none" spc="0" normalizeH="0" baseline="0" noProof="0" dirty="0">
                <a:ln>
                  <a:noFill/>
                </a:ln>
                <a:solidFill>
                  <a:prstClr val="black"/>
                </a:solidFill>
                <a:effectLst/>
                <a:uLnTx/>
                <a:uFillTx/>
                <a:latin typeface="Calibri"/>
                <a:ea typeface="+mn-ea"/>
                <a:cs typeface="+mn-cs"/>
              </a:rPr>
              <a:t>Diğer alacaklıların zarara uğramayacaklarının anlaşılması halinde, şirket, teminat göstermek yerine borcu da ödeyebilir. (TTK-175)</a:t>
            </a:r>
          </a:p>
          <a:p>
            <a:pPr marR="45720" algn="just">
              <a:lnSpc>
                <a:spcPct val="110000"/>
              </a:lnSpc>
              <a:spcBef>
                <a:spcPct val="20000"/>
              </a:spcBef>
              <a:buClr>
                <a:srgbClr val="1B587C"/>
              </a:buClr>
              <a:buSzPct val="95000"/>
              <a:defRPr/>
            </a:pPr>
            <a:r>
              <a:rPr lang="tr-TR" sz="2600" dirty="0">
                <a:solidFill>
                  <a:prstClr val="black"/>
                </a:solidFill>
                <a:latin typeface="Calibri"/>
              </a:rPr>
              <a:t>Bölünmeye katılan şirketler alacaklılarına 7’şer gün arayla 3 defa yapacakları ilandan sonra YMM/SMMM Raporları ile alacaklılarının alacaklarının tehlikeye düşmediğini ispatlarlarsa 3 aylık bekleme süresini beklemelerine gerek bulunmamaktadır.</a:t>
            </a:r>
          </a:p>
          <a:p>
            <a:endParaRPr lang="tr-TR" dirty="0"/>
          </a:p>
        </p:txBody>
      </p:sp>
    </p:spTree>
    <p:extLst>
      <p:ext uri="{BB962C8B-B14F-4D97-AF65-F5344CB8AC3E}">
        <p14:creationId xmlns:p14="http://schemas.microsoft.com/office/powerpoint/2010/main" val="2829713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111762-D3FA-50D9-A465-51E7346A4AA6}"/>
              </a:ext>
            </a:extLst>
          </p:cNvPr>
          <p:cNvSpPr>
            <a:spLocks noGrp="1"/>
          </p:cNvSpPr>
          <p:nvPr>
            <p:ph type="title"/>
          </p:nvPr>
        </p:nvSpPr>
        <p:spPr/>
        <p:txBody>
          <a:bodyPr/>
          <a:lstStyle/>
          <a:p>
            <a:r>
              <a:rPr kumimoji="0" lang="tr-TR" sz="2600" b="1" i="0" u="none" strike="noStrike" kern="1200" cap="none" spc="0" normalizeH="0" baseline="0" noProof="0" dirty="0">
                <a:ln>
                  <a:noFill/>
                </a:ln>
                <a:solidFill>
                  <a:prstClr val="black"/>
                </a:solidFill>
                <a:effectLst/>
                <a:uLnTx/>
                <a:uFillTx/>
                <a:latin typeface="Calibri"/>
                <a:ea typeface="+mn-ea"/>
                <a:cs typeface="+mn-cs"/>
              </a:rPr>
              <a:t>BÖLÜNME KARARINA İLİŞKİN YETERSAYILAR</a:t>
            </a:r>
            <a:endParaRPr lang="tr-TR" dirty="0"/>
          </a:p>
        </p:txBody>
      </p:sp>
      <p:sp>
        <p:nvSpPr>
          <p:cNvPr id="3" name="İçerik Yer Tutucusu 2">
            <a:extLst>
              <a:ext uri="{FF2B5EF4-FFF2-40B4-BE49-F238E27FC236}">
                <a16:creationId xmlns:a16="http://schemas.microsoft.com/office/drawing/2014/main" id="{BA32628F-784D-0CF6-60D6-4EE18D54B651}"/>
              </a:ext>
            </a:extLst>
          </p:cNvPr>
          <p:cNvSpPr>
            <a:spLocks noGrp="1"/>
          </p:cNvSpPr>
          <p:nvPr>
            <p:ph idx="1"/>
          </p:nvPr>
        </p:nvSpPr>
        <p:spPr/>
        <p:txBody>
          <a:bodyPr>
            <a:normAutofit lnSpcReduction="10000"/>
          </a:bodyPr>
          <a:lstStyle/>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r>
              <a:rPr kumimoji="0" lang="tr-TR" sz="2600" b="0" i="0" u="none" strike="noStrike" kern="1200" cap="none" spc="0" normalizeH="0" baseline="0" noProof="0" dirty="0">
                <a:ln>
                  <a:noFill/>
                </a:ln>
                <a:solidFill>
                  <a:prstClr val="black"/>
                </a:solidFill>
                <a:effectLst/>
                <a:uLnTx/>
                <a:uFillTx/>
                <a:latin typeface="Calibri"/>
                <a:ea typeface="+mn-ea"/>
                <a:cs typeface="+mn-cs"/>
              </a:rPr>
              <a:t>Bölünme sözleşmesi veya planı 175. maddeye göre alacaklıların alacakları güvence altına alınmasından sonra genel kurula sunulabilir. Bu hükümle, alacaklıları güvence altına almadan (alamayan) bölünmeye izin verilmemesi amaçlanmıştır. (TTK-173)</a:t>
            </a: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r>
              <a:rPr kumimoji="0" lang="tr-TR" sz="2600" b="0" i="0" u="none" strike="noStrike" kern="1200" cap="none" spc="0" normalizeH="0" baseline="0" noProof="0" dirty="0">
                <a:ln>
                  <a:noFill/>
                </a:ln>
                <a:solidFill>
                  <a:prstClr val="black"/>
                </a:solidFill>
                <a:effectLst/>
                <a:uLnTx/>
                <a:uFillTx/>
                <a:latin typeface="Calibri"/>
                <a:ea typeface="+mn-ea"/>
                <a:cs typeface="+mn-cs"/>
              </a:rPr>
              <a:t>Alacaklıların alacaklarını teminatı sağlandıktan sonra, bölünmeye katılan şirketlerin yönetim organları, bölünme sözleşmesini veya bölünme planını genel kurula sunarlar.</a:t>
            </a:r>
          </a:p>
          <a:p>
            <a:pPr marL="0" marR="45720" indent="0" algn="just">
              <a:lnSpc>
                <a:spcPct val="100000"/>
              </a:lnSpc>
              <a:spcBef>
                <a:spcPct val="20000"/>
              </a:spcBef>
              <a:buClr>
                <a:srgbClr val="1B587C"/>
              </a:buClr>
              <a:buSzPct val="95000"/>
              <a:buNone/>
              <a:defRPr/>
            </a:pPr>
            <a:r>
              <a:rPr lang="tr-TR" sz="2600" dirty="0">
                <a:solidFill>
                  <a:prstClr val="black"/>
                </a:solidFill>
                <a:latin typeface="Calibri"/>
              </a:rPr>
              <a:t>Onama kararı 151 inci maddenin birinci, üçüncü, dördüncü ve altıncı fıkralarında öngörülen nisaplara uyularak alınır.</a:t>
            </a:r>
          </a:p>
          <a:p>
            <a:pPr marL="0" marR="45720" indent="0" algn="just">
              <a:lnSpc>
                <a:spcPct val="100000"/>
              </a:lnSpc>
              <a:spcBef>
                <a:spcPct val="20000"/>
              </a:spcBef>
              <a:buClr>
                <a:srgbClr val="1B587C"/>
              </a:buClr>
              <a:buSzPct val="95000"/>
              <a:buNone/>
              <a:defRPr/>
            </a:pPr>
            <a:r>
              <a:rPr lang="tr-TR" sz="2600" dirty="0">
                <a:solidFill>
                  <a:prstClr val="black"/>
                </a:solidFill>
                <a:latin typeface="Calibri"/>
              </a:rPr>
              <a:t>Oranın korunmadığı bölünmede onama kararı, devreden şirkette oy hakkını haiz ortakların en az yüzde doksanıyla alınır.</a:t>
            </a: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endParaRPr lang="tr-TR" dirty="0"/>
          </a:p>
        </p:txBody>
      </p:sp>
    </p:spTree>
    <p:extLst>
      <p:ext uri="{BB962C8B-B14F-4D97-AF65-F5344CB8AC3E}">
        <p14:creationId xmlns:p14="http://schemas.microsoft.com/office/powerpoint/2010/main" val="3657413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111762-D3FA-50D9-A465-51E7346A4AA6}"/>
              </a:ext>
            </a:extLst>
          </p:cNvPr>
          <p:cNvSpPr>
            <a:spLocks noGrp="1"/>
          </p:cNvSpPr>
          <p:nvPr>
            <p:ph type="title"/>
          </p:nvPr>
        </p:nvSpPr>
        <p:spPr>
          <a:xfrm>
            <a:off x="838200" y="365125"/>
            <a:ext cx="10515600" cy="596409"/>
          </a:xfrm>
        </p:spPr>
        <p:txBody>
          <a:bodyPr/>
          <a:lstStyle/>
          <a:p>
            <a:r>
              <a:rPr kumimoji="0" lang="tr-TR" sz="2600" b="1" i="0" u="none" strike="noStrike" kern="1200" cap="none" spc="0" normalizeH="0" baseline="0" noProof="0" dirty="0">
                <a:ln>
                  <a:noFill/>
                </a:ln>
                <a:solidFill>
                  <a:prstClr val="black"/>
                </a:solidFill>
                <a:effectLst/>
                <a:uLnTx/>
                <a:uFillTx/>
                <a:latin typeface="Calibri"/>
                <a:ea typeface="+mn-ea"/>
                <a:cs typeface="+mn-cs"/>
              </a:rPr>
              <a:t>BÖLÜNME KARARINA İLİŞKİN YETERSAYILAR</a:t>
            </a:r>
            <a:endParaRPr lang="tr-TR" dirty="0"/>
          </a:p>
        </p:txBody>
      </p:sp>
      <p:sp>
        <p:nvSpPr>
          <p:cNvPr id="3" name="İçerik Yer Tutucusu 2">
            <a:extLst>
              <a:ext uri="{FF2B5EF4-FFF2-40B4-BE49-F238E27FC236}">
                <a16:creationId xmlns:a16="http://schemas.microsoft.com/office/drawing/2014/main" id="{BA32628F-784D-0CF6-60D6-4EE18D54B651}"/>
              </a:ext>
            </a:extLst>
          </p:cNvPr>
          <p:cNvSpPr>
            <a:spLocks noGrp="1"/>
          </p:cNvSpPr>
          <p:nvPr>
            <p:ph idx="1"/>
          </p:nvPr>
        </p:nvSpPr>
        <p:spPr>
          <a:xfrm>
            <a:off x="838200" y="961534"/>
            <a:ext cx="10515600" cy="5215429"/>
          </a:xfrm>
        </p:spPr>
        <p:txBody>
          <a:bodyPr>
            <a:normAutofit fontScale="85000" lnSpcReduction="10000"/>
          </a:bodyPr>
          <a:lstStyle/>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r>
              <a:rPr lang="tr-TR" dirty="0"/>
              <a:t>TTK-151 nisapları,</a:t>
            </a: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r>
              <a:rPr kumimoji="0" lang="tr-TR" sz="2600" b="1" i="0" u="none" strike="noStrike" kern="1200" cap="none" spc="0" normalizeH="0" baseline="0" noProof="0" dirty="0">
                <a:ln>
                  <a:noFill/>
                </a:ln>
                <a:solidFill>
                  <a:prstClr val="black"/>
                </a:solidFill>
                <a:effectLst/>
                <a:uLnTx/>
                <a:uFillTx/>
                <a:latin typeface="Calibri"/>
                <a:ea typeface="+mn-ea"/>
                <a:cs typeface="+mn-cs"/>
              </a:rPr>
              <a:t>Anonim ve sermayesi paylara bölünmüş komandit şirketlerde, </a:t>
            </a:r>
            <a:r>
              <a:rPr kumimoji="0" lang="tr-TR" sz="2600" b="0" i="0" u="none" strike="noStrike" kern="1200" cap="none" spc="0" normalizeH="0" baseline="0" noProof="0" dirty="0">
                <a:ln>
                  <a:noFill/>
                </a:ln>
                <a:solidFill>
                  <a:prstClr val="black"/>
                </a:solidFill>
                <a:effectLst/>
                <a:uLnTx/>
                <a:uFillTx/>
                <a:latin typeface="Calibri"/>
                <a:ea typeface="+mn-ea"/>
                <a:cs typeface="+mn-cs"/>
              </a:rPr>
              <a:t>esas veya çıkarılmış sermayenin çoğunluğunu temsil etmesi şartıyla, </a:t>
            </a:r>
            <a:r>
              <a:rPr kumimoji="0" lang="tr-TR" sz="2600" b="1" i="0" u="none" strike="noStrike" kern="1200" cap="none" spc="0" normalizeH="0" baseline="0" noProof="0" dirty="0">
                <a:ln>
                  <a:noFill/>
                </a:ln>
                <a:solidFill>
                  <a:prstClr val="black"/>
                </a:solidFill>
                <a:effectLst/>
                <a:uLnTx/>
                <a:uFillTx/>
                <a:latin typeface="Calibri"/>
                <a:ea typeface="+mn-ea"/>
                <a:cs typeface="+mn-cs"/>
              </a:rPr>
              <a:t>genel kurulda mevcut bulunan oyların dörtte üçüyle,</a:t>
            </a: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r>
              <a:rPr kumimoji="0" lang="tr-TR" sz="2600" b="1" i="0" u="none" strike="noStrike" kern="1200" cap="none" spc="0" normalizeH="0" baseline="0" noProof="0" dirty="0">
                <a:ln>
                  <a:noFill/>
                </a:ln>
                <a:solidFill>
                  <a:prstClr val="black"/>
                </a:solidFill>
                <a:effectLst/>
                <a:uLnTx/>
                <a:uFillTx/>
                <a:latin typeface="Calibri"/>
                <a:ea typeface="+mn-ea"/>
                <a:cs typeface="+mn-cs"/>
              </a:rPr>
              <a:t>Kooperatif tarafından devralınacak sermaye şirketlerinde, </a:t>
            </a:r>
            <a:r>
              <a:rPr kumimoji="0" lang="tr-TR" sz="2600" b="0" i="0" u="none" strike="noStrike" kern="1200" cap="none" spc="0" normalizeH="0" baseline="0" noProof="0" dirty="0">
                <a:ln>
                  <a:noFill/>
                </a:ln>
                <a:solidFill>
                  <a:prstClr val="black"/>
                </a:solidFill>
                <a:effectLst/>
                <a:uLnTx/>
                <a:uFillTx/>
                <a:latin typeface="Calibri"/>
                <a:ea typeface="+mn-ea"/>
                <a:cs typeface="+mn-cs"/>
              </a:rPr>
              <a:t>sermayenin </a:t>
            </a:r>
            <a:r>
              <a:rPr kumimoji="0" lang="tr-TR" sz="2600" b="0" i="0" u="none" strike="noStrike" kern="1200" cap="none" spc="0" normalizeH="0" baseline="0" noProof="0" dirty="0">
                <a:ln>
                  <a:noFill/>
                </a:ln>
                <a:solidFill>
                  <a:prstClr val="black"/>
                </a:solidFill>
                <a:effectLst/>
                <a:uLnTx/>
                <a:uFillTx/>
                <a:latin typeface="Constantia"/>
                <a:ea typeface="+mn-ea"/>
                <a:cs typeface="+mn-cs"/>
              </a:rPr>
              <a:t>çoğunluğunu temsil etmesi şartıyla, </a:t>
            </a:r>
            <a:r>
              <a:rPr kumimoji="0" lang="tr-TR" sz="2600" b="1" i="0" u="none" strike="noStrike" kern="1200" cap="none" spc="0" normalizeH="0" baseline="0" noProof="0" dirty="0">
                <a:ln>
                  <a:noFill/>
                </a:ln>
                <a:solidFill>
                  <a:prstClr val="black"/>
                </a:solidFill>
                <a:effectLst/>
                <a:uLnTx/>
                <a:uFillTx/>
                <a:latin typeface="Constantia"/>
                <a:ea typeface="+mn-ea"/>
                <a:cs typeface="+mn-cs"/>
              </a:rPr>
              <a:t>genel kurulda mevcut bulunan oyların dörtte üçüyle, </a:t>
            </a:r>
            <a:endParaRPr kumimoji="0" lang="tr-TR" sz="2600" b="0" i="0" u="none" strike="noStrike" kern="1200" cap="none" spc="0" normalizeH="0" baseline="0" noProof="0" dirty="0">
              <a:ln>
                <a:noFill/>
              </a:ln>
              <a:solidFill>
                <a:prstClr val="black"/>
              </a:solidFill>
              <a:effectLst/>
              <a:uLnTx/>
              <a:uFillTx/>
              <a:latin typeface="Calibri"/>
              <a:ea typeface="+mn-ea"/>
              <a:cs typeface="+mn-cs"/>
            </a:endParaRP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r>
              <a:rPr kumimoji="0" lang="tr-TR" sz="2600" b="1" i="0" u="none" strike="noStrike" kern="1200" cap="none" spc="0" normalizeH="0" baseline="0" noProof="0" dirty="0">
                <a:ln>
                  <a:noFill/>
                </a:ln>
                <a:solidFill>
                  <a:prstClr val="black"/>
                </a:solidFill>
                <a:effectLst/>
                <a:uLnTx/>
                <a:uFillTx/>
                <a:latin typeface="Calibri"/>
                <a:ea typeface="+mn-ea"/>
                <a:cs typeface="+mn-cs"/>
              </a:rPr>
              <a:t>Limited şirketlerde, </a:t>
            </a:r>
            <a:r>
              <a:rPr kumimoji="0" lang="tr-TR" sz="2600" b="0" i="0" u="none" strike="noStrike" kern="1200" cap="none" spc="0" normalizeH="0" baseline="0" noProof="0" dirty="0">
                <a:ln>
                  <a:noFill/>
                </a:ln>
                <a:solidFill>
                  <a:prstClr val="black"/>
                </a:solidFill>
                <a:effectLst/>
                <a:uLnTx/>
                <a:uFillTx/>
                <a:latin typeface="Calibri"/>
                <a:ea typeface="+mn-ea"/>
                <a:cs typeface="+mn-cs"/>
              </a:rPr>
              <a:t>sermayenin en az dörtte üçünü temsil eden paylara sahip bulunmaları şartıyla, </a:t>
            </a:r>
            <a:r>
              <a:rPr kumimoji="0" lang="tr-TR" sz="2600" b="1" i="0" u="none" strike="noStrike" kern="1200" cap="none" spc="0" normalizeH="0" baseline="0" noProof="0" dirty="0">
                <a:ln>
                  <a:noFill/>
                </a:ln>
                <a:solidFill>
                  <a:prstClr val="black"/>
                </a:solidFill>
                <a:effectLst/>
                <a:uLnTx/>
                <a:uFillTx/>
                <a:latin typeface="Calibri"/>
                <a:ea typeface="+mn-ea"/>
                <a:cs typeface="+mn-cs"/>
              </a:rPr>
              <a:t>tüm ortakların dörtte üçünün oylarıyla,</a:t>
            </a: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r>
              <a:rPr kumimoji="0" lang="tr-TR" sz="2600" b="1" i="0" u="none" strike="noStrike" kern="1200" cap="none" spc="0" normalizeH="0" baseline="0" noProof="0" dirty="0">
                <a:ln>
                  <a:noFill/>
                </a:ln>
                <a:solidFill>
                  <a:prstClr val="black"/>
                </a:solidFill>
                <a:effectLst/>
                <a:uLnTx/>
                <a:uFillTx/>
                <a:latin typeface="Calibri"/>
                <a:ea typeface="+mn-ea"/>
                <a:cs typeface="+mn-cs"/>
              </a:rPr>
              <a:t>Kooperatiflerde</a:t>
            </a:r>
            <a:r>
              <a:rPr kumimoji="0" lang="tr-TR" sz="2600" b="0" i="0" u="none" strike="noStrike" kern="1200" cap="none" spc="0" normalizeH="0" baseline="0" noProof="0" dirty="0">
                <a:ln>
                  <a:noFill/>
                </a:ln>
                <a:solidFill>
                  <a:prstClr val="black"/>
                </a:solidFill>
                <a:effectLst/>
                <a:uLnTx/>
                <a:uFillTx/>
                <a:latin typeface="Calibri"/>
                <a:ea typeface="+mn-ea"/>
                <a:cs typeface="+mn-cs"/>
              </a:rPr>
              <a:t>, verilen </a:t>
            </a:r>
            <a:r>
              <a:rPr kumimoji="0" lang="tr-TR" sz="2600" b="1" i="0" u="none" strike="noStrike" kern="1200" cap="none" spc="0" normalizeH="0" baseline="0" noProof="0" dirty="0">
                <a:ln>
                  <a:noFill/>
                </a:ln>
                <a:solidFill>
                  <a:prstClr val="black"/>
                </a:solidFill>
                <a:effectLst/>
                <a:uLnTx/>
                <a:uFillTx/>
                <a:latin typeface="Calibri"/>
                <a:ea typeface="+mn-ea"/>
                <a:cs typeface="+mn-cs"/>
              </a:rPr>
              <a:t>oyların üçte ikisinin çoğunluğuyla; </a:t>
            </a:r>
            <a:r>
              <a:rPr kumimoji="0" lang="tr-TR" sz="2600" b="0" i="0" u="none" strike="noStrike" kern="1200" cap="none" spc="0" normalizeH="0" baseline="0" noProof="0" dirty="0">
                <a:ln>
                  <a:noFill/>
                </a:ln>
                <a:solidFill>
                  <a:prstClr val="black"/>
                </a:solidFill>
                <a:effectLst/>
                <a:uLnTx/>
                <a:uFillTx/>
                <a:latin typeface="Calibri"/>
                <a:ea typeface="+mn-ea"/>
                <a:cs typeface="+mn-cs"/>
              </a:rPr>
              <a:t>ana sözleşmede ek ödeme ve başka edim yükümlülükleri ya da sınırsız sorumluluk kabul edilmiş veya bunlar mevcut olup da genişletilmişse kooperatife kayıtlı </a:t>
            </a:r>
            <a:r>
              <a:rPr kumimoji="0" lang="tr-TR" sz="2600" b="1" i="0" u="none" strike="noStrike" kern="1200" cap="none" spc="0" normalizeH="0" baseline="0" noProof="0" dirty="0">
                <a:ln>
                  <a:noFill/>
                </a:ln>
                <a:solidFill>
                  <a:prstClr val="black"/>
                </a:solidFill>
                <a:effectLst/>
                <a:uLnTx/>
                <a:uFillTx/>
                <a:latin typeface="Constantia"/>
                <a:ea typeface="+mn-ea"/>
                <a:cs typeface="+mn-cs"/>
              </a:rPr>
              <a:t>tüm ortakların dörtte üçünün kararıyla </a:t>
            </a:r>
            <a:r>
              <a:rPr kumimoji="0" lang="tr-TR" sz="2600" b="0" i="0" u="none" strike="noStrike" kern="1200" cap="none" spc="0" normalizeH="0" baseline="0" noProof="0" dirty="0">
                <a:ln>
                  <a:noFill/>
                </a:ln>
                <a:solidFill>
                  <a:prstClr val="black"/>
                </a:solidFill>
                <a:effectLst/>
                <a:uLnTx/>
                <a:uFillTx/>
                <a:latin typeface="Calibri"/>
                <a:ea typeface="+mn-ea"/>
                <a:cs typeface="+mn-cs"/>
              </a:rPr>
              <a:t>onaylanır.</a:t>
            </a: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r>
              <a:rPr lang="tr-TR" sz="2600" dirty="0">
                <a:solidFill>
                  <a:prstClr val="black"/>
                </a:solidFill>
                <a:latin typeface="Calibri"/>
              </a:rPr>
              <a:t>Halka açık şirketlerde </a:t>
            </a:r>
            <a:r>
              <a:rPr kumimoji="0" lang="tr-TR" sz="2600" b="0" i="0" u="none" strike="noStrike" kern="1200" cap="none" spc="0" normalizeH="0" baseline="0" noProof="0">
                <a:ln>
                  <a:noFill/>
                </a:ln>
                <a:solidFill>
                  <a:prstClr val="black"/>
                </a:solidFill>
                <a:effectLst/>
                <a:uLnTx/>
                <a:uFillTx/>
                <a:latin typeface="Calibri"/>
                <a:ea typeface="+mn-ea"/>
                <a:cs typeface="+mn-cs"/>
              </a:rPr>
              <a:t>esas sözleşmelerinde aksine hüküm yoksa, </a:t>
            </a:r>
            <a:r>
              <a:rPr kumimoji="0" lang="tr-TR" sz="2600" b="1" i="0" u="none" strike="noStrike" kern="1200" cap="none" spc="0" normalizeH="0" baseline="0" noProof="0">
                <a:ln>
                  <a:noFill/>
                </a:ln>
                <a:solidFill>
                  <a:prstClr val="black"/>
                </a:solidFill>
                <a:effectLst/>
                <a:uLnTx/>
                <a:uFillTx/>
                <a:latin typeface="Calibri"/>
                <a:ea typeface="+mn-ea"/>
                <a:cs typeface="+mn-cs"/>
              </a:rPr>
              <a:t>sermayenin en az dörtte birini </a:t>
            </a:r>
            <a:r>
              <a:rPr kumimoji="0" lang="tr-TR" sz="2600" b="0" i="0" u="none" strike="noStrike" kern="1200" cap="none" spc="0" normalizeH="0" baseline="0" noProof="0">
                <a:ln>
                  <a:noFill/>
                </a:ln>
                <a:solidFill>
                  <a:prstClr val="black"/>
                </a:solidFill>
                <a:effectLst/>
                <a:uLnTx/>
                <a:uFillTx/>
                <a:latin typeface="Calibri"/>
                <a:ea typeface="+mn-ea"/>
                <a:cs typeface="+mn-cs"/>
              </a:rPr>
              <a:t>karşılayan payların sahiplerinin veya temsilcilerinin varlığıyla toplanılması ve toplantıda hazır bulunan oyların çoğunluğu ile karar verilmesi yeterlidir. </a:t>
            </a: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endParaRPr kumimoji="0" lang="tr-TR" sz="2600" b="0" i="0" u="none" strike="noStrike" kern="1200" cap="none" spc="0" normalizeH="0" baseline="0" noProof="0" dirty="0">
              <a:ln>
                <a:noFill/>
              </a:ln>
              <a:solidFill>
                <a:prstClr val="black"/>
              </a:solidFill>
              <a:effectLst/>
              <a:uLnTx/>
              <a:uFillTx/>
              <a:latin typeface="Calibri"/>
              <a:ea typeface="+mn-ea"/>
              <a:cs typeface="+mn-cs"/>
            </a:endParaRP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endParaRPr kumimoji="0" lang="tr-TR" sz="2600" b="0" i="0" u="none" strike="noStrike" kern="1200" cap="none" spc="0" normalizeH="0" baseline="0" noProof="0" dirty="0">
              <a:ln>
                <a:noFill/>
              </a:ln>
              <a:solidFill>
                <a:prstClr val="black"/>
              </a:solidFill>
              <a:effectLst/>
              <a:uLnTx/>
              <a:uFillTx/>
              <a:latin typeface="Calibri"/>
              <a:ea typeface="+mn-ea"/>
              <a:cs typeface="+mn-cs"/>
            </a:endParaRP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endParaRPr lang="tr-TR" dirty="0"/>
          </a:p>
        </p:txBody>
      </p:sp>
    </p:spTree>
    <p:extLst>
      <p:ext uri="{BB962C8B-B14F-4D97-AF65-F5344CB8AC3E}">
        <p14:creationId xmlns:p14="http://schemas.microsoft.com/office/powerpoint/2010/main" val="2676798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9A6B63-4455-6894-5D31-7D85852F4B64}"/>
              </a:ext>
            </a:extLst>
          </p:cNvPr>
          <p:cNvSpPr>
            <a:spLocks noGrp="1"/>
          </p:cNvSpPr>
          <p:nvPr>
            <p:ph type="title"/>
          </p:nvPr>
        </p:nvSpPr>
        <p:spPr/>
        <p:txBody>
          <a:bodyPr/>
          <a:lstStyle/>
          <a:p>
            <a:r>
              <a:rPr lang="tr-TR" b="1" dirty="0"/>
              <a:t>TESCİL</a:t>
            </a:r>
          </a:p>
        </p:txBody>
      </p:sp>
      <p:sp>
        <p:nvSpPr>
          <p:cNvPr id="3" name="İçerik Yer Tutucusu 2">
            <a:extLst>
              <a:ext uri="{FF2B5EF4-FFF2-40B4-BE49-F238E27FC236}">
                <a16:creationId xmlns:a16="http://schemas.microsoft.com/office/drawing/2014/main" id="{9AB9C71E-89DD-CE94-7957-44DA125FA013}"/>
              </a:ext>
            </a:extLst>
          </p:cNvPr>
          <p:cNvSpPr>
            <a:spLocks noGrp="1"/>
          </p:cNvSpPr>
          <p:nvPr>
            <p:ph idx="1"/>
          </p:nvPr>
        </p:nvSpPr>
        <p:spPr/>
        <p:txBody>
          <a:bodyPr>
            <a:normAutofit fontScale="92500"/>
          </a:bodyPr>
          <a:lstStyle/>
          <a:p>
            <a:pPr marL="0" indent="0">
              <a:lnSpc>
                <a:spcPct val="107000"/>
              </a:lnSpc>
              <a:spcAft>
                <a:spcPts val="800"/>
              </a:spcAft>
              <a:buNone/>
            </a:pPr>
            <a:r>
              <a:rPr lang="tr-TR" sz="2800" u="sng" kern="100" dirty="0">
                <a:effectLst/>
                <a:latin typeface="Calibri" panose="020F0502020204030204" pitchFamily="34" charset="0"/>
                <a:ea typeface="Calibri" panose="020F0502020204030204" pitchFamily="34" charset="0"/>
                <a:cs typeface="Times New Roman" panose="02020603050405020304" pitchFamily="18" charset="0"/>
              </a:rPr>
              <a:t>TTK-179</a:t>
            </a:r>
          </a:p>
          <a:p>
            <a:pPr marL="0" indent="0" algn="just">
              <a:lnSpc>
                <a:spcPct val="107000"/>
              </a:lnSpc>
              <a:spcAft>
                <a:spcPts val="800"/>
              </a:spcAft>
              <a:buNone/>
            </a:pPr>
            <a:r>
              <a:rPr lang="tr-TR" sz="2800" u="sng" kern="100" dirty="0">
                <a:effectLst/>
                <a:latin typeface="Calibri" panose="020F0502020204030204" pitchFamily="34" charset="0"/>
                <a:ea typeface="Calibri" panose="020F0502020204030204" pitchFamily="34" charset="0"/>
                <a:cs typeface="Times New Roman" panose="02020603050405020304" pitchFamily="18" charset="0"/>
              </a:rPr>
              <a:t>Kısmi bölünmenin hukuki geçerlilik kazanması ve sonuç doğurması bölünmenin ticaret siciline tescili ile mümkündür. </a:t>
            </a:r>
            <a:r>
              <a:rPr lang="tr-TR" sz="2800" kern="100" dirty="0">
                <a:effectLst/>
                <a:latin typeface="Calibri" panose="020F0502020204030204" pitchFamily="34" charset="0"/>
                <a:ea typeface="Calibri" panose="020F0502020204030204" pitchFamily="34" charset="0"/>
                <a:cs typeface="Times New Roman" panose="02020603050405020304" pitchFamily="18" charset="0"/>
              </a:rPr>
              <a:t>Bölünme kararının bölünmeye katılan şirketlerin genel kurullarınca onaylanması üzerine, yönetim organı bölünmenin tescilini talep eder. Bölünme sözleşmesinin bölünmeye katılan şirketlerin genel kurullarında onaylanması, bölünmeyi hukuken gerçekleştirmez. Bölünme tescil ile hukuken geçerli hale gelir</a:t>
            </a:r>
            <a:r>
              <a:rPr lang="tr-TR" sz="2800" b="1" kern="100" dirty="0">
                <a:effectLst/>
                <a:latin typeface="Calibri" panose="020F0502020204030204" pitchFamily="34" charset="0"/>
                <a:ea typeface="Calibri" panose="020F0502020204030204" pitchFamily="34" charset="0"/>
                <a:cs typeface="Times New Roman" panose="02020603050405020304" pitchFamily="18" charset="0"/>
              </a:rPr>
              <a:t>.</a:t>
            </a:r>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tr-TR" kern="100" dirty="0">
                <a:latin typeface="Calibri" panose="020F0502020204030204" pitchFamily="34" charset="0"/>
                <a:ea typeface="Calibri" panose="020F0502020204030204" pitchFamily="34" charset="0"/>
                <a:cs typeface="Times New Roman" panose="02020603050405020304" pitchFamily="18" charset="0"/>
              </a:rPr>
              <a:t>Kısmi bölünme sebebiyle devreden şirketin sermayesinin azaltılması gerekiyorsa buna ilişkin esas sözleşme değişikliği de tescil ettirilir.</a:t>
            </a:r>
          </a:p>
        </p:txBody>
      </p:sp>
    </p:spTree>
    <p:extLst>
      <p:ext uri="{BB962C8B-B14F-4D97-AF65-F5344CB8AC3E}">
        <p14:creationId xmlns:p14="http://schemas.microsoft.com/office/powerpoint/2010/main" val="1202173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B423B5-D37B-B9FE-438C-13294510C330}"/>
              </a:ext>
            </a:extLst>
          </p:cNvPr>
          <p:cNvSpPr>
            <a:spLocks noGrp="1"/>
          </p:cNvSpPr>
          <p:nvPr>
            <p:ph type="title"/>
          </p:nvPr>
        </p:nvSpPr>
        <p:spPr/>
        <p:txBody>
          <a:bodyPr/>
          <a:lstStyle/>
          <a:p>
            <a:r>
              <a:rPr lang="tr-TR" b="1" dirty="0"/>
              <a:t>İLAN</a:t>
            </a:r>
          </a:p>
        </p:txBody>
      </p:sp>
      <p:sp>
        <p:nvSpPr>
          <p:cNvPr id="3" name="İçerik Yer Tutucusu 2">
            <a:extLst>
              <a:ext uri="{FF2B5EF4-FFF2-40B4-BE49-F238E27FC236}">
                <a16:creationId xmlns:a16="http://schemas.microsoft.com/office/drawing/2014/main" id="{EA88C1A6-2EF0-1374-4EC2-B96B88BD499A}"/>
              </a:ext>
            </a:extLst>
          </p:cNvPr>
          <p:cNvSpPr>
            <a:spLocks noGrp="1"/>
          </p:cNvSpPr>
          <p:nvPr>
            <p:ph idx="1"/>
          </p:nvPr>
        </p:nvSpPr>
        <p:spPr/>
        <p:txBody>
          <a:bodyPr/>
          <a:lstStyle/>
          <a:p>
            <a:pPr marL="0" indent="0">
              <a:lnSpc>
                <a:spcPct val="107000"/>
              </a:lnSpc>
              <a:spcAft>
                <a:spcPts val="800"/>
              </a:spcAft>
              <a:buNone/>
            </a:pPr>
            <a:r>
              <a:rPr lang="tr-TR" sz="2800" kern="100" dirty="0">
                <a:effectLst/>
                <a:latin typeface="Calibri" panose="020F0502020204030204" pitchFamily="34" charset="0"/>
                <a:ea typeface="Calibri" panose="020F0502020204030204" pitchFamily="34" charset="0"/>
                <a:cs typeface="Times New Roman" panose="02020603050405020304" pitchFamily="18" charset="0"/>
              </a:rPr>
              <a:t>TTK’da ilan konusu özel bir hükme bağlanmamış olup, ilana yönelik genel düzenlemelerin uygulanması gerekmektedir. </a:t>
            </a:r>
            <a:r>
              <a:rPr lang="tr-TR" sz="2800" u="sng" kern="100" dirty="0">
                <a:effectLst/>
                <a:latin typeface="Calibri" panose="020F0502020204030204" pitchFamily="34" charset="0"/>
                <a:ea typeface="Calibri" panose="020F0502020204030204" pitchFamily="34" charset="0"/>
                <a:cs typeface="Times New Roman" panose="02020603050405020304" pitchFamily="18" charset="0"/>
              </a:rPr>
              <a:t>Buna göre bölünme kararının ticaret siciline tescili, Türkiye Ticaret Sicili Gazetesinde ilan olunacaktır. </a:t>
            </a:r>
            <a:r>
              <a:rPr lang="tr-TR" sz="2800" kern="100" dirty="0">
                <a:effectLst/>
                <a:latin typeface="Calibri" panose="020F0502020204030204" pitchFamily="34" charset="0"/>
                <a:ea typeface="Calibri" panose="020F0502020204030204" pitchFamily="34" charset="0"/>
                <a:cs typeface="Times New Roman" panose="02020603050405020304" pitchFamily="18" charset="0"/>
              </a:rPr>
              <a:t>Bölünme kararının ilanı hem üçüncü kişiler hem de ortakların kişisel sorumlulukları ve iş ilişkilerinin yürütülmesi yönünden önem taşır.</a:t>
            </a:r>
          </a:p>
          <a:p>
            <a:endParaRPr lang="tr-TR" dirty="0"/>
          </a:p>
        </p:txBody>
      </p:sp>
    </p:spTree>
    <p:extLst>
      <p:ext uri="{BB962C8B-B14F-4D97-AF65-F5344CB8AC3E}">
        <p14:creationId xmlns:p14="http://schemas.microsoft.com/office/powerpoint/2010/main" val="2074563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3440D7-F626-535A-9F28-C12E963F7EE7}"/>
              </a:ext>
            </a:extLst>
          </p:cNvPr>
          <p:cNvSpPr>
            <a:spLocks noGrp="1"/>
          </p:cNvSpPr>
          <p:nvPr>
            <p:ph type="title"/>
          </p:nvPr>
        </p:nvSpPr>
        <p:spPr/>
        <p:txBody>
          <a:bodyPr/>
          <a:lstStyle/>
          <a:p>
            <a:r>
              <a:rPr lang="tr-TR" b="1" dirty="0"/>
              <a:t>KOBİ’LERE SAĞLANAN KOLAYLIKLAR </a:t>
            </a:r>
          </a:p>
        </p:txBody>
      </p:sp>
      <p:sp>
        <p:nvSpPr>
          <p:cNvPr id="3" name="İçerik Yer Tutucusu 2">
            <a:extLst>
              <a:ext uri="{FF2B5EF4-FFF2-40B4-BE49-F238E27FC236}">
                <a16:creationId xmlns:a16="http://schemas.microsoft.com/office/drawing/2014/main" id="{6745F03C-7E83-CFCB-5617-9AE85E94B65E}"/>
              </a:ext>
            </a:extLst>
          </p:cNvPr>
          <p:cNvSpPr>
            <a:spLocks noGrp="1"/>
          </p:cNvSpPr>
          <p:nvPr>
            <p:ph idx="1"/>
          </p:nvPr>
        </p:nvSpPr>
        <p:spPr/>
        <p:txBody>
          <a:bodyPr/>
          <a:lstStyle/>
          <a:p>
            <a:pPr marL="0" indent="0">
              <a:buNone/>
            </a:pPr>
            <a:r>
              <a:rPr lang="tr-TR" b="0" i="0" dirty="0">
                <a:solidFill>
                  <a:srgbClr val="040C28"/>
                </a:solidFill>
                <a:effectLst/>
                <a:latin typeface="Google Sans"/>
              </a:rPr>
              <a:t>250 kişiden az çalışan istihdam eden, yıllık net satış hasılatı veya mali bilançosundan herhangi biri 500 milyon lirayı aşmayan işletmeler</a:t>
            </a:r>
            <a:r>
              <a:rPr lang="tr-TR" b="0" i="0" dirty="0">
                <a:solidFill>
                  <a:srgbClr val="202124"/>
                </a:solidFill>
                <a:effectLst/>
                <a:latin typeface="Google Sans"/>
              </a:rPr>
              <a:t> KOBİ olarak tanımlanmaktadır. </a:t>
            </a:r>
          </a:p>
          <a:p>
            <a:pPr algn="just"/>
            <a:r>
              <a:rPr lang="tr-TR" b="0" i="0" dirty="0">
                <a:solidFill>
                  <a:srgbClr val="202124"/>
                </a:solidFill>
                <a:effectLst/>
                <a:latin typeface="Google Sans"/>
              </a:rPr>
              <a:t>Tüm ortakların kabulü ile KOBİ statüsündeki şirketler inceleme hakkından vazgeçebilir. </a:t>
            </a:r>
          </a:p>
          <a:p>
            <a:pPr algn="just"/>
            <a:r>
              <a:rPr kumimoji="0" lang="tr-TR" sz="2800" b="0" i="0" u="none" strike="noStrike" kern="1200" cap="none" spc="0" normalizeH="0" baseline="0" noProof="0" dirty="0">
                <a:ln>
                  <a:noFill/>
                </a:ln>
                <a:solidFill>
                  <a:srgbClr val="202124"/>
                </a:solidFill>
                <a:effectLst/>
                <a:uLnTx/>
                <a:uFillTx/>
                <a:latin typeface="Google Sans"/>
                <a:ea typeface="+mn-ea"/>
                <a:cs typeface="+mn-cs"/>
              </a:rPr>
              <a:t>Tüm ortakların kabulü ile KOBİ statüsündeki şirketler Bölünme Raporu düzenlemeyebilir.</a:t>
            </a:r>
            <a:endParaRPr lang="tr-TR" b="0" i="0" dirty="0">
              <a:solidFill>
                <a:srgbClr val="202124"/>
              </a:solidFill>
              <a:effectLst/>
              <a:latin typeface="Google Sans"/>
            </a:endParaRPr>
          </a:p>
          <a:p>
            <a:pPr marL="0" indent="0">
              <a:buNone/>
            </a:pPr>
            <a:endParaRPr lang="tr-TR" dirty="0"/>
          </a:p>
        </p:txBody>
      </p:sp>
    </p:spTree>
    <p:extLst>
      <p:ext uri="{BB962C8B-B14F-4D97-AF65-F5344CB8AC3E}">
        <p14:creationId xmlns:p14="http://schemas.microsoft.com/office/powerpoint/2010/main" val="2259127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CA5C6F-98F0-DAC5-3F12-AE87FBD9D6CD}"/>
              </a:ext>
            </a:extLst>
          </p:cNvPr>
          <p:cNvSpPr>
            <a:spLocks noGrp="1"/>
          </p:cNvSpPr>
          <p:nvPr>
            <p:ph type="title"/>
          </p:nvPr>
        </p:nvSpPr>
        <p:spPr/>
        <p:txBody>
          <a:bodyPr/>
          <a:lstStyle/>
          <a:p>
            <a:r>
              <a:rPr lang="tr-TR" b="1" dirty="0"/>
              <a:t>Kısmi Bölünme İçin Ticaret Sicile Sunulacak Belgeler</a:t>
            </a:r>
          </a:p>
        </p:txBody>
      </p:sp>
      <p:sp>
        <p:nvSpPr>
          <p:cNvPr id="3" name="İçerik Yer Tutucusu 2">
            <a:extLst>
              <a:ext uri="{FF2B5EF4-FFF2-40B4-BE49-F238E27FC236}">
                <a16:creationId xmlns:a16="http://schemas.microsoft.com/office/drawing/2014/main" id="{D219939B-A015-2A58-598D-FA7E819410EE}"/>
              </a:ext>
            </a:extLst>
          </p:cNvPr>
          <p:cNvSpPr>
            <a:spLocks noGrp="1"/>
          </p:cNvSpPr>
          <p:nvPr>
            <p:ph idx="1"/>
          </p:nvPr>
        </p:nvSpPr>
        <p:spPr>
          <a:xfrm>
            <a:off x="838200" y="1825625"/>
            <a:ext cx="10515600" cy="4667250"/>
          </a:xfrm>
        </p:spPr>
        <p:txBody>
          <a:bodyPr>
            <a:normAutofit fontScale="55000" lnSpcReduction="20000"/>
          </a:bodyPr>
          <a:lstStyle/>
          <a:p>
            <a:pPr algn="l"/>
            <a:r>
              <a:rPr lang="tr-TR" b="1" i="0" dirty="0">
                <a:effectLst/>
                <a:latin typeface="Muli"/>
              </a:rPr>
              <a:t>BÖLÜNEN ŞİRKETLER İÇİN</a:t>
            </a:r>
            <a:endParaRPr lang="tr-TR" b="0" i="0" dirty="0">
              <a:effectLst/>
              <a:latin typeface="Muli"/>
            </a:endParaRPr>
          </a:p>
          <a:p>
            <a:pPr algn="l"/>
            <a:r>
              <a:rPr lang="tr-TR" b="0" i="0" dirty="0">
                <a:effectLst/>
                <a:latin typeface="Muli"/>
              </a:rPr>
              <a:t>1.</a:t>
            </a:r>
            <a:r>
              <a:rPr lang="tr-TR" b="0" i="0" u="none" strike="noStrike" dirty="0">
                <a:effectLst/>
                <a:latin typeface="Muli"/>
                <a:hlinkClick r:id="rId2">
                  <a:extLst>
                    <a:ext uri="{A12FA001-AC4F-418D-AE19-62706E023703}">
                      <ahyp:hlinkClr xmlns:ahyp="http://schemas.microsoft.com/office/drawing/2018/hyperlinkcolor" val="tx"/>
                    </a:ext>
                  </a:extLst>
                </a:hlinkClick>
              </a:rPr>
              <a:t>Dilekçe</a:t>
            </a:r>
            <a:br>
              <a:rPr lang="tr-TR" b="0" i="0" dirty="0">
                <a:effectLst/>
                <a:latin typeface="Muli"/>
              </a:rPr>
            </a:br>
            <a:br>
              <a:rPr lang="tr-TR" b="0" i="0" dirty="0">
                <a:effectLst/>
                <a:latin typeface="Muli"/>
              </a:rPr>
            </a:br>
            <a:r>
              <a:rPr lang="tr-TR" b="0" i="0" dirty="0">
                <a:effectLst/>
                <a:latin typeface="Muli"/>
              </a:rPr>
              <a:t>(İmzalı-Kaşeli)</a:t>
            </a:r>
          </a:p>
          <a:p>
            <a:pPr algn="l"/>
            <a:r>
              <a:rPr lang="tr-TR" b="0" i="0" dirty="0">
                <a:effectLst/>
                <a:latin typeface="Muli"/>
              </a:rPr>
              <a:t>2. Bölünme sözleşmesinin onayına ilişkin genel kurul kararının noter onaylı örneği,</a:t>
            </a:r>
          </a:p>
          <a:p>
            <a:pPr algn="l"/>
            <a:r>
              <a:rPr lang="tr-TR" b="0" i="0" dirty="0">
                <a:effectLst/>
                <a:latin typeface="Muli"/>
              </a:rPr>
              <a:t>3. Islak imzalı bölünme sözleşmesi</a:t>
            </a:r>
          </a:p>
          <a:p>
            <a:pPr algn="l"/>
            <a:r>
              <a:rPr lang="tr-TR" b="0" i="0" dirty="0">
                <a:effectLst/>
                <a:latin typeface="Muli"/>
              </a:rPr>
              <a:t>4. Kısmen bölünen şirket bakımından sermaye azaltılması yapılmasının söz konusu olduğu hallerde buna ilişkin belgeler</a:t>
            </a:r>
            <a:br>
              <a:rPr lang="tr-TR" b="0" i="0" dirty="0">
                <a:effectLst/>
                <a:latin typeface="Muli"/>
              </a:rPr>
            </a:br>
            <a:endParaRPr lang="tr-TR" b="0" i="0" dirty="0">
              <a:effectLst/>
              <a:latin typeface="Muli"/>
            </a:endParaRPr>
          </a:p>
          <a:p>
            <a:pPr algn="l"/>
            <a:r>
              <a:rPr lang="tr-TR" b="0" i="0" dirty="0">
                <a:effectLst/>
                <a:latin typeface="Muli"/>
              </a:rPr>
              <a:t>5. Kısmi bölünmede devralan şirketlerin paylarının bölünen şirkete mi yoksa onun ortaklarına mı ait olduğuna ilişkin yetkili organ kararı</a:t>
            </a:r>
          </a:p>
          <a:p>
            <a:pPr algn="l"/>
            <a:r>
              <a:rPr lang="tr-TR" b="0" i="0" dirty="0">
                <a:effectLst/>
                <a:latin typeface="Muli"/>
              </a:rPr>
              <a:t>6. Sermayenin azaltılması durumunda, kısmi bölünen şirkette kalan net malvarlığının şirketin borçlarını karşılamaya yeterli olduğuna ilişkin, sermaye azaltılmasına gerek olmaması durumunda ise buna ilişkin tespitleri gösteren yeminli mali müşavir veya serbest muhasebeci mali müşavir raporu, denetime tabi şirketlerde ise denetçinin bu tespitlere ilişkin raporu</a:t>
            </a:r>
          </a:p>
          <a:p>
            <a:pPr algn="l"/>
            <a:r>
              <a:rPr lang="tr-TR" b="0" i="0" dirty="0">
                <a:effectLst/>
                <a:latin typeface="Muli"/>
              </a:rPr>
              <a:t>7. Bakanlık veya diğer resmi kurumların iznine veya uygun görüşüne tabi olunması halinde, bu izin veya uygun görüş yazısı</a:t>
            </a:r>
          </a:p>
          <a:p>
            <a:pPr algn="l"/>
            <a:r>
              <a:rPr lang="tr-TR" b="0" i="0" dirty="0">
                <a:effectLst/>
                <a:latin typeface="Muli"/>
              </a:rPr>
              <a:t>8. Bölünen şirketin kısmi bölünmeye konu olan malvarlığı bölümlerinin değerlerinin tespitine, sermaye azaltımına gerek olup olmadığına; sermaye azaltılması durumunda, kısmi bölünen şirkette kalan net malvarlığının şirketin borçlarını karşılamaya yeterli olduğuna, sermaye azaltılmasına gerek olmaması durumunda ise, buna ilişkin tespitleri gösteren ve alacaklıların alacaklarının tehlikeye düşmediğinin ispat edildiği YMM veya SMMM raporu ile faaliyet belgesi, denetime tabi şirketlerde ise denetçinin bu tespitlere ilişkin raporu</a:t>
            </a:r>
          </a:p>
          <a:p>
            <a:pPr algn="l"/>
            <a:r>
              <a:rPr lang="tr-TR" b="0" i="0" dirty="0">
                <a:effectLst/>
                <a:latin typeface="Muli"/>
              </a:rPr>
              <a:t>9.Bölünen şirket çok ortaklı anonim şirket ise Bakanlık Temsilcisi atama yazısı aslı</a:t>
            </a:r>
          </a:p>
          <a:p>
            <a:pPr marL="0" indent="0">
              <a:buNone/>
            </a:pPr>
            <a:endParaRPr lang="tr-TR" dirty="0"/>
          </a:p>
        </p:txBody>
      </p:sp>
    </p:spTree>
    <p:extLst>
      <p:ext uri="{BB962C8B-B14F-4D97-AF65-F5344CB8AC3E}">
        <p14:creationId xmlns:p14="http://schemas.microsoft.com/office/powerpoint/2010/main" val="2848642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CA5C6F-98F0-DAC5-3F12-AE87FBD9D6CD}"/>
              </a:ext>
            </a:extLst>
          </p:cNvPr>
          <p:cNvSpPr>
            <a:spLocks noGrp="1"/>
          </p:cNvSpPr>
          <p:nvPr>
            <p:ph type="title"/>
          </p:nvPr>
        </p:nvSpPr>
        <p:spPr/>
        <p:txBody>
          <a:bodyPr/>
          <a:lstStyle/>
          <a:p>
            <a:r>
              <a:rPr lang="tr-TR" b="1" dirty="0"/>
              <a:t>Kısmi Bölünme İçin Ticaret Sicile Sunulacak Belgeler</a:t>
            </a:r>
          </a:p>
        </p:txBody>
      </p:sp>
      <p:sp>
        <p:nvSpPr>
          <p:cNvPr id="3" name="İçerik Yer Tutucusu 2">
            <a:extLst>
              <a:ext uri="{FF2B5EF4-FFF2-40B4-BE49-F238E27FC236}">
                <a16:creationId xmlns:a16="http://schemas.microsoft.com/office/drawing/2014/main" id="{D219939B-A015-2A58-598D-FA7E819410EE}"/>
              </a:ext>
            </a:extLst>
          </p:cNvPr>
          <p:cNvSpPr>
            <a:spLocks noGrp="1"/>
          </p:cNvSpPr>
          <p:nvPr>
            <p:ph idx="1"/>
          </p:nvPr>
        </p:nvSpPr>
        <p:spPr>
          <a:xfrm>
            <a:off x="838200" y="1825625"/>
            <a:ext cx="10515600" cy="4667250"/>
          </a:xfrm>
        </p:spPr>
        <p:txBody>
          <a:bodyPr>
            <a:normAutofit fontScale="70000" lnSpcReduction="20000"/>
          </a:bodyPr>
          <a:lstStyle/>
          <a:p>
            <a:pPr algn="l"/>
            <a:r>
              <a:rPr lang="tr-TR" b="1" i="0" dirty="0">
                <a:effectLst/>
                <a:latin typeface="Muli"/>
              </a:rPr>
              <a:t>BÖLÜNMEYE KATILAN DİĞER ŞİRKETLER;</a:t>
            </a:r>
            <a:endParaRPr lang="tr-TR" b="0" i="0" dirty="0">
              <a:effectLst/>
              <a:latin typeface="Muli"/>
            </a:endParaRPr>
          </a:p>
          <a:p>
            <a:pPr algn="l">
              <a:buFont typeface="+mj-lt"/>
              <a:buAutoNum type="arabicPeriod"/>
            </a:pPr>
            <a:r>
              <a:rPr lang="tr-TR" b="0" i="0" u="none" strike="noStrike" dirty="0">
                <a:effectLst/>
                <a:latin typeface="Muli"/>
                <a:hlinkClick r:id="rId2">
                  <a:extLst>
                    <a:ext uri="{A12FA001-AC4F-418D-AE19-62706E023703}">
                      <ahyp:hlinkClr xmlns:ahyp="http://schemas.microsoft.com/office/drawing/2018/hyperlinkcolor" val="tx"/>
                    </a:ext>
                  </a:extLst>
                </a:hlinkClick>
              </a:rPr>
              <a:t>Dilekçe</a:t>
            </a:r>
            <a:r>
              <a:rPr lang="tr-TR" b="0" i="0" dirty="0">
                <a:effectLst/>
                <a:latin typeface="Muli"/>
              </a:rPr>
              <a:t> (imzalı-kaşeli)</a:t>
            </a:r>
            <a:br>
              <a:rPr lang="tr-TR" b="0" i="0" dirty="0">
                <a:effectLst/>
                <a:latin typeface="Muli"/>
              </a:rPr>
            </a:br>
            <a:endParaRPr lang="tr-TR" b="0" i="0" dirty="0">
              <a:effectLst/>
              <a:latin typeface="Muli"/>
            </a:endParaRPr>
          </a:p>
          <a:p>
            <a:pPr algn="l">
              <a:buFont typeface="+mj-lt"/>
              <a:buAutoNum type="arabicPeriod"/>
            </a:pPr>
            <a:r>
              <a:rPr lang="tr-TR" b="0" i="0" dirty="0">
                <a:effectLst/>
                <a:latin typeface="Muli"/>
              </a:rPr>
              <a:t>Bölünme sözleşmesi ve/veya planının onayına ilişkin genel kurul kararının noter onaylı örneği,</a:t>
            </a:r>
          </a:p>
          <a:p>
            <a:pPr algn="l">
              <a:buFont typeface="+mj-lt"/>
              <a:buAutoNum type="arabicPeriod"/>
            </a:pPr>
            <a:r>
              <a:rPr lang="tr-TR" b="0" i="0" dirty="0">
                <a:effectLst/>
                <a:latin typeface="Muli"/>
              </a:rPr>
              <a:t>Bölünme sözleşmesi ve/veya planının birer örneği</a:t>
            </a:r>
          </a:p>
          <a:p>
            <a:pPr algn="l">
              <a:buFont typeface="+mj-lt"/>
              <a:buAutoNum type="arabicPeriod"/>
            </a:pPr>
            <a:r>
              <a:rPr lang="tr-TR" b="0" i="0" dirty="0">
                <a:effectLst/>
                <a:latin typeface="Muli"/>
              </a:rPr>
              <a:t>Yeni kuruluş halinde kuruluş belgeleri,</a:t>
            </a:r>
          </a:p>
          <a:p>
            <a:pPr algn="l">
              <a:buFont typeface="+mj-lt"/>
              <a:buAutoNum type="arabicPeriod"/>
            </a:pPr>
            <a:r>
              <a:rPr lang="tr-TR" b="0" i="0" dirty="0">
                <a:effectLst/>
                <a:latin typeface="Muli"/>
              </a:rPr>
              <a:t>Bölünen şirketin kısmi bölünmeye konu olan malvarlığı bölümlerinin değerlerinin tespitine ilişkin yeminli mali müşavir veya serbest muhasebeci mali müşavir raporu; denetime tabi şirketlerde ise denetçinin bu tespitlere ilişkin raporu,</a:t>
            </a:r>
          </a:p>
          <a:p>
            <a:pPr algn="l">
              <a:buFont typeface="+mj-lt"/>
              <a:buAutoNum type="arabicPeriod"/>
            </a:pPr>
            <a:r>
              <a:rPr lang="tr-TR" b="0" i="0" dirty="0">
                <a:effectLst/>
                <a:latin typeface="Muli"/>
              </a:rPr>
              <a:t>Bölünen şirketin bölünmeye konu olan; tapu, gemi ve fikri mülkiyet sicilleri ile benzeri sicillerde kayıtlı bulunan mal ve haklarının listesi, bunların kayıtlı olduğu siciller ile söz konusu mal ve hakların ilgili sicillerdeki kayıtlarına ilişkin bilgileri içeren beyan,</a:t>
            </a:r>
          </a:p>
          <a:p>
            <a:pPr algn="l">
              <a:buFont typeface="+mj-lt"/>
              <a:buAutoNum type="arabicPeriod"/>
            </a:pPr>
            <a:r>
              <a:rPr lang="tr-TR" b="0" i="0" dirty="0">
                <a:effectLst/>
                <a:latin typeface="Muli"/>
              </a:rPr>
              <a:t>Varsa sermaye artırımına ilişkin belgeler.</a:t>
            </a:r>
          </a:p>
          <a:p>
            <a:pPr algn="l">
              <a:buFont typeface="+mj-lt"/>
              <a:buAutoNum type="arabicPeriod"/>
            </a:pPr>
            <a:r>
              <a:rPr lang="tr-TR" b="0" i="0" dirty="0">
                <a:effectLst/>
                <a:latin typeface="Muli"/>
              </a:rPr>
              <a:t>Bakanlık veya diğer resmi kurumların iznine veya uygun görüşüne tabi olunması halinde, bu izin veya uygun görüş yazısı.</a:t>
            </a:r>
          </a:p>
          <a:p>
            <a:pPr algn="l">
              <a:buFont typeface="+mj-lt"/>
              <a:buAutoNum type="arabicPeriod"/>
            </a:pPr>
            <a:r>
              <a:rPr lang="tr-TR" b="0" i="0" dirty="0">
                <a:effectLst/>
                <a:latin typeface="Muli"/>
              </a:rPr>
              <a:t>Bölünmeye katılan diğer şirket çok ortaklı anonim şirket ise Bakanlık Temsilcisi atama yazısı aslı</a:t>
            </a:r>
          </a:p>
          <a:p>
            <a:pPr marL="0" indent="0">
              <a:buNone/>
            </a:pPr>
            <a:endParaRPr lang="tr-TR" dirty="0"/>
          </a:p>
        </p:txBody>
      </p:sp>
    </p:spTree>
    <p:extLst>
      <p:ext uri="{BB962C8B-B14F-4D97-AF65-F5344CB8AC3E}">
        <p14:creationId xmlns:p14="http://schemas.microsoft.com/office/powerpoint/2010/main" val="4294425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7676D2-FFC1-068B-74DC-84A14BBED455}"/>
              </a:ext>
            </a:extLst>
          </p:cNvPr>
          <p:cNvSpPr>
            <a:spLocks noGrp="1"/>
          </p:cNvSpPr>
          <p:nvPr>
            <p:ph type="title"/>
          </p:nvPr>
        </p:nvSpPr>
        <p:spPr/>
        <p:txBody>
          <a:bodyPr/>
          <a:lstStyle/>
          <a:p>
            <a:pPr algn="ctr"/>
            <a:r>
              <a:rPr lang="tr-TR" sz="6000" b="1" dirty="0"/>
              <a:t>BÖLÜNME</a:t>
            </a:r>
          </a:p>
        </p:txBody>
      </p:sp>
      <p:sp>
        <p:nvSpPr>
          <p:cNvPr id="3" name="İçerik Yer Tutucusu 2">
            <a:extLst>
              <a:ext uri="{FF2B5EF4-FFF2-40B4-BE49-F238E27FC236}">
                <a16:creationId xmlns:a16="http://schemas.microsoft.com/office/drawing/2014/main" id="{743F7793-47D0-B2E7-6217-20C1644FB35F}"/>
              </a:ext>
            </a:extLst>
          </p:cNvPr>
          <p:cNvSpPr>
            <a:spLocks noGrp="1"/>
          </p:cNvSpPr>
          <p:nvPr>
            <p:ph idx="1"/>
          </p:nvPr>
        </p:nvSpPr>
        <p:spPr/>
        <p:txBody>
          <a:bodyPr>
            <a:normAutofit/>
          </a:bodyPr>
          <a:lstStyle/>
          <a:p>
            <a:pPr algn="just"/>
            <a:r>
              <a:rPr kumimoji="0" lang="tr-TR" sz="3600" b="1" i="0" u="none" strike="noStrike" kern="1200" cap="none" spc="0" normalizeH="0" baseline="0" noProof="0" dirty="0">
                <a:ln>
                  <a:noFill/>
                </a:ln>
                <a:solidFill>
                  <a:prstClr val="black"/>
                </a:solidFill>
                <a:effectLst/>
                <a:uLnTx/>
                <a:uFillTx/>
                <a:latin typeface="Calibri"/>
                <a:ea typeface="+mn-ea"/>
                <a:cs typeface="+mn-cs"/>
              </a:rPr>
              <a:t>Bölünme;</a:t>
            </a:r>
            <a:r>
              <a:rPr kumimoji="0" lang="tr-TR" sz="3600" b="0" i="0" u="none" strike="noStrike" kern="1200" cap="none" spc="0" normalizeH="0" baseline="0" noProof="0" dirty="0">
                <a:ln>
                  <a:noFill/>
                </a:ln>
                <a:solidFill>
                  <a:prstClr val="black"/>
                </a:solidFill>
                <a:effectLst/>
                <a:uLnTx/>
                <a:uFillTx/>
                <a:latin typeface="Calibri"/>
                <a:ea typeface="+mn-ea"/>
                <a:cs typeface="+mn-cs"/>
              </a:rPr>
              <a:t> sermaye şirketlerinin ve kooperatiflerin malvarlıklarını tamamen veya kısmen kendilerinden ayırarak tasfiyesiz olarak ve kısmi külli halefiyet yoluyla sermaye şirketlerine veya kooperatiflere devretmeleri ve bunun karşılığında bölünen şirketin ortaklarının devralan şirketlerde ortak konumunu kendiliğinden elde etmeleridir.</a:t>
            </a:r>
            <a:endParaRPr lang="tr-TR" sz="3600" dirty="0"/>
          </a:p>
        </p:txBody>
      </p:sp>
    </p:spTree>
    <p:extLst>
      <p:ext uri="{BB962C8B-B14F-4D97-AF65-F5344CB8AC3E}">
        <p14:creationId xmlns:p14="http://schemas.microsoft.com/office/powerpoint/2010/main" val="728073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B47912-1992-CD5B-AB34-3B0ED71F7781}"/>
              </a:ext>
            </a:extLst>
          </p:cNvPr>
          <p:cNvSpPr>
            <a:spLocks noGrp="1"/>
          </p:cNvSpPr>
          <p:nvPr>
            <p:ph type="title"/>
          </p:nvPr>
        </p:nvSpPr>
        <p:spPr/>
        <p:txBody>
          <a:bodyPr/>
          <a:lstStyle/>
          <a:p>
            <a:r>
              <a:rPr lang="tr-TR" sz="4400" i="0" u="none" strike="noStrike" baseline="0" dirty="0">
                <a:latin typeface="Arial" panose="020B0604020202020204" pitchFamily="34" charset="0"/>
              </a:rPr>
              <a:t>Kısmi Bölünme (KVK-19)</a:t>
            </a:r>
            <a:endParaRPr lang="tr-TR" dirty="0"/>
          </a:p>
        </p:txBody>
      </p:sp>
      <p:sp>
        <p:nvSpPr>
          <p:cNvPr id="3" name="İçerik Yer Tutucusu 2">
            <a:extLst>
              <a:ext uri="{FF2B5EF4-FFF2-40B4-BE49-F238E27FC236}">
                <a16:creationId xmlns:a16="http://schemas.microsoft.com/office/drawing/2014/main" id="{0765DED8-3E30-CEE2-DA4E-9FE3A9325E88}"/>
              </a:ext>
            </a:extLst>
          </p:cNvPr>
          <p:cNvSpPr>
            <a:spLocks noGrp="1"/>
          </p:cNvSpPr>
          <p:nvPr>
            <p:ph idx="1"/>
          </p:nvPr>
        </p:nvSpPr>
        <p:spPr>
          <a:xfrm>
            <a:off x="838200" y="1498862"/>
            <a:ext cx="10515600" cy="4678101"/>
          </a:xfrm>
        </p:spPr>
        <p:txBody>
          <a:bodyPr>
            <a:normAutofit fontScale="92500"/>
          </a:bodyPr>
          <a:lstStyle/>
          <a:p>
            <a:pPr algn="just"/>
            <a:r>
              <a:rPr lang="tr-TR" sz="2800" b="0" i="0" u="none" strike="noStrike" baseline="0" dirty="0">
                <a:solidFill>
                  <a:srgbClr val="000000"/>
                </a:solidFill>
                <a:latin typeface="Times New Roman" panose="02020603050405020304" pitchFamily="18" charset="0"/>
              </a:rPr>
              <a:t>Tam mükellef bir sermaye şirketi veya sermaye şirketi niteliğindeki yabancı bir kurumun Türkiye’deki işyeri ya da daimi temsilcisinin bilançosunda yer alan taşınmazlar ile bilançoda yer alan ve en az iki tam yıl süreyle elde tutulan iştirak hisseleri ya da sahip oldukları üretim veya hizmet işletmelerinin bir veya birkaçının mevcut veya yeni kurulacak tam mükellef bir sermaye şirketine kayıtlı değerleri üzerinden ayni sermaye olarak konulması kısmi bölünme olarak kabul edilmiştir.</a:t>
            </a:r>
          </a:p>
          <a:p>
            <a:pPr algn="just"/>
            <a:r>
              <a:rPr lang="tr-TR" sz="2800" b="0" i="0" u="none" strike="noStrike" baseline="0" dirty="0">
                <a:solidFill>
                  <a:srgbClr val="000000"/>
                </a:solidFill>
                <a:latin typeface="Times New Roman" panose="02020603050405020304" pitchFamily="18" charset="0"/>
              </a:rPr>
              <a:t>Bu düzenleme ile iştirak hisselerinin kısmi bölünme kapsamında ayni sermaye olarak konulabilmesi için aktifte yer alan bu kıymetlerin en az iki tam yıl süreyle elde tutulması şarttır.</a:t>
            </a:r>
          </a:p>
          <a:p>
            <a:pPr algn="just"/>
            <a:r>
              <a:rPr lang="tr-TR" sz="2800" b="0" i="0" u="none" strike="noStrike" baseline="0" dirty="0">
                <a:solidFill>
                  <a:srgbClr val="000000"/>
                </a:solidFill>
                <a:latin typeface="Times New Roman" panose="02020603050405020304" pitchFamily="18" charset="0"/>
              </a:rPr>
              <a:t>Kısmi bölünme işleminde, aktifi ve pasifi düzenleyici hesaplar, ilgili olduğu aktif veya pasif hesapla birlikte devrolunmak zorundadır.</a:t>
            </a:r>
            <a:endParaRPr lang="tr-TR" dirty="0"/>
          </a:p>
        </p:txBody>
      </p:sp>
    </p:spTree>
    <p:extLst>
      <p:ext uri="{BB962C8B-B14F-4D97-AF65-F5344CB8AC3E}">
        <p14:creationId xmlns:p14="http://schemas.microsoft.com/office/powerpoint/2010/main" val="2584342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B47912-1992-CD5B-AB34-3B0ED71F7781}"/>
              </a:ext>
            </a:extLst>
          </p:cNvPr>
          <p:cNvSpPr>
            <a:spLocks noGrp="1"/>
          </p:cNvSpPr>
          <p:nvPr>
            <p:ph type="title"/>
          </p:nvPr>
        </p:nvSpPr>
        <p:spPr/>
        <p:txBody>
          <a:bodyPr>
            <a:normAutofit/>
          </a:bodyPr>
          <a:lstStyle/>
          <a:p>
            <a:r>
              <a:rPr lang="tr-TR" sz="4400" i="0" u="none" strike="noStrike" baseline="0" dirty="0">
                <a:latin typeface="Arial" panose="020B0604020202020204" pitchFamily="34" charset="0"/>
              </a:rPr>
              <a:t>Kısmi </a:t>
            </a:r>
            <a:r>
              <a:rPr lang="tr-TR" sz="4400" i="0" u="none" strike="noStrike" baseline="0" dirty="0" err="1">
                <a:latin typeface="Arial" panose="020B0604020202020204" pitchFamily="34" charset="0"/>
              </a:rPr>
              <a:t>Bölünme’de</a:t>
            </a:r>
            <a:r>
              <a:rPr lang="tr-TR" sz="4400" i="0" u="none" strike="noStrike" baseline="0" dirty="0">
                <a:latin typeface="Arial" panose="020B0604020202020204" pitchFamily="34" charset="0"/>
              </a:rPr>
              <a:t> Taşınmaz Değişikliği</a:t>
            </a:r>
            <a:endParaRPr lang="tr-TR" dirty="0"/>
          </a:p>
        </p:txBody>
      </p:sp>
      <p:sp>
        <p:nvSpPr>
          <p:cNvPr id="3" name="İçerik Yer Tutucusu 2">
            <a:extLst>
              <a:ext uri="{FF2B5EF4-FFF2-40B4-BE49-F238E27FC236}">
                <a16:creationId xmlns:a16="http://schemas.microsoft.com/office/drawing/2014/main" id="{0765DED8-3E30-CEE2-DA4E-9FE3A9325E88}"/>
              </a:ext>
            </a:extLst>
          </p:cNvPr>
          <p:cNvSpPr>
            <a:spLocks noGrp="1"/>
          </p:cNvSpPr>
          <p:nvPr>
            <p:ph idx="1"/>
          </p:nvPr>
        </p:nvSpPr>
        <p:spPr>
          <a:xfrm>
            <a:off x="838200" y="1498862"/>
            <a:ext cx="10515600" cy="4678101"/>
          </a:xfrm>
        </p:spPr>
        <p:txBody>
          <a:bodyPr>
            <a:normAutofit/>
          </a:bodyPr>
          <a:lstStyle/>
          <a:p>
            <a:pPr marL="0" indent="0" algn="just">
              <a:buNone/>
            </a:pPr>
            <a:r>
              <a:rPr lang="tr-TR" dirty="0"/>
              <a:t>Bu maddede yer alan taşınmazlara ilişkin düzenleme, </a:t>
            </a:r>
            <a:r>
              <a:rPr lang="tr-TR" sz="2800" dirty="0">
                <a:effectLst/>
                <a:latin typeface="Calibri" panose="020F0502020204030204" pitchFamily="34" charset="0"/>
                <a:ea typeface="Calibri" panose="020F0502020204030204" pitchFamily="34" charset="0"/>
                <a:cs typeface="Times New Roman" panose="02020603050405020304" pitchFamily="18" charset="0"/>
              </a:rPr>
              <a:t>15 Temmuz 2023 tarih ve 32249 sayılı Resmî </a:t>
            </a:r>
            <a:r>
              <a:rPr lang="tr-TR" sz="2800" dirty="0" err="1">
                <a:effectLst/>
                <a:latin typeface="Calibri" panose="020F0502020204030204" pitchFamily="34" charset="0"/>
                <a:ea typeface="Calibri" panose="020F0502020204030204" pitchFamily="34" charset="0"/>
                <a:cs typeface="Times New Roman" panose="02020603050405020304" pitchFamily="18" charset="0"/>
              </a:rPr>
              <a:t>Gazete’de</a:t>
            </a:r>
            <a:r>
              <a:rPr lang="tr-TR" sz="2800" dirty="0">
                <a:effectLst/>
                <a:latin typeface="Calibri" panose="020F0502020204030204" pitchFamily="34" charset="0"/>
                <a:ea typeface="Calibri" panose="020F0502020204030204" pitchFamily="34" charset="0"/>
                <a:cs typeface="Times New Roman" panose="02020603050405020304" pitchFamily="18" charset="0"/>
              </a:rPr>
              <a:t> yayımlanan</a:t>
            </a:r>
            <a:r>
              <a:rPr lang="tr-TR" dirty="0"/>
              <a:t> 7456 sayılı kanunun 20 </a:t>
            </a:r>
            <a:r>
              <a:rPr lang="tr-TR" dirty="0" err="1"/>
              <a:t>nci</a:t>
            </a:r>
            <a:r>
              <a:rPr lang="tr-TR" dirty="0"/>
              <a:t> maddesiyle madde metninden çıkarılmıştır. Bu düzenleme 1.1.2024 tarihinde yürürlüğe girecek olup, taşınmazlar için bu yıl sonuna kadar kısmi bölünme yapılabilecekken gelecek yıldan itibaren sadece taşınmazlar için kısmi bölünme yapılamayacaktır. </a:t>
            </a:r>
          </a:p>
        </p:txBody>
      </p:sp>
    </p:spTree>
    <p:extLst>
      <p:ext uri="{BB962C8B-B14F-4D97-AF65-F5344CB8AC3E}">
        <p14:creationId xmlns:p14="http://schemas.microsoft.com/office/powerpoint/2010/main" val="2821328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359396-8B0C-1C28-D643-92B816CD3BB3}"/>
              </a:ext>
            </a:extLst>
          </p:cNvPr>
          <p:cNvSpPr>
            <a:spLocks noGrp="1"/>
          </p:cNvSpPr>
          <p:nvPr>
            <p:ph type="title"/>
          </p:nvPr>
        </p:nvSpPr>
        <p:spPr/>
        <p:txBody>
          <a:bodyPr/>
          <a:lstStyle/>
          <a:p>
            <a:r>
              <a:rPr lang="tr-TR" b="1" dirty="0"/>
              <a:t>Kısmi Bölünme Vergisel Avantajı (KVK-20)</a:t>
            </a:r>
          </a:p>
        </p:txBody>
      </p:sp>
      <p:sp>
        <p:nvSpPr>
          <p:cNvPr id="3" name="İçerik Yer Tutucusu 2">
            <a:extLst>
              <a:ext uri="{FF2B5EF4-FFF2-40B4-BE49-F238E27FC236}">
                <a16:creationId xmlns:a16="http://schemas.microsoft.com/office/drawing/2014/main" id="{4B8B2F88-6AE2-8FE5-FB94-44487707878A}"/>
              </a:ext>
            </a:extLst>
          </p:cNvPr>
          <p:cNvSpPr>
            <a:spLocks noGrp="1"/>
          </p:cNvSpPr>
          <p:nvPr>
            <p:ph idx="1"/>
          </p:nvPr>
        </p:nvSpPr>
        <p:spPr/>
        <p:txBody>
          <a:bodyPr>
            <a:normAutofit lnSpcReduction="10000"/>
          </a:bodyPr>
          <a:lstStyle/>
          <a:p>
            <a:pPr marL="0" indent="0" algn="just">
              <a:buNone/>
            </a:pPr>
            <a:r>
              <a:rPr lang="tr-TR" sz="2800" dirty="0">
                <a:effectLst/>
                <a:latin typeface="Calibri" panose="020F0502020204030204" pitchFamily="34" charset="0"/>
                <a:ea typeface="Calibri" panose="020F0502020204030204" pitchFamily="34" charset="0"/>
                <a:cs typeface="Times New Roman" panose="02020603050405020304" pitchFamily="18" charset="0"/>
              </a:rPr>
              <a:t>Kısmi bölünmenin getirdiği vergisel avantaj ise, </a:t>
            </a:r>
            <a:r>
              <a:rPr lang="tr-TR" sz="2800" dirty="0" err="1">
                <a:effectLst/>
                <a:latin typeface="Calibri" panose="020F0502020204030204" pitchFamily="34" charset="0"/>
                <a:ea typeface="Calibri" panose="020F0502020204030204" pitchFamily="34" charset="0"/>
                <a:cs typeface="Times New Roman" panose="02020603050405020304" pitchFamily="18" charset="0"/>
              </a:rPr>
              <a:t>KVK’nın</a:t>
            </a:r>
            <a:r>
              <a:rPr lang="tr-TR" sz="2800" dirty="0">
                <a:effectLst/>
                <a:latin typeface="Calibri" panose="020F0502020204030204" pitchFamily="34" charset="0"/>
                <a:ea typeface="Calibri" panose="020F0502020204030204" pitchFamily="34" charset="0"/>
                <a:cs typeface="Times New Roman" panose="02020603050405020304" pitchFamily="18" charset="0"/>
              </a:rPr>
              <a:t> 20. maddesinin 3. fıkrasında düzenlenmiştir. Buna göre kısmi bölünme işlemlerinden doğan kârlar hesaplanmayacak ve vergilendirilmeyecektir. </a:t>
            </a:r>
          </a:p>
          <a:p>
            <a:pPr marL="0" indent="0" algn="just">
              <a:buNone/>
            </a:pPr>
            <a:r>
              <a:rPr lang="tr-TR" dirty="0">
                <a:latin typeface="Calibri" panose="020F0502020204030204" pitchFamily="34" charset="0"/>
                <a:ea typeface="Calibri" panose="020F0502020204030204" pitchFamily="34" charset="0"/>
                <a:cs typeface="Times New Roman" panose="02020603050405020304" pitchFamily="18" charset="0"/>
              </a:rPr>
              <a:t>KVK 19 ve 20 maddeleri birlikte değerlendirildiğinde, </a:t>
            </a:r>
            <a:r>
              <a:rPr lang="tr-TR" sz="2800" dirty="0">
                <a:effectLst/>
                <a:latin typeface="Calibri" panose="020F0502020204030204" pitchFamily="34" charset="0"/>
                <a:ea typeface="Calibri" panose="020F0502020204030204" pitchFamily="34" charset="0"/>
                <a:cs typeface="Times New Roman" panose="02020603050405020304" pitchFamily="18" charset="0"/>
              </a:rPr>
              <a:t>kısmi bölünme kapsamında devredilen iktisadi kıymetlerin rayiç yani cari/gerçek değerleri üzerinden değil de kayıtlı değerleri üzerinden işletmeden çıkışı yapılacağı anlaşılmaktadır. Bu şekildeki işlem nedeniyle kısmi bölünme kapsamında teslim edilen iktisadi kıymetler nedeniyle bir kâr oluşması engellenmektedir. İlgili varlıklar üzerinde oluşmuş olan kar devir alan şirket bünyesine geçmekte olup, burada bir satış olursa kar ortaya çıkacak ve vergileme yapılacaktır. </a:t>
            </a:r>
            <a:endParaRPr lang="tr-TR" dirty="0"/>
          </a:p>
        </p:txBody>
      </p:sp>
    </p:spTree>
    <p:extLst>
      <p:ext uri="{BB962C8B-B14F-4D97-AF65-F5344CB8AC3E}">
        <p14:creationId xmlns:p14="http://schemas.microsoft.com/office/powerpoint/2010/main" val="2009188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C4B6D6-3830-77F0-E6B1-C6587D9000F2}"/>
              </a:ext>
            </a:extLst>
          </p:cNvPr>
          <p:cNvSpPr>
            <a:spLocks noGrp="1"/>
          </p:cNvSpPr>
          <p:nvPr>
            <p:ph type="title"/>
          </p:nvPr>
        </p:nvSpPr>
        <p:spPr/>
        <p:txBody>
          <a:bodyPr/>
          <a:lstStyle/>
          <a:p>
            <a:r>
              <a:rPr lang="tr-TR" b="1" dirty="0"/>
              <a:t>Taşınmaz Kısmi Bölünmesi</a:t>
            </a:r>
          </a:p>
        </p:txBody>
      </p:sp>
      <p:sp>
        <p:nvSpPr>
          <p:cNvPr id="3" name="İçerik Yer Tutucusu 2">
            <a:extLst>
              <a:ext uri="{FF2B5EF4-FFF2-40B4-BE49-F238E27FC236}">
                <a16:creationId xmlns:a16="http://schemas.microsoft.com/office/drawing/2014/main" id="{81A67AFB-847B-11C3-ACEA-957C82D3D037}"/>
              </a:ext>
            </a:extLst>
          </p:cNvPr>
          <p:cNvSpPr>
            <a:spLocks noGrp="1"/>
          </p:cNvSpPr>
          <p:nvPr>
            <p:ph idx="1"/>
          </p:nvPr>
        </p:nvSpPr>
        <p:spPr>
          <a:xfrm>
            <a:off x="838200" y="1451728"/>
            <a:ext cx="10515600" cy="4725235"/>
          </a:xfrm>
        </p:spPr>
        <p:txBody>
          <a:bodyPr>
            <a:normAutofit fontScale="92500" lnSpcReduction="20000"/>
          </a:bodyPr>
          <a:lstStyle/>
          <a:p>
            <a:pPr algn="just"/>
            <a:r>
              <a:rPr lang="tr-TR" dirty="0"/>
              <a:t>Taşınmaz için yukarıda bahsettiğimiz düzenleme sonrası sadece 1.1.2024 tarihine kadar bu imkan vardır. </a:t>
            </a:r>
          </a:p>
          <a:p>
            <a:pPr algn="just"/>
            <a:r>
              <a:rPr lang="tr-TR" dirty="0"/>
              <a:t>Taşınmazlar  “kayıtlı değerleri” üzerinden ayni sermaye olarak mevcut ya da yeni kurulacak tam mükellef sermaye şirketine, vergisiz olarak devredebilecektir.</a:t>
            </a:r>
          </a:p>
          <a:p>
            <a:pPr algn="just"/>
            <a:r>
              <a:rPr lang="tr-TR" dirty="0"/>
              <a:t>Kısmi bölünmeye konu taşınmazların  en az iki tam yıl süreyle elde tutulması söz konusu değildir.</a:t>
            </a:r>
          </a:p>
          <a:p>
            <a:pPr algn="just"/>
            <a:r>
              <a:rPr lang="tr-TR" sz="2800" b="0" i="0" u="none" strike="noStrike" baseline="0" dirty="0">
                <a:solidFill>
                  <a:srgbClr val="000000"/>
                </a:solidFill>
                <a:latin typeface="Times New Roman" panose="02020603050405020304" pitchFamily="18" charset="0"/>
              </a:rPr>
              <a:t>Taşınmaz kısmi bölünmesinde, üretim veya hizmet işletmelerinin devrinde oluğu gibi, işletme bütünlüğü korunacak şekilde faaliyetin devamı için gerekli aktif ve pasif kalemlerin tümünün devredilmesi zorunluluğu yoktur.</a:t>
            </a:r>
          </a:p>
          <a:p>
            <a:pPr algn="just"/>
            <a:r>
              <a:rPr lang="tr-TR" dirty="0"/>
              <a:t>Kısmi bölünmeye konu edilecek taşınmazların kayıtlı değerleri ile devredilmesi esas olup devralan şirket hisselerinin şirket ortaklarına verilmesi halinde devre konu taşınmazlara ilişkin borçların da devri zorunludur.</a:t>
            </a:r>
          </a:p>
        </p:txBody>
      </p:sp>
    </p:spTree>
    <p:extLst>
      <p:ext uri="{BB962C8B-B14F-4D97-AF65-F5344CB8AC3E}">
        <p14:creationId xmlns:p14="http://schemas.microsoft.com/office/powerpoint/2010/main" val="3877261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ABFFFA-75D5-423A-B145-E76DD9CCDF14}"/>
              </a:ext>
            </a:extLst>
          </p:cNvPr>
          <p:cNvSpPr>
            <a:spLocks noGrp="1"/>
          </p:cNvSpPr>
          <p:nvPr>
            <p:ph type="title"/>
          </p:nvPr>
        </p:nvSpPr>
        <p:spPr/>
        <p:txBody>
          <a:bodyPr/>
          <a:lstStyle/>
          <a:p>
            <a:r>
              <a:rPr lang="tr-TR" b="1" dirty="0"/>
              <a:t>Taşınmaz Bölünmesi Örnek</a:t>
            </a:r>
          </a:p>
        </p:txBody>
      </p:sp>
      <p:sp>
        <p:nvSpPr>
          <p:cNvPr id="3" name="İçerik Yer Tutucusu 2">
            <a:extLst>
              <a:ext uri="{FF2B5EF4-FFF2-40B4-BE49-F238E27FC236}">
                <a16:creationId xmlns:a16="http://schemas.microsoft.com/office/drawing/2014/main" id="{838F0D2E-75C4-4499-D239-1BA2B5BD1889}"/>
              </a:ext>
            </a:extLst>
          </p:cNvPr>
          <p:cNvSpPr>
            <a:spLocks noGrp="1"/>
          </p:cNvSpPr>
          <p:nvPr>
            <p:ph idx="1"/>
          </p:nvPr>
        </p:nvSpPr>
        <p:spPr/>
        <p:txBody>
          <a:bodyPr/>
          <a:lstStyle/>
          <a:p>
            <a:pPr algn="just"/>
            <a:r>
              <a:rPr lang="tr-TR" dirty="0"/>
              <a:t>X A.Ş. aktifinde bulunan B taşınmazını kısmi bölünme yoluyla </a:t>
            </a:r>
            <a:r>
              <a:rPr lang="tr-TR" b="1" dirty="0"/>
              <a:t>yeni kurulacak </a:t>
            </a:r>
            <a:r>
              <a:rPr lang="tr-TR" dirty="0"/>
              <a:t>(Y) Kurumuna ayni sermaye olarak devretmek istemektedir. Kısmi bölünme öncesi bilançosu aşağıdaki gibidir.</a:t>
            </a:r>
          </a:p>
          <a:p>
            <a:endParaRPr lang="tr-TR" dirty="0"/>
          </a:p>
        </p:txBody>
      </p:sp>
      <p:graphicFrame>
        <p:nvGraphicFramePr>
          <p:cNvPr id="8" name="Tablo 7">
            <a:extLst>
              <a:ext uri="{FF2B5EF4-FFF2-40B4-BE49-F238E27FC236}">
                <a16:creationId xmlns:a16="http://schemas.microsoft.com/office/drawing/2014/main" id="{4B2576FA-DA5D-E3AF-83CB-B504BE81FBC9}"/>
              </a:ext>
            </a:extLst>
          </p:cNvPr>
          <p:cNvGraphicFramePr>
            <a:graphicFrameLocks noGrp="1"/>
          </p:cNvGraphicFramePr>
          <p:nvPr>
            <p:extLst>
              <p:ext uri="{D42A27DB-BD31-4B8C-83A1-F6EECF244321}">
                <p14:modId xmlns:p14="http://schemas.microsoft.com/office/powerpoint/2010/main" val="608393496"/>
              </p:ext>
            </p:extLst>
          </p:nvPr>
        </p:nvGraphicFramePr>
        <p:xfrm>
          <a:off x="2158738" y="3269773"/>
          <a:ext cx="7927941" cy="2508856"/>
        </p:xfrm>
        <a:graphic>
          <a:graphicData uri="http://schemas.openxmlformats.org/drawingml/2006/table">
            <a:tbl>
              <a:tblPr/>
              <a:tblGrid>
                <a:gridCol w="1376608">
                  <a:extLst>
                    <a:ext uri="{9D8B030D-6E8A-4147-A177-3AD203B41FA5}">
                      <a16:colId xmlns:a16="http://schemas.microsoft.com/office/drawing/2014/main" val="2213613811"/>
                    </a:ext>
                  </a:extLst>
                </a:gridCol>
                <a:gridCol w="1061482">
                  <a:extLst>
                    <a:ext uri="{9D8B030D-6E8A-4147-A177-3AD203B41FA5}">
                      <a16:colId xmlns:a16="http://schemas.microsoft.com/office/drawing/2014/main" val="2353396897"/>
                    </a:ext>
                  </a:extLst>
                </a:gridCol>
                <a:gridCol w="1061482">
                  <a:extLst>
                    <a:ext uri="{9D8B030D-6E8A-4147-A177-3AD203B41FA5}">
                      <a16:colId xmlns:a16="http://schemas.microsoft.com/office/drawing/2014/main" val="293147760"/>
                    </a:ext>
                  </a:extLst>
                </a:gridCol>
                <a:gridCol w="1824422">
                  <a:extLst>
                    <a:ext uri="{9D8B030D-6E8A-4147-A177-3AD203B41FA5}">
                      <a16:colId xmlns:a16="http://schemas.microsoft.com/office/drawing/2014/main" val="1955162584"/>
                    </a:ext>
                  </a:extLst>
                </a:gridCol>
                <a:gridCol w="1542465">
                  <a:extLst>
                    <a:ext uri="{9D8B030D-6E8A-4147-A177-3AD203B41FA5}">
                      <a16:colId xmlns:a16="http://schemas.microsoft.com/office/drawing/2014/main" val="436823428"/>
                    </a:ext>
                  </a:extLst>
                </a:gridCol>
                <a:gridCol w="1061482">
                  <a:extLst>
                    <a:ext uri="{9D8B030D-6E8A-4147-A177-3AD203B41FA5}">
                      <a16:colId xmlns:a16="http://schemas.microsoft.com/office/drawing/2014/main" val="3215592720"/>
                    </a:ext>
                  </a:extLst>
                </a:gridCol>
              </a:tblGrid>
              <a:tr h="313607">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dirty="0">
                          <a:solidFill>
                            <a:srgbClr val="000000"/>
                          </a:solidFill>
                          <a:effectLst/>
                          <a:latin typeface="Calibri" panose="020F0502020204030204" pitchFamily="34" charset="0"/>
                        </a:rPr>
                        <a:t>X.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163092607"/>
                  </a:ext>
                </a:extLst>
              </a:tr>
              <a:tr h="313607">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1000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87301858"/>
                  </a:ext>
                </a:extLst>
              </a:tr>
              <a:tr h="313607">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dirty="0">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1500</a:t>
                      </a:r>
                    </a:p>
                  </a:txBody>
                  <a:tcPr marL="7620" marR="7620" marT="7620" marB="0" anchor="b">
                    <a:lnL>
                      <a:noFill/>
                    </a:lnL>
                    <a:lnR>
                      <a:noFill/>
                    </a:lnR>
                    <a:lnT>
                      <a:noFill/>
                    </a:lnT>
                    <a:lnB>
                      <a:noFill/>
                    </a:lnB>
                  </a:tcPr>
                </a:tc>
                <a:extLst>
                  <a:ext uri="{0D108BD9-81ED-4DB2-BD59-A6C34878D82A}">
                    <a16:rowId xmlns:a16="http://schemas.microsoft.com/office/drawing/2014/main" val="1350267831"/>
                  </a:ext>
                </a:extLst>
              </a:tr>
              <a:tr h="313607">
                <a:tc>
                  <a:txBody>
                    <a:bodyPr/>
                    <a:lstStyle/>
                    <a:p>
                      <a:pPr algn="l" fontAlgn="b"/>
                      <a:r>
                        <a:rPr lang="tr-TR" sz="1100" b="1" i="0" u="none" strike="noStrike">
                          <a:solidFill>
                            <a:srgbClr val="000000"/>
                          </a:solidFill>
                          <a:effectLst/>
                          <a:latin typeface="Calibri" panose="020F0502020204030204" pitchFamily="34" charset="0"/>
                        </a:rPr>
                        <a:t>Taşınmazlar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300</a:t>
                      </a:r>
                    </a:p>
                  </a:txBody>
                  <a:tcPr marL="7620" marR="7620" marT="7620" marB="0" anchor="b">
                    <a:lnL>
                      <a:noFill/>
                    </a:lnL>
                    <a:lnR>
                      <a:noFill/>
                    </a:lnR>
                    <a:lnT>
                      <a:noFill/>
                    </a:lnT>
                    <a:lnB>
                      <a:noFill/>
                    </a:lnB>
                  </a:tcPr>
                </a:tc>
                <a:extLst>
                  <a:ext uri="{0D108BD9-81ED-4DB2-BD59-A6C34878D82A}">
                    <a16:rowId xmlns:a16="http://schemas.microsoft.com/office/drawing/2014/main" val="1280101288"/>
                  </a:ext>
                </a:extLst>
              </a:tr>
              <a:tr h="313607">
                <a:tc>
                  <a:txBody>
                    <a:bodyPr/>
                    <a:lstStyle/>
                    <a:p>
                      <a:pPr algn="l" fontAlgn="b"/>
                      <a:r>
                        <a:rPr lang="tr-TR" sz="1100" b="0" i="0" u="none" strike="noStrike">
                          <a:solidFill>
                            <a:srgbClr val="000000"/>
                          </a:solidFill>
                          <a:effectLst/>
                          <a:latin typeface="Calibri" panose="020F0502020204030204" pitchFamily="34" charset="0"/>
                        </a:rPr>
                        <a:t>A Taşınmazı</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1200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230</a:t>
                      </a:r>
                    </a:p>
                  </a:txBody>
                  <a:tcPr marL="7620" marR="7620" marT="7620" marB="0" anchor="b">
                    <a:lnL>
                      <a:noFill/>
                    </a:lnL>
                    <a:lnR>
                      <a:noFill/>
                    </a:lnR>
                    <a:lnT>
                      <a:noFill/>
                    </a:lnT>
                    <a:lnB>
                      <a:noFill/>
                    </a:lnB>
                  </a:tcPr>
                </a:tc>
                <a:extLst>
                  <a:ext uri="{0D108BD9-81ED-4DB2-BD59-A6C34878D82A}">
                    <a16:rowId xmlns:a16="http://schemas.microsoft.com/office/drawing/2014/main" val="3993784815"/>
                  </a:ext>
                </a:extLst>
              </a:tr>
              <a:tr h="313607">
                <a:tc>
                  <a:txBody>
                    <a:bodyPr/>
                    <a:lstStyle/>
                    <a:p>
                      <a:pPr algn="l" fontAlgn="b"/>
                      <a:r>
                        <a:rPr lang="tr-TR" sz="1100" b="0" i="0" u="none" strike="noStrike">
                          <a:solidFill>
                            <a:srgbClr val="000000"/>
                          </a:solidFill>
                          <a:effectLst/>
                          <a:latin typeface="Calibri" panose="020F0502020204030204" pitchFamily="34" charset="0"/>
                        </a:rPr>
                        <a:t>B Taşınmazı</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800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776107237"/>
                  </a:ext>
                </a:extLst>
              </a:tr>
              <a:tr h="313607">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754462242"/>
                  </a:ext>
                </a:extLst>
              </a:tr>
              <a:tr h="313607">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3030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3030</a:t>
                      </a:r>
                    </a:p>
                  </a:txBody>
                  <a:tcPr marL="7620" marR="7620" marT="7620" marB="0" anchor="b">
                    <a:lnL>
                      <a:noFill/>
                    </a:lnL>
                    <a:lnR>
                      <a:noFill/>
                    </a:lnR>
                    <a:lnT>
                      <a:noFill/>
                    </a:lnT>
                    <a:lnB>
                      <a:noFill/>
                    </a:lnB>
                  </a:tcPr>
                </a:tc>
                <a:extLst>
                  <a:ext uri="{0D108BD9-81ED-4DB2-BD59-A6C34878D82A}">
                    <a16:rowId xmlns:a16="http://schemas.microsoft.com/office/drawing/2014/main" val="4021033999"/>
                  </a:ext>
                </a:extLst>
              </a:tr>
            </a:tbl>
          </a:graphicData>
        </a:graphic>
      </p:graphicFrame>
    </p:spTree>
    <p:extLst>
      <p:ext uri="{BB962C8B-B14F-4D97-AF65-F5344CB8AC3E}">
        <p14:creationId xmlns:p14="http://schemas.microsoft.com/office/powerpoint/2010/main" val="1365945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ABFFFA-75D5-423A-B145-E76DD9CCDF14}"/>
              </a:ext>
            </a:extLst>
          </p:cNvPr>
          <p:cNvSpPr>
            <a:spLocks noGrp="1"/>
          </p:cNvSpPr>
          <p:nvPr>
            <p:ph type="title"/>
          </p:nvPr>
        </p:nvSpPr>
        <p:spPr/>
        <p:txBody>
          <a:bodyPr/>
          <a:lstStyle/>
          <a:p>
            <a:r>
              <a:rPr lang="tr-TR" b="1" dirty="0"/>
              <a:t>Taşınmaz Bölünmesi Örnek</a:t>
            </a:r>
          </a:p>
        </p:txBody>
      </p:sp>
      <p:sp>
        <p:nvSpPr>
          <p:cNvPr id="3" name="İçerik Yer Tutucusu 2">
            <a:extLst>
              <a:ext uri="{FF2B5EF4-FFF2-40B4-BE49-F238E27FC236}">
                <a16:creationId xmlns:a16="http://schemas.microsoft.com/office/drawing/2014/main" id="{838F0D2E-75C4-4499-D239-1BA2B5BD1889}"/>
              </a:ext>
            </a:extLst>
          </p:cNvPr>
          <p:cNvSpPr>
            <a:spLocks noGrp="1"/>
          </p:cNvSpPr>
          <p:nvPr>
            <p:ph idx="1"/>
          </p:nvPr>
        </p:nvSpPr>
        <p:spPr>
          <a:xfrm>
            <a:off x="838200" y="1825625"/>
            <a:ext cx="10515600" cy="4471480"/>
          </a:xfrm>
        </p:spPr>
        <p:txBody>
          <a:bodyPr/>
          <a:lstStyle/>
          <a:p>
            <a:pPr algn="just"/>
            <a:r>
              <a:rPr lang="tr-TR" dirty="0"/>
              <a:t>800-TL değerindeki B taşınmazı Y kurumuna ayni sermaye olarak konularak elde edilen iştirak hisseleri </a:t>
            </a:r>
            <a:r>
              <a:rPr lang="tr-TR" b="1" dirty="0"/>
              <a:t>şirket bünyesinde </a:t>
            </a:r>
            <a:r>
              <a:rPr lang="tr-TR" dirty="0"/>
              <a:t>kalacaktır. Bu işlem sonrası bilanço aşağıdaki gibi olacaktır.  </a:t>
            </a:r>
          </a:p>
          <a:p>
            <a:endParaRPr lang="tr-TR" dirty="0"/>
          </a:p>
        </p:txBody>
      </p:sp>
      <p:graphicFrame>
        <p:nvGraphicFramePr>
          <p:cNvPr id="4" name="Tablo 3">
            <a:extLst>
              <a:ext uri="{FF2B5EF4-FFF2-40B4-BE49-F238E27FC236}">
                <a16:creationId xmlns:a16="http://schemas.microsoft.com/office/drawing/2014/main" id="{A8A111F5-441A-A7BF-ADC3-AA4CB032EC48}"/>
              </a:ext>
            </a:extLst>
          </p:cNvPr>
          <p:cNvGraphicFramePr>
            <a:graphicFrameLocks noGrp="1"/>
          </p:cNvGraphicFramePr>
          <p:nvPr>
            <p:extLst>
              <p:ext uri="{D42A27DB-BD31-4B8C-83A1-F6EECF244321}">
                <p14:modId xmlns:p14="http://schemas.microsoft.com/office/powerpoint/2010/main" val="191771791"/>
              </p:ext>
            </p:extLst>
          </p:nvPr>
        </p:nvGraphicFramePr>
        <p:xfrm>
          <a:off x="1725105" y="3269773"/>
          <a:ext cx="8474695" cy="2574848"/>
        </p:xfrm>
        <a:graphic>
          <a:graphicData uri="http://schemas.openxmlformats.org/drawingml/2006/table">
            <a:tbl>
              <a:tblPr/>
              <a:tblGrid>
                <a:gridCol w="1471547">
                  <a:extLst>
                    <a:ext uri="{9D8B030D-6E8A-4147-A177-3AD203B41FA5}">
                      <a16:colId xmlns:a16="http://schemas.microsoft.com/office/drawing/2014/main" val="49487920"/>
                    </a:ext>
                  </a:extLst>
                </a:gridCol>
                <a:gridCol w="1134687">
                  <a:extLst>
                    <a:ext uri="{9D8B030D-6E8A-4147-A177-3AD203B41FA5}">
                      <a16:colId xmlns:a16="http://schemas.microsoft.com/office/drawing/2014/main" val="2772460944"/>
                    </a:ext>
                  </a:extLst>
                </a:gridCol>
                <a:gridCol w="1134687">
                  <a:extLst>
                    <a:ext uri="{9D8B030D-6E8A-4147-A177-3AD203B41FA5}">
                      <a16:colId xmlns:a16="http://schemas.microsoft.com/office/drawing/2014/main" val="390518067"/>
                    </a:ext>
                  </a:extLst>
                </a:gridCol>
                <a:gridCol w="1950243">
                  <a:extLst>
                    <a:ext uri="{9D8B030D-6E8A-4147-A177-3AD203B41FA5}">
                      <a16:colId xmlns:a16="http://schemas.microsoft.com/office/drawing/2014/main" val="2357638852"/>
                    </a:ext>
                  </a:extLst>
                </a:gridCol>
                <a:gridCol w="1648844">
                  <a:extLst>
                    <a:ext uri="{9D8B030D-6E8A-4147-A177-3AD203B41FA5}">
                      <a16:colId xmlns:a16="http://schemas.microsoft.com/office/drawing/2014/main" val="909075907"/>
                    </a:ext>
                  </a:extLst>
                </a:gridCol>
                <a:gridCol w="1134687">
                  <a:extLst>
                    <a:ext uri="{9D8B030D-6E8A-4147-A177-3AD203B41FA5}">
                      <a16:colId xmlns:a16="http://schemas.microsoft.com/office/drawing/2014/main" val="3263644016"/>
                    </a:ext>
                  </a:extLst>
                </a:gridCol>
              </a:tblGrid>
              <a:tr h="321856">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dirty="0">
                          <a:solidFill>
                            <a:srgbClr val="000000"/>
                          </a:solidFill>
                          <a:effectLst/>
                          <a:latin typeface="Calibri" panose="020F0502020204030204" pitchFamily="34" charset="0"/>
                        </a:rPr>
                        <a:t>X.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572687984"/>
                  </a:ext>
                </a:extLst>
              </a:tr>
              <a:tr h="321856">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1000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19180616"/>
                  </a:ext>
                </a:extLst>
              </a:tr>
              <a:tr h="321856">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1500</a:t>
                      </a:r>
                    </a:p>
                  </a:txBody>
                  <a:tcPr marL="7620" marR="7620" marT="7620" marB="0" anchor="b">
                    <a:lnL>
                      <a:noFill/>
                    </a:lnL>
                    <a:lnR>
                      <a:noFill/>
                    </a:lnR>
                    <a:lnT>
                      <a:noFill/>
                    </a:lnT>
                    <a:lnB>
                      <a:noFill/>
                    </a:lnB>
                  </a:tcPr>
                </a:tc>
                <a:extLst>
                  <a:ext uri="{0D108BD9-81ED-4DB2-BD59-A6C34878D82A}">
                    <a16:rowId xmlns:a16="http://schemas.microsoft.com/office/drawing/2014/main" val="4072304139"/>
                  </a:ext>
                </a:extLst>
              </a:tr>
              <a:tr h="321856">
                <a:tc>
                  <a:txBody>
                    <a:bodyPr/>
                    <a:lstStyle/>
                    <a:p>
                      <a:pPr algn="l" fontAlgn="b"/>
                      <a:r>
                        <a:rPr lang="tr-TR" sz="1100" b="1" i="0" u="none" strike="noStrike">
                          <a:solidFill>
                            <a:srgbClr val="000000"/>
                          </a:solidFill>
                          <a:effectLst/>
                          <a:latin typeface="Calibri" panose="020F0502020204030204" pitchFamily="34" charset="0"/>
                        </a:rPr>
                        <a:t>İştirakler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800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300</a:t>
                      </a:r>
                    </a:p>
                  </a:txBody>
                  <a:tcPr marL="7620" marR="7620" marT="7620" marB="0" anchor="b">
                    <a:lnL>
                      <a:noFill/>
                    </a:lnL>
                    <a:lnR>
                      <a:noFill/>
                    </a:lnR>
                    <a:lnT>
                      <a:noFill/>
                    </a:lnT>
                    <a:lnB>
                      <a:noFill/>
                    </a:lnB>
                  </a:tcPr>
                </a:tc>
                <a:extLst>
                  <a:ext uri="{0D108BD9-81ED-4DB2-BD59-A6C34878D82A}">
                    <a16:rowId xmlns:a16="http://schemas.microsoft.com/office/drawing/2014/main" val="1117076113"/>
                  </a:ext>
                </a:extLst>
              </a:tr>
              <a:tr h="321856">
                <a:tc>
                  <a:txBody>
                    <a:bodyPr/>
                    <a:lstStyle/>
                    <a:p>
                      <a:pPr algn="l" fontAlgn="b"/>
                      <a:r>
                        <a:rPr lang="tr-TR" sz="1100" b="1" i="0" u="none" strike="noStrike" dirty="0">
                          <a:solidFill>
                            <a:srgbClr val="000000"/>
                          </a:solidFill>
                          <a:effectLst/>
                          <a:latin typeface="Calibri" panose="020F0502020204030204" pitchFamily="34" charset="0"/>
                        </a:rPr>
                        <a:t>Y Kurumu</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800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230</a:t>
                      </a:r>
                    </a:p>
                  </a:txBody>
                  <a:tcPr marL="7620" marR="7620" marT="7620" marB="0" anchor="b">
                    <a:lnL>
                      <a:noFill/>
                    </a:lnL>
                    <a:lnR>
                      <a:noFill/>
                    </a:lnR>
                    <a:lnT>
                      <a:noFill/>
                    </a:lnT>
                    <a:lnB>
                      <a:noFill/>
                    </a:lnB>
                  </a:tcPr>
                </a:tc>
                <a:extLst>
                  <a:ext uri="{0D108BD9-81ED-4DB2-BD59-A6C34878D82A}">
                    <a16:rowId xmlns:a16="http://schemas.microsoft.com/office/drawing/2014/main" val="668026164"/>
                  </a:ext>
                </a:extLst>
              </a:tr>
              <a:tr h="321856">
                <a:tc>
                  <a:txBody>
                    <a:bodyPr/>
                    <a:lstStyle/>
                    <a:p>
                      <a:pPr algn="l" fontAlgn="b"/>
                      <a:r>
                        <a:rPr lang="tr-TR" sz="1100" b="1" i="0" u="none" strike="noStrike">
                          <a:solidFill>
                            <a:srgbClr val="000000"/>
                          </a:solidFill>
                          <a:effectLst/>
                          <a:latin typeface="Calibri" panose="020F0502020204030204" pitchFamily="34" charset="0"/>
                        </a:rPr>
                        <a:t>Taşınmazlar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1200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837311682"/>
                  </a:ext>
                </a:extLst>
              </a:tr>
              <a:tr h="321856">
                <a:tc>
                  <a:txBody>
                    <a:bodyPr/>
                    <a:lstStyle/>
                    <a:p>
                      <a:pPr algn="l" fontAlgn="b"/>
                      <a:r>
                        <a:rPr lang="tr-TR" sz="1100" b="0" i="0" u="none" strike="noStrike">
                          <a:solidFill>
                            <a:srgbClr val="000000"/>
                          </a:solidFill>
                          <a:effectLst/>
                          <a:latin typeface="Calibri" panose="020F0502020204030204" pitchFamily="34" charset="0"/>
                        </a:rPr>
                        <a:t>A Taşınmazı</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1200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99165435"/>
                  </a:ext>
                </a:extLst>
              </a:tr>
              <a:tr h="321856">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3030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3030</a:t>
                      </a:r>
                    </a:p>
                  </a:txBody>
                  <a:tcPr marL="7620" marR="7620" marT="7620" marB="0" anchor="b">
                    <a:lnL>
                      <a:noFill/>
                    </a:lnL>
                    <a:lnR>
                      <a:noFill/>
                    </a:lnR>
                    <a:lnT>
                      <a:noFill/>
                    </a:lnT>
                    <a:lnB>
                      <a:noFill/>
                    </a:lnB>
                  </a:tcPr>
                </a:tc>
                <a:extLst>
                  <a:ext uri="{0D108BD9-81ED-4DB2-BD59-A6C34878D82A}">
                    <a16:rowId xmlns:a16="http://schemas.microsoft.com/office/drawing/2014/main" val="2518434688"/>
                  </a:ext>
                </a:extLst>
              </a:tr>
            </a:tbl>
          </a:graphicData>
        </a:graphic>
      </p:graphicFrame>
    </p:spTree>
    <p:extLst>
      <p:ext uri="{BB962C8B-B14F-4D97-AF65-F5344CB8AC3E}">
        <p14:creationId xmlns:p14="http://schemas.microsoft.com/office/powerpoint/2010/main" val="1738802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ABFFFA-75D5-423A-B145-E76DD9CCDF14}"/>
              </a:ext>
            </a:extLst>
          </p:cNvPr>
          <p:cNvSpPr>
            <a:spLocks noGrp="1"/>
          </p:cNvSpPr>
          <p:nvPr>
            <p:ph type="title"/>
          </p:nvPr>
        </p:nvSpPr>
        <p:spPr/>
        <p:txBody>
          <a:bodyPr/>
          <a:lstStyle/>
          <a:p>
            <a:r>
              <a:rPr lang="tr-TR" b="1" dirty="0"/>
              <a:t>Taşınmaz Bölünmesi Örnek</a:t>
            </a:r>
          </a:p>
        </p:txBody>
      </p:sp>
      <p:sp>
        <p:nvSpPr>
          <p:cNvPr id="3" name="İçerik Yer Tutucusu 2">
            <a:extLst>
              <a:ext uri="{FF2B5EF4-FFF2-40B4-BE49-F238E27FC236}">
                <a16:creationId xmlns:a16="http://schemas.microsoft.com/office/drawing/2014/main" id="{838F0D2E-75C4-4499-D239-1BA2B5BD1889}"/>
              </a:ext>
            </a:extLst>
          </p:cNvPr>
          <p:cNvSpPr>
            <a:spLocks noGrp="1"/>
          </p:cNvSpPr>
          <p:nvPr>
            <p:ph idx="1"/>
          </p:nvPr>
        </p:nvSpPr>
        <p:spPr/>
        <p:txBody>
          <a:bodyPr/>
          <a:lstStyle/>
          <a:p>
            <a:pPr algn="just"/>
            <a:r>
              <a:rPr lang="tr-TR" dirty="0"/>
              <a:t>800-TL değerindeki B taşınmazı Y kurumuna ayni sermaye olarak konularak elde edilen iştirak hisseleri </a:t>
            </a:r>
            <a:r>
              <a:rPr lang="tr-TR" b="1" dirty="0"/>
              <a:t>şirket ortaklarına verildiğinde </a:t>
            </a:r>
            <a:r>
              <a:rPr lang="tr-TR" dirty="0"/>
              <a:t>ise işlem sonrası bilanço aşağıdaki gibi olacaktır.  </a:t>
            </a:r>
            <a:r>
              <a:rPr lang="tr-TR" b="1" dirty="0"/>
              <a:t>(sermaye azaltımı)</a:t>
            </a:r>
          </a:p>
          <a:p>
            <a:endParaRPr lang="tr-TR" dirty="0"/>
          </a:p>
        </p:txBody>
      </p:sp>
      <p:graphicFrame>
        <p:nvGraphicFramePr>
          <p:cNvPr id="4" name="Tablo 3">
            <a:extLst>
              <a:ext uri="{FF2B5EF4-FFF2-40B4-BE49-F238E27FC236}">
                <a16:creationId xmlns:a16="http://schemas.microsoft.com/office/drawing/2014/main" id="{2371FE4C-34C2-8083-B894-8689EC2839E5}"/>
              </a:ext>
            </a:extLst>
          </p:cNvPr>
          <p:cNvGraphicFramePr>
            <a:graphicFrameLocks noGrp="1"/>
          </p:cNvGraphicFramePr>
          <p:nvPr>
            <p:extLst>
              <p:ext uri="{D42A27DB-BD31-4B8C-83A1-F6EECF244321}">
                <p14:modId xmlns:p14="http://schemas.microsoft.com/office/powerpoint/2010/main" val="1524554361"/>
              </p:ext>
            </p:extLst>
          </p:nvPr>
        </p:nvGraphicFramePr>
        <p:xfrm>
          <a:off x="1687399" y="3269773"/>
          <a:ext cx="9134570" cy="2621976"/>
        </p:xfrm>
        <a:graphic>
          <a:graphicData uri="http://schemas.openxmlformats.org/drawingml/2006/table">
            <a:tbl>
              <a:tblPr/>
              <a:tblGrid>
                <a:gridCol w="1586127">
                  <a:extLst>
                    <a:ext uri="{9D8B030D-6E8A-4147-A177-3AD203B41FA5}">
                      <a16:colId xmlns:a16="http://schemas.microsoft.com/office/drawing/2014/main" val="2163639627"/>
                    </a:ext>
                  </a:extLst>
                </a:gridCol>
                <a:gridCol w="1223039">
                  <a:extLst>
                    <a:ext uri="{9D8B030D-6E8A-4147-A177-3AD203B41FA5}">
                      <a16:colId xmlns:a16="http://schemas.microsoft.com/office/drawing/2014/main" val="1394390334"/>
                    </a:ext>
                  </a:extLst>
                </a:gridCol>
                <a:gridCol w="1223039">
                  <a:extLst>
                    <a:ext uri="{9D8B030D-6E8A-4147-A177-3AD203B41FA5}">
                      <a16:colId xmlns:a16="http://schemas.microsoft.com/office/drawing/2014/main" val="1513528004"/>
                    </a:ext>
                  </a:extLst>
                </a:gridCol>
                <a:gridCol w="2102098">
                  <a:extLst>
                    <a:ext uri="{9D8B030D-6E8A-4147-A177-3AD203B41FA5}">
                      <a16:colId xmlns:a16="http://schemas.microsoft.com/office/drawing/2014/main" val="66569734"/>
                    </a:ext>
                  </a:extLst>
                </a:gridCol>
                <a:gridCol w="1777228">
                  <a:extLst>
                    <a:ext uri="{9D8B030D-6E8A-4147-A177-3AD203B41FA5}">
                      <a16:colId xmlns:a16="http://schemas.microsoft.com/office/drawing/2014/main" val="2476910644"/>
                    </a:ext>
                  </a:extLst>
                </a:gridCol>
                <a:gridCol w="1223039">
                  <a:extLst>
                    <a:ext uri="{9D8B030D-6E8A-4147-A177-3AD203B41FA5}">
                      <a16:colId xmlns:a16="http://schemas.microsoft.com/office/drawing/2014/main" val="1244101420"/>
                    </a:ext>
                  </a:extLst>
                </a:gridCol>
              </a:tblGrid>
              <a:tr h="327747">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X.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774186474"/>
                  </a:ext>
                </a:extLst>
              </a:tr>
              <a:tr h="327747">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1000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45122526"/>
                  </a:ext>
                </a:extLst>
              </a:tr>
              <a:tr h="327747">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700</a:t>
                      </a:r>
                    </a:p>
                  </a:txBody>
                  <a:tcPr marL="7620" marR="7620" marT="7620" marB="0" anchor="b">
                    <a:lnL>
                      <a:noFill/>
                    </a:lnL>
                    <a:lnR>
                      <a:noFill/>
                    </a:lnR>
                    <a:lnT>
                      <a:noFill/>
                    </a:lnT>
                    <a:lnB>
                      <a:noFill/>
                    </a:lnB>
                  </a:tcPr>
                </a:tc>
                <a:extLst>
                  <a:ext uri="{0D108BD9-81ED-4DB2-BD59-A6C34878D82A}">
                    <a16:rowId xmlns:a16="http://schemas.microsoft.com/office/drawing/2014/main" val="2593868499"/>
                  </a:ext>
                </a:extLst>
              </a:tr>
              <a:tr h="327747">
                <a:tc>
                  <a:txBody>
                    <a:bodyPr/>
                    <a:lstStyle/>
                    <a:p>
                      <a:pPr algn="l" fontAlgn="b"/>
                      <a:r>
                        <a:rPr lang="tr-TR" sz="1100" b="1" i="0" u="none" strike="noStrike">
                          <a:solidFill>
                            <a:srgbClr val="000000"/>
                          </a:solidFill>
                          <a:effectLst/>
                          <a:latin typeface="Calibri" panose="020F0502020204030204" pitchFamily="34" charset="0"/>
                        </a:rPr>
                        <a:t>Taşınmazlar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1200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300</a:t>
                      </a:r>
                    </a:p>
                  </a:txBody>
                  <a:tcPr marL="7620" marR="7620" marT="7620" marB="0" anchor="b">
                    <a:lnL>
                      <a:noFill/>
                    </a:lnL>
                    <a:lnR>
                      <a:noFill/>
                    </a:lnR>
                    <a:lnT>
                      <a:noFill/>
                    </a:lnT>
                    <a:lnB>
                      <a:noFill/>
                    </a:lnB>
                  </a:tcPr>
                </a:tc>
                <a:extLst>
                  <a:ext uri="{0D108BD9-81ED-4DB2-BD59-A6C34878D82A}">
                    <a16:rowId xmlns:a16="http://schemas.microsoft.com/office/drawing/2014/main" val="207790449"/>
                  </a:ext>
                </a:extLst>
              </a:tr>
              <a:tr h="327747">
                <a:tc>
                  <a:txBody>
                    <a:bodyPr/>
                    <a:lstStyle/>
                    <a:p>
                      <a:pPr algn="l" fontAlgn="b"/>
                      <a:r>
                        <a:rPr lang="tr-TR" sz="1100" b="0" i="0" u="none" strike="noStrike">
                          <a:solidFill>
                            <a:srgbClr val="000000"/>
                          </a:solidFill>
                          <a:effectLst/>
                          <a:latin typeface="Calibri" panose="020F0502020204030204" pitchFamily="34" charset="0"/>
                        </a:rPr>
                        <a:t>A Taşınmazı</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1200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230</a:t>
                      </a:r>
                    </a:p>
                  </a:txBody>
                  <a:tcPr marL="7620" marR="7620" marT="7620" marB="0" anchor="b">
                    <a:lnL>
                      <a:noFill/>
                    </a:lnL>
                    <a:lnR>
                      <a:noFill/>
                    </a:lnR>
                    <a:lnT>
                      <a:noFill/>
                    </a:lnT>
                    <a:lnB>
                      <a:noFill/>
                    </a:lnB>
                  </a:tcPr>
                </a:tc>
                <a:extLst>
                  <a:ext uri="{0D108BD9-81ED-4DB2-BD59-A6C34878D82A}">
                    <a16:rowId xmlns:a16="http://schemas.microsoft.com/office/drawing/2014/main" val="2668044175"/>
                  </a:ext>
                </a:extLst>
              </a:tr>
              <a:tr h="327747">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546154382"/>
                  </a:ext>
                </a:extLst>
              </a:tr>
              <a:tr h="327747">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888454385"/>
                  </a:ext>
                </a:extLst>
              </a:tr>
              <a:tr h="327747">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2230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dirty="0">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2230</a:t>
                      </a:r>
                    </a:p>
                  </a:txBody>
                  <a:tcPr marL="7620" marR="7620" marT="7620" marB="0" anchor="b">
                    <a:lnL>
                      <a:noFill/>
                    </a:lnL>
                    <a:lnR>
                      <a:noFill/>
                    </a:lnR>
                    <a:lnT>
                      <a:noFill/>
                    </a:lnT>
                    <a:lnB>
                      <a:noFill/>
                    </a:lnB>
                  </a:tcPr>
                </a:tc>
                <a:extLst>
                  <a:ext uri="{0D108BD9-81ED-4DB2-BD59-A6C34878D82A}">
                    <a16:rowId xmlns:a16="http://schemas.microsoft.com/office/drawing/2014/main" val="2976163750"/>
                  </a:ext>
                </a:extLst>
              </a:tr>
            </a:tbl>
          </a:graphicData>
        </a:graphic>
      </p:graphicFrame>
    </p:spTree>
    <p:extLst>
      <p:ext uri="{BB962C8B-B14F-4D97-AF65-F5344CB8AC3E}">
        <p14:creationId xmlns:p14="http://schemas.microsoft.com/office/powerpoint/2010/main" val="298565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ABFFFA-75D5-423A-B145-E76DD9CCDF14}"/>
              </a:ext>
            </a:extLst>
          </p:cNvPr>
          <p:cNvSpPr>
            <a:spLocks noGrp="1"/>
          </p:cNvSpPr>
          <p:nvPr>
            <p:ph type="title"/>
          </p:nvPr>
        </p:nvSpPr>
        <p:spPr/>
        <p:txBody>
          <a:bodyPr/>
          <a:lstStyle/>
          <a:p>
            <a:r>
              <a:rPr lang="tr-TR" b="1" dirty="0"/>
              <a:t>Taşınmaz Bölünmesi Örnek</a:t>
            </a:r>
          </a:p>
        </p:txBody>
      </p:sp>
      <p:sp>
        <p:nvSpPr>
          <p:cNvPr id="3" name="İçerik Yer Tutucusu 2">
            <a:extLst>
              <a:ext uri="{FF2B5EF4-FFF2-40B4-BE49-F238E27FC236}">
                <a16:creationId xmlns:a16="http://schemas.microsoft.com/office/drawing/2014/main" id="{838F0D2E-75C4-4499-D239-1BA2B5BD1889}"/>
              </a:ext>
            </a:extLst>
          </p:cNvPr>
          <p:cNvSpPr>
            <a:spLocks noGrp="1"/>
          </p:cNvSpPr>
          <p:nvPr>
            <p:ph idx="1"/>
          </p:nvPr>
        </p:nvSpPr>
        <p:spPr/>
        <p:txBody>
          <a:bodyPr/>
          <a:lstStyle/>
          <a:p>
            <a:pPr algn="just"/>
            <a:r>
              <a:rPr lang="tr-TR" dirty="0"/>
              <a:t>Her iki durum sonrasında da Y kurumunun bilançosu aşağıdaki gibi olacaktır.  </a:t>
            </a:r>
          </a:p>
          <a:p>
            <a:endParaRPr lang="tr-TR" dirty="0"/>
          </a:p>
        </p:txBody>
      </p:sp>
      <p:graphicFrame>
        <p:nvGraphicFramePr>
          <p:cNvPr id="4" name="Tablo 3">
            <a:extLst>
              <a:ext uri="{FF2B5EF4-FFF2-40B4-BE49-F238E27FC236}">
                <a16:creationId xmlns:a16="http://schemas.microsoft.com/office/drawing/2014/main" id="{606A7603-229B-9DB8-8BAD-9528ACC8B948}"/>
              </a:ext>
            </a:extLst>
          </p:cNvPr>
          <p:cNvGraphicFramePr>
            <a:graphicFrameLocks noGrp="1"/>
          </p:cNvGraphicFramePr>
          <p:nvPr>
            <p:extLst>
              <p:ext uri="{D42A27DB-BD31-4B8C-83A1-F6EECF244321}">
                <p14:modId xmlns:p14="http://schemas.microsoft.com/office/powerpoint/2010/main" val="2803911444"/>
              </p:ext>
            </p:extLst>
          </p:nvPr>
        </p:nvGraphicFramePr>
        <p:xfrm>
          <a:off x="2007909" y="2884601"/>
          <a:ext cx="8474696" cy="2083324"/>
        </p:xfrm>
        <a:graphic>
          <a:graphicData uri="http://schemas.openxmlformats.org/drawingml/2006/table">
            <a:tbl>
              <a:tblPr/>
              <a:tblGrid>
                <a:gridCol w="1471547">
                  <a:extLst>
                    <a:ext uri="{9D8B030D-6E8A-4147-A177-3AD203B41FA5}">
                      <a16:colId xmlns:a16="http://schemas.microsoft.com/office/drawing/2014/main" val="3427885911"/>
                    </a:ext>
                  </a:extLst>
                </a:gridCol>
                <a:gridCol w="1134687">
                  <a:extLst>
                    <a:ext uri="{9D8B030D-6E8A-4147-A177-3AD203B41FA5}">
                      <a16:colId xmlns:a16="http://schemas.microsoft.com/office/drawing/2014/main" val="2937303477"/>
                    </a:ext>
                  </a:extLst>
                </a:gridCol>
                <a:gridCol w="1134687">
                  <a:extLst>
                    <a:ext uri="{9D8B030D-6E8A-4147-A177-3AD203B41FA5}">
                      <a16:colId xmlns:a16="http://schemas.microsoft.com/office/drawing/2014/main" val="1404043505"/>
                    </a:ext>
                  </a:extLst>
                </a:gridCol>
                <a:gridCol w="1950244">
                  <a:extLst>
                    <a:ext uri="{9D8B030D-6E8A-4147-A177-3AD203B41FA5}">
                      <a16:colId xmlns:a16="http://schemas.microsoft.com/office/drawing/2014/main" val="2320604258"/>
                    </a:ext>
                  </a:extLst>
                </a:gridCol>
                <a:gridCol w="1648844">
                  <a:extLst>
                    <a:ext uri="{9D8B030D-6E8A-4147-A177-3AD203B41FA5}">
                      <a16:colId xmlns:a16="http://schemas.microsoft.com/office/drawing/2014/main" val="938820736"/>
                    </a:ext>
                  </a:extLst>
                </a:gridCol>
                <a:gridCol w="1134687">
                  <a:extLst>
                    <a:ext uri="{9D8B030D-6E8A-4147-A177-3AD203B41FA5}">
                      <a16:colId xmlns:a16="http://schemas.microsoft.com/office/drawing/2014/main" val="2971242781"/>
                    </a:ext>
                  </a:extLst>
                </a:gridCol>
              </a:tblGrid>
              <a:tr h="520831">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dirty="0">
                          <a:solidFill>
                            <a:srgbClr val="000000"/>
                          </a:solidFill>
                          <a:effectLst/>
                          <a:latin typeface="Calibri" panose="020F0502020204030204" pitchFamily="34" charset="0"/>
                        </a:rPr>
                        <a:t>Y Kurumu</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999727582"/>
                  </a:ext>
                </a:extLst>
              </a:tr>
              <a:tr h="520831">
                <a:tc>
                  <a:txBody>
                    <a:bodyPr/>
                    <a:lstStyle/>
                    <a:p>
                      <a:pPr algn="l" fontAlgn="b"/>
                      <a:r>
                        <a:rPr lang="tr-TR" sz="1100" b="1" i="0" u="none" strike="noStrike">
                          <a:solidFill>
                            <a:srgbClr val="000000"/>
                          </a:solidFill>
                          <a:effectLst/>
                          <a:latin typeface="Calibri" panose="020F0502020204030204" pitchFamily="34" charset="0"/>
                        </a:rPr>
                        <a:t>Taşınmazlar</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800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800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43294891"/>
                  </a:ext>
                </a:extLst>
              </a:tr>
              <a:tr h="520831">
                <a:tc>
                  <a:txBody>
                    <a:bodyPr/>
                    <a:lstStyle/>
                    <a:p>
                      <a:pPr algn="l"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701073037"/>
                  </a:ext>
                </a:extLst>
              </a:tr>
              <a:tr h="520831">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800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800</a:t>
                      </a:r>
                    </a:p>
                  </a:txBody>
                  <a:tcPr marL="7620" marR="7620" marT="7620" marB="0" anchor="b">
                    <a:lnL>
                      <a:noFill/>
                    </a:lnL>
                    <a:lnR>
                      <a:noFill/>
                    </a:lnR>
                    <a:lnT>
                      <a:noFill/>
                    </a:lnT>
                    <a:lnB>
                      <a:noFill/>
                    </a:lnB>
                  </a:tcPr>
                </a:tc>
                <a:extLst>
                  <a:ext uri="{0D108BD9-81ED-4DB2-BD59-A6C34878D82A}">
                    <a16:rowId xmlns:a16="http://schemas.microsoft.com/office/drawing/2014/main" val="566962350"/>
                  </a:ext>
                </a:extLst>
              </a:tr>
            </a:tbl>
          </a:graphicData>
        </a:graphic>
      </p:graphicFrame>
    </p:spTree>
    <p:extLst>
      <p:ext uri="{BB962C8B-B14F-4D97-AF65-F5344CB8AC3E}">
        <p14:creationId xmlns:p14="http://schemas.microsoft.com/office/powerpoint/2010/main" val="721286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ABFFFA-75D5-423A-B145-E76DD9CCDF14}"/>
              </a:ext>
            </a:extLst>
          </p:cNvPr>
          <p:cNvSpPr>
            <a:spLocks noGrp="1"/>
          </p:cNvSpPr>
          <p:nvPr>
            <p:ph type="title"/>
          </p:nvPr>
        </p:nvSpPr>
        <p:spPr/>
        <p:txBody>
          <a:bodyPr/>
          <a:lstStyle/>
          <a:p>
            <a:r>
              <a:rPr lang="tr-TR" b="1" dirty="0"/>
              <a:t>Taşınmaz Bölünmesi Örnek</a:t>
            </a:r>
          </a:p>
        </p:txBody>
      </p:sp>
      <p:sp>
        <p:nvSpPr>
          <p:cNvPr id="3" name="İçerik Yer Tutucusu 2">
            <a:extLst>
              <a:ext uri="{FF2B5EF4-FFF2-40B4-BE49-F238E27FC236}">
                <a16:creationId xmlns:a16="http://schemas.microsoft.com/office/drawing/2014/main" id="{838F0D2E-75C4-4499-D239-1BA2B5BD1889}"/>
              </a:ext>
            </a:extLst>
          </p:cNvPr>
          <p:cNvSpPr>
            <a:spLocks noGrp="1"/>
          </p:cNvSpPr>
          <p:nvPr>
            <p:ph idx="1"/>
          </p:nvPr>
        </p:nvSpPr>
        <p:spPr/>
        <p:txBody>
          <a:bodyPr/>
          <a:lstStyle/>
          <a:p>
            <a:pPr algn="just"/>
            <a:r>
              <a:rPr lang="tr-TR" dirty="0"/>
              <a:t>X A.Ş. Aynı taşınmazı </a:t>
            </a:r>
            <a:r>
              <a:rPr lang="tr-TR" b="1" dirty="0"/>
              <a:t>mevcut olan Y kurumuna </a:t>
            </a:r>
            <a:r>
              <a:rPr lang="tr-TR" dirty="0"/>
              <a:t>ayni sermaye olarak kısmi bölünme yapması durumunda X A.Ş. Bilançoları değişmeyecektir. Ancak Y kurumu tarafında ilk kuruluş olmadığı için değişiklik olacaktır. Bölünme öncesi Y kurumu bilançosu aşağıdaki gibidir.</a:t>
            </a:r>
          </a:p>
          <a:p>
            <a:endParaRPr lang="tr-TR" dirty="0"/>
          </a:p>
        </p:txBody>
      </p:sp>
      <p:graphicFrame>
        <p:nvGraphicFramePr>
          <p:cNvPr id="5" name="Tablo 4">
            <a:extLst>
              <a:ext uri="{FF2B5EF4-FFF2-40B4-BE49-F238E27FC236}">
                <a16:creationId xmlns:a16="http://schemas.microsoft.com/office/drawing/2014/main" id="{AF721A68-D406-25DE-914E-63823DB61B66}"/>
              </a:ext>
            </a:extLst>
          </p:cNvPr>
          <p:cNvGraphicFramePr>
            <a:graphicFrameLocks noGrp="1"/>
          </p:cNvGraphicFramePr>
          <p:nvPr>
            <p:extLst>
              <p:ext uri="{D42A27DB-BD31-4B8C-83A1-F6EECF244321}">
                <p14:modId xmlns:p14="http://schemas.microsoft.com/office/powerpoint/2010/main" val="3102023007"/>
              </p:ext>
            </p:extLst>
          </p:nvPr>
        </p:nvGraphicFramePr>
        <p:xfrm>
          <a:off x="1385740" y="3891942"/>
          <a:ext cx="9294830" cy="2178920"/>
        </p:xfrm>
        <a:graphic>
          <a:graphicData uri="http://schemas.openxmlformats.org/drawingml/2006/table">
            <a:tbl>
              <a:tblPr/>
              <a:tblGrid>
                <a:gridCol w="1613955">
                  <a:extLst>
                    <a:ext uri="{9D8B030D-6E8A-4147-A177-3AD203B41FA5}">
                      <a16:colId xmlns:a16="http://schemas.microsoft.com/office/drawing/2014/main" val="3585164567"/>
                    </a:ext>
                  </a:extLst>
                </a:gridCol>
                <a:gridCol w="1244496">
                  <a:extLst>
                    <a:ext uri="{9D8B030D-6E8A-4147-A177-3AD203B41FA5}">
                      <a16:colId xmlns:a16="http://schemas.microsoft.com/office/drawing/2014/main" val="1610726565"/>
                    </a:ext>
                  </a:extLst>
                </a:gridCol>
                <a:gridCol w="1244496">
                  <a:extLst>
                    <a:ext uri="{9D8B030D-6E8A-4147-A177-3AD203B41FA5}">
                      <a16:colId xmlns:a16="http://schemas.microsoft.com/office/drawing/2014/main" val="97336915"/>
                    </a:ext>
                  </a:extLst>
                </a:gridCol>
                <a:gridCol w="2138978">
                  <a:extLst>
                    <a:ext uri="{9D8B030D-6E8A-4147-A177-3AD203B41FA5}">
                      <a16:colId xmlns:a16="http://schemas.microsoft.com/office/drawing/2014/main" val="1325209956"/>
                    </a:ext>
                  </a:extLst>
                </a:gridCol>
                <a:gridCol w="1808409">
                  <a:extLst>
                    <a:ext uri="{9D8B030D-6E8A-4147-A177-3AD203B41FA5}">
                      <a16:colId xmlns:a16="http://schemas.microsoft.com/office/drawing/2014/main" val="1908174966"/>
                    </a:ext>
                  </a:extLst>
                </a:gridCol>
                <a:gridCol w="1244496">
                  <a:extLst>
                    <a:ext uri="{9D8B030D-6E8A-4147-A177-3AD203B41FA5}">
                      <a16:colId xmlns:a16="http://schemas.microsoft.com/office/drawing/2014/main" val="1698275145"/>
                    </a:ext>
                  </a:extLst>
                </a:gridCol>
              </a:tblGrid>
              <a:tr h="272365">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Y Kurumu</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4134049323"/>
                  </a:ext>
                </a:extLst>
              </a:tr>
              <a:tr h="272365">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100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400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35692581"/>
                  </a:ext>
                </a:extLst>
              </a:tr>
              <a:tr h="272365">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500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extLst>
                  <a:ext uri="{0D108BD9-81ED-4DB2-BD59-A6C34878D82A}">
                    <a16:rowId xmlns:a16="http://schemas.microsoft.com/office/drawing/2014/main" val="771117216"/>
                  </a:ext>
                </a:extLst>
              </a:tr>
              <a:tr h="272365">
                <a:tc>
                  <a:txBody>
                    <a:bodyPr/>
                    <a:lstStyle/>
                    <a:p>
                      <a:pPr algn="l" fontAlgn="b"/>
                      <a:r>
                        <a:rPr lang="tr-TR" sz="1100" b="1" i="0" u="none" strike="noStrike">
                          <a:solidFill>
                            <a:srgbClr val="000000"/>
                          </a:solidFill>
                          <a:effectLst/>
                          <a:latin typeface="Calibri" panose="020F0502020204030204" pitchFamily="34" charset="0"/>
                        </a:rPr>
                        <a:t>İştirakler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600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200</a:t>
                      </a:r>
                    </a:p>
                  </a:txBody>
                  <a:tcPr marL="7620" marR="7620" marT="7620" marB="0" anchor="b">
                    <a:lnL>
                      <a:noFill/>
                    </a:lnL>
                    <a:lnR>
                      <a:noFill/>
                    </a:lnR>
                    <a:lnT>
                      <a:noFill/>
                    </a:lnT>
                    <a:lnB>
                      <a:noFill/>
                    </a:lnB>
                  </a:tcPr>
                </a:tc>
                <a:extLst>
                  <a:ext uri="{0D108BD9-81ED-4DB2-BD59-A6C34878D82A}">
                    <a16:rowId xmlns:a16="http://schemas.microsoft.com/office/drawing/2014/main" val="1300918533"/>
                  </a:ext>
                </a:extLst>
              </a:tr>
              <a:tr h="272365">
                <a:tc>
                  <a:txBody>
                    <a:bodyPr/>
                    <a:lstStyle/>
                    <a:p>
                      <a:pPr algn="l"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a:t>
                      </a:r>
                    </a:p>
                  </a:txBody>
                  <a:tcPr marL="7620" marR="7620" marT="7620" marB="0" anchor="b">
                    <a:lnL>
                      <a:noFill/>
                    </a:lnL>
                    <a:lnR>
                      <a:noFill/>
                    </a:lnR>
                    <a:lnT>
                      <a:noFill/>
                    </a:lnT>
                    <a:lnB>
                      <a:noFill/>
                    </a:lnB>
                  </a:tcPr>
                </a:tc>
                <a:extLst>
                  <a:ext uri="{0D108BD9-81ED-4DB2-BD59-A6C34878D82A}">
                    <a16:rowId xmlns:a16="http://schemas.microsoft.com/office/drawing/2014/main" val="1056141462"/>
                  </a:ext>
                </a:extLst>
              </a:tr>
              <a:tr h="272365">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706596729"/>
                  </a:ext>
                </a:extLst>
              </a:tr>
              <a:tr h="272365">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303561583"/>
                  </a:ext>
                </a:extLst>
              </a:tr>
              <a:tr h="272365">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1200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1200</a:t>
                      </a:r>
                    </a:p>
                  </a:txBody>
                  <a:tcPr marL="7620" marR="7620" marT="7620" marB="0" anchor="b">
                    <a:lnL>
                      <a:noFill/>
                    </a:lnL>
                    <a:lnR>
                      <a:noFill/>
                    </a:lnR>
                    <a:lnT>
                      <a:noFill/>
                    </a:lnT>
                    <a:lnB>
                      <a:noFill/>
                    </a:lnB>
                  </a:tcPr>
                </a:tc>
                <a:extLst>
                  <a:ext uri="{0D108BD9-81ED-4DB2-BD59-A6C34878D82A}">
                    <a16:rowId xmlns:a16="http://schemas.microsoft.com/office/drawing/2014/main" val="3855886533"/>
                  </a:ext>
                </a:extLst>
              </a:tr>
            </a:tbl>
          </a:graphicData>
        </a:graphic>
      </p:graphicFrame>
    </p:spTree>
    <p:extLst>
      <p:ext uri="{BB962C8B-B14F-4D97-AF65-F5344CB8AC3E}">
        <p14:creationId xmlns:p14="http://schemas.microsoft.com/office/powerpoint/2010/main" val="40129293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ABFFFA-75D5-423A-B145-E76DD9CCDF14}"/>
              </a:ext>
            </a:extLst>
          </p:cNvPr>
          <p:cNvSpPr>
            <a:spLocks noGrp="1"/>
          </p:cNvSpPr>
          <p:nvPr>
            <p:ph type="title"/>
          </p:nvPr>
        </p:nvSpPr>
        <p:spPr/>
        <p:txBody>
          <a:bodyPr/>
          <a:lstStyle/>
          <a:p>
            <a:r>
              <a:rPr lang="tr-TR" b="1" dirty="0"/>
              <a:t>Taşınmaz Bölünmesi Örnek</a:t>
            </a:r>
          </a:p>
        </p:txBody>
      </p:sp>
      <p:sp>
        <p:nvSpPr>
          <p:cNvPr id="3" name="İçerik Yer Tutucusu 2">
            <a:extLst>
              <a:ext uri="{FF2B5EF4-FFF2-40B4-BE49-F238E27FC236}">
                <a16:creationId xmlns:a16="http://schemas.microsoft.com/office/drawing/2014/main" id="{838F0D2E-75C4-4499-D239-1BA2B5BD1889}"/>
              </a:ext>
            </a:extLst>
          </p:cNvPr>
          <p:cNvSpPr>
            <a:spLocks noGrp="1"/>
          </p:cNvSpPr>
          <p:nvPr>
            <p:ph idx="1"/>
          </p:nvPr>
        </p:nvSpPr>
        <p:spPr/>
        <p:txBody>
          <a:bodyPr/>
          <a:lstStyle/>
          <a:p>
            <a:pPr algn="just"/>
            <a:r>
              <a:rPr lang="tr-TR" dirty="0"/>
              <a:t>X </a:t>
            </a:r>
            <a:r>
              <a:rPr lang="tr-TR" dirty="0" err="1"/>
              <a:t>A.Ş.’den</a:t>
            </a:r>
            <a:r>
              <a:rPr lang="tr-TR" dirty="0"/>
              <a:t> gelen 800-TL tutarındaki B taşınmazının kısmi bölünme ile Y kurumunda </a:t>
            </a:r>
            <a:r>
              <a:rPr lang="tr-TR" b="1" dirty="0"/>
              <a:t>sermayeye eklenme</a:t>
            </a:r>
            <a:r>
              <a:rPr lang="tr-TR" dirty="0"/>
              <a:t> sonrasında Y kurumu bilançosu aşağıdaki gibi olacaktır. </a:t>
            </a:r>
          </a:p>
          <a:p>
            <a:endParaRPr lang="tr-TR" dirty="0"/>
          </a:p>
        </p:txBody>
      </p:sp>
      <p:graphicFrame>
        <p:nvGraphicFramePr>
          <p:cNvPr id="4" name="Tablo 3">
            <a:extLst>
              <a:ext uri="{FF2B5EF4-FFF2-40B4-BE49-F238E27FC236}">
                <a16:creationId xmlns:a16="http://schemas.microsoft.com/office/drawing/2014/main" id="{7F3085B3-2BC1-0A4C-7D9E-752835A6B5A4}"/>
              </a:ext>
            </a:extLst>
          </p:cNvPr>
          <p:cNvGraphicFramePr>
            <a:graphicFrameLocks noGrp="1"/>
          </p:cNvGraphicFramePr>
          <p:nvPr>
            <p:extLst>
              <p:ext uri="{D42A27DB-BD31-4B8C-83A1-F6EECF244321}">
                <p14:modId xmlns:p14="http://schemas.microsoft.com/office/powerpoint/2010/main" val="3110968058"/>
              </p:ext>
            </p:extLst>
          </p:nvPr>
        </p:nvGraphicFramePr>
        <p:xfrm>
          <a:off x="1725105" y="3269773"/>
          <a:ext cx="8983744" cy="2907192"/>
        </p:xfrm>
        <a:graphic>
          <a:graphicData uri="http://schemas.openxmlformats.org/drawingml/2006/table">
            <a:tbl>
              <a:tblPr/>
              <a:tblGrid>
                <a:gridCol w="1559938">
                  <a:extLst>
                    <a:ext uri="{9D8B030D-6E8A-4147-A177-3AD203B41FA5}">
                      <a16:colId xmlns:a16="http://schemas.microsoft.com/office/drawing/2014/main" val="2385047507"/>
                    </a:ext>
                  </a:extLst>
                </a:gridCol>
                <a:gridCol w="1202844">
                  <a:extLst>
                    <a:ext uri="{9D8B030D-6E8A-4147-A177-3AD203B41FA5}">
                      <a16:colId xmlns:a16="http://schemas.microsoft.com/office/drawing/2014/main" val="212081390"/>
                    </a:ext>
                  </a:extLst>
                </a:gridCol>
                <a:gridCol w="1202844">
                  <a:extLst>
                    <a:ext uri="{9D8B030D-6E8A-4147-A177-3AD203B41FA5}">
                      <a16:colId xmlns:a16="http://schemas.microsoft.com/office/drawing/2014/main" val="888136820"/>
                    </a:ext>
                  </a:extLst>
                </a:gridCol>
                <a:gridCol w="2067390">
                  <a:extLst>
                    <a:ext uri="{9D8B030D-6E8A-4147-A177-3AD203B41FA5}">
                      <a16:colId xmlns:a16="http://schemas.microsoft.com/office/drawing/2014/main" val="3244965433"/>
                    </a:ext>
                  </a:extLst>
                </a:gridCol>
                <a:gridCol w="1747884">
                  <a:extLst>
                    <a:ext uri="{9D8B030D-6E8A-4147-A177-3AD203B41FA5}">
                      <a16:colId xmlns:a16="http://schemas.microsoft.com/office/drawing/2014/main" val="1833093997"/>
                    </a:ext>
                  </a:extLst>
                </a:gridCol>
                <a:gridCol w="1202844">
                  <a:extLst>
                    <a:ext uri="{9D8B030D-6E8A-4147-A177-3AD203B41FA5}">
                      <a16:colId xmlns:a16="http://schemas.microsoft.com/office/drawing/2014/main" val="1064106316"/>
                    </a:ext>
                  </a:extLst>
                </a:gridCol>
              </a:tblGrid>
              <a:tr h="363399">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Y Kurumu</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4097543965"/>
                  </a:ext>
                </a:extLst>
              </a:tr>
              <a:tr h="363399">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100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400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1846691"/>
                  </a:ext>
                </a:extLst>
              </a:tr>
              <a:tr h="363399">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500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1300</a:t>
                      </a:r>
                    </a:p>
                  </a:txBody>
                  <a:tcPr marL="7620" marR="7620" marT="7620" marB="0" anchor="b">
                    <a:lnL>
                      <a:noFill/>
                    </a:lnL>
                    <a:lnR>
                      <a:noFill/>
                    </a:lnR>
                    <a:lnT>
                      <a:noFill/>
                    </a:lnT>
                    <a:lnB>
                      <a:noFill/>
                    </a:lnB>
                  </a:tcPr>
                </a:tc>
                <a:extLst>
                  <a:ext uri="{0D108BD9-81ED-4DB2-BD59-A6C34878D82A}">
                    <a16:rowId xmlns:a16="http://schemas.microsoft.com/office/drawing/2014/main" val="1870980315"/>
                  </a:ext>
                </a:extLst>
              </a:tr>
              <a:tr h="363399">
                <a:tc>
                  <a:txBody>
                    <a:bodyPr/>
                    <a:lstStyle/>
                    <a:p>
                      <a:pPr algn="l" fontAlgn="b"/>
                      <a:r>
                        <a:rPr lang="tr-TR" sz="1100" b="1" i="0" u="none" strike="noStrike">
                          <a:solidFill>
                            <a:srgbClr val="000000"/>
                          </a:solidFill>
                          <a:effectLst/>
                          <a:latin typeface="Calibri" panose="020F0502020204030204" pitchFamily="34" charset="0"/>
                        </a:rPr>
                        <a:t>İştirakler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600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200</a:t>
                      </a:r>
                    </a:p>
                  </a:txBody>
                  <a:tcPr marL="7620" marR="7620" marT="7620" marB="0" anchor="b">
                    <a:lnL>
                      <a:noFill/>
                    </a:lnL>
                    <a:lnR>
                      <a:noFill/>
                    </a:lnR>
                    <a:lnT>
                      <a:noFill/>
                    </a:lnT>
                    <a:lnB>
                      <a:noFill/>
                    </a:lnB>
                  </a:tcPr>
                </a:tc>
                <a:extLst>
                  <a:ext uri="{0D108BD9-81ED-4DB2-BD59-A6C34878D82A}">
                    <a16:rowId xmlns:a16="http://schemas.microsoft.com/office/drawing/2014/main" val="537247047"/>
                  </a:ext>
                </a:extLst>
              </a:tr>
              <a:tr h="363399">
                <a:tc>
                  <a:txBody>
                    <a:bodyPr/>
                    <a:lstStyle/>
                    <a:p>
                      <a:pPr algn="l" fontAlgn="b"/>
                      <a:r>
                        <a:rPr lang="tr-TR" sz="1100" b="1"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800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a:t>
                      </a:r>
                    </a:p>
                  </a:txBody>
                  <a:tcPr marL="7620" marR="7620" marT="7620" marB="0" anchor="b">
                    <a:lnL>
                      <a:noFill/>
                    </a:lnL>
                    <a:lnR>
                      <a:noFill/>
                    </a:lnR>
                    <a:lnT>
                      <a:noFill/>
                    </a:lnT>
                    <a:lnB>
                      <a:noFill/>
                    </a:lnB>
                  </a:tcPr>
                </a:tc>
                <a:extLst>
                  <a:ext uri="{0D108BD9-81ED-4DB2-BD59-A6C34878D82A}">
                    <a16:rowId xmlns:a16="http://schemas.microsoft.com/office/drawing/2014/main" val="1607226101"/>
                  </a:ext>
                </a:extLst>
              </a:tr>
              <a:tr h="363399">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562440307"/>
                  </a:ext>
                </a:extLst>
              </a:tr>
              <a:tr h="363399">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722839905"/>
                  </a:ext>
                </a:extLst>
              </a:tr>
              <a:tr h="363399">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2000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2000</a:t>
                      </a:r>
                    </a:p>
                  </a:txBody>
                  <a:tcPr marL="7620" marR="7620" marT="7620" marB="0" anchor="b">
                    <a:lnL>
                      <a:noFill/>
                    </a:lnL>
                    <a:lnR>
                      <a:noFill/>
                    </a:lnR>
                    <a:lnT>
                      <a:noFill/>
                    </a:lnT>
                    <a:lnB>
                      <a:noFill/>
                    </a:lnB>
                  </a:tcPr>
                </a:tc>
                <a:extLst>
                  <a:ext uri="{0D108BD9-81ED-4DB2-BD59-A6C34878D82A}">
                    <a16:rowId xmlns:a16="http://schemas.microsoft.com/office/drawing/2014/main" val="491473163"/>
                  </a:ext>
                </a:extLst>
              </a:tr>
            </a:tbl>
          </a:graphicData>
        </a:graphic>
      </p:graphicFrame>
    </p:spTree>
    <p:extLst>
      <p:ext uri="{BB962C8B-B14F-4D97-AF65-F5344CB8AC3E}">
        <p14:creationId xmlns:p14="http://schemas.microsoft.com/office/powerpoint/2010/main" val="4289849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1F9DE4-F1BB-66C2-FB79-60C3220D2D76}"/>
              </a:ext>
            </a:extLst>
          </p:cNvPr>
          <p:cNvSpPr>
            <a:spLocks noGrp="1"/>
          </p:cNvSpPr>
          <p:nvPr>
            <p:ph type="title"/>
          </p:nvPr>
        </p:nvSpPr>
        <p:spPr/>
        <p:txBody>
          <a:bodyPr/>
          <a:lstStyle/>
          <a:p>
            <a:pPr algn="ctr"/>
            <a:r>
              <a:rPr lang="tr-TR" sz="6000" b="1" dirty="0"/>
              <a:t>BÖLÜNME</a:t>
            </a:r>
          </a:p>
        </p:txBody>
      </p:sp>
      <p:pic>
        <p:nvPicPr>
          <p:cNvPr id="4" name="İçerik Yer Tutucusu 3">
            <a:extLst>
              <a:ext uri="{FF2B5EF4-FFF2-40B4-BE49-F238E27FC236}">
                <a16:creationId xmlns:a16="http://schemas.microsoft.com/office/drawing/2014/main" id="{1345CC0D-92A6-7DC8-A4B0-AC83324DFB9F}"/>
              </a:ext>
            </a:extLst>
          </p:cNvPr>
          <p:cNvPicPr>
            <a:picLocks noGrp="1" noChangeAspect="1"/>
          </p:cNvPicPr>
          <p:nvPr>
            <p:ph idx="1"/>
          </p:nvPr>
        </p:nvPicPr>
        <p:blipFill>
          <a:blip r:embed="rId2"/>
          <a:stretch>
            <a:fillRect/>
          </a:stretch>
        </p:blipFill>
        <p:spPr>
          <a:xfrm>
            <a:off x="2703282" y="1852267"/>
            <a:ext cx="6785436" cy="4298053"/>
          </a:xfrm>
          <a:prstGeom prst="rect">
            <a:avLst/>
          </a:prstGeom>
        </p:spPr>
      </p:pic>
    </p:spTree>
    <p:extLst>
      <p:ext uri="{BB962C8B-B14F-4D97-AF65-F5344CB8AC3E}">
        <p14:creationId xmlns:p14="http://schemas.microsoft.com/office/powerpoint/2010/main" val="42101717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EFBF78-98E6-7A13-C90B-E8C22582909A}"/>
              </a:ext>
            </a:extLst>
          </p:cNvPr>
          <p:cNvSpPr>
            <a:spLocks noGrp="1"/>
          </p:cNvSpPr>
          <p:nvPr>
            <p:ph type="title"/>
          </p:nvPr>
        </p:nvSpPr>
        <p:spPr/>
        <p:txBody>
          <a:bodyPr/>
          <a:lstStyle/>
          <a:p>
            <a:r>
              <a:rPr lang="tr-TR" b="1" dirty="0"/>
              <a:t>İştirak Kısmi Bölünmesi</a:t>
            </a:r>
          </a:p>
        </p:txBody>
      </p:sp>
      <p:sp>
        <p:nvSpPr>
          <p:cNvPr id="3" name="İçerik Yer Tutucusu 2">
            <a:extLst>
              <a:ext uri="{FF2B5EF4-FFF2-40B4-BE49-F238E27FC236}">
                <a16:creationId xmlns:a16="http://schemas.microsoft.com/office/drawing/2014/main" id="{C5B11DBE-E424-B1CA-9E26-4D6B099998D0}"/>
              </a:ext>
            </a:extLst>
          </p:cNvPr>
          <p:cNvSpPr>
            <a:spLocks noGrp="1"/>
          </p:cNvSpPr>
          <p:nvPr>
            <p:ph idx="1"/>
          </p:nvPr>
        </p:nvSpPr>
        <p:spPr/>
        <p:txBody>
          <a:bodyPr>
            <a:norm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600" b="0" i="0" u="none" strike="noStrike" kern="1200" cap="none" spc="0" normalizeH="0" baseline="0" noProof="0" dirty="0">
                <a:ln>
                  <a:noFill/>
                </a:ln>
                <a:solidFill>
                  <a:prstClr val="black"/>
                </a:solidFill>
                <a:effectLst/>
                <a:uLnTx/>
                <a:uFillTx/>
                <a:latin typeface="Calibri" panose="020F0502020204030204"/>
                <a:ea typeface="+mn-ea"/>
                <a:cs typeface="+mn-cs"/>
              </a:rPr>
              <a:t>İştirak Hisseleri  “kayıtlı değerleri” üzerinden ayni sermaye olarak mevcut ya da yeni kurulacak tam mükellef sermaye şirketine, vergisiz olarak devredebilecektir.</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600" b="0" i="0" u="none" strike="noStrike" kern="1200" cap="none" spc="0" normalizeH="0" baseline="0" noProof="0" dirty="0">
                <a:ln>
                  <a:noFill/>
                </a:ln>
                <a:solidFill>
                  <a:prstClr val="black"/>
                </a:solidFill>
                <a:effectLst/>
                <a:uLnTx/>
                <a:uFillTx/>
                <a:latin typeface="Calibri" panose="020F0502020204030204"/>
                <a:ea typeface="+mn-ea"/>
                <a:cs typeface="+mn-cs"/>
              </a:rPr>
              <a:t>Kısmi bölünmeye konu iştirak hisselerinin  en az iki tam yıl süreyle elde tutulması gerekmektedir.</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600" b="0" i="0" u="none" strike="noStrike" kern="1200" cap="none" spc="0" normalizeH="0" baseline="0" noProof="0" dirty="0">
                <a:ln>
                  <a:noFill/>
                </a:ln>
                <a:solidFill>
                  <a:prstClr val="black"/>
                </a:solidFill>
                <a:effectLst/>
                <a:uLnTx/>
                <a:uFillTx/>
                <a:latin typeface="Calibri" panose="020F0502020204030204"/>
                <a:ea typeface="+mn-ea"/>
                <a:cs typeface="+mn-cs"/>
              </a:rPr>
              <a:t>Kısmi bölünmeye konu edilecek iştirak hisseleri ile alınacak şirket hisselerinin şirket ortaklarına verilmesi halinde devre konu iştirak hisselerine ilişkin borçların da devri zorunludur.</a:t>
            </a:r>
          </a:p>
          <a:p>
            <a:endParaRPr lang="tr-TR" dirty="0"/>
          </a:p>
        </p:txBody>
      </p:sp>
    </p:spTree>
    <p:extLst>
      <p:ext uri="{BB962C8B-B14F-4D97-AF65-F5344CB8AC3E}">
        <p14:creationId xmlns:p14="http://schemas.microsoft.com/office/powerpoint/2010/main" val="34379543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E07522-39A5-492E-728F-512D2EF1FEB4}"/>
              </a:ext>
            </a:extLst>
          </p:cNvPr>
          <p:cNvSpPr>
            <a:spLocks noGrp="1"/>
          </p:cNvSpPr>
          <p:nvPr>
            <p:ph type="title"/>
          </p:nvPr>
        </p:nvSpPr>
        <p:spPr/>
        <p:txBody>
          <a:bodyPr/>
          <a:lstStyle/>
          <a:p>
            <a:r>
              <a:rPr lang="tr-TR" b="1" dirty="0"/>
              <a:t>İştirak Bölünmesi Örnek:</a:t>
            </a:r>
          </a:p>
        </p:txBody>
      </p:sp>
      <p:sp>
        <p:nvSpPr>
          <p:cNvPr id="3" name="İçerik Yer Tutucusu 2">
            <a:extLst>
              <a:ext uri="{FF2B5EF4-FFF2-40B4-BE49-F238E27FC236}">
                <a16:creationId xmlns:a16="http://schemas.microsoft.com/office/drawing/2014/main" id="{242FA031-25E0-2C66-CF24-8215FEF5FB2C}"/>
              </a:ext>
            </a:extLst>
          </p:cNvPr>
          <p:cNvSpPr>
            <a:spLocks noGrp="1"/>
          </p:cNvSpPr>
          <p:nvPr>
            <p:ph idx="1"/>
          </p:nvPr>
        </p:nvSpPr>
        <p:spPr/>
        <p:txBody>
          <a:bodyPr/>
          <a:lstStyle/>
          <a:p>
            <a:pPr marL="0" marR="0" lvl="0" indent="0" algn="just" defTabSz="914400" rtl="0" eaLnBrk="1" fontAlgn="auto" latinLnBrk="0" hangingPunct="1">
              <a:lnSpc>
                <a:spcPct val="90000"/>
              </a:lnSpc>
              <a:spcBef>
                <a:spcPts val="1000"/>
              </a:spcBef>
              <a:spcAft>
                <a:spcPts val="0"/>
              </a:spcAft>
              <a:buClrTx/>
              <a:buSzTx/>
              <a:buNone/>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X A.Ş.  4 yıldır aktifinde bulunan B iştirak hisselerini bölünme yoluyla </a:t>
            </a: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yeni kurulacak </a:t>
            </a: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(Y) Kurumuna ayni sermaye olarak devretmek istemektedir. Kısmi bölünme öncesi bilançosu aşağıdaki gibidir.</a:t>
            </a:r>
          </a:p>
          <a:p>
            <a:endParaRPr lang="tr-TR" dirty="0"/>
          </a:p>
        </p:txBody>
      </p:sp>
      <p:graphicFrame>
        <p:nvGraphicFramePr>
          <p:cNvPr id="5" name="Tablo 4">
            <a:extLst>
              <a:ext uri="{FF2B5EF4-FFF2-40B4-BE49-F238E27FC236}">
                <a16:creationId xmlns:a16="http://schemas.microsoft.com/office/drawing/2014/main" id="{FA56A1BB-7A7F-7C95-7754-3FE06ACBEA23}"/>
              </a:ext>
            </a:extLst>
          </p:cNvPr>
          <p:cNvGraphicFramePr>
            <a:graphicFrameLocks noGrp="1"/>
          </p:cNvGraphicFramePr>
          <p:nvPr>
            <p:extLst>
              <p:ext uri="{D42A27DB-BD31-4B8C-83A1-F6EECF244321}">
                <p14:modId xmlns:p14="http://schemas.microsoft.com/office/powerpoint/2010/main" val="2968962841"/>
              </p:ext>
            </p:extLst>
          </p:nvPr>
        </p:nvGraphicFramePr>
        <p:xfrm>
          <a:off x="1150070" y="3269773"/>
          <a:ext cx="8964889" cy="2584272"/>
        </p:xfrm>
        <a:graphic>
          <a:graphicData uri="http://schemas.openxmlformats.org/drawingml/2006/table">
            <a:tbl>
              <a:tblPr/>
              <a:tblGrid>
                <a:gridCol w="1026392">
                  <a:extLst>
                    <a:ext uri="{9D8B030D-6E8A-4147-A177-3AD203B41FA5}">
                      <a16:colId xmlns:a16="http://schemas.microsoft.com/office/drawing/2014/main" val="2727458877"/>
                    </a:ext>
                  </a:extLst>
                </a:gridCol>
                <a:gridCol w="1026392">
                  <a:extLst>
                    <a:ext uri="{9D8B030D-6E8A-4147-A177-3AD203B41FA5}">
                      <a16:colId xmlns:a16="http://schemas.microsoft.com/office/drawing/2014/main" val="2696783027"/>
                    </a:ext>
                  </a:extLst>
                </a:gridCol>
                <a:gridCol w="1802779">
                  <a:extLst>
                    <a:ext uri="{9D8B030D-6E8A-4147-A177-3AD203B41FA5}">
                      <a16:colId xmlns:a16="http://schemas.microsoft.com/office/drawing/2014/main" val="5978338"/>
                    </a:ext>
                  </a:extLst>
                </a:gridCol>
                <a:gridCol w="1212246">
                  <a:extLst>
                    <a:ext uri="{9D8B030D-6E8A-4147-A177-3AD203B41FA5}">
                      <a16:colId xmlns:a16="http://schemas.microsoft.com/office/drawing/2014/main" val="1907946867"/>
                    </a:ext>
                  </a:extLst>
                </a:gridCol>
                <a:gridCol w="1956558">
                  <a:extLst>
                    <a:ext uri="{9D8B030D-6E8A-4147-A177-3AD203B41FA5}">
                      <a16:colId xmlns:a16="http://schemas.microsoft.com/office/drawing/2014/main" val="1311629965"/>
                    </a:ext>
                  </a:extLst>
                </a:gridCol>
                <a:gridCol w="1940522">
                  <a:extLst>
                    <a:ext uri="{9D8B030D-6E8A-4147-A177-3AD203B41FA5}">
                      <a16:colId xmlns:a16="http://schemas.microsoft.com/office/drawing/2014/main" val="3888991857"/>
                    </a:ext>
                  </a:extLst>
                </a:gridCol>
              </a:tblGrid>
              <a:tr h="323034">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dirty="0">
                          <a:solidFill>
                            <a:srgbClr val="000000"/>
                          </a:solidFill>
                          <a:effectLst/>
                          <a:latin typeface="Calibri" panose="020F0502020204030204" pitchFamily="34" charset="0"/>
                        </a:rPr>
                        <a:t>X.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81547037"/>
                  </a:ext>
                </a:extLst>
              </a:tr>
              <a:tr h="323034">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1000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6796911"/>
                  </a:ext>
                </a:extLst>
              </a:tr>
              <a:tr h="323034">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B İştiraki Kredisi</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400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15900043"/>
                  </a:ext>
                </a:extLst>
              </a:tr>
              <a:tr h="323034">
                <a:tc>
                  <a:txBody>
                    <a:bodyPr/>
                    <a:lstStyle/>
                    <a:p>
                      <a:pPr algn="l" fontAlgn="b"/>
                      <a:r>
                        <a:rPr lang="tr-TR" sz="1100" b="1" i="0" u="none" strike="noStrike">
                          <a:solidFill>
                            <a:srgbClr val="000000"/>
                          </a:solidFill>
                          <a:effectLst/>
                          <a:latin typeface="Calibri" panose="020F0502020204030204" pitchFamily="34" charset="0"/>
                        </a:rPr>
                        <a:t>İştirakler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dirty="0">
                          <a:solidFill>
                            <a:srgbClr val="000000"/>
                          </a:solidFill>
                          <a:effectLst/>
                          <a:latin typeface="Calibri" panose="020F0502020204030204" pitchFamily="34" charset="0"/>
                        </a:rPr>
                        <a:t>Diğer Borçlar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600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31101938"/>
                  </a:ext>
                </a:extLst>
              </a:tr>
              <a:tr h="323034">
                <a:tc>
                  <a:txBody>
                    <a:bodyPr/>
                    <a:lstStyle/>
                    <a:p>
                      <a:pPr algn="l" fontAlgn="b"/>
                      <a:r>
                        <a:rPr lang="tr-TR" sz="1100" b="0" i="0" u="none" strike="noStrike">
                          <a:solidFill>
                            <a:srgbClr val="000000"/>
                          </a:solidFill>
                          <a:effectLst/>
                          <a:latin typeface="Calibri" panose="020F0502020204030204" pitchFamily="34" charset="0"/>
                        </a:rPr>
                        <a:t>A İştiraki</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1200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1500</a:t>
                      </a:r>
                    </a:p>
                  </a:txBody>
                  <a:tcPr marL="7620" marR="7620" marT="7620" marB="0" anchor="b">
                    <a:lnL>
                      <a:noFill/>
                    </a:lnL>
                    <a:lnR>
                      <a:noFill/>
                    </a:lnR>
                    <a:lnT>
                      <a:noFill/>
                    </a:lnT>
                    <a:lnB>
                      <a:noFill/>
                    </a:lnB>
                  </a:tcPr>
                </a:tc>
                <a:extLst>
                  <a:ext uri="{0D108BD9-81ED-4DB2-BD59-A6C34878D82A}">
                    <a16:rowId xmlns:a16="http://schemas.microsoft.com/office/drawing/2014/main" val="2107141636"/>
                  </a:ext>
                </a:extLst>
              </a:tr>
              <a:tr h="323034">
                <a:tc>
                  <a:txBody>
                    <a:bodyPr/>
                    <a:lstStyle/>
                    <a:p>
                      <a:pPr algn="l" fontAlgn="b"/>
                      <a:r>
                        <a:rPr lang="tr-TR" sz="1100" b="0" i="0" u="none" strike="noStrike">
                          <a:solidFill>
                            <a:srgbClr val="000000"/>
                          </a:solidFill>
                          <a:effectLst/>
                          <a:latin typeface="Calibri" panose="020F0502020204030204" pitchFamily="34" charset="0"/>
                        </a:rPr>
                        <a:t>B İştiraki</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800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300</a:t>
                      </a:r>
                    </a:p>
                  </a:txBody>
                  <a:tcPr marL="7620" marR="7620" marT="7620" marB="0" anchor="b">
                    <a:lnL>
                      <a:noFill/>
                    </a:lnL>
                    <a:lnR>
                      <a:noFill/>
                    </a:lnR>
                    <a:lnT>
                      <a:noFill/>
                    </a:lnT>
                    <a:lnB>
                      <a:noFill/>
                    </a:lnB>
                  </a:tcPr>
                </a:tc>
                <a:extLst>
                  <a:ext uri="{0D108BD9-81ED-4DB2-BD59-A6C34878D82A}">
                    <a16:rowId xmlns:a16="http://schemas.microsoft.com/office/drawing/2014/main" val="644869419"/>
                  </a:ext>
                </a:extLst>
              </a:tr>
              <a:tr h="323034">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tr-TR" sz="1100" b="1" i="0" u="none" strike="noStrike" dirty="0">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ctr" fontAlgn="b"/>
                      <a:r>
                        <a:rPr lang="tr-TR" sz="1100" b="0" i="0" u="none" strike="noStrike" dirty="0">
                          <a:solidFill>
                            <a:srgbClr val="000000"/>
                          </a:solidFill>
                          <a:effectLst/>
                          <a:latin typeface="Calibri" panose="020F0502020204030204" pitchFamily="34" charset="0"/>
                        </a:rPr>
                        <a:t>230</a:t>
                      </a:r>
                    </a:p>
                  </a:txBody>
                  <a:tcPr marL="7620" marR="7620" marT="7620" marB="0" anchor="b">
                    <a:lnL>
                      <a:noFill/>
                    </a:lnL>
                    <a:lnR>
                      <a:noFill/>
                    </a:lnR>
                    <a:lnT>
                      <a:noFill/>
                    </a:lnT>
                    <a:lnB>
                      <a:noFill/>
                    </a:lnB>
                  </a:tcPr>
                </a:tc>
                <a:extLst>
                  <a:ext uri="{0D108BD9-81ED-4DB2-BD59-A6C34878D82A}">
                    <a16:rowId xmlns:a16="http://schemas.microsoft.com/office/drawing/2014/main" val="3887812283"/>
                  </a:ext>
                </a:extLst>
              </a:tr>
              <a:tr h="323034">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3030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3030</a:t>
                      </a:r>
                    </a:p>
                  </a:txBody>
                  <a:tcPr marL="7620" marR="7620" marT="7620" marB="0" anchor="b">
                    <a:lnL>
                      <a:noFill/>
                    </a:lnL>
                    <a:lnR>
                      <a:noFill/>
                    </a:lnR>
                    <a:lnT>
                      <a:noFill/>
                    </a:lnT>
                    <a:lnB>
                      <a:noFill/>
                    </a:lnB>
                  </a:tcPr>
                </a:tc>
                <a:extLst>
                  <a:ext uri="{0D108BD9-81ED-4DB2-BD59-A6C34878D82A}">
                    <a16:rowId xmlns:a16="http://schemas.microsoft.com/office/drawing/2014/main" val="367036482"/>
                  </a:ext>
                </a:extLst>
              </a:tr>
            </a:tbl>
          </a:graphicData>
        </a:graphic>
      </p:graphicFrame>
    </p:spTree>
    <p:extLst>
      <p:ext uri="{BB962C8B-B14F-4D97-AF65-F5344CB8AC3E}">
        <p14:creationId xmlns:p14="http://schemas.microsoft.com/office/powerpoint/2010/main" val="2383892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E07522-39A5-492E-728F-512D2EF1FEB4}"/>
              </a:ext>
            </a:extLst>
          </p:cNvPr>
          <p:cNvSpPr>
            <a:spLocks noGrp="1"/>
          </p:cNvSpPr>
          <p:nvPr>
            <p:ph type="title"/>
          </p:nvPr>
        </p:nvSpPr>
        <p:spPr/>
        <p:txBody>
          <a:bodyPr/>
          <a:lstStyle/>
          <a:p>
            <a:r>
              <a:rPr lang="tr-TR" b="1" dirty="0"/>
              <a:t>İştirak Bölünmesi Örnek:</a:t>
            </a:r>
          </a:p>
        </p:txBody>
      </p:sp>
      <p:sp>
        <p:nvSpPr>
          <p:cNvPr id="3" name="İçerik Yer Tutucusu 2">
            <a:extLst>
              <a:ext uri="{FF2B5EF4-FFF2-40B4-BE49-F238E27FC236}">
                <a16:creationId xmlns:a16="http://schemas.microsoft.com/office/drawing/2014/main" id="{242FA031-25E0-2C66-CF24-8215FEF5FB2C}"/>
              </a:ext>
            </a:extLst>
          </p:cNvPr>
          <p:cNvSpPr>
            <a:spLocks noGrp="1"/>
          </p:cNvSpPr>
          <p:nvPr>
            <p:ph idx="1"/>
          </p:nvPr>
        </p:nvSpPr>
        <p:spPr/>
        <p:txBody>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800-TL değerindeki B iştiraki Y kurumuna ayni sermaye olarak konularak elde edilen iştirak hisseleri </a:t>
            </a: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şirket bünyesinde </a:t>
            </a: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kalacaktır. Bu işlem sonrası bilanço aşağıdaki gibi olacaktır.  </a:t>
            </a:r>
          </a:p>
          <a:p>
            <a:endParaRPr lang="tr-TR" dirty="0"/>
          </a:p>
        </p:txBody>
      </p:sp>
      <p:graphicFrame>
        <p:nvGraphicFramePr>
          <p:cNvPr id="6" name="Tablo 5">
            <a:extLst>
              <a:ext uri="{FF2B5EF4-FFF2-40B4-BE49-F238E27FC236}">
                <a16:creationId xmlns:a16="http://schemas.microsoft.com/office/drawing/2014/main" id="{6036AB4A-D3A0-67DC-14EE-DB65D1F8598E}"/>
              </a:ext>
            </a:extLst>
          </p:cNvPr>
          <p:cNvGraphicFramePr>
            <a:graphicFrameLocks noGrp="1"/>
          </p:cNvGraphicFramePr>
          <p:nvPr>
            <p:extLst>
              <p:ext uri="{D42A27DB-BD31-4B8C-83A1-F6EECF244321}">
                <p14:modId xmlns:p14="http://schemas.microsoft.com/office/powerpoint/2010/main" val="1537595368"/>
              </p:ext>
            </p:extLst>
          </p:nvPr>
        </p:nvGraphicFramePr>
        <p:xfrm>
          <a:off x="1866507" y="3269773"/>
          <a:ext cx="8502978" cy="2907189"/>
        </p:xfrm>
        <a:graphic>
          <a:graphicData uri="http://schemas.openxmlformats.org/drawingml/2006/table">
            <a:tbl>
              <a:tblPr/>
              <a:tblGrid>
                <a:gridCol w="973508">
                  <a:extLst>
                    <a:ext uri="{9D8B030D-6E8A-4147-A177-3AD203B41FA5}">
                      <a16:colId xmlns:a16="http://schemas.microsoft.com/office/drawing/2014/main" val="450087074"/>
                    </a:ext>
                  </a:extLst>
                </a:gridCol>
                <a:gridCol w="973508">
                  <a:extLst>
                    <a:ext uri="{9D8B030D-6E8A-4147-A177-3AD203B41FA5}">
                      <a16:colId xmlns:a16="http://schemas.microsoft.com/office/drawing/2014/main" val="2153271341"/>
                    </a:ext>
                  </a:extLst>
                </a:gridCol>
                <a:gridCol w="2016326">
                  <a:extLst>
                    <a:ext uri="{9D8B030D-6E8A-4147-A177-3AD203B41FA5}">
                      <a16:colId xmlns:a16="http://schemas.microsoft.com/office/drawing/2014/main" val="1847481726"/>
                    </a:ext>
                  </a:extLst>
                </a:gridCol>
                <a:gridCol w="843351">
                  <a:extLst>
                    <a:ext uri="{9D8B030D-6E8A-4147-A177-3AD203B41FA5}">
                      <a16:colId xmlns:a16="http://schemas.microsoft.com/office/drawing/2014/main" val="2099499457"/>
                    </a:ext>
                  </a:extLst>
                </a:gridCol>
                <a:gridCol w="1855748">
                  <a:extLst>
                    <a:ext uri="{9D8B030D-6E8A-4147-A177-3AD203B41FA5}">
                      <a16:colId xmlns:a16="http://schemas.microsoft.com/office/drawing/2014/main" val="492561922"/>
                    </a:ext>
                  </a:extLst>
                </a:gridCol>
                <a:gridCol w="1840537">
                  <a:extLst>
                    <a:ext uri="{9D8B030D-6E8A-4147-A177-3AD203B41FA5}">
                      <a16:colId xmlns:a16="http://schemas.microsoft.com/office/drawing/2014/main" val="1856724713"/>
                    </a:ext>
                  </a:extLst>
                </a:gridCol>
              </a:tblGrid>
              <a:tr h="361479">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X.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613329291"/>
                  </a:ext>
                </a:extLst>
              </a:tr>
              <a:tr h="361479">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20472900"/>
                  </a:ext>
                </a:extLst>
              </a:tr>
              <a:tr h="376836">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B İştiraki Kredisi</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tr-TR" sz="1100" b="0" i="0" u="none" strike="noStrike" dirty="0">
                          <a:solidFill>
                            <a:srgbClr val="000000"/>
                          </a:solidFill>
                          <a:effectLst/>
                          <a:latin typeface="Calibri" panose="020F0502020204030204" pitchFamily="34" charset="0"/>
                        </a:rPr>
                        <a:t>400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929975924"/>
                  </a:ext>
                </a:extLst>
              </a:tr>
              <a:tr h="361479">
                <a:tc>
                  <a:txBody>
                    <a:bodyPr/>
                    <a:lstStyle/>
                    <a:p>
                      <a:pPr algn="l" fontAlgn="b"/>
                      <a:r>
                        <a:rPr lang="tr-TR" sz="1100" b="1" i="0" u="none" strike="noStrike">
                          <a:solidFill>
                            <a:srgbClr val="000000"/>
                          </a:solidFill>
                          <a:effectLst/>
                          <a:latin typeface="Calibri" panose="020F0502020204030204" pitchFamily="34" charset="0"/>
                        </a:rPr>
                        <a:t>İştirakler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Diğer Borçlar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tr-TR" sz="1100" b="0" i="0" u="none" strike="noStrike" dirty="0">
                          <a:solidFill>
                            <a:srgbClr val="000000"/>
                          </a:solidFill>
                          <a:effectLst/>
                          <a:latin typeface="Calibri" panose="020F0502020204030204" pitchFamily="34" charset="0"/>
                        </a:rPr>
                        <a:t>600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714390423"/>
                  </a:ext>
                </a:extLst>
              </a:tr>
              <a:tr h="361479">
                <a:tc>
                  <a:txBody>
                    <a:bodyPr/>
                    <a:lstStyle/>
                    <a:p>
                      <a:pPr algn="l" fontAlgn="b"/>
                      <a:r>
                        <a:rPr lang="tr-TR" sz="1100" b="0" i="0" u="none" strike="noStrike">
                          <a:solidFill>
                            <a:srgbClr val="000000"/>
                          </a:solidFill>
                          <a:effectLst/>
                          <a:latin typeface="Calibri" panose="020F0502020204030204" pitchFamily="34" charset="0"/>
                        </a:rPr>
                        <a:t>A İştiraki</a:t>
                      </a:r>
                    </a:p>
                  </a:txBody>
                  <a:tcPr marL="7620" marR="7620" marT="7620" marB="0" anchor="b">
                    <a:lnL>
                      <a:noFill/>
                    </a:lnL>
                    <a:lnR>
                      <a:noFill/>
                    </a:lnR>
                    <a:lnT>
                      <a:noFill/>
                    </a:lnT>
                    <a:lnB>
                      <a:noFill/>
                    </a:lnB>
                  </a:tcPr>
                </a:tc>
                <a:tc>
                  <a:txBody>
                    <a:bodyPr/>
                    <a:lstStyle/>
                    <a:p>
                      <a:pPr algn="r" fontAlgn="b"/>
                      <a:r>
                        <a:rPr lang="tr-TR" sz="1100" b="0" i="0" u="none" strike="noStrike" dirty="0">
                          <a:solidFill>
                            <a:srgbClr val="000000"/>
                          </a:solidFill>
                          <a:effectLst/>
                          <a:latin typeface="Calibri" panose="020F0502020204030204" pitchFamily="34" charset="0"/>
                        </a:rPr>
                        <a:t>1200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1500</a:t>
                      </a:r>
                    </a:p>
                  </a:txBody>
                  <a:tcPr marL="7620" marR="7620" marT="7620" marB="0" anchor="b">
                    <a:lnL>
                      <a:noFill/>
                    </a:lnL>
                    <a:lnR>
                      <a:noFill/>
                    </a:lnR>
                    <a:lnT>
                      <a:noFill/>
                    </a:lnT>
                    <a:lnB>
                      <a:noFill/>
                    </a:lnB>
                  </a:tcPr>
                </a:tc>
                <a:extLst>
                  <a:ext uri="{0D108BD9-81ED-4DB2-BD59-A6C34878D82A}">
                    <a16:rowId xmlns:a16="http://schemas.microsoft.com/office/drawing/2014/main" val="1735813472"/>
                  </a:ext>
                </a:extLst>
              </a:tr>
              <a:tr h="361479">
                <a:tc>
                  <a:txBody>
                    <a:bodyPr/>
                    <a:lstStyle/>
                    <a:p>
                      <a:pPr algn="l" fontAlgn="b"/>
                      <a:r>
                        <a:rPr lang="tr-TR" sz="1100" b="1" i="0" u="none" strike="noStrike">
                          <a:solidFill>
                            <a:srgbClr val="000000"/>
                          </a:solidFill>
                          <a:effectLst/>
                          <a:latin typeface="Calibri" panose="020F0502020204030204" pitchFamily="34" charset="0"/>
                        </a:rPr>
                        <a:t>Y Kurumu</a:t>
                      </a:r>
                    </a:p>
                  </a:txBody>
                  <a:tcPr marL="7620" marR="7620" marT="7620" marB="0" anchor="b">
                    <a:lnL>
                      <a:noFill/>
                    </a:lnL>
                    <a:lnR>
                      <a:noFill/>
                    </a:lnR>
                    <a:lnT>
                      <a:noFill/>
                    </a:lnT>
                    <a:lnB>
                      <a:noFill/>
                    </a:lnB>
                  </a:tcPr>
                </a:tc>
                <a:tc>
                  <a:txBody>
                    <a:bodyPr/>
                    <a:lstStyle/>
                    <a:p>
                      <a:pPr algn="r" fontAlgn="b"/>
                      <a:r>
                        <a:rPr lang="tr-TR" sz="1100" b="0" i="0" u="none" strike="noStrike" dirty="0">
                          <a:solidFill>
                            <a:srgbClr val="000000"/>
                          </a:solidFill>
                          <a:effectLst/>
                          <a:latin typeface="Calibri" panose="020F0502020204030204" pitchFamily="34" charset="0"/>
                        </a:rPr>
                        <a:t>800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300</a:t>
                      </a:r>
                    </a:p>
                  </a:txBody>
                  <a:tcPr marL="7620" marR="7620" marT="7620" marB="0" anchor="b">
                    <a:lnL>
                      <a:noFill/>
                    </a:lnL>
                    <a:lnR>
                      <a:noFill/>
                    </a:lnR>
                    <a:lnT>
                      <a:noFill/>
                    </a:lnT>
                    <a:lnB>
                      <a:noFill/>
                    </a:lnB>
                  </a:tcPr>
                </a:tc>
                <a:extLst>
                  <a:ext uri="{0D108BD9-81ED-4DB2-BD59-A6C34878D82A}">
                    <a16:rowId xmlns:a16="http://schemas.microsoft.com/office/drawing/2014/main" val="3439158153"/>
                  </a:ext>
                </a:extLst>
              </a:tr>
              <a:tr h="361479">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tr-TR" sz="1100" b="1" i="0" u="none" strike="noStrike" dirty="0">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ctr" fontAlgn="b"/>
                      <a:r>
                        <a:rPr lang="tr-TR" sz="1100" b="0" i="0" u="none" strike="noStrike" dirty="0">
                          <a:solidFill>
                            <a:srgbClr val="000000"/>
                          </a:solidFill>
                          <a:effectLst/>
                          <a:latin typeface="Calibri" panose="020F0502020204030204" pitchFamily="34" charset="0"/>
                        </a:rPr>
                        <a:t>230</a:t>
                      </a:r>
                    </a:p>
                  </a:txBody>
                  <a:tcPr marL="7620" marR="7620" marT="7620" marB="0" anchor="b">
                    <a:lnL>
                      <a:noFill/>
                    </a:lnL>
                    <a:lnR>
                      <a:noFill/>
                    </a:lnR>
                    <a:lnT>
                      <a:noFill/>
                    </a:lnT>
                    <a:lnB>
                      <a:noFill/>
                    </a:lnB>
                  </a:tcPr>
                </a:tc>
                <a:extLst>
                  <a:ext uri="{0D108BD9-81ED-4DB2-BD59-A6C34878D82A}">
                    <a16:rowId xmlns:a16="http://schemas.microsoft.com/office/drawing/2014/main" val="3805629959"/>
                  </a:ext>
                </a:extLst>
              </a:tr>
              <a:tr h="361479">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3030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3030</a:t>
                      </a:r>
                    </a:p>
                  </a:txBody>
                  <a:tcPr marL="7620" marR="7620" marT="7620" marB="0" anchor="b">
                    <a:lnL>
                      <a:noFill/>
                    </a:lnL>
                    <a:lnR>
                      <a:noFill/>
                    </a:lnR>
                    <a:lnT>
                      <a:noFill/>
                    </a:lnT>
                    <a:lnB>
                      <a:noFill/>
                    </a:lnB>
                  </a:tcPr>
                </a:tc>
                <a:extLst>
                  <a:ext uri="{0D108BD9-81ED-4DB2-BD59-A6C34878D82A}">
                    <a16:rowId xmlns:a16="http://schemas.microsoft.com/office/drawing/2014/main" val="1248492363"/>
                  </a:ext>
                </a:extLst>
              </a:tr>
            </a:tbl>
          </a:graphicData>
        </a:graphic>
      </p:graphicFrame>
    </p:spTree>
    <p:extLst>
      <p:ext uri="{BB962C8B-B14F-4D97-AF65-F5344CB8AC3E}">
        <p14:creationId xmlns:p14="http://schemas.microsoft.com/office/powerpoint/2010/main" val="2817671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E07522-39A5-492E-728F-512D2EF1FEB4}"/>
              </a:ext>
            </a:extLst>
          </p:cNvPr>
          <p:cNvSpPr>
            <a:spLocks noGrp="1"/>
          </p:cNvSpPr>
          <p:nvPr>
            <p:ph type="title"/>
          </p:nvPr>
        </p:nvSpPr>
        <p:spPr/>
        <p:txBody>
          <a:bodyPr/>
          <a:lstStyle/>
          <a:p>
            <a:r>
              <a:rPr lang="tr-TR" b="1" dirty="0"/>
              <a:t>İştirak Bölünmesi Örnek:</a:t>
            </a:r>
          </a:p>
        </p:txBody>
      </p:sp>
      <p:sp>
        <p:nvSpPr>
          <p:cNvPr id="3" name="İçerik Yer Tutucusu 2">
            <a:extLst>
              <a:ext uri="{FF2B5EF4-FFF2-40B4-BE49-F238E27FC236}">
                <a16:creationId xmlns:a16="http://schemas.microsoft.com/office/drawing/2014/main" id="{242FA031-25E0-2C66-CF24-8215FEF5FB2C}"/>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800-TL değerindeki B iştirak hisseleri Y kurumuna ayni sermaye olarak konularak elde edilen iştirak hisseleri </a:t>
            </a: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şirket ortaklarına verildiğinde </a:t>
            </a: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ise işlem sonrası bilanço aşağıdaki gibi olacaktır.  (Borçlarda devredilmek zorundadır. ) </a:t>
            </a: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(Sermaye azaltımı)</a:t>
            </a:r>
          </a:p>
          <a:p>
            <a:endParaRPr lang="tr-TR" dirty="0"/>
          </a:p>
        </p:txBody>
      </p:sp>
      <p:graphicFrame>
        <p:nvGraphicFramePr>
          <p:cNvPr id="6" name="Tablo 5">
            <a:extLst>
              <a:ext uri="{FF2B5EF4-FFF2-40B4-BE49-F238E27FC236}">
                <a16:creationId xmlns:a16="http://schemas.microsoft.com/office/drawing/2014/main" id="{3DE1394F-3BDD-9ED6-AAF3-46778D16F8CD}"/>
              </a:ext>
            </a:extLst>
          </p:cNvPr>
          <p:cNvGraphicFramePr>
            <a:graphicFrameLocks noGrp="1"/>
          </p:cNvGraphicFramePr>
          <p:nvPr>
            <p:extLst>
              <p:ext uri="{D42A27DB-BD31-4B8C-83A1-F6EECF244321}">
                <p14:modId xmlns:p14="http://schemas.microsoft.com/office/powerpoint/2010/main" val="2410857743"/>
              </p:ext>
            </p:extLst>
          </p:nvPr>
        </p:nvGraphicFramePr>
        <p:xfrm>
          <a:off x="1602557" y="3599712"/>
          <a:ext cx="8851768" cy="2094080"/>
        </p:xfrm>
        <a:graphic>
          <a:graphicData uri="http://schemas.openxmlformats.org/drawingml/2006/table">
            <a:tbl>
              <a:tblPr/>
              <a:tblGrid>
                <a:gridCol w="1013440">
                  <a:extLst>
                    <a:ext uri="{9D8B030D-6E8A-4147-A177-3AD203B41FA5}">
                      <a16:colId xmlns:a16="http://schemas.microsoft.com/office/drawing/2014/main" val="690157896"/>
                    </a:ext>
                  </a:extLst>
                </a:gridCol>
                <a:gridCol w="1013440">
                  <a:extLst>
                    <a:ext uri="{9D8B030D-6E8A-4147-A177-3AD203B41FA5}">
                      <a16:colId xmlns:a16="http://schemas.microsoft.com/office/drawing/2014/main" val="3507471464"/>
                    </a:ext>
                  </a:extLst>
                </a:gridCol>
                <a:gridCol w="2045499">
                  <a:extLst>
                    <a:ext uri="{9D8B030D-6E8A-4147-A177-3AD203B41FA5}">
                      <a16:colId xmlns:a16="http://schemas.microsoft.com/office/drawing/2014/main" val="3145880560"/>
                    </a:ext>
                  </a:extLst>
                </a:gridCol>
                <a:gridCol w="931482">
                  <a:extLst>
                    <a:ext uri="{9D8B030D-6E8A-4147-A177-3AD203B41FA5}">
                      <a16:colId xmlns:a16="http://schemas.microsoft.com/office/drawing/2014/main" val="2602160619"/>
                    </a:ext>
                  </a:extLst>
                </a:gridCol>
                <a:gridCol w="1931871">
                  <a:extLst>
                    <a:ext uri="{9D8B030D-6E8A-4147-A177-3AD203B41FA5}">
                      <a16:colId xmlns:a16="http://schemas.microsoft.com/office/drawing/2014/main" val="1860548461"/>
                    </a:ext>
                  </a:extLst>
                </a:gridCol>
                <a:gridCol w="1916036">
                  <a:extLst>
                    <a:ext uri="{9D8B030D-6E8A-4147-A177-3AD203B41FA5}">
                      <a16:colId xmlns:a16="http://schemas.microsoft.com/office/drawing/2014/main" val="1982790096"/>
                    </a:ext>
                  </a:extLst>
                </a:gridCol>
              </a:tblGrid>
              <a:tr h="261760">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dirty="0">
                          <a:solidFill>
                            <a:srgbClr val="000000"/>
                          </a:solidFill>
                          <a:effectLst/>
                          <a:latin typeface="Calibri" panose="020F0502020204030204" pitchFamily="34" charset="0"/>
                        </a:rPr>
                        <a:t>X.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4287194011"/>
                  </a:ext>
                </a:extLst>
              </a:tr>
              <a:tr h="261760">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600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73220874"/>
                  </a:ext>
                </a:extLst>
              </a:tr>
              <a:tr h="261760">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1100</a:t>
                      </a:r>
                    </a:p>
                  </a:txBody>
                  <a:tcPr marL="7620" marR="7620" marT="7620" marB="0" anchor="b">
                    <a:lnL>
                      <a:noFill/>
                    </a:lnL>
                    <a:lnR>
                      <a:noFill/>
                    </a:lnR>
                    <a:lnT>
                      <a:noFill/>
                    </a:lnT>
                    <a:lnB>
                      <a:noFill/>
                    </a:lnB>
                  </a:tcPr>
                </a:tc>
                <a:extLst>
                  <a:ext uri="{0D108BD9-81ED-4DB2-BD59-A6C34878D82A}">
                    <a16:rowId xmlns:a16="http://schemas.microsoft.com/office/drawing/2014/main" val="362432834"/>
                  </a:ext>
                </a:extLst>
              </a:tr>
              <a:tr h="261760">
                <a:tc>
                  <a:txBody>
                    <a:bodyPr/>
                    <a:lstStyle/>
                    <a:p>
                      <a:pPr algn="l" fontAlgn="b"/>
                      <a:r>
                        <a:rPr lang="tr-TR" sz="1100" b="1" i="0" u="none" strike="noStrike">
                          <a:solidFill>
                            <a:srgbClr val="000000"/>
                          </a:solidFill>
                          <a:effectLst/>
                          <a:latin typeface="Calibri" panose="020F0502020204030204" pitchFamily="34" charset="0"/>
                        </a:rPr>
                        <a:t>İştirakler</a:t>
                      </a:r>
                    </a:p>
                  </a:txBody>
                  <a:tcPr marL="7620" marR="7620" marT="7620" marB="0" anchor="b">
                    <a:lnL>
                      <a:noFill/>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1200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300</a:t>
                      </a:r>
                    </a:p>
                  </a:txBody>
                  <a:tcPr marL="7620" marR="7620" marT="7620" marB="0" anchor="b">
                    <a:lnL>
                      <a:noFill/>
                    </a:lnL>
                    <a:lnR>
                      <a:noFill/>
                    </a:lnR>
                    <a:lnT>
                      <a:noFill/>
                    </a:lnT>
                    <a:lnB>
                      <a:noFill/>
                    </a:lnB>
                  </a:tcPr>
                </a:tc>
                <a:extLst>
                  <a:ext uri="{0D108BD9-81ED-4DB2-BD59-A6C34878D82A}">
                    <a16:rowId xmlns:a16="http://schemas.microsoft.com/office/drawing/2014/main" val="3413742586"/>
                  </a:ext>
                </a:extLst>
              </a:tr>
              <a:tr h="261760">
                <a:tc>
                  <a:txBody>
                    <a:bodyPr/>
                    <a:lstStyle/>
                    <a:p>
                      <a:pPr algn="l" fontAlgn="b"/>
                      <a:r>
                        <a:rPr lang="tr-TR" sz="1100" b="0" i="0" u="none" strike="noStrike">
                          <a:solidFill>
                            <a:srgbClr val="000000"/>
                          </a:solidFill>
                          <a:effectLst/>
                          <a:latin typeface="Calibri" panose="020F0502020204030204" pitchFamily="34" charset="0"/>
                        </a:rPr>
                        <a:t>A İştiraki</a:t>
                      </a:r>
                    </a:p>
                  </a:txBody>
                  <a:tcPr marL="7620" marR="7620" marT="7620" marB="0" anchor="b">
                    <a:lnL>
                      <a:noFill/>
                    </a:lnL>
                    <a:lnR>
                      <a:noFill/>
                    </a:lnR>
                    <a:lnT>
                      <a:noFill/>
                    </a:lnT>
                    <a:lnB>
                      <a:noFill/>
                    </a:lnB>
                  </a:tcPr>
                </a:tc>
                <a:tc>
                  <a:txBody>
                    <a:bodyPr/>
                    <a:lstStyle/>
                    <a:p>
                      <a:pPr algn="r" fontAlgn="b"/>
                      <a:r>
                        <a:rPr lang="tr-TR" sz="1100" b="0" i="0" u="none" strike="noStrike">
                          <a:solidFill>
                            <a:srgbClr val="000000"/>
                          </a:solidFill>
                          <a:effectLst/>
                          <a:latin typeface="Calibri" panose="020F0502020204030204" pitchFamily="34" charset="0"/>
                        </a:rPr>
                        <a:t>1200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tr-TR" sz="1100" b="1" i="0" u="none" strike="noStrike">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ctr" fontAlgn="b"/>
                      <a:r>
                        <a:rPr lang="tr-TR" sz="1100" b="0" i="0" u="none" strike="noStrike" dirty="0">
                          <a:solidFill>
                            <a:srgbClr val="000000"/>
                          </a:solidFill>
                          <a:effectLst/>
                          <a:latin typeface="Calibri" panose="020F0502020204030204" pitchFamily="34" charset="0"/>
                        </a:rPr>
                        <a:t>230</a:t>
                      </a:r>
                    </a:p>
                  </a:txBody>
                  <a:tcPr marL="7620" marR="7620" marT="7620" marB="0" anchor="b">
                    <a:lnL>
                      <a:noFill/>
                    </a:lnL>
                    <a:lnR>
                      <a:noFill/>
                    </a:lnR>
                    <a:lnT>
                      <a:noFill/>
                    </a:lnT>
                    <a:lnB>
                      <a:noFill/>
                    </a:lnB>
                  </a:tcPr>
                </a:tc>
                <a:extLst>
                  <a:ext uri="{0D108BD9-81ED-4DB2-BD59-A6C34878D82A}">
                    <a16:rowId xmlns:a16="http://schemas.microsoft.com/office/drawing/2014/main" val="4112843664"/>
                  </a:ext>
                </a:extLst>
              </a:tr>
              <a:tr h="261760">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320429604"/>
                  </a:ext>
                </a:extLst>
              </a:tr>
              <a:tr h="261760">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792507769"/>
                  </a:ext>
                </a:extLst>
              </a:tr>
              <a:tr h="261760">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2230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2230</a:t>
                      </a:r>
                    </a:p>
                  </a:txBody>
                  <a:tcPr marL="7620" marR="7620" marT="7620" marB="0" anchor="b">
                    <a:lnL>
                      <a:noFill/>
                    </a:lnL>
                    <a:lnR>
                      <a:noFill/>
                    </a:lnR>
                    <a:lnT>
                      <a:noFill/>
                    </a:lnT>
                    <a:lnB>
                      <a:noFill/>
                    </a:lnB>
                  </a:tcPr>
                </a:tc>
                <a:extLst>
                  <a:ext uri="{0D108BD9-81ED-4DB2-BD59-A6C34878D82A}">
                    <a16:rowId xmlns:a16="http://schemas.microsoft.com/office/drawing/2014/main" val="2374618287"/>
                  </a:ext>
                </a:extLst>
              </a:tr>
            </a:tbl>
          </a:graphicData>
        </a:graphic>
      </p:graphicFrame>
    </p:spTree>
    <p:extLst>
      <p:ext uri="{BB962C8B-B14F-4D97-AF65-F5344CB8AC3E}">
        <p14:creationId xmlns:p14="http://schemas.microsoft.com/office/powerpoint/2010/main" val="37502890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E07522-39A5-492E-728F-512D2EF1FEB4}"/>
              </a:ext>
            </a:extLst>
          </p:cNvPr>
          <p:cNvSpPr>
            <a:spLocks noGrp="1"/>
          </p:cNvSpPr>
          <p:nvPr>
            <p:ph type="title"/>
          </p:nvPr>
        </p:nvSpPr>
        <p:spPr/>
        <p:txBody>
          <a:bodyPr/>
          <a:lstStyle/>
          <a:p>
            <a:r>
              <a:rPr lang="tr-TR" b="1" dirty="0"/>
              <a:t>İştirak Bölünmesi Örnek:</a:t>
            </a:r>
          </a:p>
        </p:txBody>
      </p:sp>
      <p:sp>
        <p:nvSpPr>
          <p:cNvPr id="3" name="İçerik Yer Tutucusu 2">
            <a:extLst>
              <a:ext uri="{FF2B5EF4-FFF2-40B4-BE49-F238E27FC236}">
                <a16:creationId xmlns:a16="http://schemas.microsoft.com/office/drawing/2014/main" id="{242FA031-25E0-2C66-CF24-8215FEF5FB2C}"/>
              </a:ext>
            </a:extLst>
          </p:cNvPr>
          <p:cNvSpPr>
            <a:spLocks noGrp="1"/>
          </p:cNvSpPr>
          <p:nvPr>
            <p:ph idx="1"/>
          </p:nvPr>
        </p:nvSpPr>
        <p:spPr>
          <a:xfrm>
            <a:off x="1007882" y="1459865"/>
            <a:ext cx="10515600" cy="4351338"/>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İştirak hisselerinin şirkette kaldığı veya borçların devredilmediği İşlem sonrasında da Y kurumunun bilançosu aşağıdaki gibi olacaktır.  </a:t>
            </a:r>
          </a:p>
          <a:p>
            <a:endParaRPr lang="tr-TR" dirty="0"/>
          </a:p>
        </p:txBody>
      </p:sp>
      <p:graphicFrame>
        <p:nvGraphicFramePr>
          <p:cNvPr id="4" name="Tablo 3">
            <a:extLst>
              <a:ext uri="{FF2B5EF4-FFF2-40B4-BE49-F238E27FC236}">
                <a16:creationId xmlns:a16="http://schemas.microsoft.com/office/drawing/2014/main" id="{16CF6DE3-34AB-8A3C-92F2-A615D3BE4941}"/>
              </a:ext>
            </a:extLst>
          </p:cNvPr>
          <p:cNvGraphicFramePr>
            <a:graphicFrameLocks noGrp="1"/>
          </p:cNvGraphicFramePr>
          <p:nvPr>
            <p:extLst>
              <p:ext uri="{D42A27DB-BD31-4B8C-83A1-F6EECF244321}">
                <p14:modId xmlns:p14="http://schemas.microsoft.com/office/powerpoint/2010/main" val="1742197158"/>
              </p:ext>
            </p:extLst>
          </p:nvPr>
        </p:nvGraphicFramePr>
        <p:xfrm>
          <a:off x="2196445" y="2765843"/>
          <a:ext cx="6953055" cy="1970204"/>
        </p:xfrm>
        <a:graphic>
          <a:graphicData uri="http://schemas.openxmlformats.org/drawingml/2006/table">
            <a:tbl>
              <a:tblPr/>
              <a:tblGrid>
                <a:gridCol w="796057">
                  <a:extLst>
                    <a:ext uri="{9D8B030D-6E8A-4147-A177-3AD203B41FA5}">
                      <a16:colId xmlns:a16="http://schemas.microsoft.com/office/drawing/2014/main" val="3014050292"/>
                    </a:ext>
                  </a:extLst>
                </a:gridCol>
                <a:gridCol w="796057">
                  <a:extLst>
                    <a:ext uri="{9D8B030D-6E8A-4147-A177-3AD203B41FA5}">
                      <a16:colId xmlns:a16="http://schemas.microsoft.com/office/drawing/2014/main" val="2645447432"/>
                    </a:ext>
                  </a:extLst>
                </a:gridCol>
                <a:gridCol w="1801536">
                  <a:extLst>
                    <a:ext uri="{9D8B030D-6E8A-4147-A177-3AD203B41FA5}">
                      <a16:colId xmlns:a16="http://schemas.microsoft.com/office/drawing/2014/main" val="2789763755"/>
                    </a:ext>
                  </a:extLst>
                </a:gridCol>
                <a:gridCol w="536879">
                  <a:extLst>
                    <a:ext uri="{9D8B030D-6E8A-4147-A177-3AD203B41FA5}">
                      <a16:colId xmlns:a16="http://schemas.microsoft.com/office/drawing/2014/main" val="3877351782"/>
                    </a:ext>
                  </a:extLst>
                </a:gridCol>
                <a:gridCol w="1517482">
                  <a:extLst>
                    <a:ext uri="{9D8B030D-6E8A-4147-A177-3AD203B41FA5}">
                      <a16:colId xmlns:a16="http://schemas.microsoft.com/office/drawing/2014/main" val="3970981838"/>
                    </a:ext>
                  </a:extLst>
                </a:gridCol>
                <a:gridCol w="1505044">
                  <a:extLst>
                    <a:ext uri="{9D8B030D-6E8A-4147-A177-3AD203B41FA5}">
                      <a16:colId xmlns:a16="http://schemas.microsoft.com/office/drawing/2014/main" val="1802291156"/>
                    </a:ext>
                  </a:extLst>
                </a:gridCol>
              </a:tblGrid>
              <a:tr h="492551">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Y Kurumu</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550048659"/>
                  </a:ext>
                </a:extLst>
              </a:tr>
              <a:tr h="492551">
                <a:tc>
                  <a:txBody>
                    <a:bodyPr/>
                    <a:lstStyle/>
                    <a:p>
                      <a:pPr algn="l" fontAlgn="b"/>
                      <a:r>
                        <a:rPr lang="tr-TR" sz="1100" b="1" i="0" u="none" strike="noStrike">
                          <a:solidFill>
                            <a:srgbClr val="000000"/>
                          </a:solidFill>
                          <a:effectLst/>
                          <a:latin typeface="Calibri" panose="020F0502020204030204" pitchFamily="34" charset="0"/>
                        </a:rPr>
                        <a:t>İştirakler</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800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800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85333962"/>
                  </a:ext>
                </a:extLst>
              </a:tr>
              <a:tr h="492551">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047493243"/>
                  </a:ext>
                </a:extLst>
              </a:tr>
              <a:tr h="492551">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800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800</a:t>
                      </a:r>
                    </a:p>
                  </a:txBody>
                  <a:tcPr marL="7620" marR="7620" marT="7620" marB="0" anchor="b">
                    <a:lnL>
                      <a:noFill/>
                    </a:lnL>
                    <a:lnR>
                      <a:noFill/>
                    </a:lnR>
                    <a:lnT>
                      <a:noFill/>
                    </a:lnT>
                    <a:lnB>
                      <a:noFill/>
                    </a:lnB>
                  </a:tcPr>
                </a:tc>
                <a:extLst>
                  <a:ext uri="{0D108BD9-81ED-4DB2-BD59-A6C34878D82A}">
                    <a16:rowId xmlns:a16="http://schemas.microsoft.com/office/drawing/2014/main" val="1681854786"/>
                  </a:ext>
                </a:extLst>
              </a:tr>
            </a:tbl>
          </a:graphicData>
        </a:graphic>
      </p:graphicFrame>
    </p:spTree>
    <p:extLst>
      <p:ext uri="{BB962C8B-B14F-4D97-AF65-F5344CB8AC3E}">
        <p14:creationId xmlns:p14="http://schemas.microsoft.com/office/powerpoint/2010/main" val="10790644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E07522-39A5-492E-728F-512D2EF1FEB4}"/>
              </a:ext>
            </a:extLst>
          </p:cNvPr>
          <p:cNvSpPr>
            <a:spLocks noGrp="1"/>
          </p:cNvSpPr>
          <p:nvPr>
            <p:ph type="title"/>
          </p:nvPr>
        </p:nvSpPr>
        <p:spPr/>
        <p:txBody>
          <a:bodyPr/>
          <a:lstStyle/>
          <a:p>
            <a:r>
              <a:rPr lang="tr-TR" b="1" dirty="0"/>
              <a:t>İştirak Bölünmesi Örnek:</a:t>
            </a:r>
          </a:p>
        </p:txBody>
      </p:sp>
      <p:sp>
        <p:nvSpPr>
          <p:cNvPr id="3" name="İçerik Yer Tutucusu 2">
            <a:extLst>
              <a:ext uri="{FF2B5EF4-FFF2-40B4-BE49-F238E27FC236}">
                <a16:creationId xmlns:a16="http://schemas.microsoft.com/office/drawing/2014/main" id="{242FA031-25E0-2C66-CF24-8215FEF5FB2C}"/>
              </a:ext>
            </a:extLst>
          </p:cNvPr>
          <p:cNvSpPr>
            <a:spLocks noGrp="1"/>
          </p:cNvSpPr>
          <p:nvPr>
            <p:ph idx="1"/>
          </p:nvPr>
        </p:nvSpPr>
        <p:spPr>
          <a:xfrm>
            <a:off x="1007882" y="1459865"/>
            <a:ext cx="10515600" cy="4351338"/>
          </a:xfrm>
        </p:spPr>
        <p:txBody>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İştirak hisseleri şirkette ortaklarına verildiği için, buna bağlı borçların da devredildiği işlem sonrasında ise Y kurumunun bilançosu aşağıdaki gibi olacaktır.  </a:t>
            </a:r>
          </a:p>
          <a:p>
            <a:endParaRPr lang="tr-TR" dirty="0"/>
          </a:p>
        </p:txBody>
      </p:sp>
      <p:graphicFrame>
        <p:nvGraphicFramePr>
          <p:cNvPr id="5" name="Tablo 4">
            <a:extLst>
              <a:ext uri="{FF2B5EF4-FFF2-40B4-BE49-F238E27FC236}">
                <a16:creationId xmlns:a16="http://schemas.microsoft.com/office/drawing/2014/main" id="{C199D634-CDDD-6786-4149-D95BA544DC6B}"/>
              </a:ext>
            </a:extLst>
          </p:cNvPr>
          <p:cNvGraphicFramePr>
            <a:graphicFrameLocks noGrp="1"/>
          </p:cNvGraphicFramePr>
          <p:nvPr>
            <p:extLst>
              <p:ext uri="{D42A27DB-BD31-4B8C-83A1-F6EECF244321}">
                <p14:modId xmlns:p14="http://schemas.microsoft.com/office/powerpoint/2010/main" val="3282784110"/>
              </p:ext>
            </p:extLst>
          </p:nvPr>
        </p:nvGraphicFramePr>
        <p:xfrm>
          <a:off x="1913640" y="2639505"/>
          <a:ext cx="7890236" cy="2758628"/>
        </p:xfrm>
        <a:graphic>
          <a:graphicData uri="http://schemas.openxmlformats.org/drawingml/2006/table">
            <a:tbl>
              <a:tblPr/>
              <a:tblGrid>
                <a:gridCol w="903355">
                  <a:extLst>
                    <a:ext uri="{9D8B030D-6E8A-4147-A177-3AD203B41FA5}">
                      <a16:colId xmlns:a16="http://schemas.microsoft.com/office/drawing/2014/main" val="2487764980"/>
                    </a:ext>
                  </a:extLst>
                </a:gridCol>
                <a:gridCol w="903355">
                  <a:extLst>
                    <a:ext uri="{9D8B030D-6E8A-4147-A177-3AD203B41FA5}">
                      <a16:colId xmlns:a16="http://schemas.microsoft.com/office/drawing/2014/main" val="3534558605"/>
                    </a:ext>
                  </a:extLst>
                </a:gridCol>
                <a:gridCol w="1803757">
                  <a:extLst>
                    <a:ext uri="{9D8B030D-6E8A-4147-A177-3AD203B41FA5}">
                      <a16:colId xmlns:a16="http://schemas.microsoft.com/office/drawing/2014/main" val="3105778717"/>
                    </a:ext>
                  </a:extLst>
                </a:gridCol>
                <a:gridCol w="849846">
                  <a:extLst>
                    <a:ext uri="{9D8B030D-6E8A-4147-A177-3AD203B41FA5}">
                      <a16:colId xmlns:a16="http://schemas.microsoft.com/office/drawing/2014/main" val="3900555257"/>
                    </a:ext>
                  </a:extLst>
                </a:gridCol>
                <a:gridCol w="1722019">
                  <a:extLst>
                    <a:ext uri="{9D8B030D-6E8A-4147-A177-3AD203B41FA5}">
                      <a16:colId xmlns:a16="http://schemas.microsoft.com/office/drawing/2014/main" val="1363661513"/>
                    </a:ext>
                  </a:extLst>
                </a:gridCol>
                <a:gridCol w="1707904">
                  <a:extLst>
                    <a:ext uri="{9D8B030D-6E8A-4147-A177-3AD203B41FA5}">
                      <a16:colId xmlns:a16="http://schemas.microsoft.com/office/drawing/2014/main" val="92521770"/>
                    </a:ext>
                  </a:extLst>
                </a:gridCol>
              </a:tblGrid>
              <a:tr h="689657">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Y Kurumu</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592201181"/>
                  </a:ext>
                </a:extLst>
              </a:tr>
              <a:tr h="689657">
                <a:tc>
                  <a:txBody>
                    <a:bodyPr/>
                    <a:lstStyle/>
                    <a:p>
                      <a:pPr algn="l" fontAlgn="b"/>
                      <a:r>
                        <a:rPr lang="tr-TR" sz="1100" b="1" i="0" u="none" strike="noStrike">
                          <a:solidFill>
                            <a:srgbClr val="000000"/>
                          </a:solidFill>
                          <a:effectLst/>
                          <a:latin typeface="Calibri" panose="020F0502020204030204" pitchFamily="34" charset="0"/>
                        </a:rPr>
                        <a:t>İştirakler</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800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400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07879943"/>
                  </a:ext>
                </a:extLst>
              </a:tr>
              <a:tr h="689657">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400</a:t>
                      </a:r>
                    </a:p>
                  </a:txBody>
                  <a:tcPr marL="7620" marR="7620" marT="7620" marB="0" anchor="b">
                    <a:lnL>
                      <a:noFill/>
                    </a:lnL>
                    <a:lnR>
                      <a:noFill/>
                    </a:lnR>
                    <a:lnT>
                      <a:noFill/>
                    </a:lnT>
                    <a:lnB>
                      <a:noFill/>
                    </a:lnB>
                  </a:tcPr>
                </a:tc>
                <a:extLst>
                  <a:ext uri="{0D108BD9-81ED-4DB2-BD59-A6C34878D82A}">
                    <a16:rowId xmlns:a16="http://schemas.microsoft.com/office/drawing/2014/main" val="2297664121"/>
                  </a:ext>
                </a:extLst>
              </a:tr>
              <a:tr h="689657">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800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800</a:t>
                      </a:r>
                    </a:p>
                  </a:txBody>
                  <a:tcPr marL="7620" marR="7620" marT="7620" marB="0" anchor="b">
                    <a:lnL>
                      <a:noFill/>
                    </a:lnL>
                    <a:lnR>
                      <a:noFill/>
                    </a:lnR>
                    <a:lnT>
                      <a:noFill/>
                    </a:lnT>
                    <a:lnB>
                      <a:noFill/>
                    </a:lnB>
                  </a:tcPr>
                </a:tc>
                <a:extLst>
                  <a:ext uri="{0D108BD9-81ED-4DB2-BD59-A6C34878D82A}">
                    <a16:rowId xmlns:a16="http://schemas.microsoft.com/office/drawing/2014/main" val="4131326042"/>
                  </a:ext>
                </a:extLst>
              </a:tr>
            </a:tbl>
          </a:graphicData>
        </a:graphic>
      </p:graphicFrame>
    </p:spTree>
    <p:extLst>
      <p:ext uri="{BB962C8B-B14F-4D97-AF65-F5344CB8AC3E}">
        <p14:creationId xmlns:p14="http://schemas.microsoft.com/office/powerpoint/2010/main" val="10908755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4CF5D2-ADF2-F368-C01C-3D2AE9B7C80B}"/>
              </a:ext>
            </a:extLst>
          </p:cNvPr>
          <p:cNvSpPr>
            <a:spLocks noGrp="1"/>
          </p:cNvSpPr>
          <p:nvPr>
            <p:ph type="title"/>
          </p:nvPr>
        </p:nvSpPr>
        <p:spPr/>
        <p:txBody>
          <a:bodyPr/>
          <a:lstStyle/>
          <a:p>
            <a:r>
              <a:rPr lang="tr-TR" b="1" dirty="0"/>
              <a:t>Üretim/Hizmet İşletmesi Kısmi Bölünmesi</a:t>
            </a:r>
          </a:p>
        </p:txBody>
      </p:sp>
      <p:sp>
        <p:nvSpPr>
          <p:cNvPr id="3" name="İçerik Yer Tutucusu 2">
            <a:extLst>
              <a:ext uri="{FF2B5EF4-FFF2-40B4-BE49-F238E27FC236}">
                <a16:creationId xmlns:a16="http://schemas.microsoft.com/office/drawing/2014/main" id="{79EA6353-F790-C63E-EADA-3136F10D0AEE}"/>
              </a:ext>
            </a:extLst>
          </p:cNvPr>
          <p:cNvSpPr>
            <a:spLocks noGrp="1"/>
          </p:cNvSpPr>
          <p:nvPr>
            <p:ph idx="1"/>
          </p:nvPr>
        </p:nvSpPr>
        <p:spPr/>
        <p:txBody>
          <a:bodyPr>
            <a:normAutofit fontScale="92500" lnSpcReduction="10000"/>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600" b="0" i="0" u="none" strike="noStrike" kern="1200" cap="none" spc="0" normalizeH="0" baseline="0" noProof="0" dirty="0">
                <a:ln>
                  <a:noFill/>
                </a:ln>
                <a:solidFill>
                  <a:prstClr val="black"/>
                </a:solidFill>
                <a:effectLst/>
                <a:uLnTx/>
                <a:uFillTx/>
                <a:latin typeface="Calibri" panose="020F0502020204030204"/>
                <a:ea typeface="+mn-ea"/>
                <a:cs typeface="+mn-cs"/>
              </a:rPr>
              <a:t>Üretim/Hizmet işletmeleri  “kayıtlı değerleri” üzerinden ayni sermaye olarak mevcut ya da yeni kurulacak tam mükellef sermaye şirketine, vergisiz olarak devredebilecektir.</a:t>
            </a:r>
          </a:p>
          <a:p>
            <a:pPr algn="just">
              <a:lnSpc>
                <a:spcPct val="100000"/>
              </a:lnSpc>
              <a:defRPr/>
            </a:pPr>
            <a:r>
              <a:rPr lang="tr-TR" sz="2600" dirty="0">
                <a:solidFill>
                  <a:prstClr val="black"/>
                </a:solidFill>
                <a:latin typeface="Calibri" panose="020F0502020204030204"/>
              </a:rPr>
              <a:t>Kısmi bölünmeye konu Üretim/Hizmet işletmelerinin en az iki tam yıl süreyle elde tutulması söz konusu değildir.</a:t>
            </a:r>
          </a:p>
          <a:p>
            <a:pPr algn="just">
              <a:lnSpc>
                <a:spcPct val="100000"/>
              </a:lnSpc>
              <a:defRPr/>
            </a:pPr>
            <a:r>
              <a:rPr lang="tr-TR" sz="2600" dirty="0">
                <a:solidFill>
                  <a:prstClr val="black"/>
                </a:solidFill>
                <a:latin typeface="Calibri" panose="020F0502020204030204"/>
              </a:rPr>
              <a:t>Üretim/Hizmet işletmeleri kısmi bölünmesinde, işletme bütünlüğü korunacak şekilde faaliyetin devamı için gerekli aktif ve pasif kalemlerin tümünün devredilmesi zorunludur.</a:t>
            </a:r>
          </a:p>
          <a:p>
            <a:pPr algn="just">
              <a:lnSpc>
                <a:spcPct val="100000"/>
              </a:lnSpc>
              <a:defRPr/>
            </a:pPr>
            <a:r>
              <a:rPr lang="tr-TR" sz="2600" dirty="0">
                <a:solidFill>
                  <a:prstClr val="black"/>
                </a:solidFill>
                <a:latin typeface="Calibri" panose="020F0502020204030204"/>
              </a:rPr>
              <a:t>Kısmi bölünme sonucu hem bölünen işletmenin hem de bölünme sonucunda varlıkları devralan işletmenin faaliyetine devam etmesi esastır. Bu nedenle sadece tek işlemesi olan şirketlerde kısmi bölünme yapılamaz.</a:t>
            </a:r>
          </a:p>
          <a:p>
            <a:endParaRPr lang="tr-TR" dirty="0"/>
          </a:p>
        </p:txBody>
      </p:sp>
    </p:spTree>
    <p:extLst>
      <p:ext uri="{BB962C8B-B14F-4D97-AF65-F5344CB8AC3E}">
        <p14:creationId xmlns:p14="http://schemas.microsoft.com/office/powerpoint/2010/main" val="40092447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4CF5D2-ADF2-F368-C01C-3D2AE9B7C80B}"/>
              </a:ext>
            </a:extLst>
          </p:cNvPr>
          <p:cNvSpPr>
            <a:spLocks noGrp="1"/>
          </p:cNvSpPr>
          <p:nvPr>
            <p:ph type="title"/>
          </p:nvPr>
        </p:nvSpPr>
        <p:spPr/>
        <p:txBody>
          <a:bodyPr/>
          <a:lstStyle/>
          <a:p>
            <a:r>
              <a:rPr lang="tr-TR" b="1" dirty="0"/>
              <a:t>Üretim/Hizmet İşletmesi Kısmi Bölünmesi</a:t>
            </a:r>
          </a:p>
        </p:txBody>
      </p:sp>
      <p:sp>
        <p:nvSpPr>
          <p:cNvPr id="3" name="İçerik Yer Tutucusu 2">
            <a:extLst>
              <a:ext uri="{FF2B5EF4-FFF2-40B4-BE49-F238E27FC236}">
                <a16:creationId xmlns:a16="http://schemas.microsoft.com/office/drawing/2014/main" id="{79EA6353-F790-C63E-EADA-3136F10D0AEE}"/>
              </a:ext>
            </a:extLst>
          </p:cNvPr>
          <p:cNvSpPr>
            <a:spLocks noGrp="1"/>
          </p:cNvSpPr>
          <p:nvPr>
            <p:ph idx="1"/>
          </p:nvPr>
        </p:nvSpPr>
        <p:spPr/>
        <p:txBody>
          <a:bodyPr>
            <a:normAutofit fontScale="92500" lnSpcReduction="10000"/>
          </a:bodyPr>
          <a:lstStyle/>
          <a:p>
            <a:r>
              <a:rPr lang="tr-TR" sz="2800" b="0" i="0" u="none" strike="noStrike" baseline="0" dirty="0">
                <a:solidFill>
                  <a:srgbClr val="000000"/>
                </a:solidFill>
                <a:latin typeface="Times New Roman" panose="02020603050405020304" pitchFamily="18" charset="0"/>
              </a:rPr>
              <a:t>İşletmelerin devrinde, işletme bütünlüğü korunacak şekilde faaliyetin devamı için gerekli taşınmaz, her türlü tesis, makine ve teçhizat, alet, edevat, taşıtlar, gayri maddi haklar ile ham madde, mamul, yarı mamul mallar gibi aktif kıymetler ile ilgili pasif kıymetlerin tümünün devredilmesi zorunludur.</a:t>
            </a:r>
          </a:p>
          <a:p>
            <a:pPr algn="just"/>
            <a:r>
              <a:rPr lang="tr-TR" dirty="0">
                <a:solidFill>
                  <a:srgbClr val="000000"/>
                </a:solidFill>
                <a:latin typeface="Times New Roman" panose="02020603050405020304" pitchFamily="18" charset="0"/>
              </a:rPr>
              <a:t>Kısmi bölünmede, bölünen </a:t>
            </a:r>
            <a:r>
              <a:rPr lang="tr-TR" sz="2800" b="0" i="0" u="none" strike="noStrike" baseline="0" dirty="0">
                <a:solidFill>
                  <a:srgbClr val="000000"/>
                </a:solidFill>
                <a:latin typeface="Times New Roman" panose="02020603050405020304" pitchFamily="18" charset="0"/>
              </a:rPr>
              <a:t>kurumdan devralan kuruma zarar intikali öngörülmediğinden, geçmiş yıl zararlarının hiçbir şekilde devredilmesi mümkün değildir.</a:t>
            </a:r>
          </a:p>
          <a:p>
            <a:r>
              <a:rPr lang="tr-TR" dirty="0">
                <a:solidFill>
                  <a:srgbClr val="000000"/>
                </a:solidFill>
                <a:latin typeface="Times New Roman" panose="02020603050405020304" pitchFamily="18" charset="0"/>
              </a:rPr>
              <a:t>K</a:t>
            </a:r>
            <a:r>
              <a:rPr lang="tr-TR" sz="2800" b="0" i="0" u="none" strike="noStrike" baseline="0" dirty="0">
                <a:solidFill>
                  <a:srgbClr val="000000"/>
                </a:solidFill>
                <a:latin typeface="Times New Roman" panose="02020603050405020304" pitchFamily="18" charset="0"/>
              </a:rPr>
              <a:t>urum bilançosunda yer alan devredilen üretim ve hizmet işletmeleri ile doğrudan ilgili olan nakit, alacaklar, menkul kıymetler ve borçların da devri zorunludur. Devredilen işletme ile doğrudan bağının kurulamaması halinde ise bu kıymetlerin devri ihtiyaridir.</a:t>
            </a:r>
            <a:endParaRPr lang="tr-TR" dirty="0"/>
          </a:p>
        </p:txBody>
      </p:sp>
    </p:spTree>
    <p:extLst>
      <p:ext uri="{BB962C8B-B14F-4D97-AF65-F5344CB8AC3E}">
        <p14:creationId xmlns:p14="http://schemas.microsoft.com/office/powerpoint/2010/main" val="25047446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96EE9B-21DD-F573-A9BC-4EF13ACC9B41}"/>
              </a:ext>
            </a:extLst>
          </p:cNvPr>
          <p:cNvSpPr>
            <a:spLocks noGrp="1"/>
          </p:cNvSpPr>
          <p:nvPr>
            <p:ph type="title"/>
          </p:nvPr>
        </p:nvSpPr>
        <p:spPr/>
        <p:txBody>
          <a:bodyPr/>
          <a:lstStyle/>
          <a:p>
            <a:r>
              <a:rPr lang="tr-TR" b="1" dirty="0"/>
              <a:t>İşletme Kısmi Bölünmesi Örnek</a:t>
            </a:r>
          </a:p>
        </p:txBody>
      </p:sp>
      <p:sp>
        <p:nvSpPr>
          <p:cNvPr id="3" name="İçerik Yer Tutucusu 2">
            <a:extLst>
              <a:ext uri="{FF2B5EF4-FFF2-40B4-BE49-F238E27FC236}">
                <a16:creationId xmlns:a16="http://schemas.microsoft.com/office/drawing/2014/main" id="{306A66D0-784F-2A66-0FD6-1F53CE19A785}"/>
              </a:ext>
            </a:extLst>
          </p:cNvPr>
          <p:cNvSpPr>
            <a:spLocks noGrp="1"/>
          </p:cNvSpPr>
          <p:nvPr>
            <p:ph idx="1"/>
          </p:nvPr>
        </p:nvSpPr>
        <p:spPr/>
        <p:txBody>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X A.Ş. aktifinde bulunan </a:t>
            </a:r>
            <a:r>
              <a:rPr lang="tr-TR" dirty="0">
                <a:solidFill>
                  <a:prstClr val="black"/>
                </a:solidFill>
                <a:latin typeface="Calibri" panose="020F0502020204030204"/>
              </a:rPr>
              <a:t>i</a:t>
            </a:r>
            <a:r>
              <a:rPr kumimoji="0" lang="tr-TR" sz="2800" b="0" i="0" u="none" strike="noStrike" kern="1200" cap="none" spc="0" normalizeH="0" baseline="0" noProof="0" dirty="0" err="1">
                <a:ln>
                  <a:noFill/>
                </a:ln>
                <a:solidFill>
                  <a:prstClr val="black"/>
                </a:solidFill>
                <a:effectLst/>
                <a:uLnTx/>
                <a:uFillTx/>
                <a:latin typeface="Calibri" panose="020F0502020204030204"/>
                <a:ea typeface="+mn-ea"/>
                <a:cs typeface="+mn-cs"/>
              </a:rPr>
              <a:t>plik</a:t>
            </a: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-kumaş işletmesini kısmi bölünme yoluyla </a:t>
            </a: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yeni kurulacak </a:t>
            </a: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(Y) Kurumuna ayni sermaye olarak devretmek istemektedir. Kısmi bölünme öncesi bilançosu aşağıdaki gibidir.</a:t>
            </a:r>
          </a:p>
          <a:p>
            <a:endParaRPr lang="tr-TR" dirty="0"/>
          </a:p>
        </p:txBody>
      </p:sp>
      <p:graphicFrame>
        <p:nvGraphicFramePr>
          <p:cNvPr id="5" name="Tablo 4">
            <a:extLst>
              <a:ext uri="{FF2B5EF4-FFF2-40B4-BE49-F238E27FC236}">
                <a16:creationId xmlns:a16="http://schemas.microsoft.com/office/drawing/2014/main" id="{88835715-5F1E-78D7-68B0-BB2BA8F3A7C9}"/>
              </a:ext>
            </a:extLst>
          </p:cNvPr>
          <p:cNvGraphicFramePr>
            <a:graphicFrameLocks noGrp="1"/>
          </p:cNvGraphicFramePr>
          <p:nvPr>
            <p:extLst>
              <p:ext uri="{D42A27DB-BD31-4B8C-83A1-F6EECF244321}">
                <p14:modId xmlns:p14="http://schemas.microsoft.com/office/powerpoint/2010/main" val="2266687158"/>
              </p:ext>
            </p:extLst>
          </p:nvPr>
        </p:nvGraphicFramePr>
        <p:xfrm>
          <a:off x="1574276" y="3224525"/>
          <a:ext cx="8597248" cy="2952432"/>
        </p:xfrm>
        <a:graphic>
          <a:graphicData uri="http://schemas.openxmlformats.org/drawingml/2006/table">
            <a:tbl>
              <a:tblPr/>
              <a:tblGrid>
                <a:gridCol w="2149312">
                  <a:extLst>
                    <a:ext uri="{9D8B030D-6E8A-4147-A177-3AD203B41FA5}">
                      <a16:colId xmlns:a16="http://schemas.microsoft.com/office/drawing/2014/main" val="2069797049"/>
                    </a:ext>
                  </a:extLst>
                </a:gridCol>
                <a:gridCol w="1018934">
                  <a:extLst>
                    <a:ext uri="{9D8B030D-6E8A-4147-A177-3AD203B41FA5}">
                      <a16:colId xmlns:a16="http://schemas.microsoft.com/office/drawing/2014/main" val="1432037965"/>
                    </a:ext>
                  </a:extLst>
                </a:gridCol>
                <a:gridCol w="951268">
                  <a:extLst>
                    <a:ext uri="{9D8B030D-6E8A-4147-A177-3AD203B41FA5}">
                      <a16:colId xmlns:a16="http://schemas.microsoft.com/office/drawing/2014/main" val="3206389909"/>
                    </a:ext>
                  </a:extLst>
                </a:gridCol>
                <a:gridCol w="1086600">
                  <a:extLst>
                    <a:ext uri="{9D8B030D-6E8A-4147-A177-3AD203B41FA5}">
                      <a16:colId xmlns:a16="http://schemas.microsoft.com/office/drawing/2014/main" val="2494341264"/>
                    </a:ext>
                  </a:extLst>
                </a:gridCol>
                <a:gridCol w="1496557">
                  <a:extLst>
                    <a:ext uri="{9D8B030D-6E8A-4147-A177-3AD203B41FA5}">
                      <a16:colId xmlns:a16="http://schemas.microsoft.com/office/drawing/2014/main" val="2863626706"/>
                    </a:ext>
                  </a:extLst>
                </a:gridCol>
                <a:gridCol w="1894577">
                  <a:extLst>
                    <a:ext uri="{9D8B030D-6E8A-4147-A177-3AD203B41FA5}">
                      <a16:colId xmlns:a16="http://schemas.microsoft.com/office/drawing/2014/main" val="2061559688"/>
                    </a:ext>
                  </a:extLst>
                </a:gridCol>
              </a:tblGrid>
              <a:tr h="246036">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X.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142640377"/>
                  </a:ext>
                </a:extLst>
              </a:tr>
              <a:tr h="246036">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51498770"/>
                  </a:ext>
                </a:extLst>
              </a:tr>
              <a:tr h="246036">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2500</a:t>
                      </a:r>
                    </a:p>
                  </a:txBody>
                  <a:tcPr marL="7620" marR="7620" marT="7620" marB="0" anchor="b">
                    <a:lnL>
                      <a:noFill/>
                    </a:lnL>
                    <a:lnR>
                      <a:noFill/>
                    </a:lnR>
                    <a:lnT>
                      <a:noFill/>
                    </a:lnT>
                    <a:lnB>
                      <a:noFill/>
                    </a:lnB>
                  </a:tcPr>
                </a:tc>
                <a:extLst>
                  <a:ext uri="{0D108BD9-81ED-4DB2-BD59-A6C34878D82A}">
                    <a16:rowId xmlns:a16="http://schemas.microsoft.com/office/drawing/2014/main" val="2876967304"/>
                  </a:ext>
                </a:extLst>
              </a:tr>
              <a:tr h="246036">
                <a:tc>
                  <a:txBody>
                    <a:bodyPr/>
                    <a:lstStyle/>
                    <a:p>
                      <a:pPr algn="l" fontAlgn="b"/>
                      <a:r>
                        <a:rPr lang="tr-TR" sz="1100" b="1" i="0" u="none" strike="noStrike">
                          <a:solidFill>
                            <a:srgbClr val="000000"/>
                          </a:solidFill>
                          <a:effectLst/>
                          <a:latin typeface="Calibri" panose="020F0502020204030204" pitchFamily="34" charset="0"/>
                        </a:rPr>
                        <a:t>İplik-Kumaş İşletmesi</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1200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a:t>
                      </a:r>
                    </a:p>
                  </a:txBody>
                  <a:tcPr marL="7620" marR="7620" marT="7620" marB="0" anchor="b">
                    <a:lnL>
                      <a:noFill/>
                    </a:lnL>
                    <a:lnR>
                      <a:noFill/>
                    </a:lnR>
                    <a:lnT>
                      <a:noFill/>
                    </a:lnT>
                    <a:lnB>
                      <a:noFill/>
                    </a:lnB>
                  </a:tcPr>
                </a:tc>
                <a:extLst>
                  <a:ext uri="{0D108BD9-81ED-4DB2-BD59-A6C34878D82A}">
                    <a16:rowId xmlns:a16="http://schemas.microsoft.com/office/drawing/2014/main" val="458683706"/>
                  </a:ext>
                </a:extLst>
              </a:tr>
              <a:tr h="246036">
                <a:tc>
                  <a:txBody>
                    <a:bodyPr/>
                    <a:lstStyle/>
                    <a:p>
                      <a:pPr algn="l" fontAlgn="b"/>
                      <a:r>
                        <a:rPr lang="tr-TR" sz="1100" b="0" i="0" u="none" strike="noStrike">
                          <a:solidFill>
                            <a:srgbClr val="000000"/>
                          </a:solidFill>
                          <a:effectLst/>
                          <a:latin typeface="Calibri" panose="020F0502020204030204" pitchFamily="34" charset="0"/>
                        </a:rPr>
                        <a:t>Makine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200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tr-TR" sz="1100" b="1" i="0" u="none" strike="noStrike">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ctr" fontAlgn="b"/>
                      <a:r>
                        <a:rPr lang="tr-TR" sz="1100" b="0" i="0" u="none" strike="noStrike">
                          <a:solidFill>
                            <a:srgbClr val="000000"/>
                          </a:solidFill>
                          <a:effectLst/>
                          <a:latin typeface="Calibri" panose="020F0502020204030204" pitchFamily="34" charset="0"/>
                        </a:rPr>
                        <a:t>130</a:t>
                      </a:r>
                    </a:p>
                  </a:txBody>
                  <a:tcPr marL="7620" marR="7620" marT="7620" marB="0" anchor="b">
                    <a:lnL>
                      <a:noFill/>
                    </a:lnL>
                    <a:lnR>
                      <a:noFill/>
                    </a:lnR>
                    <a:lnT>
                      <a:noFill/>
                    </a:lnT>
                    <a:lnB>
                      <a:noFill/>
                    </a:lnB>
                  </a:tcPr>
                </a:tc>
                <a:extLst>
                  <a:ext uri="{0D108BD9-81ED-4DB2-BD59-A6C34878D82A}">
                    <a16:rowId xmlns:a16="http://schemas.microsoft.com/office/drawing/2014/main" val="2550018061"/>
                  </a:ext>
                </a:extLst>
              </a:tr>
              <a:tr h="246036">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494039731"/>
                  </a:ext>
                </a:extLst>
              </a:tr>
              <a:tr h="246036">
                <a:tc>
                  <a:txBody>
                    <a:bodyPr/>
                    <a:lstStyle/>
                    <a:p>
                      <a:pPr algn="l" fontAlgn="b"/>
                      <a:r>
                        <a:rPr lang="tr-TR" sz="1100" b="0" i="0" u="none" strike="noStrike">
                          <a:solidFill>
                            <a:srgbClr val="000000"/>
                          </a:solidFill>
                          <a:effectLst/>
                          <a:latin typeface="Calibri" panose="020F0502020204030204" pitchFamily="34" charset="0"/>
                        </a:rPr>
                        <a:t>Hammadde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529895871"/>
                  </a:ext>
                </a:extLst>
              </a:tr>
              <a:tr h="246036">
                <a:tc gridSpan="2">
                  <a:txBody>
                    <a:bodyPr/>
                    <a:lstStyle/>
                    <a:p>
                      <a:pPr algn="l" fontAlgn="b"/>
                      <a:r>
                        <a:rPr lang="tr-TR" sz="1100" b="1" i="0" u="none" strike="noStrike" dirty="0">
                          <a:solidFill>
                            <a:srgbClr val="000000"/>
                          </a:solidFill>
                          <a:effectLst/>
                          <a:latin typeface="Calibri" panose="020F0502020204030204" pitchFamily="34" charset="0"/>
                        </a:rPr>
                        <a:t>Konfeksiyon İşletmesi</a:t>
                      </a:r>
                    </a:p>
                  </a:txBody>
                  <a:tcPr marL="7620" marR="7620" marT="7620" marB="0" anchor="b">
                    <a:lnL>
                      <a:noFill/>
                    </a:lnL>
                    <a:lnR>
                      <a:noFill/>
                    </a:lnR>
                    <a:lnT>
                      <a:noFill/>
                    </a:lnT>
                    <a:lnB>
                      <a:noFill/>
                    </a:lnB>
                  </a:tcPr>
                </a:tc>
                <a:tc hMerge="1">
                  <a:txBody>
                    <a:bodyPr/>
                    <a:lstStyle/>
                    <a:p>
                      <a:endParaRPr lang="tr-TR"/>
                    </a:p>
                  </a:txBody>
                  <a:tcPr/>
                </a:tc>
                <a:tc>
                  <a:txBody>
                    <a:bodyPr/>
                    <a:lstStyle/>
                    <a:p>
                      <a:pPr algn="ctr" fontAlgn="b"/>
                      <a:r>
                        <a:rPr lang="tr-TR" sz="1100" b="0" i="0" u="none" strike="noStrike" dirty="0">
                          <a:solidFill>
                            <a:srgbClr val="000000"/>
                          </a:solidFill>
                          <a:effectLst/>
                          <a:latin typeface="Calibri" panose="020F0502020204030204" pitchFamily="34" charset="0"/>
                        </a:rPr>
                        <a:t>1500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4273878055"/>
                  </a:ext>
                </a:extLst>
              </a:tr>
              <a:tr h="246036">
                <a:tc>
                  <a:txBody>
                    <a:bodyPr/>
                    <a:lstStyle/>
                    <a:p>
                      <a:pPr algn="l" fontAlgn="b"/>
                      <a:r>
                        <a:rPr lang="tr-TR" sz="1100" b="0" i="0" u="none" strike="noStrike">
                          <a:solidFill>
                            <a:srgbClr val="000000"/>
                          </a:solidFill>
                          <a:effectLst/>
                          <a:latin typeface="Calibri" panose="020F0502020204030204" pitchFamily="34" charset="0"/>
                        </a:rPr>
                        <a:t>Makine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4253732028"/>
                  </a:ext>
                </a:extLst>
              </a:tr>
              <a:tr h="246036">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649946798"/>
                  </a:ext>
                </a:extLst>
              </a:tr>
              <a:tr h="246036">
                <a:tc>
                  <a:txBody>
                    <a:bodyPr/>
                    <a:lstStyle/>
                    <a:p>
                      <a:pPr algn="l" fontAlgn="b"/>
                      <a:r>
                        <a:rPr lang="tr-TR" sz="1100" b="0" i="0" u="none" strike="noStrike">
                          <a:solidFill>
                            <a:srgbClr val="000000"/>
                          </a:solidFill>
                          <a:effectLst/>
                          <a:latin typeface="Calibri" panose="020F0502020204030204" pitchFamily="34" charset="0"/>
                        </a:rPr>
                        <a:t>Hammadde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674341756"/>
                  </a:ext>
                </a:extLst>
              </a:tr>
              <a:tr h="246036">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3730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3730</a:t>
                      </a:r>
                    </a:p>
                  </a:txBody>
                  <a:tcPr marL="7620" marR="7620" marT="7620" marB="0" anchor="b">
                    <a:lnL>
                      <a:noFill/>
                    </a:lnL>
                    <a:lnR>
                      <a:noFill/>
                    </a:lnR>
                    <a:lnT>
                      <a:noFill/>
                    </a:lnT>
                    <a:lnB>
                      <a:noFill/>
                    </a:lnB>
                  </a:tcPr>
                </a:tc>
                <a:extLst>
                  <a:ext uri="{0D108BD9-81ED-4DB2-BD59-A6C34878D82A}">
                    <a16:rowId xmlns:a16="http://schemas.microsoft.com/office/drawing/2014/main" val="1496911423"/>
                  </a:ext>
                </a:extLst>
              </a:tr>
            </a:tbl>
          </a:graphicData>
        </a:graphic>
      </p:graphicFrame>
    </p:spTree>
    <p:extLst>
      <p:ext uri="{BB962C8B-B14F-4D97-AF65-F5344CB8AC3E}">
        <p14:creationId xmlns:p14="http://schemas.microsoft.com/office/powerpoint/2010/main" val="37285466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96EE9B-21DD-F573-A9BC-4EF13ACC9B41}"/>
              </a:ext>
            </a:extLst>
          </p:cNvPr>
          <p:cNvSpPr>
            <a:spLocks noGrp="1"/>
          </p:cNvSpPr>
          <p:nvPr>
            <p:ph type="title"/>
          </p:nvPr>
        </p:nvSpPr>
        <p:spPr>
          <a:xfrm>
            <a:off x="838200" y="365125"/>
            <a:ext cx="10515600" cy="671823"/>
          </a:xfrm>
        </p:spPr>
        <p:txBody>
          <a:bodyPr>
            <a:normAutofit fontScale="90000"/>
          </a:bodyPr>
          <a:lstStyle/>
          <a:p>
            <a:r>
              <a:rPr lang="tr-TR" b="1" dirty="0"/>
              <a:t>İşletme Kısmi Bölünmesi Örnek</a:t>
            </a:r>
          </a:p>
        </p:txBody>
      </p:sp>
      <p:sp>
        <p:nvSpPr>
          <p:cNvPr id="3" name="İçerik Yer Tutucusu 2">
            <a:extLst>
              <a:ext uri="{FF2B5EF4-FFF2-40B4-BE49-F238E27FC236}">
                <a16:creationId xmlns:a16="http://schemas.microsoft.com/office/drawing/2014/main" id="{306A66D0-784F-2A66-0FD6-1F53CE19A785}"/>
              </a:ext>
            </a:extLst>
          </p:cNvPr>
          <p:cNvSpPr>
            <a:spLocks noGrp="1"/>
          </p:cNvSpPr>
          <p:nvPr>
            <p:ph idx="1"/>
          </p:nvPr>
        </p:nvSpPr>
        <p:spPr>
          <a:xfrm>
            <a:off x="838200" y="1036948"/>
            <a:ext cx="10515600" cy="5140015"/>
          </a:xfrm>
        </p:spPr>
        <p:txBody>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1200-TL kayıtlı değerindeki iplik-kumaş işletmesi Y kurumuna ayni sermaye olarak konularak elde edilen iştirak hisseleri </a:t>
            </a: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şirket bünyesinde </a:t>
            </a: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kalacaktır. Alacakların 300-TL’si, borçların 700-TL’si iplik-kumaş işletmesine aittir. Bu işlem sonrası bilanço aşağıdaki gibi olacaktır.  </a:t>
            </a: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(1200+300-700=800)</a:t>
            </a:r>
          </a:p>
          <a:p>
            <a:endParaRPr lang="tr-TR" dirty="0"/>
          </a:p>
        </p:txBody>
      </p:sp>
      <p:graphicFrame>
        <p:nvGraphicFramePr>
          <p:cNvPr id="4" name="Tablo 3">
            <a:extLst>
              <a:ext uri="{FF2B5EF4-FFF2-40B4-BE49-F238E27FC236}">
                <a16:creationId xmlns:a16="http://schemas.microsoft.com/office/drawing/2014/main" id="{D43CC73B-6F9C-3113-7550-EF163F4611D3}"/>
              </a:ext>
            </a:extLst>
          </p:cNvPr>
          <p:cNvGraphicFramePr>
            <a:graphicFrameLocks noGrp="1"/>
          </p:cNvGraphicFramePr>
          <p:nvPr>
            <p:extLst>
              <p:ext uri="{D42A27DB-BD31-4B8C-83A1-F6EECF244321}">
                <p14:modId xmlns:p14="http://schemas.microsoft.com/office/powerpoint/2010/main" val="577714156"/>
              </p:ext>
            </p:extLst>
          </p:nvPr>
        </p:nvGraphicFramePr>
        <p:xfrm>
          <a:off x="1555423" y="3178333"/>
          <a:ext cx="8540684" cy="2722842"/>
        </p:xfrm>
        <a:graphic>
          <a:graphicData uri="http://schemas.openxmlformats.org/drawingml/2006/table">
            <a:tbl>
              <a:tblPr/>
              <a:tblGrid>
                <a:gridCol w="2135171">
                  <a:extLst>
                    <a:ext uri="{9D8B030D-6E8A-4147-A177-3AD203B41FA5}">
                      <a16:colId xmlns:a16="http://schemas.microsoft.com/office/drawing/2014/main" val="3204102633"/>
                    </a:ext>
                  </a:extLst>
                </a:gridCol>
                <a:gridCol w="1012229">
                  <a:extLst>
                    <a:ext uri="{9D8B030D-6E8A-4147-A177-3AD203B41FA5}">
                      <a16:colId xmlns:a16="http://schemas.microsoft.com/office/drawing/2014/main" val="4011634635"/>
                    </a:ext>
                  </a:extLst>
                </a:gridCol>
                <a:gridCol w="1012229">
                  <a:extLst>
                    <a:ext uri="{9D8B030D-6E8A-4147-A177-3AD203B41FA5}">
                      <a16:colId xmlns:a16="http://schemas.microsoft.com/office/drawing/2014/main" val="3132130778"/>
                    </a:ext>
                  </a:extLst>
                </a:gridCol>
                <a:gridCol w="1012229">
                  <a:extLst>
                    <a:ext uri="{9D8B030D-6E8A-4147-A177-3AD203B41FA5}">
                      <a16:colId xmlns:a16="http://schemas.microsoft.com/office/drawing/2014/main" val="2395005713"/>
                    </a:ext>
                  </a:extLst>
                </a:gridCol>
                <a:gridCol w="1486713">
                  <a:extLst>
                    <a:ext uri="{9D8B030D-6E8A-4147-A177-3AD203B41FA5}">
                      <a16:colId xmlns:a16="http://schemas.microsoft.com/office/drawing/2014/main" val="3169270595"/>
                    </a:ext>
                  </a:extLst>
                </a:gridCol>
                <a:gridCol w="1882113">
                  <a:extLst>
                    <a:ext uri="{9D8B030D-6E8A-4147-A177-3AD203B41FA5}">
                      <a16:colId xmlns:a16="http://schemas.microsoft.com/office/drawing/2014/main" val="2350040418"/>
                    </a:ext>
                  </a:extLst>
                </a:gridCol>
              </a:tblGrid>
              <a:tr h="302538">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X.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4129580678"/>
                  </a:ext>
                </a:extLst>
              </a:tr>
              <a:tr h="302538">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25735286"/>
                  </a:ext>
                </a:extLst>
              </a:tr>
              <a:tr h="302538">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700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2500</a:t>
                      </a:r>
                    </a:p>
                  </a:txBody>
                  <a:tcPr marL="7620" marR="7620" marT="7620" marB="0" anchor="b">
                    <a:lnL>
                      <a:noFill/>
                    </a:lnL>
                    <a:lnR>
                      <a:noFill/>
                    </a:lnR>
                    <a:lnT>
                      <a:noFill/>
                    </a:lnT>
                    <a:lnB>
                      <a:noFill/>
                    </a:lnB>
                  </a:tcPr>
                </a:tc>
                <a:extLst>
                  <a:ext uri="{0D108BD9-81ED-4DB2-BD59-A6C34878D82A}">
                    <a16:rowId xmlns:a16="http://schemas.microsoft.com/office/drawing/2014/main" val="3256095337"/>
                  </a:ext>
                </a:extLst>
              </a:tr>
              <a:tr h="302538">
                <a:tc>
                  <a:txBody>
                    <a:bodyPr/>
                    <a:lstStyle/>
                    <a:p>
                      <a:pPr algn="l" fontAlgn="b"/>
                      <a:r>
                        <a:rPr lang="tr-TR" sz="1100" b="1" i="0" u="none" strike="noStrike">
                          <a:solidFill>
                            <a:srgbClr val="000000"/>
                          </a:solidFill>
                          <a:effectLst/>
                          <a:latin typeface="Calibri" panose="020F0502020204030204" pitchFamily="34" charset="0"/>
                        </a:rPr>
                        <a:t>İştirakler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800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a:t>
                      </a:r>
                    </a:p>
                  </a:txBody>
                  <a:tcPr marL="7620" marR="7620" marT="7620" marB="0" anchor="b">
                    <a:lnL>
                      <a:noFill/>
                    </a:lnL>
                    <a:lnR>
                      <a:noFill/>
                    </a:lnR>
                    <a:lnT>
                      <a:noFill/>
                    </a:lnT>
                    <a:lnB>
                      <a:noFill/>
                    </a:lnB>
                  </a:tcPr>
                </a:tc>
                <a:extLst>
                  <a:ext uri="{0D108BD9-81ED-4DB2-BD59-A6C34878D82A}">
                    <a16:rowId xmlns:a16="http://schemas.microsoft.com/office/drawing/2014/main" val="1251677693"/>
                  </a:ext>
                </a:extLst>
              </a:tr>
              <a:tr h="302538">
                <a:tc gridSpan="2">
                  <a:txBody>
                    <a:bodyPr/>
                    <a:lstStyle/>
                    <a:p>
                      <a:pPr algn="l" fontAlgn="b"/>
                      <a:r>
                        <a:rPr lang="tr-TR" sz="1100" b="1" i="0" u="none" strike="noStrike" dirty="0">
                          <a:solidFill>
                            <a:srgbClr val="000000"/>
                          </a:solidFill>
                          <a:effectLst/>
                          <a:latin typeface="Calibri" panose="020F0502020204030204" pitchFamily="34" charset="0"/>
                        </a:rPr>
                        <a:t>Konfeksiyon İşletmesi</a:t>
                      </a:r>
                    </a:p>
                  </a:txBody>
                  <a:tcPr marL="7620" marR="7620" marT="7620" marB="0" anchor="b">
                    <a:lnL>
                      <a:noFill/>
                    </a:lnL>
                    <a:lnR>
                      <a:noFill/>
                    </a:lnR>
                    <a:lnT>
                      <a:noFill/>
                    </a:lnT>
                    <a:lnB>
                      <a:noFill/>
                    </a:lnB>
                  </a:tcPr>
                </a:tc>
                <a:tc hMerge="1">
                  <a:txBody>
                    <a:bodyPr/>
                    <a:lstStyle/>
                    <a:p>
                      <a:endParaRPr lang="tr-TR"/>
                    </a:p>
                  </a:txBody>
                  <a:tcPr/>
                </a:tc>
                <a:tc>
                  <a:txBody>
                    <a:bodyPr/>
                    <a:lstStyle/>
                    <a:p>
                      <a:pPr algn="ctr" fontAlgn="b"/>
                      <a:r>
                        <a:rPr lang="tr-TR" sz="1100" b="0" i="0" u="none" strike="noStrike" dirty="0">
                          <a:solidFill>
                            <a:srgbClr val="000000"/>
                          </a:solidFill>
                          <a:effectLst/>
                          <a:latin typeface="Calibri" panose="020F0502020204030204" pitchFamily="34" charset="0"/>
                        </a:rPr>
                        <a:t>1500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tr-TR" sz="1100" b="1" i="0" u="none" strike="noStrike">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ctr" fontAlgn="b"/>
                      <a:r>
                        <a:rPr lang="tr-TR" sz="1100" b="0" i="0" u="none" strike="noStrike" dirty="0">
                          <a:solidFill>
                            <a:srgbClr val="000000"/>
                          </a:solidFill>
                          <a:effectLst/>
                          <a:latin typeface="Calibri" panose="020F0502020204030204" pitchFamily="34" charset="0"/>
                        </a:rPr>
                        <a:t>130</a:t>
                      </a:r>
                    </a:p>
                  </a:txBody>
                  <a:tcPr marL="7620" marR="7620" marT="7620" marB="0" anchor="b">
                    <a:lnL>
                      <a:noFill/>
                    </a:lnL>
                    <a:lnR>
                      <a:noFill/>
                    </a:lnR>
                    <a:lnT>
                      <a:noFill/>
                    </a:lnT>
                    <a:lnB>
                      <a:noFill/>
                    </a:lnB>
                  </a:tcPr>
                </a:tc>
                <a:extLst>
                  <a:ext uri="{0D108BD9-81ED-4DB2-BD59-A6C34878D82A}">
                    <a16:rowId xmlns:a16="http://schemas.microsoft.com/office/drawing/2014/main" val="3138575379"/>
                  </a:ext>
                </a:extLst>
              </a:tr>
              <a:tr h="302538">
                <a:tc>
                  <a:txBody>
                    <a:bodyPr/>
                    <a:lstStyle/>
                    <a:p>
                      <a:pPr algn="l" fontAlgn="b"/>
                      <a:r>
                        <a:rPr lang="tr-TR" sz="1100" b="0" i="0" u="none" strike="noStrike" dirty="0">
                          <a:solidFill>
                            <a:srgbClr val="000000"/>
                          </a:solidFill>
                          <a:effectLst/>
                          <a:latin typeface="Calibri" panose="020F0502020204030204" pitchFamily="34" charset="0"/>
                        </a:rPr>
                        <a:t>Makine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289304813"/>
                  </a:ext>
                </a:extLst>
              </a:tr>
              <a:tr h="302538">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797527617"/>
                  </a:ext>
                </a:extLst>
              </a:tr>
              <a:tr h="302538">
                <a:tc>
                  <a:txBody>
                    <a:bodyPr/>
                    <a:lstStyle/>
                    <a:p>
                      <a:pPr algn="l" fontAlgn="b"/>
                      <a:r>
                        <a:rPr lang="tr-TR" sz="1100" b="0" i="0" u="none" strike="noStrike">
                          <a:solidFill>
                            <a:srgbClr val="000000"/>
                          </a:solidFill>
                          <a:effectLst/>
                          <a:latin typeface="Calibri" panose="020F0502020204030204" pitchFamily="34" charset="0"/>
                        </a:rPr>
                        <a:t>Hammadde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139837206"/>
                  </a:ext>
                </a:extLst>
              </a:tr>
              <a:tr h="302538">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3030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3030</a:t>
                      </a:r>
                    </a:p>
                  </a:txBody>
                  <a:tcPr marL="7620" marR="7620" marT="7620" marB="0" anchor="b">
                    <a:lnL>
                      <a:noFill/>
                    </a:lnL>
                    <a:lnR>
                      <a:noFill/>
                    </a:lnR>
                    <a:lnT>
                      <a:noFill/>
                    </a:lnT>
                    <a:lnB>
                      <a:noFill/>
                    </a:lnB>
                  </a:tcPr>
                </a:tc>
                <a:extLst>
                  <a:ext uri="{0D108BD9-81ED-4DB2-BD59-A6C34878D82A}">
                    <a16:rowId xmlns:a16="http://schemas.microsoft.com/office/drawing/2014/main" val="1331106192"/>
                  </a:ext>
                </a:extLst>
              </a:tr>
            </a:tbl>
          </a:graphicData>
        </a:graphic>
      </p:graphicFrame>
    </p:spTree>
    <p:extLst>
      <p:ext uri="{BB962C8B-B14F-4D97-AF65-F5344CB8AC3E}">
        <p14:creationId xmlns:p14="http://schemas.microsoft.com/office/powerpoint/2010/main" val="93197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FC616E-AFAA-797F-1744-EB7BD99422F7}"/>
              </a:ext>
            </a:extLst>
          </p:cNvPr>
          <p:cNvSpPr>
            <a:spLocks noGrp="1"/>
          </p:cNvSpPr>
          <p:nvPr>
            <p:ph type="title"/>
          </p:nvPr>
        </p:nvSpPr>
        <p:spPr/>
        <p:txBody>
          <a:bodyPr/>
          <a:lstStyle/>
          <a:p>
            <a:r>
              <a:rPr lang="tr-TR" b="1" dirty="0"/>
              <a:t>KISMİ BÖLÜNME</a:t>
            </a:r>
          </a:p>
        </p:txBody>
      </p:sp>
      <p:sp>
        <p:nvSpPr>
          <p:cNvPr id="3" name="İçerik Yer Tutucusu 2">
            <a:extLst>
              <a:ext uri="{FF2B5EF4-FFF2-40B4-BE49-F238E27FC236}">
                <a16:creationId xmlns:a16="http://schemas.microsoft.com/office/drawing/2014/main" id="{40B9D442-EA68-E362-42B4-3B9E6EB62DEE}"/>
              </a:ext>
            </a:extLst>
          </p:cNvPr>
          <p:cNvSpPr>
            <a:spLocks noGrp="1"/>
          </p:cNvSpPr>
          <p:nvPr>
            <p:ph idx="1"/>
          </p:nvPr>
        </p:nvSpPr>
        <p:spPr/>
        <p:txBody>
          <a:bodyPr>
            <a:normAutofit lnSpcReduction="10000"/>
          </a:bodyPr>
          <a:lstStyle/>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r>
              <a:rPr kumimoji="0" lang="tr-TR" sz="2600" b="1" i="0" u="none" strike="noStrike" kern="1200" cap="none" spc="0" normalizeH="0" baseline="0" noProof="0" dirty="0">
                <a:ln>
                  <a:noFill/>
                </a:ln>
                <a:solidFill>
                  <a:prstClr val="black"/>
                </a:solidFill>
                <a:effectLst/>
                <a:uLnTx/>
                <a:uFillTx/>
                <a:latin typeface="Calibri" pitchFamily="34" charset="0"/>
                <a:ea typeface="+mn-ea"/>
                <a:cs typeface="+mn-cs"/>
              </a:rPr>
              <a:t>Kısmi Bölünme (TTK-159)</a:t>
            </a: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r>
              <a:rPr kumimoji="0" lang="tr-TR" sz="2600" b="0" i="0" u="none" strike="noStrike" kern="1200" cap="none" spc="0" normalizeH="0" baseline="0" noProof="0" dirty="0">
                <a:ln>
                  <a:noFill/>
                </a:ln>
                <a:solidFill>
                  <a:prstClr val="black"/>
                </a:solidFill>
                <a:effectLst/>
                <a:uLnTx/>
                <a:uFillTx/>
                <a:latin typeface="Calibri" pitchFamily="34" charset="0"/>
                <a:ea typeface="+mn-ea"/>
                <a:cs typeface="+mn-cs"/>
              </a:rPr>
              <a:t>	Şirketin malvarlığının bir veya birden fazla bölümü diğer şirkete devrolunur.</a:t>
            </a: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r>
              <a:rPr kumimoji="0" lang="tr-TR" sz="2600" b="0" i="0" u="none" strike="noStrike" kern="1200" cap="none" spc="0" normalizeH="0" baseline="0" noProof="0" dirty="0">
                <a:ln>
                  <a:noFill/>
                </a:ln>
                <a:solidFill>
                  <a:prstClr val="black"/>
                </a:solidFill>
                <a:effectLst/>
                <a:uLnTx/>
                <a:uFillTx/>
                <a:latin typeface="Calibri" pitchFamily="34" charset="0"/>
                <a:ea typeface="+mn-ea"/>
                <a:cs typeface="+mn-cs"/>
              </a:rPr>
              <a:t>	Bölünen şirketin ortakları, </a:t>
            </a:r>
            <a:r>
              <a:rPr kumimoji="0" lang="tr-TR" sz="2600" b="0" i="0" u="none" strike="noStrike" kern="1200" cap="none" spc="0" normalizeH="0" baseline="0" noProof="0" dirty="0">
                <a:ln>
                  <a:noFill/>
                </a:ln>
                <a:solidFill>
                  <a:srgbClr val="FF0000"/>
                </a:solidFill>
                <a:effectLst/>
                <a:uLnTx/>
                <a:uFillTx/>
                <a:latin typeface="Calibri" pitchFamily="34" charset="0"/>
                <a:ea typeface="+mn-ea"/>
                <a:cs typeface="+mn-cs"/>
              </a:rPr>
              <a:t>devrolan</a:t>
            </a:r>
            <a:r>
              <a:rPr kumimoji="0" lang="tr-TR" sz="2600" b="0" i="0" u="none" strike="noStrike" kern="1200" cap="none" spc="0" normalizeH="0" baseline="0" noProof="0" dirty="0">
                <a:ln>
                  <a:noFill/>
                </a:ln>
                <a:solidFill>
                  <a:prstClr val="black"/>
                </a:solidFill>
                <a:effectLst/>
                <a:uLnTx/>
                <a:uFillTx/>
                <a:latin typeface="Calibri" pitchFamily="34" charset="0"/>
                <a:ea typeface="+mn-ea"/>
                <a:cs typeface="+mn-cs"/>
              </a:rPr>
              <a:t> şirketin paylarını ve haklarını iktisap ederler veya bölünen şirket, devredilen malvarlığı bölümlerinin karşılığında devrolan şirketlerdeki payları ve hakları elde ederek yavru şirketini oluşturur. </a:t>
            </a: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r>
              <a:rPr kumimoji="0" lang="tr-TR" sz="2600" b="0" i="0" u="none" strike="noStrike" kern="1200" cap="none" spc="0" normalizeH="0" baseline="0" noProof="0" dirty="0">
                <a:ln>
                  <a:noFill/>
                </a:ln>
                <a:solidFill>
                  <a:prstClr val="black"/>
                </a:solidFill>
                <a:effectLst/>
                <a:uLnTx/>
                <a:uFillTx/>
                <a:latin typeface="Calibri" pitchFamily="34" charset="0"/>
                <a:ea typeface="+mn-ea"/>
                <a:cs typeface="+mn-cs"/>
              </a:rPr>
              <a:t>	Bölünen şirket ortadan kalkmaz; elinde kalan malvarlığı ile faaliyetine devam eder. </a:t>
            </a: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r>
              <a:rPr kumimoji="0" lang="tr-TR" sz="2600" b="0" i="0" u="none" strike="noStrike" kern="1200" cap="none" spc="0" normalizeH="0" baseline="0" noProof="0" dirty="0">
                <a:ln>
                  <a:noFill/>
                </a:ln>
                <a:solidFill>
                  <a:prstClr val="black"/>
                </a:solidFill>
                <a:effectLst/>
                <a:uLnTx/>
                <a:uFillTx/>
                <a:latin typeface="Calibri" pitchFamily="34" charset="0"/>
                <a:ea typeface="+mn-ea"/>
                <a:cs typeface="+mn-cs"/>
              </a:rPr>
              <a:t>	</a:t>
            </a:r>
            <a:endParaRPr lang="tr-TR" dirty="0"/>
          </a:p>
        </p:txBody>
      </p:sp>
    </p:spTree>
    <p:extLst>
      <p:ext uri="{BB962C8B-B14F-4D97-AF65-F5344CB8AC3E}">
        <p14:creationId xmlns:p14="http://schemas.microsoft.com/office/powerpoint/2010/main" val="13348469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96EE9B-21DD-F573-A9BC-4EF13ACC9B41}"/>
              </a:ext>
            </a:extLst>
          </p:cNvPr>
          <p:cNvSpPr>
            <a:spLocks noGrp="1"/>
          </p:cNvSpPr>
          <p:nvPr>
            <p:ph type="title"/>
          </p:nvPr>
        </p:nvSpPr>
        <p:spPr>
          <a:xfrm>
            <a:off x="838200" y="365125"/>
            <a:ext cx="10515600" cy="671823"/>
          </a:xfrm>
        </p:spPr>
        <p:txBody>
          <a:bodyPr>
            <a:normAutofit fontScale="90000"/>
          </a:bodyPr>
          <a:lstStyle/>
          <a:p>
            <a:r>
              <a:rPr lang="tr-TR" b="1" dirty="0"/>
              <a:t>İşletme Kısmi Bölünmesi Örnek</a:t>
            </a:r>
          </a:p>
        </p:txBody>
      </p:sp>
      <p:sp>
        <p:nvSpPr>
          <p:cNvPr id="3" name="İçerik Yer Tutucusu 2">
            <a:extLst>
              <a:ext uri="{FF2B5EF4-FFF2-40B4-BE49-F238E27FC236}">
                <a16:creationId xmlns:a16="http://schemas.microsoft.com/office/drawing/2014/main" id="{306A66D0-784F-2A66-0FD6-1F53CE19A785}"/>
              </a:ext>
            </a:extLst>
          </p:cNvPr>
          <p:cNvSpPr>
            <a:spLocks noGrp="1"/>
          </p:cNvSpPr>
          <p:nvPr>
            <p:ph idx="1"/>
          </p:nvPr>
        </p:nvSpPr>
        <p:spPr>
          <a:xfrm>
            <a:off x="838200" y="1036948"/>
            <a:ext cx="10515600" cy="5140015"/>
          </a:xfrm>
        </p:spPr>
        <p:txBody>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1200-TL kayıtlı değerindeki iplik-kumaş işletmesi Y kurumuna ayni sermaye olarak konularak elde edilen iştirak hisseleri </a:t>
            </a: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şirket ortaklarına verilecektir.</a:t>
            </a: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 Alacakların 300-TL’si, borçların 700-TL’si iplik işletmesine aittir. Bu işlem sonrası bilanço aşağıdaki gibi olacaktır. </a:t>
            </a: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(Sermaye azaltımı) (1200+300-700=800)</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tr-TR" dirty="0"/>
          </a:p>
        </p:txBody>
      </p:sp>
      <p:graphicFrame>
        <p:nvGraphicFramePr>
          <p:cNvPr id="5" name="Tablo 4">
            <a:extLst>
              <a:ext uri="{FF2B5EF4-FFF2-40B4-BE49-F238E27FC236}">
                <a16:creationId xmlns:a16="http://schemas.microsoft.com/office/drawing/2014/main" id="{D7D5A729-06E8-05C5-21EC-25194F449CCC}"/>
              </a:ext>
            </a:extLst>
          </p:cNvPr>
          <p:cNvGraphicFramePr>
            <a:graphicFrameLocks noGrp="1"/>
          </p:cNvGraphicFramePr>
          <p:nvPr>
            <p:extLst>
              <p:ext uri="{D42A27DB-BD31-4B8C-83A1-F6EECF244321}">
                <p14:modId xmlns:p14="http://schemas.microsoft.com/office/powerpoint/2010/main" val="503652062"/>
              </p:ext>
            </p:extLst>
          </p:nvPr>
        </p:nvGraphicFramePr>
        <p:xfrm>
          <a:off x="1857080" y="2986970"/>
          <a:ext cx="8738648" cy="2551280"/>
        </p:xfrm>
        <a:graphic>
          <a:graphicData uri="http://schemas.openxmlformats.org/drawingml/2006/table">
            <a:tbl>
              <a:tblPr/>
              <a:tblGrid>
                <a:gridCol w="2184662">
                  <a:extLst>
                    <a:ext uri="{9D8B030D-6E8A-4147-A177-3AD203B41FA5}">
                      <a16:colId xmlns:a16="http://schemas.microsoft.com/office/drawing/2014/main" val="1223640858"/>
                    </a:ext>
                  </a:extLst>
                </a:gridCol>
                <a:gridCol w="1035692">
                  <a:extLst>
                    <a:ext uri="{9D8B030D-6E8A-4147-A177-3AD203B41FA5}">
                      <a16:colId xmlns:a16="http://schemas.microsoft.com/office/drawing/2014/main" val="1232656507"/>
                    </a:ext>
                  </a:extLst>
                </a:gridCol>
                <a:gridCol w="1035692">
                  <a:extLst>
                    <a:ext uri="{9D8B030D-6E8A-4147-A177-3AD203B41FA5}">
                      <a16:colId xmlns:a16="http://schemas.microsoft.com/office/drawing/2014/main" val="252391157"/>
                    </a:ext>
                  </a:extLst>
                </a:gridCol>
                <a:gridCol w="1035692">
                  <a:extLst>
                    <a:ext uri="{9D8B030D-6E8A-4147-A177-3AD203B41FA5}">
                      <a16:colId xmlns:a16="http://schemas.microsoft.com/office/drawing/2014/main" val="2836358719"/>
                    </a:ext>
                  </a:extLst>
                </a:gridCol>
                <a:gridCol w="1521172">
                  <a:extLst>
                    <a:ext uri="{9D8B030D-6E8A-4147-A177-3AD203B41FA5}">
                      <a16:colId xmlns:a16="http://schemas.microsoft.com/office/drawing/2014/main" val="1888097670"/>
                    </a:ext>
                  </a:extLst>
                </a:gridCol>
                <a:gridCol w="1925738">
                  <a:extLst>
                    <a:ext uri="{9D8B030D-6E8A-4147-A177-3AD203B41FA5}">
                      <a16:colId xmlns:a16="http://schemas.microsoft.com/office/drawing/2014/main" val="3526183709"/>
                    </a:ext>
                  </a:extLst>
                </a:gridCol>
              </a:tblGrid>
              <a:tr h="318910">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dirty="0">
                          <a:solidFill>
                            <a:srgbClr val="000000"/>
                          </a:solidFill>
                          <a:effectLst/>
                          <a:latin typeface="Calibri" panose="020F0502020204030204" pitchFamily="34" charset="0"/>
                        </a:rPr>
                        <a:t>X.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94021111"/>
                  </a:ext>
                </a:extLst>
              </a:tr>
              <a:tr h="318910">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54963171"/>
                  </a:ext>
                </a:extLst>
              </a:tr>
              <a:tr h="318910">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700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1700</a:t>
                      </a:r>
                    </a:p>
                  </a:txBody>
                  <a:tcPr marL="7620" marR="7620" marT="7620" marB="0" anchor="b">
                    <a:lnL>
                      <a:noFill/>
                    </a:lnL>
                    <a:lnR>
                      <a:noFill/>
                    </a:lnR>
                    <a:lnT>
                      <a:noFill/>
                    </a:lnT>
                    <a:lnB>
                      <a:noFill/>
                    </a:lnB>
                  </a:tcPr>
                </a:tc>
                <a:extLst>
                  <a:ext uri="{0D108BD9-81ED-4DB2-BD59-A6C34878D82A}">
                    <a16:rowId xmlns:a16="http://schemas.microsoft.com/office/drawing/2014/main" val="3533588514"/>
                  </a:ext>
                </a:extLst>
              </a:tr>
              <a:tr h="318910">
                <a:tc gridSpan="2">
                  <a:txBody>
                    <a:bodyPr/>
                    <a:lstStyle/>
                    <a:p>
                      <a:pPr algn="l" fontAlgn="b"/>
                      <a:r>
                        <a:rPr lang="tr-TR" sz="1100" b="1" i="0" u="none" strike="noStrike" dirty="0">
                          <a:solidFill>
                            <a:srgbClr val="000000"/>
                          </a:solidFill>
                          <a:effectLst/>
                          <a:latin typeface="Calibri" panose="020F0502020204030204" pitchFamily="34" charset="0"/>
                        </a:rPr>
                        <a:t>Konfeksiyon İşletmesi</a:t>
                      </a:r>
                    </a:p>
                  </a:txBody>
                  <a:tcPr marL="7620" marR="7620" marT="7620" marB="0" anchor="b">
                    <a:lnL>
                      <a:noFill/>
                    </a:lnL>
                    <a:lnR>
                      <a:noFill/>
                    </a:lnR>
                    <a:lnT>
                      <a:noFill/>
                    </a:lnT>
                    <a:lnB>
                      <a:noFill/>
                    </a:lnB>
                  </a:tcPr>
                </a:tc>
                <a:tc hMerge="1">
                  <a:txBody>
                    <a:bodyPr/>
                    <a:lstStyle/>
                    <a:p>
                      <a:endParaRPr lang="tr-TR"/>
                    </a:p>
                  </a:txBody>
                  <a:tcPr/>
                </a:tc>
                <a:tc>
                  <a:txBody>
                    <a:bodyPr/>
                    <a:lstStyle/>
                    <a:p>
                      <a:pPr algn="ctr" fontAlgn="b"/>
                      <a:r>
                        <a:rPr lang="tr-TR" sz="1100" b="0" i="0" u="none" strike="noStrike" dirty="0">
                          <a:solidFill>
                            <a:srgbClr val="000000"/>
                          </a:solidFill>
                          <a:effectLst/>
                          <a:latin typeface="Calibri" panose="020F0502020204030204" pitchFamily="34" charset="0"/>
                        </a:rPr>
                        <a:t>1500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a:t>
                      </a:r>
                    </a:p>
                  </a:txBody>
                  <a:tcPr marL="7620" marR="7620" marT="7620" marB="0" anchor="b">
                    <a:lnL>
                      <a:noFill/>
                    </a:lnL>
                    <a:lnR>
                      <a:noFill/>
                    </a:lnR>
                    <a:lnT>
                      <a:noFill/>
                    </a:lnT>
                    <a:lnB>
                      <a:noFill/>
                    </a:lnB>
                  </a:tcPr>
                </a:tc>
                <a:extLst>
                  <a:ext uri="{0D108BD9-81ED-4DB2-BD59-A6C34878D82A}">
                    <a16:rowId xmlns:a16="http://schemas.microsoft.com/office/drawing/2014/main" val="3596475761"/>
                  </a:ext>
                </a:extLst>
              </a:tr>
              <a:tr h="318910">
                <a:tc>
                  <a:txBody>
                    <a:bodyPr/>
                    <a:lstStyle/>
                    <a:p>
                      <a:pPr algn="l" fontAlgn="b"/>
                      <a:r>
                        <a:rPr lang="tr-TR" sz="1100" b="0" i="0" u="none" strike="noStrike">
                          <a:solidFill>
                            <a:srgbClr val="000000"/>
                          </a:solidFill>
                          <a:effectLst/>
                          <a:latin typeface="Calibri" panose="020F0502020204030204" pitchFamily="34" charset="0"/>
                        </a:rPr>
                        <a:t>Makine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tr-TR" sz="1100" b="1" i="0" u="none" strike="noStrike" dirty="0">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ctr" fontAlgn="b"/>
                      <a:r>
                        <a:rPr lang="tr-TR" sz="1100" b="0" i="0" u="none" strike="noStrike" dirty="0">
                          <a:solidFill>
                            <a:srgbClr val="000000"/>
                          </a:solidFill>
                          <a:effectLst/>
                          <a:latin typeface="Calibri" panose="020F0502020204030204" pitchFamily="34" charset="0"/>
                        </a:rPr>
                        <a:t>130</a:t>
                      </a:r>
                    </a:p>
                  </a:txBody>
                  <a:tcPr marL="7620" marR="7620" marT="7620" marB="0" anchor="b">
                    <a:lnL>
                      <a:noFill/>
                    </a:lnL>
                    <a:lnR>
                      <a:noFill/>
                    </a:lnR>
                    <a:lnT>
                      <a:noFill/>
                    </a:lnT>
                    <a:lnB>
                      <a:noFill/>
                    </a:lnB>
                  </a:tcPr>
                </a:tc>
                <a:extLst>
                  <a:ext uri="{0D108BD9-81ED-4DB2-BD59-A6C34878D82A}">
                    <a16:rowId xmlns:a16="http://schemas.microsoft.com/office/drawing/2014/main" val="2918461489"/>
                  </a:ext>
                </a:extLst>
              </a:tr>
              <a:tr h="318910">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31521577"/>
                  </a:ext>
                </a:extLst>
              </a:tr>
              <a:tr h="318910">
                <a:tc>
                  <a:txBody>
                    <a:bodyPr/>
                    <a:lstStyle/>
                    <a:p>
                      <a:pPr algn="l" fontAlgn="b"/>
                      <a:r>
                        <a:rPr lang="tr-TR" sz="1100" b="0" i="0" u="none" strike="noStrike">
                          <a:solidFill>
                            <a:srgbClr val="000000"/>
                          </a:solidFill>
                          <a:effectLst/>
                          <a:latin typeface="Calibri" panose="020F0502020204030204" pitchFamily="34" charset="0"/>
                        </a:rPr>
                        <a:t>Hammadde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002821539"/>
                  </a:ext>
                </a:extLst>
              </a:tr>
              <a:tr h="318910">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2230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2230</a:t>
                      </a:r>
                    </a:p>
                  </a:txBody>
                  <a:tcPr marL="7620" marR="7620" marT="7620" marB="0" anchor="b">
                    <a:lnL>
                      <a:noFill/>
                    </a:lnL>
                    <a:lnR>
                      <a:noFill/>
                    </a:lnR>
                    <a:lnT>
                      <a:noFill/>
                    </a:lnT>
                    <a:lnB>
                      <a:noFill/>
                    </a:lnB>
                  </a:tcPr>
                </a:tc>
                <a:extLst>
                  <a:ext uri="{0D108BD9-81ED-4DB2-BD59-A6C34878D82A}">
                    <a16:rowId xmlns:a16="http://schemas.microsoft.com/office/drawing/2014/main" val="671536062"/>
                  </a:ext>
                </a:extLst>
              </a:tr>
            </a:tbl>
          </a:graphicData>
        </a:graphic>
      </p:graphicFrame>
    </p:spTree>
    <p:extLst>
      <p:ext uri="{BB962C8B-B14F-4D97-AF65-F5344CB8AC3E}">
        <p14:creationId xmlns:p14="http://schemas.microsoft.com/office/powerpoint/2010/main" val="25114192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96EE9B-21DD-F573-A9BC-4EF13ACC9B41}"/>
              </a:ext>
            </a:extLst>
          </p:cNvPr>
          <p:cNvSpPr>
            <a:spLocks noGrp="1"/>
          </p:cNvSpPr>
          <p:nvPr>
            <p:ph type="title"/>
          </p:nvPr>
        </p:nvSpPr>
        <p:spPr>
          <a:xfrm>
            <a:off x="838200" y="365125"/>
            <a:ext cx="10515600" cy="671823"/>
          </a:xfrm>
        </p:spPr>
        <p:txBody>
          <a:bodyPr>
            <a:normAutofit fontScale="90000"/>
          </a:bodyPr>
          <a:lstStyle/>
          <a:p>
            <a:r>
              <a:rPr lang="tr-TR" b="1" dirty="0"/>
              <a:t>İşletme Kısmi Bölünmesi Örnek</a:t>
            </a:r>
          </a:p>
        </p:txBody>
      </p:sp>
      <p:sp>
        <p:nvSpPr>
          <p:cNvPr id="3" name="İçerik Yer Tutucusu 2">
            <a:extLst>
              <a:ext uri="{FF2B5EF4-FFF2-40B4-BE49-F238E27FC236}">
                <a16:creationId xmlns:a16="http://schemas.microsoft.com/office/drawing/2014/main" id="{306A66D0-784F-2A66-0FD6-1F53CE19A785}"/>
              </a:ext>
            </a:extLst>
          </p:cNvPr>
          <p:cNvSpPr>
            <a:spLocks noGrp="1"/>
          </p:cNvSpPr>
          <p:nvPr>
            <p:ph idx="1"/>
          </p:nvPr>
        </p:nvSpPr>
        <p:spPr>
          <a:xfrm>
            <a:off x="838200" y="1036948"/>
            <a:ext cx="10515600" cy="5140015"/>
          </a:xfrm>
        </p:spPr>
        <p:txBody>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İşlem sonrasında Y kurumunun bilançosu aşağıdaki gibi olacaktır.  </a:t>
            </a:r>
          </a:p>
          <a:p>
            <a:endParaRPr lang="tr-TR" dirty="0"/>
          </a:p>
        </p:txBody>
      </p:sp>
      <p:graphicFrame>
        <p:nvGraphicFramePr>
          <p:cNvPr id="5" name="Tablo 4">
            <a:extLst>
              <a:ext uri="{FF2B5EF4-FFF2-40B4-BE49-F238E27FC236}">
                <a16:creationId xmlns:a16="http://schemas.microsoft.com/office/drawing/2014/main" id="{64121C6B-0D33-344A-93C4-4BA238FAA9D9}"/>
              </a:ext>
            </a:extLst>
          </p:cNvPr>
          <p:cNvGraphicFramePr>
            <a:graphicFrameLocks noGrp="1"/>
          </p:cNvGraphicFramePr>
          <p:nvPr>
            <p:extLst>
              <p:ext uri="{D42A27DB-BD31-4B8C-83A1-F6EECF244321}">
                <p14:modId xmlns:p14="http://schemas.microsoft.com/office/powerpoint/2010/main" val="1951844022"/>
              </p:ext>
            </p:extLst>
          </p:nvPr>
        </p:nvGraphicFramePr>
        <p:xfrm>
          <a:off x="1300899" y="2026763"/>
          <a:ext cx="9096865" cy="2997728"/>
        </p:xfrm>
        <a:graphic>
          <a:graphicData uri="http://schemas.openxmlformats.org/drawingml/2006/table">
            <a:tbl>
              <a:tblPr/>
              <a:tblGrid>
                <a:gridCol w="2274217">
                  <a:extLst>
                    <a:ext uri="{9D8B030D-6E8A-4147-A177-3AD203B41FA5}">
                      <a16:colId xmlns:a16="http://schemas.microsoft.com/office/drawing/2014/main" val="999998543"/>
                    </a:ext>
                  </a:extLst>
                </a:gridCol>
                <a:gridCol w="1078147">
                  <a:extLst>
                    <a:ext uri="{9D8B030D-6E8A-4147-A177-3AD203B41FA5}">
                      <a16:colId xmlns:a16="http://schemas.microsoft.com/office/drawing/2014/main" val="1403805371"/>
                    </a:ext>
                  </a:extLst>
                </a:gridCol>
                <a:gridCol w="1078147">
                  <a:extLst>
                    <a:ext uri="{9D8B030D-6E8A-4147-A177-3AD203B41FA5}">
                      <a16:colId xmlns:a16="http://schemas.microsoft.com/office/drawing/2014/main" val="410527821"/>
                    </a:ext>
                  </a:extLst>
                </a:gridCol>
                <a:gridCol w="1078147">
                  <a:extLst>
                    <a:ext uri="{9D8B030D-6E8A-4147-A177-3AD203B41FA5}">
                      <a16:colId xmlns:a16="http://schemas.microsoft.com/office/drawing/2014/main" val="2040731517"/>
                    </a:ext>
                  </a:extLst>
                </a:gridCol>
                <a:gridCol w="1583529">
                  <a:extLst>
                    <a:ext uri="{9D8B030D-6E8A-4147-A177-3AD203B41FA5}">
                      <a16:colId xmlns:a16="http://schemas.microsoft.com/office/drawing/2014/main" val="2441138385"/>
                    </a:ext>
                  </a:extLst>
                </a:gridCol>
                <a:gridCol w="2004678">
                  <a:extLst>
                    <a:ext uri="{9D8B030D-6E8A-4147-A177-3AD203B41FA5}">
                      <a16:colId xmlns:a16="http://schemas.microsoft.com/office/drawing/2014/main" val="2478598452"/>
                    </a:ext>
                  </a:extLst>
                </a:gridCol>
              </a:tblGrid>
              <a:tr h="374716">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Y Kurumu</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308791905"/>
                  </a:ext>
                </a:extLst>
              </a:tr>
              <a:tr h="374716">
                <a:tc>
                  <a:txBody>
                    <a:bodyPr/>
                    <a:lstStyle/>
                    <a:p>
                      <a:pPr algn="l" fontAlgn="b"/>
                      <a:r>
                        <a:rPr lang="tr-TR" sz="1100" b="1" i="0" u="none" strike="noStrike">
                          <a:solidFill>
                            <a:srgbClr val="000000"/>
                          </a:solidFill>
                          <a:effectLst/>
                          <a:latin typeface="Calibri" panose="020F0502020204030204" pitchFamily="34" charset="0"/>
                        </a:rPr>
                        <a:t>Alacaklar</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300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700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01854455"/>
                  </a:ext>
                </a:extLst>
              </a:tr>
              <a:tr h="374716">
                <a:tc>
                  <a:txBody>
                    <a:bodyPr/>
                    <a:lstStyle/>
                    <a:p>
                      <a:pPr algn="l" fontAlgn="b"/>
                      <a:r>
                        <a:rPr lang="tr-TR" sz="1100" b="1" i="0" u="none" strike="noStrike">
                          <a:solidFill>
                            <a:srgbClr val="000000"/>
                          </a:solidFill>
                          <a:effectLst/>
                          <a:latin typeface="Calibri" panose="020F0502020204030204" pitchFamily="34" charset="0"/>
                        </a:rPr>
                        <a:t>İplik İşletmesi</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1200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800</a:t>
                      </a:r>
                    </a:p>
                  </a:txBody>
                  <a:tcPr marL="7620" marR="7620" marT="7620" marB="0" anchor="b">
                    <a:lnL>
                      <a:noFill/>
                    </a:lnL>
                    <a:lnR>
                      <a:noFill/>
                    </a:lnR>
                    <a:lnT>
                      <a:noFill/>
                    </a:lnT>
                    <a:lnB>
                      <a:noFill/>
                    </a:lnB>
                  </a:tcPr>
                </a:tc>
                <a:extLst>
                  <a:ext uri="{0D108BD9-81ED-4DB2-BD59-A6C34878D82A}">
                    <a16:rowId xmlns:a16="http://schemas.microsoft.com/office/drawing/2014/main" val="643727099"/>
                  </a:ext>
                </a:extLst>
              </a:tr>
              <a:tr h="374716">
                <a:tc>
                  <a:txBody>
                    <a:bodyPr/>
                    <a:lstStyle/>
                    <a:p>
                      <a:pPr algn="l" fontAlgn="b"/>
                      <a:r>
                        <a:rPr lang="tr-TR" sz="1100" b="0" i="0" u="none" strike="noStrike" dirty="0">
                          <a:solidFill>
                            <a:srgbClr val="000000"/>
                          </a:solidFill>
                          <a:effectLst/>
                          <a:latin typeface="Calibri" panose="020F0502020204030204" pitchFamily="34" charset="0"/>
                        </a:rPr>
                        <a:t>Makine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200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818135498"/>
                  </a:ext>
                </a:extLst>
              </a:tr>
              <a:tr h="374716">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074380070"/>
                  </a:ext>
                </a:extLst>
              </a:tr>
              <a:tr h="374716">
                <a:tc>
                  <a:txBody>
                    <a:bodyPr/>
                    <a:lstStyle/>
                    <a:p>
                      <a:pPr algn="l" fontAlgn="b"/>
                      <a:r>
                        <a:rPr lang="tr-TR" sz="1100" b="0" i="0" u="none" strike="noStrike">
                          <a:solidFill>
                            <a:srgbClr val="000000"/>
                          </a:solidFill>
                          <a:effectLst/>
                          <a:latin typeface="Calibri" panose="020F0502020204030204" pitchFamily="34" charset="0"/>
                        </a:rPr>
                        <a:t>Hammadde</a:t>
                      </a: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4054421260"/>
                  </a:ext>
                </a:extLst>
              </a:tr>
              <a:tr h="374716">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804143021"/>
                  </a:ext>
                </a:extLst>
              </a:tr>
              <a:tr h="374716">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1500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1500</a:t>
                      </a:r>
                    </a:p>
                  </a:txBody>
                  <a:tcPr marL="7620" marR="7620" marT="7620" marB="0" anchor="b">
                    <a:lnL>
                      <a:noFill/>
                    </a:lnL>
                    <a:lnR>
                      <a:noFill/>
                    </a:lnR>
                    <a:lnT>
                      <a:noFill/>
                    </a:lnT>
                    <a:lnB>
                      <a:noFill/>
                    </a:lnB>
                  </a:tcPr>
                </a:tc>
                <a:extLst>
                  <a:ext uri="{0D108BD9-81ED-4DB2-BD59-A6C34878D82A}">
                    <a16:rowId xmlns:a16="http://schemas.microsoft.com/office/drawing/2014/main" val="246129419"/>
                  </a:ext>
                </a:extLst>
              </a:tr>
            </a:tbl>
          </a:graphicData>
        </a:graphic>
      </p:graphicFrame>
    </p:spTree>
    <p:extLst>
      <p:ext uri="{BB962C8B-B14F-4D97-AF65-F5344CB8AC3E}">
        <p14:creationId xmlns:p14="http://schemas.microsoft.com/office/powerpoint/2010/main" val="42929100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DDE34-37E2-B3D1-B88C-EB2A924C6E44}"/>
              </a:ext>
            </a:extLst>
          </p:cNvPr>
          <p:cNvSpPr>
            <a:spLocks noGrp="1"/>
          </p:cNvSpPr>
          <p:nvPr>
            <p:ph type="title"/>
          </p:nvPr>
        </p:nvSpPr>
        <p:spPr/>
        <p:txBody>
          <a:bodyPr/>
          <a:lstStyle/>
          <a:p>
            <a:r>
              <a:rPr lang="tr-TR" b="1" dirty="0"/>
              <a:t>Devre Konu Net Varlık Sıfır veya Negatifse Örnek</a:t>
            </a:r>
          </a:p>
        </p:txBody>
      </p:sp>
      <p:sp>
        <p:nvSpPr>
          <p:cNvPr id="3" name="İçerik Yer Tutucusu 2">
            <a:extLst>
              <a:ext uri="{FF2B5EF4-FFF2-40B4-BE49-F238E27FC236}">
                <a16:creationId xmlns:a16="http://schemas.microsoft.com/office/drawing/2014/main" id="{7323A458-B692-76BA-73E7-CCA5020939FA}"/>
              </a:ext>
            </a:extLst>
          </p:cNvPr>
          <p:cNvSpPr>
            <a:spLocks noGrp="1"/>
          </p:cNvSpPr>
          <p:nvPr>
            <p:ph idx="1"/>
          </p:nvPr>
        </p:nvSpPr>
        <p:spPr/>
        <p:txBody>
          <a:bodyPr>
            <a:normAutofit lnSpcReduction="10000"/>
          </a:bodyPr>
          <a:lstStyle/>
          <a:p>
            <a:pPr marL="0" indent="0" algn="just">
              <a:buNone/>
            </a:pPr>
            <a:r>
              <a:rPr lang="tr-TR" sz="2800" b="0" i="0" u="none" strike="noStrike" baseline="0" dirty="0">
                <a:solidFill>
                  <a:srgbClr val="000000"/>
                </a:solidFill>
                <a:latin typeface="Times New Roman" panose="02020603050405020304" pitchFamily="18" charset="0"/>
              </a:rPr>
              <a:t>Kısmi bölünmeye konu olan iktisadi kıymetlerle birlikte bunlara bağlı borçların da devredilmesi sonucu devre konu iktisadi kıymetlerin kayıtlı değerlerinin sıfır veya negatif olması durumunda, devredilen iktisadi kıymetler defter değerleri üzerinden devredilecek, ancak devredilen iktisadi kıymetler karşılığında alınan iştirak hisselerinin bilançoda iz bedeli ile takip edilmesi gerekecektir. </a:t>
            </a:r>
          </a:p>
          <a:p>
            <a:pPr marL="0" indent="0" algn="just">
              <a:buNone/>
            </a:pPr>
            <a:r>
              <a:rPr lang="tr-TR" sz="2800" b="0" i="0" u="none" strike="noStrike" baseline="0" dirty="0">
                <a:solidFill>
                  <a:srgbClr val="000000"/>
                </a:solidFill>
                <a:latin typeface="Times New Roman" panose="02020603050405020304" pitchFamily="18" charset="0"/>
              </a:rPr>
              <a:t>Diğer taraftan, devre konu net değerin negatif olması durumunda ise bu negatif farkın geçici bir hesapta izlenmesi gerekmektedir. İktisadi kıymetler karşılığında alınan ve kayıtlarda iz bedeliyle takip edilecek iştirak hisselerinin, elden çıkartılması halinde ise bu geçici hesap kapatılarak vergilendirilecek kârlar hesabına aktarılacaktır.</a:t>
            </a:r>
            <a:endParaRPr lang="tr-TR" dirty="0"/>
          </a:p>
        </p:txBody>
      </p:sp>
    </p:spTree>
    <p:extLst>
      <p:ext uri="{BB962C8B-B14F-4D97-AF65-F5344CB8AC3E}">
        <p14:creationId xmlns:p14="http://schemas.microsoft.com/office/powerpoint/2010/main" val="2770583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C74C96-47DE-4E4A-F5C6-3A30A248F4E6}"/>
              </a:ext>
            </a:extLst>
          </p:cNvPr>
          <p:cNvSpPr>
            <a:spLocks noGrp="1"/>
          </p:cNvSpPr>
          <p:nvPr>
            <p:ph type="title"/>
          </p:nvPr>
        </p:nvSpPr>
        <p:spPr>
          <a:xfrm>
            <a:off x="838200" y="365125"/>
            <a:ext cx="10515600" cy="596409"/>
          </a:xfrm>
        </p:spPr>
        <p:txBody>
          <a:bodyPr>
            <a:normAutofit fontScale="90000"/>
          </a:bodyPr>
          <a:lstStyle/>
          <a:p>
            <a:r>
              <a:rPr lang="tr-TR" b="1" dirty="0"/>
              <a:t>Örnek</a:t>
            </a:r>
          </a:p>
        </p:txBody>
      </p:sp>
      <p:sp>
        <p:nvSpPr>
          <p:cNvPr id="3" name="İçerik Yer Tutucusu 2">
            <a:extLst>
              <a:ext uri="{FF2B5EF4-FFF2-40B4-BE49-F238E27FC236}">
                <a16:creationId xmlns:a16="http://schemas.microsoft.com/office/drawing/2014/main" id="{83748C5D-7534-8DA7-2E13-73E36DA2155B}"/>
              </a:ext>
            </a:extLst>
          </p:cNvPr>
          <p:cNvSpPr>
            <a:spLocks noGrp="1"/>
          </p:cNvSpPr>
          <p:nvPr>
            <p:ph idx="1"/>
          </p:nvPr>
        </p:nvSpPr>
        <p:spPr>
          <a:xfrm>
            <a:off x="838200" y="1150070"/>
            <a:ext cx="10515600" cy="5026893"/>
          </a:xfrm>
        </p:spPr>
        <p:txBody>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X A.Ş. aktifinde bulunan otel hizmet işletmesini kısmi bölünme yoluyla </a:t>
            </a: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yeni kurulacak </a:t>
            </a: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(Y) Kurumuna ayni sermaye olarak devretmek istemektedir. Kısmi bölünme öncesi bilançosu aşağıdaki gibidir.</a:t>
            </a:r>
          </a:p>
          <a:p>
            <a:endParaRPr lang="tr-TR" dirty="0"/>
          </a:p>
        </p:txBody>
      </p:sp>
      <p:graphicFrame>
        <p:nvGraphicFramePr>
          <p:cNvPr id="5" name="Tablo 4">
            <a:extLst>
              <a:ext uri="{FF2B5EF4-FFF2-40B4-BE49-F238E27FC236}">
                <a16:creationId xmlns:a16="http://schemas.microsoft.com/office/drawing/2014/main" id="{844206DE-EC1F-017B-4BFC-71F61620106F}"/>
              </a:ext>
            </a:extLst>
          </p:cNvPr>
          <p:cNvGraphicFramePr>
            <a:graphicFrameLocks noGrp="1"/>
          </p:cNvGraphicFramePr>
          <p:nvPr>
            <p:extLst>
              <p:ext uri="{D42A27DB-BD31-4B8C-83A1-F6EECF244321}">
                <p14:modId xmlns:p14="http://schemas.microsoft.com/office/powerpoint/2010/main" val="1391403182"/>
              </p:ext>
            </p:extLst>
          </p:nvPr>
        </p:nvGraphicFramePr>
        <p:xfrm>
          <a:off x="1923068" y="2639505"/>
          <a:ext cx="8842341" cy="3271092"/>
        </p:xfrm>
        <a:graphic>
          <a:graphicData uri="http://schemas.openxmlformats.org/drawingml/2006/table">
            <a:tbl>
              <a:tblPr/>
              <a:tblGrid>
                <a:gridCol w="1816400">
                  <a:extLst>
                    <a:ext uri="{9D8B030D-6E8A-4147-A177-3AD203B41FA5}">
                      <a16:colId xmlns:a16="http://schemas.microsoft.com/office/drawing/2014/main" val="2748949536"/>
                    </a:ext>
                  </a:extLst>
                </a:gridCol>
                <a:gridCol w="1690262">
                  <a:extLst>
                    <a:ext uri="{9D8B030D-6E8A-4147-A177-3AD203B41FA5}">
                      <a16:colId xmlns:a16="http://schemas.microsoft.com/office/drawing/2014/main" val="248262664"/>
                    </a:ext>
                  </a:extLst>
                </a:gridCol>
                <a:gridCol w="807289">
                  <a:extLst>
                    <a:ext uri="{9D8B030D-6E8A-4147-A177-3AD203B41FA5}">
                      <a16:colId xmlns:a16="http://schemas.microsoft.com/office/drawing/2014/main" val="1071949714"/>
                    </a:ext>
                  </a:extLst>
                </a:gridCol>
                <a:gridCol w="1740718">
                  <a:extLst>
                    <a:ext uri="{9D8B030D-6E8A-4147-A177-3AD203B41FA5}">
                      <a16:colId xmlns:a16="http://schemas.microsoft.com/office/drawing/2014/main" val="1514913797"/>
                    </a:ext>
                  </a:extLst>
                </a:gridCol>
                <a:gridCol w="1160479">
                  <a:extLst>
                    <a:ext uri="{9D8B030D-6E8A-4147-A177-3AD203B41FA5}">
                      <a16:colId xmlns:a16="http://schemas.microsoft.com/office/drawing/2014/main" val="3789054356"/>
                    </a:ext>
                  </a:extLst>
                </a:gridCol>
                <a:gridCol w="1627193">
                  <a:extLst>
                    <a:ext uri="{9D8B030D-6E8A-4147-A177-3AD203B41FA5}">
                      <a16:colId xmlns:a16="http://schemas.microsoft.com/office/drawing/2014/main" val="510240426"/>
                    </a:ext>
                  </a:extLst>
                </a:gridCol>
              </a:tblGrid>
              <a:tr h="272591">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X.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0468490"/>
                  </a:ext>
                </a:extLst>
              </a:tr>
              <a:tr h="272591">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67875766"/>
                  </a:ext>
                </a:extLst>
              </a:tr>
              <a:tr h="272591">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2200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3500</a:t>
                      </a:r>
                    </a:p>
                  </a:txBody>
                  <a:tcPr marL="7620" marR="7620" marT="7620" marB="0" anchor="b">
                    <a:lnL>
                      <a:noFill/>
                    </a:lnL>
                    <a:lnR>
                      <a:noFill/>
                    </a:lnR>
                    <a:lnT>
                      <a:noFill/>
                    </a:lnT>
                    <a:lnB>
                      <a:noFill/>
                    </a:lnB>
                  </a:tcPr>
                </a:tc>
                <a:extLst>
                  <a:ext uri="{0D108BD9-81ED-4DB2-BD59-A6C34878D82A}">
                    <a16:rowId xmlns:a16="http://schemas.microsoft.com/office/drawing/2014/main" val="1073327030"/>
                  </a:ext>
                </a:extLst>
              </a:tr>
              <a:tr h="272591">
                <a:tc>
                  <a:txBody>
                    <a:bodyPr/>
                    <a:lstStyle/>
                    <a:p>
                      <a:pPr algn="l" fontAlgn="b"/>
                      <a:r>
                        <a:rPr lang="tr-TR" sz="1100" b="1" i="0" u="none" strike="noStrike">
                          <a:solidFill>
                            <a:srgbClr val="000000"/>
                          </a:solidFill>
                          <a:effectLst/>
                          <a:latin typeface="Calibri" panose="020F0502020204030204" pitchFamily="34" charset="0"/>
                        </a:rPr>
                        <a:t>Otel İşletmesi</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2000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100</a:t>
                      </a:r>
                    </a:p>
                  </a:txBody>
                  <a:tcPr marL="7620" marR="7620" marT="7620" marB="0" anchor="b">
                    <a:lnL>
                      <a:noFill/>
                    </a:lnL>
                    <a:lnR>
                      <a:noFill/>
                    </a:lnR>
                    <a:lnT>
                      <a:noFill/>
                    </a:lnT>
                    <a:lnB>
                      <a:noFill/>
                    </a:lnB>
                  </a:tcPr>
                </a:tc>
                <a:extLst>
                  <a:ext uri="{0D108BD9-81ED-4DB2-BD59-A6C34878D82A}">
                    <a16:rowId xmlns:a16="http://schemas.microsoft.com/office/drawing/2014/main" val="968913811"/>
                  </a:ext>
                </a:extLst>
              </a:tr>
              <a:tr h="272591">
                <a:tc>
                  <a:txBody>
                    <a:bodyPr/>
                    <a:lstStyle/>
                    <a:p>
                      <a:pPr algn="l" fontAlgn="b"/>
                      <a:r>
                        <a:rPr lang="tr-TR" sz="1100" b="0" i="0" u="none" strike="noStrike">
                          <a:solidFill>
                            <a:srgbClr val="000000"/>
                          </a:solidFill>
                          <a:effectLst/>
                          <a:latin typeface="Calibri" panose="020F0502020204030204" pitchFamily="34" charset="0"/>
                        </a:rPr>
                        <a:t>Makine-Techizat</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130</a:t>
                      </a:r>
                    </a:p>
                  </a:txBody>
                  <a:tcPr marL="7620" marR="7620" marT="7620" marB="0" anchor="b">
                    <a:lnL>
                      <a:noFill/>
                    </a:lnL>
                    <a:lnR>
                      <a:noFill/>
                    </a:lnR>
                    <a:lnT>
                      <a:noFill/>
                    </a:lnT>
                    <a:lnB>
                      <a:noFill/>
                    </a:lnB>
                  </a:tcPr>
                </a:tc>
                <a:extLst>
                  <a:ext uri="{0D108BD9-81ED-4DB2-BD59-A6C34878D82A}">
                    <a16:rowId xmlns:a16="http://schemas.microsoft.com/office/drawing/2014/main" val="4035981952"/>
                  </a:ext>
                </a:extLst>
              </a:tr>
              <a:tr h="272591">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414170091"/>
                  </a:ext>
                </a:extLst>
              </a:tr>
              <a:tr h="272591">
                <a:tc>
                  <a:txBody>
                    <a:bodyPr/>
                    <a:lstStyle/>
                    <a:p>
                      <a:pPr algn="l" fontAlgn="b"/>
                      <a:r>
                        <a:rPr lang="tr-TR" sz="1100" b="0" i="0" u="none" strike="noStrike">
                          <a:solidFill>
                            <a:srgbClr val="000000"/>
                          </a:solidFill>
                          <a:effectLst/>
                          <a:latin typeface="Calibri" panose="020F0502020204030204" pitchFamily="34" charset="0"/>
                        </a:rPr>
                        <a:t>Malzeme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812658084"/>
                  </a:ext>
                </a:extLst>
              </a:tr>
              <a:tr h="272591">
                <a:tc>
                  <a:txBody>
                    <a:bodyPr/>
                    <a:lstStyle/>
                    <a:p>
                      <a:pPr algn="l" fontAlgn="b"/>
                      <a:r>
                        <a:rPr lang="tr-TR" sz="1100" b="1" i="0" u="none" strike="noStrike">
                          <a:solidFill>
                            <a:srgbClr val="000000"/>
                          </a:solidFill>
                          <a:effectLst/>
                          <a:latin typeface="Calibri" panose="020F0502020204030204" pitchFamily="34" charset="0"/>
                        </a:rPr>
                        <a:t>Okul İşletmesi</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2500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892996428"/>
                  </a:ext>
                </a:extLst>
              </a:tr>
              <a:tr h="272591">
                <a:tc>
                  <a:txBody>
                    <a:bodyPr/>
                    <a:lstStyle/>
                    <a:p>
                      <a:pPr algn="l" fontAlgn="b"/>
                      <a:r>
                        <a:rPr lang="tr-TR" sz="1100" b="0" i="0" u="none" strike="noStrike">
                          <a:solidFill>
                            <a:srgbClr val="000000"/>
                          </a:solidFill>
                          <a:effectLst/>
                          <a:latin typeface="Calibri" panose="020F0502020204030204" pitchFamily="34" charset="0"/>
                        </a:rPr>
                        <a:t>Demirbaş</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05407733"/>
                  </a:ext>
                </a:extLst>
              </a:tr>
              <a:tr h="272591">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833275765"/>
                  </a:ext>
                </a:extLst>
              </a:tr>
              <a:tr h="272591">
                <a:tc>
                  <a:txBody>
                    <a:bodyPr/>
                    <a:lstStyle/>
                    <a:p>
                      <a:pPr algn="l" fontAlgn="b"/>
                      <a:r>
                        <a:rPr lang="tr-TR" sz="1100" b="0" i="0" u="none" strike="noStrike">
                          <a:solidFill>
                            <a:srgbClr val="000000"/>
                          </a:solidFill>
                          <a:effectLst/>
                          <a:latin typeface="Calibri" panose="020F0502020204030204" pitchFamily="34" charset="0"/>
                        </a:rPr>
                        <a:t>Malzeme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739469297"/>
                  </a:ext>
                </a:extLst>
              </a:tr>
              <a:tr h="272591">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6730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6730</a:t>
                      </a:r>
                    </a:p>
                  </a:txBody>
                  <a:tcPr marL="7620" marR="7620" marT="7620" marB="0" anchor="b">
                    <a:lnL>
                      <a:noFill/>
                    </a:lnL>
                    <a:lnR>
                      <a:noFill/>
                    </a:lnR>
                    <a:lnT>
                      <a:noFill/>
                    </a:lnT>
                    <a:lnB>
                      <a:noFill/>
                    </a:lnB>
                  </a:tcPr>
                </a:tc>
                <a:extLst>
                  <a:ext uri="{0D108BD9-81ED-4DB2-BD59-A6C34878D82A}">
                    <a16:rowId xmlns:a16="http://schemas.microsoft.com/office/drawing/2014/main" val="570803290"/>
                  </a:ext>
                </a:extLst>
              </a:tr>
            </a:tbl>
          </a:graphicData>
        </a:graphic>
      </p:graphicFrame>
    </p:spTree>
    <p:extLst>
      <p:ext uri="{BB962C8B-B14F-4D97-AF65-F5344CB8AC3E}">
        <p14:creationId xmlns:p14="http://schemas.microsoft.com/office/powerpoint/2010/main" val="36538328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C74C96-47DE-4E4A-F5C6-3A30A248F4E6}"/>
              </a:ext>
            </a:extLst>
          </p:cNvPr>
          <p:cNvSpPr>
            <a:spLocks noGrp="1"/>
          </p:cNvSpPr>
          <p:nvPr>
            <p:ph type="title"/>
          </p:nvPr>
        </p:nvSpPr>
        <p:spPr>
          <a:xfrm>
            <a:off x="838200" y="365125"/>
            <a:ext cx="10515600" cy="596409"/>
          </a:xfrm>
        </p:spPr>
        <p:txBody>
          <a:bodyPr>
            <a:normAutofit fontScale="90000"/>
          </a:bodyPr>
          <a:lstStyle/>
          <a:p>
            <a:r>
              <a:rPr lang="tr-TR" b="1" dirty="0"/>
              <a:t>Örnek</a:t>
            </a:r>
          </a:p>
        </p:txBody>
      </p:sp>
      <p:sp>
        <p:nvSpPr>
          <p:cNvPr id="3" name="İçerik Yer Tutucusu 2">
            <a:extLst>
              <a:ext uri="{FF2B5EF4-FFF2-40B4-BE49-F238E27FC236}">
                <a16:creationId xmlns:a16="http://schemas.microsoft.com/office/drawing/2014/main" id="{83748C5D-7534-8DA7-2E13-73E36DA2155B}"/>
              </a:ext>
            </a:extLst>
          </p:cNvPr>
          <p:cNvSpPr>
            <a:spLocks noGrp="1"/>
          </p:cNvSpPr>
          <p:nvPr>
            <p:ph idx="1"/>
          </p:nvPr>
        </p:nvSpPr>
        <p:spPr>
          <a:xfrm>
            <a:off x="838200" y="1150070"/>
            <a:ext cx="10515600" cy="5026893"/>
          </a:xfrm>
        </p:spPr>
        <p:txBody>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2000-TL kayıtlı değerindeki otel işletmesi Y kurumuna ayni sermaye olarak konularak elde edilen iştirak hisseleri </a:t>
            </a: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şirket bünyesinde tutulacaktır. </a:t>
            </a: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Alacakların 300-TL’si, borçların 2300-TL’si otel işletmesine aittir. Bu işlem sonrası bilanço aşağıdaki gibi olacaktır.  </a:t>
            </a:r>
          </a:p>
          <a:p>
            <a:endParaRPr lang="tr-TR" dirty="0"/>
          </a:p>
        </p:txBody>
      </p:sp>
      <p:graphicFrame>
        <p:nvGraphicFramePr>
          <p:cNvPr id="4" name="Tablo 3">
            <a:extLst>
              <a:ext uri="{FF2B5EF4-FFF2-40B4-BE49-F238E27FC236}">
                <a16:creationId xmlns:a16="http://schemas.microsoft.com/office/drawing/2014/main" id="{24F21599-EFC9-90CD-E616-652E7C468197}"/>
              </a:ext>
            </a:extLst>
          </p:cNvPr>
          <p:cNvGraphicFramePr>
            <a:graphicFrameLocks noGrp="1"/>
          </p:cNvGraphicFramePr>
          <p:nvPr>
            <p:extLst>
              <p:ext uri="{D42A27DB-BD31-4B8C-83A1-F6EECF244321}">
                <p14:modId xmlns:p14="http://schemas.microsoft.com/office/powerpoint/2010/main" val="2740631890"/>
              </p:ext>
            </p:extLst>
          </p:nvPr>
        </p:nvGraphicFramePr>
        <p:xfrm>
          <a:off x="1602557" y="2931736"/>
          <a:ext cx="9144000" cy="3007152"/>
        </p:xfrm>
        <a:graphic>
          <a:graphicData uri="http://schemas.openxmlformats.org/drawingml/2006/table">
            <a:tbl>
              <a:tblPr/>
              <a:tblGrid>
                <a:gridCol w="1878368">
                  <a:extLst>
                    <a:ext uri="{9D8B030D-6E8A-4147-A177-3AD203B41FA5}">
                      <a16:colId xmlns:a16="http://schemas.microsoft.com/office/drawing/2014/main" val="3263547388"/>
                    </a:ext>
                  </a:extLst>
                </a:gridCol>
                <a:gridCol w="1747926">
                  <a:extLst>
                    <a:ext uri="{9D8B030D-6E8A-4147-A177-3AD203B41FA5}">
                      <a16:colId xmlns:a16="http://schemas.microsoft.com/office/drawing/2014/main" val="2188243301"/>
                    </a:ext>
                  </a:extLst>
                </a:gridCol>
                <a:gridCol w="834830">
                  <a:extLst>
                    <a:ext uri="{9D8B030D-6E8A-4147-A177-3AD203B41FA5}">
                      <a16:colId xmlns:a16="http://schemas.microsoft.com/office/drawing/2014/main" val="3750912429"/>
                    </a:ext>
                  </a:extLst>
                </a:gridCol>
                <a:gridCol w="1800103">
                  <a:extLst>
                    <a:ext uri="{9D8B030D-6E8A-4147-A177-3AD203B41FA5}">
                      <a16:colId xmlns:a16="http://schemas.microsoft.com/office/drawing/2014/main" val="948046181"/>
                    </a:ext>
                  </a:extLst>
                </a:gridCol>
                <a:gridCol w="1200068">
                  <a:extLst>
                    <a:ext uri="{9D8B030D-6E8A-4147-A177-3AD203B41FA5}">
                      <a16:colId xmlns:a16="http://schemas.microsoft.com/office/drawing/2014/main" val="1439599035"/>
                    </a:ext>
                  </a:extLst>
                </a:gridCol>
                <a:gridCol w="1682705">
                  <a:extLst>
                    <a:ext uri="{9D8B030D-6E8A-4147-A177-3AD203B41FA5}">
                      <a16:colId xmlns:a16="http://schemas.microsoft.com/office/drawing/2014/main" val="917820331"/>
                    </a:ext>
                  </a:extLst>
                </a:gridCol>
              </a:tblGrid>
              <a:tr h="334128">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X.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466670005"/>
                  </a:ext>
                </a:extLst>
              </a:tr>
              <a:tr h="334128">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700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35362277"/>
                  </a:ext>
                </a:extLst>
              </a:tr>
              <a:tr h="334128">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1900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dirty="0">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3500</a:t>
                      </a:r>
                    </a:p>
                  </a:txBody>
                  <a:tcPr marL="7620" marR="7620" marT="7620" marB="0" anchor="b">
                    <a:lnL>
                      <a:noFill/>
                    </a:lnL>
                    <a:lnR>
                      <a:noFill/>
                    </a:lnR>
                    <a:lnT>
                      <a:noFill/>
                    </a:lnT>
                    <a:lnB>
                      <a:noFill/>
                    </a:lnB>
                  </a:tcPr>
                </a:tc>
                <a:extLst>
                  <a:ext uri="{0D108BD9-81ED-4DB2-BD59-A6C34878D82A}">
                    <a16:rowId xmlns:a16="http://schemas.microsoft.com/office/drawing/2014/main" val="2143875707"/>
                  </a:ext>
                </a:extLst>
              </a:tr>
              <a:tr h="334128">
                <a:tc>
                  <a:txBody>
                    <a:bodyPr/>
                    <a:lstStyle/>
                    <a:p>
                      <a:pPr algn="l" fontAlgn="b"/>
                      <a:r>
                        <a:rPr lang="tr-TR" sz="1100" b="1" i="0" u="none" strike="noStrike">
                          <a:solidFill>
                            <a:srgbClr val="000000"/>
                          </a:solidFill>
                          <a:effectLst/>
                          <a:latin typeface="Calibri" panose="020F0502020204030204" pitchFamily="34" charset="0"/>
                        </a:rPr>
                        <a:t>İştirakler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0,01</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a:t>
                      </a:r>
                    </a:p>
                  </a:txBody>
                  <a:tcPr marL="7620" marR="7620" marT="7620" marB="0" anchor="b">
                    <a:lnL>
                      <a:noFill/>
                    </a:lnL>
                    <a:lnR>
                      <a:noFill/>
                    </a:lnR>
                    <a:lnT>
                      <a:noFill/>
                    </a:lnT>
                    <a:lnB>
                      <a:noFill/>
                    </a:lnB>
                  </a:tcPr>
                </a:tc>
                <a:extLst>
                  <a:ext uri="{0D108BD9-81ED-4DB2-BD59-A6C34878D82A}">
                    <a16:rowId xmlns:a16="http://schemas.microsoft.com/office/drawing/2014/main" val="3073828566"/>
                  </a:ext>
                </a:extLst>
              </a:tr>
              <a:tr h="334128">
                <a:tc>
                  <a:txBody>
                    <a:bodyPr/>
                    <a:lstStyle/>
                    <a:p>
                      <a:pPr algn="l" fontAlgn="b"/>
                      <a:r>
                        <a:rPr lang="tr-TR" sz="1100" b="1" i="0" u="none" strike="noStrike">
                          <a:solidFill>
                            <a:srgbClr val="000000"/>
                          </a:solidFill>
                          <a:effectLst/>
                          <a:latin typeface="Calibri" panose="020F0502020204030204" pitchFamily="34" charset="0"/>
                        </a:rPr>
                        <a:t>Okul İşletmesi</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2500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dirty="0">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130</a:t>
                      </a:r>
                    </a:p>
                  </a:txBody>
                  <a:tcPr marL="7620" marR="7620" marT="7620" marB="0" anchor="b">
                    <a:lnL>
                      <a:noFill/>
                    </a:lnL>
                    <a:lnR>
                      <a:noFill/>
                    </a:lnR>
                    <a:lnT>
                      <a:noFill/>
                    </a:lnT>
                    <a:lnB>
                      <a:noFill/>
                    </a:lnB>
                  </a:tcPr>
                </a:tc>
                <a:extLst>
                  <a:ext uri="{0D108BD9-81ED-4DB2-BD59-A6C34878D82A}">
                    <a16:rowId xmlns:a16="http://schemas.microsoft.com/office/drawing/2014/main" val="1917285913"/>
                  </a:ext>
                </a:extLst>
              </a:tr>
              <a:tr h="334128">
                <a:tc>
                  <a:txBody>
                    <a:bodyPr/>
                    <a:lstStyle/>
                    <a:p>
                      <a:pPr algn="l" fontAlgn="b"/>
                      <a:r>
                        <a:rPr lang="tr-TR" sz="1100" b="0" i="0" u="none" strike="noStrike">
                          <a:solidFill>
                            <a:srgbClr val="000000"/>
                          </a:solidFill>
                          <a:effectLst/>
                          <a:latin typeface="Calibri" panose="020F0502020204030204" pitchFamily="34" charset="0"/>
                        </a:rPr>
                        <a:t>Demirbaş</a:t>
                      </a: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dirty="0">
                          <a:solidFill>
                            <a:srgbClr val="000000"/>
                          </a:solidFill>
                          <a:effectLst/>
                          <a:latin typeface="Calibri" panose="020F0502020204030204" pitchFamily="34" charset="0"/>
                        </a:rPr>
                        <a:t>Geçici Hesap</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1"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0,01</a:t>
                      </a:r>
                    </a:p>
                  </a:txBody>
                  <a:tcPr marL="7620" marR="7620" marT="7620" marB="0" anchor="b">
                    <a:lnL>
                      <a:noFill/>
                    </a:lnL>
                    <a:lnR>
                      <a:noFill/>
                    </a:lnR>
                    <a:lnT>
                      <a:noFill/>
                    </a:lnT>
                    <a:lnB>
                      <a:noFill/>
                    </a:lnB>
                  </a:tcPr>
                </a:tc>
                <a:extLst>
                  <a:ext uri="{0D108BD9-81ED-4DB2-BD59-A6C34878D82A}">
                    <a16:rowId xmlns:a16="http://schemas.microsoft.com/office/drawing/2014/main" val="1312125846"/>
                  </a:ext>
                </a:extLst>
              </a:tr>
              <a:tr h="334128">
                <a:tc>
                  <a:txBody>
                    <a:bodyPr/>
                    <a:lstStyle/>
                    <a:p>
                      <a:pPr algn="l" fontAlgn="b"/>
                      <a:r>
                        <a:rPr lang="tr-TR" sz="1100" b="0" i="0" u="none" strike="noStrike" dirty="0">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707935373"/>
                  </a:ext>
                </a:extLst>
              </a:tr>
              <a:tr h="334128">
                <a:tc>
                  <a:txBody>
                    <a:bodyPr/>
                    <a:lstStyle/>
                    <a:p>
                      <a:pPr algn="l" fontAlgn="b"/>
                      <a:r>
                        <a:rPr lang="tr-TR" sz="1100" b="0" i="0" u="none" strike="noStrike">
                          <a:solidFill>
                            <a:srgbClr val="000000"/>
                          </a:solidFill>
                          <a:effectLst/>
                          <a:latin typeface="Calibri" panose="020F0502020204030204" pitchFamily="34" charset="0"/>
                        </a:rPr>
                        <a:t>Malzeme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4251744349"/>
                  </a:ext>
                </a:extLst>
              </a:tr>
              <a:tr h="334128">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4430,01</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4430,01</a:t>
                      </a:r>
                    </a:p>
                  </a:txBody>
                  <a:tcPr marL="7620" marR="7620" marT="7620" marB="0" anchor="b">
                    <a:lnL>
                      <a:noFill/>
                    </a:lnL>
                    <a:lnR>
                      <a:noFill/>
                    </a:lnR>
                    <a:lnT>
                      <a:noFill/>
                    </a:lnT>
                    <a:lnB>
                      <a:noFill/>
                    </a:lnB>
                  </a:tcPr>
                </a:tc>
                <a:extLst>
                  <a:ext uri="{0D108BD9-81ED-4DB2-BD59-A6C34878D82A}">
                    <a16:rowId xmlns:a16="http://schemas.microsoft.com/office/drawing/2014/main" val="174087296"/>
                  </a:ext>
                </a:extLst>
              </a:tr>
            </a:tbl>
          </a:graphicData>
        </a:graphic>
      </p:graphicFrame>
    </p:spTree>
    <p:extLst>
      <p:ext uri="{BB962C8B-B14F-4D97-AF65-F5344CB8AC3E}">
        <p14:creationId xmlns:p14="http://schemas.microsoft.com/office/powerpoint/2010/main" val="10906467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C74C96-47DE-4E4A-F5C6-3A30A248F4E6}"/>
              </a:ext>
            </a:extLst>
          </p:cNvPr>
          <p:cNvSpPr>
            <a:spLocks noGrp="1"/>
          </p:cNvSpPr>
          <p:nvPr>
            <p:ph type="title"/>
          </p:nvPr>
        </p:nvSpPr>
        <p:spPr>
          <a:xfrm>
            <a:off x="838200" y="365125"/>
            <a:ext cx="10515600" cy="596409"/>
          </a:xfrm>
        </p:spPr>
        <p:txBody>
          <a:bodyPr>
            <a:normAutofit fontScale="90000"/>
          </a:bodyPr>
          <a:lstStyle/>
          <a:p>
            <a:r>
              <a:rPr lang="tr-TR" b="1" dirty="0"/>
              <a:t>Örnek</a:t>
            </a:r>
          </a:p>
        </p:txBody>
      </p:sp>
      <p:sp>
        <p:nvSpPr>
          <p:cNvPr id="3" name="İçerik Yer Tutucusu 2">
            <a:extLst>
              <a:ext uri="{FF2B5EF4-FFF2-40B4-BE49-F238E27FC236}">
                <a16:creationId xmlns:a16="http://schemas.microsoft.com/office/drawing/2014/main" id="{83748C5D-7534-8DA7-2E13-73E36DA2155B}"/>
              </a:ext>
            </a:extLst>
          </p:cNvPr>
          <p:cNvSpPr>
            <a:spLocks noGrp="1"/>
          </p:cNvSpPr>
          <p:nvPr>
            <p:ph idx="1"/>
          </p:nvPr>
        </p:nvSpPr>
        <p:spPr>
          <a:xfrm>
            <a:off x="838200" y="1150070"/>
            <a:ext cx="10515600" cy="5026893"/>
          </a:xfrm>
        </p:spPr>
        <p:txBody>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Aynı şartlar altında borçların 2400-TL’si otel işletmesine ait olsaydı </a:t>
            </a: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devir negatif </a:t>
            </a: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olacağından bilanço aşağıdaki gibi olacaktı. </a:t>
            </a:r>
          </a:p>
          <a:p>
            <a:endParaRPr lang="tr-TR" dirty="0"/>
          </a:p>
        </p:txBody>
      </p:sp>
      <p:graphicFrame>
        <p:nvGraphicFramePr>
          <p:cNvPr id="5" name="Tablo 4">
            <a:extLst>
              <a:ext uri="{FF2B5EF4-FFF2-40B4-BE49-F238E27FC236}">
                <a16:creationId xmlns:a16="http://schemas.microsoft.com/office/drawing/2014/main" id="{E1C44B58-819B-2390-D255-DF534D289BF7}"/>
              </a:ext>
            </a:extLst>
          </p:cNvPr>
          <p:cNvGraphicFramePr>
            <a:graphicFrameLocks noGrp="1"/>
          </p:cNvGraphicFramePr>
          <p:nvPr>
            <p:extLst>
              <p:ext uri="{D42A27DB-BD31-4B8C-83A1-F6EECF244321}">
                <p14:modId xmlns:p14="http://schemas.microsoft.com/office/powerpoint/2010/main" val="1618227070"/>
              </p:ext>
            </p:extLst>
          </p:nvPr>
        </p:nvGraphicFramePr>
        <p:xfrm>
          <a:off x="1715678" y="2516957"/>
          <a:ext cx="9162854" cy="3261672"/>
        </p:xfrm>
        <a:graphic>
          <a:graphicData uri="http://schemas.openxmlformats.org/drawingml/2006/table">
            <a:tbl>
              <a:tblPr/>
              <a:tblGrid>
                <a:gridCol w="1882241">
                  <a:extLst>
                    <a:ext uri="{9D8B030D-6E8A-4147-A177-3AD203B41FA5}">
                      <a16:colId xmlns:a16="http://schemas.microsoft.com/office/drawing/2014/main" val="307390154"/>
                    </a:ext>
                  </a:extLst>
                </a:gridCol>
                <a:gridCol w="1751530">
                  <a:extLst>
                    <a:ext uri="{9D8B030D-6E8A-4147-A177-3AD203B41FA5}">
                      <a16:colId xmlns:a16="http://schemas.microsoft.com/office/drawing/2014/main" val="1000719861"/>
                    </a:ext>
                  </a:extLst>
                </a:gridCol>
                <a:gridCol w="836551">
                  <a:extLst>
                    <a:ext uri="{9D8B030D-6E8A-4147-A177-3AD203B41FA5}">
                      <a16:colId xmlns:a16="http://schemas.microsoft.com/office/drawing/2014/main" val="1894994535"/>
                    </a:ext>
                  </a:extLst>
                </a:gridCol>
                <a:gridCol w="1803815">
                  <a:extLst>
                    <a:ext uri="{9D8B030D-6E8A-4147-A177-3AD203B41FA5}">
                      <a16:colId xmlns:a16="http://schemas.microsoft.com/office/drawing/2014/main" val="2211822326"/>
                    </a:ext>
                  </a:extLst>
                </a:gridCol>
                <a:gridCol w="1202543">
                  <a:extLst>
                    <a:ext uri="{9D8B030D-6E8A-4147-A177-3AD203B41FA5}">
                      <a16:colId xmlns:a16="http://schemas.microsoft.com/office/drawing/2014/main" val="3160429081"/>
                    </a:ext>
                  </a:extLst>
                </a:gridCol>
                <a:gridCol w="1686174">
                  <a:extLst>
                    <a:ext uri="{9D8B030D-6E8A-4147-A177-3AD203B41FA5}">
                      <a16:colId xmlns:a16="http://schemas.microsoft.com/office/drawing/2014/main" val="2808004710"/>
                    </a:ext>
                  </a:extLst>
                </a:gridCol>
              </a:tblGrid>
              <a:tr h="362408">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X.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3278696663"/>
                  </a:ext>
                </a:extLst>
              </a:tr>
              <a:tr h="362408">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600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69625877"/>
                  </a:ext>
                </a:extLst>
              </a:tr>
              <a:tr h="362408">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1900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3500</a:t>
                      </a:r>
                    </a:p>
                  </a:txBody>
                  <a:tcPr marL="7620" marR="7620" marT="7620" marB="0" anchor="b">
                    <a:lnL>
                      <a:noFill/>
                    </a:lnL>
                    <a:lnR>
                      <a:noFill/>
                    </a:lnR>
                    <a:lnT>
                      <a:noFill/>
                    </a:lnT>
                    <a:lnB>
                      <a:noFill/>
                    </a:lnB>
                  </a:tcPr>
                </a:tc>
                <a:extLst>
                  <a:ext uri="{0D108BD9-81ED-4DB2-BD59-A6C34878D82A}">
                    <a16:rowId xmlns:a16="http://schemas.microsoft.com/office/drawing/2014/main" val="2655080217"/>
                  </a:ext>
                </a:extLst>
              </a:tr>
              <a:tr h="362408">
                <a:tc>
                  <a:txBody>
                    <a:bodyPr/>
                    <a:lstStyle/>
                    <a:p>
                      <a:pPr algn="l" fontAlgn="b"/>
                      <a:r>
                        <a:rPr lang="tr-TR" sz="1100" b="1" i="0" u="none" strike="noStrike">
                          <a:solidFill>
                            <a:srgbClr val="000000"/>
                          </a:solidFill>
                          <a:effectLst/>
                          <a:latin typeface="Calibri" panose="020F0502020204030204" pitchFamily="34" charset="0"/>
                        </a:rPr>
                        <a:t>İştirakler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0,01</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a:t>
                      </a:r>
                    </a:p>
                  </a:txBody>
                  <a:tcPr marL="7620" marR="7620" marT="7620" marB="0" anchor="b">
                    <a:lnL>
                      <a:noFill/>
                    </a:lnL>
                    <a:lnR>
                      <a:noFill/>
                    </a:lnR>
                    <a:lnT>
                      <a:noFill/>
                    </a:lnT>
                    <a:lnB>
                      <a:noFill/>
                    </a:lnB>
                  </a:tcPr>
                </a:tc>
                <a:extLst>
                  <a:ext uri="{0D108BD9-81ED-4DB2-BD59-A6C34878D82A}">
                    <a16:rowId xmlns:a16="http://schemas.microsoft.com/office/drawing/2014/main" val="1785572725"/>
                  </a:ext>
                </a:extLst>
              </a:tr>
              <a:tr h="362408">
                <a:tc>
                  <a:txBody>
                    <a:bodyPr/>
                    <a:lstStyle/>
                    <a:p>
                      <a:pPr algn="l" fontAlgn="b"/>
                      <a:r>
                        <a:rPr lang="tr-TR" sz="1100" b="1" i="0" u="none" strike="noStrike">
                          <a:solidFill>
                            <a:srgbClr val="000000"/>
                          </a:solidFill>
                          <a:effectLst/>
                          <a:latin typeface="Calibri" panose="020F0502020204030204" pitchFamily="34" charset="0"/>
                        </a:rPr>
                        <a:t>Okul İşletmesi</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2500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130</a:t>
                      </a:r>
                    </a:p>
                  </a:txBody>
                  <a:tcPr marL="7620" marR="7620" marT="7620" marB="0" anchor="b">
                    <a:lnL>
                      <a:noFill/>
                    </a:lnL>
                    <a:lnR>
                      <a:noFill/>
                    </a:lnR>
                    <a:lnT>
                      <a:noFill/>
                    </a:lnT>
                    <a:lnB>
                      <a:noFill/>
                    </a:lnB>
                  </a:tcPr>
                </a:tc>
                <a:extLst>
                  <a:ext uri="{0D108BD9-81ED-4DB2-BD59-A6C34878D82A}">
                    <a16:rowId xmlns:a16="http://schemas.microsoft.com/office/drawing/2014/main" val="361111849"/>
                  </a:ext>
                </a:extLst>
              </a:tr>
              <a:tr h="362408">
                <a:tc>
                  <a:txBody>
                    <a:bodyPr/>
                    <a:lstStyle/>
                    <a:p>
                      <a:pPr algn="l" fontAlgn="b"/>
                      <a:r>
                        <a:rPr lang="tr-TR" sz="1100" b="0" i="0" u="none" strike="noStrike">
                          <a:solidFill>
                            <a:srgbClr val="000000"/>
                          </a:solidFill>
                          <a:effectLst/>
                          <a:latin typeface="Calibri" panose="020F0502020204030204" pitchFamily="34" charset="0"/>
                        </a:rPr>
                        <a:t>Demirbaş</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Geçici Hesap</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100,01</a:t>
                      </a:r>
                    </a:p>
                  </a:txBody>
                  <a:tcPr marL="7620" marR="7620" marT="7620" marB="0" anchor="b">
                    <a:lnL>
                      <a:noFill/>
                    </a:lnL>
                    <a:lnR>
                      <a:noFill/>
                    </a:lnR>
                    <a:lnT>
                      <a:noFill/>
                    </a:lnT>
                    <a:lnB>
                      <a:noFill/>
                    </a:lnB>
                  </a:tcPr>
                </a:tc>
                <a:extLst>
                  <a:ext uri="{0D108BD9-81ED-4DB2-BD59-A6C34878D82A}">
                    <a16:rowId xmlns:a16="http://schemas.microsoft.com/office/drawing/2014/main" val="3977064167"/>
                  </a:ext>
                </a:extLst>
              </a:tr>
              <a:tr h="362408">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877248720"/>
                  </a:ext>
                </a:extLst>
              </a:tr>
              <a:tr h="362408">
                <a:tc>
                  <a:txBody>
                    <a:bodyPr/>
                    <a:lstStyle/>
                    <a:p>
                      <a:pPr algn="l" fontAlgn="b"/>
                      <a:r>
                        <a:rPr lang="tr-TR" sz="1100" b="0" i="0" u="none" strike="noStrike">
                          <a:solidFill>
                            <a:srgbClr val="000000"/>
                          </a:solidFill>
                          <a:effectLst/>
                          <a:latin typeface="Calibri" panose="020F0502020204030204" pitchFamily="34" charset="0"/>
                        </a:rPr>
                        <a:t>Malzeme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359477636"/>
                  </a:ext>
                </a:extLst>
              </a:tr>
              <a:tr h="362408">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4430,01</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4430,01</a:t>
                      </a:r>
                    </a:p>
                  </a:txBody>
                  <a:tcPr marL="7620" marR="7620" marT="7620" marB="0" anchor="b">
                    <a:lnL>
                      <a:noFill/>
                    </a:lnL>
                    <a:lnR>
                      <a:noFill/>
                    </a:lnR>
                    <a:lnT>
                      <a:noFill/>
                    </a:lnT>
                    <a:lnB>
                      <a:noFill/>
                    </a:lnB>
                  </a:tcPr>
                </a:tc>
                <a:extLst>
                  <a:ext uri="{0D108BD9-81ED-4DB2-BD59-A6C34878D82A}">
                    <a16:rowId xmlns:a16="http://schemas.microsoft.com/office/drawing/2014/main" val="2736301567"/>
                  </a:ext>
                </a:extLst>
              </a:tr>
            </a:tbl>
          </a:graphicData>
        </a:graphic>
      </p:graphicFrame>
    </p:spTree>
    <p:extLst>
      <p:ext uri="{BB962C8B-B14F-4D97-AF65-F5344CB8AC3E}">
        <p14:creationId xmlns:p14="http://schemas.microsoft.com/office/powerpoint/2010/main" val="41699065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C74C96-47DE-4E4A-F5C6-3A30A248F4E6}"/>
              </a:ext>
            </a:extLst>
          </p:cNvPr>
          <p:cNvSpPr>
            <a:spLocks noGrp="1"/>
          </p:cNvSpPr>
          <p:nvPr>
            <p:ph type="title"/>
          </p:nvPr>
        </p:nvSpPr>
        <p:spPr>
          <a:xfrm>
            <a:off x="838200" y="365125"/>
            <a:ext cx="10515600" cy="596409"/>
          </a:xfrm>
        </p:spPr>
        <p:txBody>
          <a:bodyPr>
            <a:normAutofit fontScale="90000"/>
          </a:bodyPr>
          <a:lstStyle/>
          <a:p>
            <a:r>
              <a:rPr lang="tr-TR" b="1" dirty="0"/>
              <a:t>Örnek</a:t>
            </a:r>
          </a:p>
        </p:txBody>
      </p:sp>
      <p:sp>
        <p:nvSpPr>
          <p:cNvPr id="3" name="İçerik Yer Tutucusu 2">
            <a:extLst>
              <a:ext uri="{FF2B5EF4-FFF2-40B4-BE49-F238E27FC236}">
                <a16:creationId xmlns:a16="http://schemas.microsoft.com/office/drawing/2014/main" id="{83748C5D-7534-8DA7-2E13-73E36DA2155B}"/>
              </a:ext>
            </a:extLst>
          </p:cNvPr>
          <p:cNvSpPr>
            <a:spLocks noGrp="1"/>
          </p:cNvSpPr>
          <p:nvPr>
            <p:ph idx="1"/>
          </p:nvPr>
        </p:nvSpPr>
        <p:spPr>
          <a:xfrm>
            <a:off x="838200" y="1150070"/>
            <a:ext cx="10515600" cy="5026893"/>
          </a:xfrm>
        </p:spPr>
        <p:txBody>
          <a:bodyPr/>
          <a:lstStyle/>
          <a:p>
            <a:pPr algn="just"/>
            <a:r>
              <a:rPr lang="tr-TR" dirty="0"/>
              <a:t>Bu kısmi bölünme sonrasında Y Kurumunun bilançosu aşağıdaki gibi olacaktır. </a:t>
            </a:r>
            <a:r>
              <a:rPr lang="tr-TR" sz="2000" i="1" dirty="0"/>
              <a:t>(Sıfır veya negatif değer gelen kısmi bölünme işleminde yeni kurulan Y Kurumu için ülkemizde belirlenmiş olan asgari sermaye altında kuruluş yapılamayacağından eş zamanlı olarak en azından asgari sermaye kadar nakit artış yapılmalıdır. Örnekte 50-TL nakit sermaye artışı yapılmıştır.)</a:t>
            </a:r>
          </a:p>
          <a:p>
            <a:pPr marL="0" indent="0">
              <a:buNone/>
            </a:pPr>
            <a:r>
              <a:rPr lang="tr-TR" dirty="0"/>
              <a:t> </a:t>
            </a:r>
          </a:p>
        </p:txBody>
      </p:sp>
      <p:graphicFrame>
        <p:nvGraphicFramePr>
          <p:cNvPr id="4" name="Tablo 3">
            <a:extLst>
              <a:ext uri="{FF2B5EF4-FFF2-40B4-BE49-F238E27FC236}">
                <a16:creationId xmlns:a16="http://schemas.microsoft.com/office/drawing/2014/main" id="{4D573762-CF5C-8BE4-63E4-3472E617A45E}"/>
              </a:ext>
            </a:extLst>
          </p:cNvPr>
          <p:cNvGraphicFramePr>
            <a:graphicFrameLocks noGrp="1"/>
          </p:cNvGraphicFramePr>
          <p:nvPr>
            <p:extLst>
              <p:ext uri="{D42A27DB-BD31-4B8C-83A1-F6EECF244321}">
                <p14:modId xmlns:p14="http://schemas.microsoft.com/office/powerpoint/2010/main" val="4009805131"/>
              </p:ext>
            </p:extLst>
          </p:nvPr>
        </p:nvGraphicFramePr>
        <p:xfrm>
          <a:off x="1366888" y="3026004"/>
          <a:ext cx="9351388" cy="2681928"/>
        </p:xfrm>
        <a:graphic>
          <a:graphicData uri="http://schemas.openxmlformats.org/drawingml/2006/table">
            <a:tbl>
              <a:tblPr/>
              <a:tblGrid>
                <a:gridCol w="1920970">
                  <a:extLst>
                    <a:ext uri="{9D8B030D-6E8A-4147-A177-3AD203B41FA5}">
                      <a16:colId xmlns:a16="http://schemas.microsoft.com/office/drawing/2014/main" val="302392293"/>
                    </a:ext>
                  </a:extLst>
                </a:gridCol>
                <a:gridCol w="1787569">
                  <a:extLst>
                    <a:ext uri="{9D8B030D-6E8A-4147-A177-3AD203B41FA5}">
                      <a16:colId xmlns:a16="http://schemas.microsoft.com/office/drawing/2014/main" val="3990229882"/>
                    </a:ext>
                  </a:extLst>
                </a:gridCol>
                <a:gridCol w="853764">
                  <a:extLst>
                    <a:ext uri="{9D8B030D-6E8A-4147-A177-3AD203B41FA5}">
                      <a16:colId xmlns:a16="http://schemas.microsoft.com/office/drawing/2014/main" val="4021092400"/>
                    </a:ext>
                  </a:extLst>
                </a:gridCol>
                <a:gridCol w="1840929">
                  <a:extLst>
                    <a:ext uri="{9D8B030D-6E8A-4147-A177-3AD203B41FA5}">
                      <a16:colId xmlns:a16="http://schemas.microsoft.com/office/drawing/2014/main" val="344508887"/>
                    </a:ext>
                  </a:extLst>
                </a:gridCol>
                <a:gridCol w="1227287">
                  <a:extLst>
                    <a:ext uri="{9D8B030D-6E8A-4147-A177-3AD203B41FA5}">
                      <a16:colId xmlns:a16="http://schemas.microsoft.com/office/drawing/2014/main" val="174988315"/>
                    </a:ext>
                  </a:extLst>
                </a:gridCol>
                <a:gridCol w="1720869">
                  <a:extLst>
                    <a:ext uri="{9D8B030D-6E8A-4147-A177-3AD203B41FA5}">
                      <a16:colId xmlns:a16="http://schemas.microsoft.com/office/drawing/2014/main" val="3287907144"/>
                    </a:ext>
                  </a:extLst>
                </a:gridCol>
              </a:tblGrid>
              <a:tr h="335241">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dirty="0">
                          <a:solidFill>
                            <a:srgbClr val="000000"/>
                          </a:solidFill>
                          <a:effectLst/>
                          <a:latin typeface="Calibri" panose="020F0502020204030204" pitchFamily="34" charset="0"/>
                        </a:rPr>
                        <a:t>Y Kurumu</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546777876"/>
                  </a:ext>
                </a:extLst>
              </a:tr>
              <a:tr h="335241">
                <a:tc>
                  <a:txBody>
                    <a:bodyPr/>
                    <a:lstStyle/>
                    <a:p>
                      <a:pPr algn="l" fontAlgn="b"/>
                      <a:r>
                        <a:rPr lang="tr-TR" sz="1100" b="1" i="0" u="none" strike="noStrike">
                          <a:solidFill>
                            <a:srgbClr val="000000"/>
                          </a:solidFill>
                          <a:effectLst/>
                          <a:latin typeface="Calibri" panose="020F0502020204030204" pitchFamily="34" charset="0"/>
                        </a:rPr>
                        <a:t>Banka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50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2300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83970814"/>
                  </a:ext>
                </a:extLst>
              </a:tr>
              <a:tr h="335241">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50</a:t>
                      </a:r>
                    </a:p>
                  </a:txBody>
                  <a:tcPr marL="7620" marR="7620" marT="7620" marB="0" anchor="b">
                    <a:lnL>
                      <a:noFill/>
                    </a:lnL>
                    <a:lnR>
                      <a:noFill/>
                    </a:lnR>
                    <a:lnT>
                      <a:noFill/>
                    </a:lnT>
                    <a:lnB>
                      <a:noFill/>
                    </a:lnB>
                  </a:tcPr>
                </a:tc>
                <a:extLst>
                  <a:ext uri="{0D108BD9-81ED-4DB2-BD59-A6C34878D82A}">
                    <a16:rowId xmlns:a16="http://schemas.microsoft.com/office/drawing/2014/main" val="986331903"/>
                  </a:ext>
                </a:extLst>
              </a:tr>
              <a:tr h="335241">
                <a:tc>
                  <a:txBody>
                    <a:bodyPr/>
                    <a:lstStyle/>
                    <a:p>
                      <a:pPr algn="l" fontAlgn="b"/>
                      <a:r>
                        <a:rPr lang="tr-TR" sz="1100" b="1" i="0" u="none" strike="noStrike">
                          <a:solidFill>
                            <a:srgbClr val="000000"/>
                          </a:solidFill>
                          <a:effectLst/>
                          <a:latin typeface="Calibri" panose="020F0502020204030204" pitchFamily="34" charset="0"/>
                        </a:rPr>
                        <a:t>Otel İşletmesi</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2000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1"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277175114"/>
                  </a:ext>
                </a:extLst>
              </a:tr>
              <a:tr h="335241">
                <a:tc>
                  <a:txBody>
                    <a:bodyPr/>
                    <a:lstStyle/>
                    <a:p>
                      <a:pPr algn="l" fontAlgn="b"/>
                      <a:r>
                        <a:rPr lang="tr-TR" sz="1100" b="0" i="0" u="none" strike="noStrike">
                          <a:solidFill>
                            <a:srgbClr val="000000"/>
                          </a:solidFill>
                          <a:effectLst/>
                          <a:latin typeface="Calibri" panose="020F0502020204030204" pitchFamily="34" charset="0"/>
                        </a:rPr>
                        <a:t>Makine-Techizat</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535855627"/>
                  </a:ext>
                </a:extLst>
              </a:tr>
              <a:tr h="335241">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727847807"/>
                  </a:ext>
                </a:extLst>
              </a:tr>
              <a:tr h="335241">
                <a:tc>
                  <a:txBody>
                    <a:bodyPr/>
                    <a:lstStyle/>
                    <a:p>
                      <a:pPr algn="l" fontAlgn="b"/>
                      <a:r>
                        <a:rPr lang="tr-TR" sz="1100" b="0" i="0" u="none" strike="noStrike">
                          <a:solidFill>
                            <a:srgbClr val="000000"/>
                          </a:solidFill>
                          <a:effectLst/>
                          <a:latin typeface="Calibri" panose="020F0502020204030204" pitchFamily="34" charset="0"/>
                        </a:rPr>
                        <a:t>Malzeme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761184041"/>
                  </a:ext>
                </a:extLst>
              </a:tr>
              <a:tr h="335241">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2350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2350</a:t>
                      </a:r>
                    </a:p>
                  </a:txBody>
                  <a:tcPr marL="7620" marR="7620" marT="7620" marB="0" anchor="b">
                    <a:lnL>
                      <a:noFill/>
                    </a:lnL>
                    <a:lnR>
                      <a:noFill/>
                    </a:lnR>
                    <a:lnT>
                      <a:noFill/>
                    </a:lnT>
                    <a:lnB>
                      <a:noFill/>
                    </a:lnB>
                  </a:tcPr>
                </a:tc>
                <a:extLst>
                  <a:ext uri="{0D108BD9-81ED-4DB2-BD59-A6C34878D82A}">
                    <a16:rowId xmlns:a16="http://schemas.microsoft.com/office/drawing/2014/main" val="2742537429"/>
                  </a:ext>
                </a:extLst>
              </a:tr>
            </a:tbl>
          </a:graphicData>
        </a:graphic>
      </p:graphicFrame>
    </p:spTree>
    <p:extLst>
      <p:ext uri="{BB962C8B-B14F-4D97-AF65-F5344CB8AC3E}">
        <p14:creationId xmlns:p14="http://schemas.microsoft.com/office/powerpoint/2010/main" val="7572044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5685FA-CE77-4A78-8BCC-71905503DA1B}"/>
              </a:ext>
            </a:extLst>
          </p:cNvPr>
          <p:cNvSpPr>
            <a:spLocks noGrp="1"/>
          </p:cNvSpPr>
          <p:nvPr>
            <p:ph type="title"/>
          </p:nvPr>
        </p:nvSpPr>
        <p:spPr/>
        <p:txBody>
          <a:bodyPr>
            <a:normAutofit/>
          </a:bodyPr>
          <a:lstStyle/>
          <a:p>
            <a:r>
              <a:rPr lang="tr-TR" b="1" dirty="0"/>
              <a:t>Negatif Varlık Devrinde Alınan Hisselerin Ortaklara Verilmesi Durumunda Vergi!</a:t>
            </a:r>
          </a:p>
        </p:txBody>
      </p:sp>
      <p:sp>
        <p:nvSpPr>
          <p:cNvPr id="3" name="İçerik Yer Tutucusu 2">
            <a:extLst>
              <a:ext uri="{FF2B5EF4-FFF2-40B4-BE49-F238E27FC236}">
                <a16:creationId xmlns:a16="http://schemas.microsoft.com/office/drawing/2014/main" id="{95EC64E7-ED0B-B5FC-90D9-3AE5797E7F60}"/>
              </a:ext>
            </a:extLst>
          </p:cNvPr>
          <p:cNvSpPr>
            <a:spLocks noGrp="1"/>
          </p:cNvSpPr>
          <p:nvPr>
            <p:ph idx="1"/>
          </p:nvPr>
        </p:nvSpPr>
        <p:spPr>
          <a:xfrm>
            <a:off x="989013" y="1762812"/>
            <a:ext cx="10515600" cy="4713402"/>
          </a:xfrm>
        </p:spPr>
        <p:txBody>
          <a:bodyPr>
            <a:normAutofit/>
          </a:bodyPr>
          <a:lstStyle/>
          <a:p>
            <a:pPr marL="0" indent="0" algn="just">
              <a:buNone/>
            </a:pPr>
            <a:r>
              <a:rPr lang="tr-TR" sz="2400" dirty="0"/>
              <a:t>Yukarıda ki örneğimizde negatif varlık devri nedeniyle iştirakler 0.01-TL iz bedelle izlenmiş ve pasifte 100,01-TL geçici hesap açılmıştı. Bu iştirak hisseleri ortaklara verildiğinde aşağıdaki muhasebe kaydı yapılacaktır. </a:t>
            </a:r>
            <a:r>
              <a:rPr lang="tr-TR" sz="2400" i="1" dirty="0"/>
              <a:t>(</a:t>
            </a:r>
            <a:r>
              <a:rPr lang="tr-TR" sz="2400" i="1" dirty="0">
                <a:solidFill>
                  <a:srgbClr val="000000"/>
                </a:solidFill>
                <a:latin typeface="Times New Roman" panose="02020603050405020304" pitchFamily="18" charset="0"/>
              </a:rPr>
              <a:t>1 Seri </a:t>
            </a:r>
            <a:r>
              <a:rPr lang="tr-TR" sz="2400" i="1" dirty="0" err="1">
                <a:solidFill>
                  <a:srgbClr val="000000"/>
                </a:solidFill>
                <a:latin typeface="Times New Roman" panose="02020603050405020304" pitchFamily="18" charset="0"/>
              </a:rPr>
              <a:t>No’lu</a:t>
            </a:r>
            <a:r>
              <a:rPr lang="tr-TR" sz="2400" i="1" dirty="0">
                <a:solidFill>
                  <a:srgbClr val="000000"/>
                </a:solidFill>
                <a:latin typeface="Times New Roman" panose="02020603050405020304" pitchFamily="18" charset="0"/>
              </a:rPr>
              <a:t> KVK Genel Tebliğ açıklaması gereğince, a</a:t>
            </a:r>
            <a:r>
              <a:rPr lang="tr-TR" sz="2400" b="0" i="1" u="none" strike="noStrike" baseline="0" dirty="0">
                <a:solidFill>
                  <a:srgbClr val="000000"/>
                </a:solidFill>
                <a:latin typeface="Times New Roman" panose="02020603050405020304" pitchFamily="18" charset="0"/>
              </a:rPr>
              <a:t>yni sermaye konulması sonucu elde edilen söz konusu iştirak hisselerinin Kurum (X)’in ortaklarına verilmesi halinde de pasifte oluşan geçici hesabın vergilendirilecek kârlar hesabına aktarılarak kapatılması gerekecektir.)</a:t>
            </a:r>
          </a:p>
          <a:p>
            <a:pPr marL="0" indent="0">
              <a:buNone/>
            </a:pPr>
            <a:r>
              <a:rPr lang="tr-TR" dirty="0"/>
              <a:t>--------------------------/-------------------------</a:t>
            </a:r>
          </a:p>
          <a:p>
            <a:pPr marL="0" indent="0">
              <a:buNone/>
            </a:pPr>
            <a:r>
              <a:rPr lang="tr-TR" dirty="0"/>
              <a:t>Geçici Hesap   100,01</a:t>
            </a:r>
          </a:p>
          <a:p>
            <a:pPr marL="0" indent="0">
              <a:buNone/>
            </a:pPr>
            <a:r>
              <a:rPr lang="tr-TR" dirty="0"/>
              <a:t>		İştirakler                          0,01</a:t>
            </a:r>
          </a:p>
          <a:p>
            <a:pPr marL="0" indent="0">
              <a:buNone/>
            </a:pPr>
            <a:r>
              <a:rPr lang="tr-TR" dirty="0"/>
              <a:t>		Dönem Kar/Zarar      100,00</a:t>
            </a:r>
          </a:p>
          <a:p>
            <a:pPr marL="0" indent="0">
              <a:buNone/>
            </a:pPr>
            <a:r>
              <a:rPr lang="tr-TR" dirty="0"/>
              <a:t>-------------------------/----------------------------</a:t>
            </a:r>
          </a:p>
        </p:txBody>
      </p:sp>
    </p:spTree>
    <p:extLst>
      <p:ext uri="{BB962C8B-B14F-4D97-AF65-F5344CB8AC3E}">
        <p14:creationId xmlns:p14="http://schemas.microsoft.com/office/powerpoint/2010/main" val="11358860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E581C6-B7D4-9F20-0A56-0AEE05D68713}"/>
              </a:ext>
            </a:extLst>
          </p:cNvPr>
          <p:cNvSpPr>
            <a:spLocks noGrp="1"/>
          </p:cNvSpPr>
          <p:nvPr>
            <p:ph type="title"/>
          </p:nvPr>
        </p:nvSpPr>
        <p:spPr/>
        <p:txBody>
          <a:bodyPr/>
          <a:lstStyle/>
          <a:p>
            <a:r>
              <a:rPr lang="tr-TR" b="1" dirty="0"/>
              <a:t>Kısmi Bölünmede Değişim Oranı</a:t>
            </a:r>
          </a:p>
        </p:txBody>
      </p:sp>
      <p:sp>
        <p:nvSpPr>
          <p:cNvPr id="3" name="İçerik Yer Tutucusu 2">
            <a:extLst>
              <a:ext uri="{FF2B5EF4-FFF2-40B4-BE49-F238E27FC236}">
                <a16:creationId xmlns:a16="http://schemas.microsoft.com/office/drawing/2014/main" id="{8B765FFD-2413-B871-DA4F-E1309A181D42}"/>
              </a:ext>
            </a:extLst>
          </p:cNvPr>
          <p:cNvSpPr>
            <a:spLocks noGrp="1"/>
          </p:cNvSpPr>
          <p:nvPr>
            <p:ph idx="1"/>
          </p:nvPr>
        </p:nvSpPr>
        <p:spPr/>
        <p:txBody>
          <a:bodyPr>
            <a:normAutofit fontScale="85000" lnSpcReduction="20000"/>
          </a:bodyPr>
          <a:lstStyle/>
          <a:p>
            <a:pPr algn="just"/>
            <a:r>
              <a:rPr lang="tr-TR" sz="2800" b="0" i="0" u="none" strike="noStrike" baseline="0" dirty="0">
                <a:solidFill>
                  <a:srgbClr val="000000"/>
                </a:solidFill>
                <a:latin typeface="Times New Roman" panose="02020603050405020304" pitchFamily="18" charset="0"/>
              </a:rPr>
              <a:t>Devir veya bölünme işlemine konu olan varlıkların kayıtlı değerleri üzerinden diğer şirketlere intikal ettirilmesi, devrolan veya bölünen şirketin ortaklarına ya da bölünen şirkete varlıkların </a:t>
            </a:r>
            <a:r>
              <a:rPr lang="tr-TR" sz="2800" b="1" i="0" u="none" strike="noStrike" baseline="0" dirty="0">
                <a:solidFill>
                  <a:srgbClr val="000000"/>
                </a:solidFill>
                <a:latin typeface="Times New Roman" panose="02020603050405020304" pitchFamily="18" charset="0"/>
              </a:rPr>
              <a:t>kayıtlı değeri kadar </a:t>
            </a:r>
            <a:r>
              <a:rPr lang="tr-TR" sz="2800" b="0" i="0" u="none" strike="noStrike" baseline="0" dirty="0">
                <a:solidFill>
                  <a:srgbClr val="000000"/>
                </a:solidFill>
                <a:latin typeface="Times New Roman" panose="02020603050405020304" pitchFamily="18" charset="0"/>
              </a:rPr>
              <a:t>hisse verilmesini gerektirmemektedir. </a:t>
            </a:r>
          </a:p>
          <a:p>
            <a:pPr algn="just"/>
            <a:r>
              <a:rPr lang="tr-TR" sz="2800" b="0" i="0" u="none" strike="noStrike" baseline="0" dirty="0">
                <a:solidFill>
                  <a:srgbClr val="000000"/>
                </a:solidFill>
                <a:latin typeface="Times New Roman" panose="02020603050405020304" pitchFamily="18" charset="0"/>
              </a:rPr>
              <a:t>Bölünen ve devralan şirketlerin karşılıklı olarak devre konu varlıkların değerlerini belirlemek suretiyle devrolan veya bölünen şirketin ortaklarının haklarını koruyacak bir değişim oranı tespit etmeleri gerekmektedir. Değişim oranının bölünen ve devralan şirketlerin hisselerinin gerçek değeri üzerinden belirlenebilmesi mümkündür.</a:t>
            </a:r>
          </a:p>
          <a:p>
            <a:pPr algn="just"/>
            <a:r>
              <a:rPr lang="tr-TR" sz="2800" b="0" i="0" u="none" strike="noStrike" baseline="0" dirty="0">
                <a:solidFill>
                  <a:srgbClr val="000000"/>
                </a:solidFill>
                <a:latin typeface="Times New Roman" panose="02020603050405020304" pitchFamily="18" charset="0"/>
              </a:rPr>
              <a:t>Ancak, yapılan işlemin KVK uyarınca yapılan devir veya bölünme işlemi sayılabilmesi için devir veya bölünmeye konu edilen varlıklara karşılık iktisap edilen hisselerin, varlıklarını devreden şirketin ortaklarına, devreden veya bölünen şirketteki hisselerine isabet eden </a:t>
            </a:r>
            <a:r>
              <a:rPr lang="tr-TR" sz="2800" b="1" i="0" u="none" strike="noStrike" baseline="0" dirty="0">
                <a:solidFill>
                  <a:srgbClr val="000000"/>
                </a:solidFill>
                <a:latin typeface="Times New Roman" panose="02020603050405020304" pitchFamily="18" charset="0"/>
              </a:rPr>
              <a:t>servet değeri ile orantılı </a:t>
            </a:r>
            <a:r>
              <a:rPr lang="tr-TR" sz="2800" b="0" i="0" u="none" strike="noStrike" baseline="0" dirty="0">
                <a:solidFill>
                  <a:srgbClr val="000000"/>
                </a:solidFill>
                <a:latin typeface="Times New Roman" panose="02020603050405020304" pitchFamily="18" charset="0"/>
              </a:rPr>
              <a:t>olarak dağıtılması gerekecektir.</a:t>
            </a:r>
            <a:endParaRPr lang="tr-TR" dirty="0"/>
          </a:p>
        </p:txBody>
      </p:sp>
    </p:spTree>
    <p:extLst>
      <p:ext uri="{BB962C8B-B14F-4D97-AF65-F5344CB8AC3E}">
        <p14:creationId xmlns:p14="http://schemas.microsoft.com/office/powerpoint/2010/main" val="6080035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E581C6-B7D4-9F20-0A56-0AEE05D68713}"/>
              </a:ext>
            </a:extLst>
          </p:cNvPr>
          <p:cNvSpPr>
            <a:spLocks noGrp="1"/>
          </p:cNvSpPr>
          <p:nvPr>
            <p:ph type="title"/>
          </p:nvPr>
        </p:nvSpPr>
        <p:spPr>
          <a:xfrm>
            <a:off x="1111577" y="402832"/>
            <a:ext cx="10515600" cy="1325563"/>
          </a:xfrm>
        </p:spPr>
        <p:txBody>
          <a:bodyPr/>
          <a:lstStyle/>
          <a:p>
            <a:r>
              <a:rPr lang="tr-TR" b="1" dirty="0"/>
              <a:t>Kısmi Bölünmede Değişim Oranı</a:t>
            </a:r>
          </a:p>
        </p:txBody>
      </p:sp>
      <p:sp>
        <p:nvSpPr>
          <p:cNvPr id="3" name="İçerik Yer Tutucusu 2">
            <a:extLst>
              <a:ext uri="{FF2B5EF4-FFF2-40B4-BE49-F238E27FC236}">
                <a16:creationId xmlns:a16="http://schemas.microsoft.com/office/drawing/2014/main" id="{8B765FFD-2413-B871-DA4F-E1309A181D42}"/>
              </a:ext>
            </a:extLst>
          </p:cNvPr>
          <p:cNvSpPr>
            <a:spLocks noGrp="1"/>
          </p:cNvSpPr>
          <p:nvPr>
            <p:ph idx="1"/>
          </p:nvPr>
        </p:nvSpPr>
        <p:spPr/>
        <p:txBody>
          <a:bodyPr>
            <a:normAutofit fontScale="92500" lnSpcReduction="10000"/>
          </a:bodyPr>
          <a:lstStyle/>
          <a:p>
            <a:pPr algn="just"/>
            <a:r>
              <a:rPr lang="tr-TR" dirty="0"/>
              <a:t>TTK madde 140’a göre bölünme işleminde, şirket paylarının değişim oranları belirlenirken bölünen şirketin ortaklarına tahsis olunan şirket paylarının gerçek değerlerinin %10’unu aşmaması şartıyla bir denkleştirme ödemesi yapılabilmektedir. Ancak, </a:t>
            </a:r>
            <a:r>
              <a:rPr lang="tr-TR" dirty="0" err="1"/>
              <a:t>KVK’ya</a:t>
            </a:r>
            <a:r>
              <a:rPr lang="tr-TR" dirty="0"/>
              <a:t> göre tam bölünme işleminde bu imkan varken, kısmi bölünme işleminde denkleştirme ödemesi söz konusu değildir.</a:t>
            </a:r>
          </a:p>
          <a:p>
            <a:pPr algn="just"/>
            <a:r>
              <a:rPr lang="tr-TR" dirty="0"/>
              <a:t>Kısmi bölünme işleminde bölünen ve devralan şirketlerin ortakları arasında pay değişim oranının hesaplanmasında </a:t>
            </a:r>
            <a:r>
              <a:rPr lang="tr-TR" b="1" dirty="0"/>
              <a:t>özkaynak yöntemi </a:t>
            </a:r>
            <a:r>
              <a:rPr lang="tr-TR" dirty="0"/>
              <a:t>kullanılabileceği gibi </a:t>
            </a:r>
            <a:r>
              <a:rPr lang="tr-TR" b="1" dirty="0"/>
              <a:t>cari değer yöntemi </a:t>
            </a:r>
            <a:r>
              <a:rPr lang="tr-TR" dirty="0"/>
              <a:t>veya başka bir yöntem de kullanılabilir. Başka bir ifadeyle, kısmi bölünme işleminde bölünen ve devralan şirketler, karşılıklı olarak devre konu varlıkların değerlerini belirlemek suretiyle bölünen şirketin ortaklarının haklarını koruyacak bir değişim oranı tespit edebilirler.</a:t>
            </a:r>
          </a:p>
        </p:txBody>
      </p:sp>
    </p:spTree>
    <p:extLst>
      <p:ext uri="{BB962C8B-B14F-4D97-AF65-F5344CB8AC3E}">
        <p14:creationId xmlns:p14="http://schemas.microsoft.com/office/powerpoint/2010/main" val="762248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FC22AE-0662-281A-75A2-D900510D4893}"/>
              </a:ext>
            </a:extLst>
          </p:cNvPr>
          <p:cNvSpPr>
            <a:spLocks noGrp="1"/>
          </p:cNvSpPr>
          <p:nvPr>
            <p:ph type="title"/>
          </p:nvPr>
        </p:nvSpPr>
        <p:spPr/>
        <p:txBody>
          <a:bodyPr/>
          <a:lstStyle/>
          <a:p>
            <a:r>
              <a:rPr lang="tr-TR" b="1" dirty="0"/>
              <a:t>BÖLÜNME</a:t>
            </a:r>
          </a:p>
        </p:txBody>
      </p:sp>
      <p:sp>
        <p:nvSpPr>
          <p:cNvPr id="3" name="İçerik Yer Tutucusu 2">
            <a:extLst>
              <a:ext uri="{FF2B5EF4-FFF2-40B4-BE49-F238E27FC236}">
                <a16:creationId xmlns:a16="http://schemas.microsoft.com/office/drawing/2014/main" id="{8A7A6F08-8E64-657F-BAAA-F7937D6B07B8}"/>
              </a:ext>
            </a:extLst>
          </p:cNvPr>
          <p:cNvSpPr>
            <a:spLocks noGrp="1"/>
          </p:cNvSpPr>
          <p:nvPr>
            <p:ph idx="1"/>
          </p:nvPr>
        </p:nvSpPr>
        <p:spPr/>
        <p:txBody>
          <a:bodyPr/>
          <a:lstStyle/>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r>
              <a:rPr kumimoji="0" lang="tr-TR" sz="2600" b="1" i="0" u="none" strike="noStrike" kern="1200" cap="none" spc="0" normalizeH="0" baseline="0" noProof="0" dirty="0">
                <a:ln>
                  <a:noFill/>
                </a:ln>
                <a:solidFill>
                  <a:prstClr val="black"/>
                </a:solidFill>
                <a:effectLst/>
                <a:uLnTx/>
                <a:uFillTx/>
                <a:latin typeface="Calibri" pitchFamily="34" charset="0"/>
                <a:ea typeface="+mn-ea"/>
                <a:cs typeface="+mn-cs"/>
              </a:rPr>
              <a:t>Bölünme Türü (TTK-161)</a:t>
            </a: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r>
              <a:rPr kumimoji="0" lang="tr-TR" sz="2600" b="0" i="0" u="none" strike="noStrike" kern="1200" cap="none" spc="0" normalizeH="0" baseline="0" noProof="0" dirty="0">
                <a:ln>
                  <a:noFill/>
                </a:ln>
                <a:solidFill>
                  <a:prstClr val="black"/>
                </a:solidFill>
                <a:effectLst/>
                <a:uLnTx/>
                <a:uFillTx/>
                <a:latin typeface="Calibri" pitchFamily="34" charset="0"/>
                <a:ea typeface="+mn-ea"/>
                <a:cs typeface="+mn-cs"/>
              </a:rPr>
              <a:t>	Tam ve kısmi bölünmenin yanında </a:t>
            </a:r>
            <a:r>
              <a:rPr kumimoji="0" lang="tr-TR" sz="2600" b="1" i="0" u="none" strike="noStrike" kern="1200" cap="none" spc="0" normalizeH="0" baseline="0" noProof="0" dirty="0">
                <a:ln>
                  <a:noFill/>
                </a:ln>
                <a:effectLst/>
                <a:uLnTx/>
                <a:uFillTx/>
                <a:latin typeface="Calibri" pitchFamily="34" charset="0"/>
                <a:ea typeface="+mn-ea"/>
                <a:cs typeface="+mn-cs"/>
              </a:rPr>
              <a:t>devrolan</a:t>
            </a:r>
            <a:r>
              <a:rPr kumimoji="0" lang="tr-TR" sz="2600" b="0" i="0" u="none" strike="noStrike" kern="1200" cap="none" spc="0" normalizeH="0" baseline="0" noProof="0" dirty="0">
                <a:ln>
                  <a:noFill/>
                </a:ln>
                <a:solidFill>
                  <a:prstClr val="black"/>
                </a:solidFill>
                <a:effectLst/>
                <a:uLnTx/>
                <a:uFillTx/>
                <a:latin typeface="Calibri" pitchFamily="34" charset="0"/>
                <a:ea typeface="+mn-ea"/>
                <a:cs typeface="+mn-cs"/>
              </a:rPr>
              <a:t> şirkette ortaklara tahsis edilecek pay yönünden bölünme ikiye ayrılır:</a:t>
            </a: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endParaRPr kumimoji="0" lang="tr-TR" sz="2600" b="0" i="0" u="none" strike="noStrike" kern="1200" cap="none" spc="0" normalizeH="0" baseline="0" noProof="0" dirty="0">
              <a:ln>
                <a:noFill/>
              </a:ln>
              <a:solidFill>
                <a:prstClr val="black"/>
              </a:solidFill>
              <a:effectLst/>
              <a:uLnTx/>
              <a:uFillTx/>
              <a:latin typeface="Calibri" pitchFamily="34" charset="0"/>
              <a:ea typeface="+mn-ea"/>
              <a:cs typeface="+mn-cs"/>
            </a:endParaRPr>
          </a:p>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endParaRPr kumimoji="0" lang="tr-TR" sz="2600" b="0" i="0" u="none" strike="noStrike" kern="1200" cap="none" spc="0" normalizeH="0" baseline="0" noProof="0" dirty="0">
              <a:ln>
                <a:noFill/>
              </a:ln>
              <a:solidFill>
                <a:prstClr val="black"/>
              </a:solidFill>
              <a:effectLst/>
              <a:uLnTx/>
              <a:uFillTx/>
              <a:latin typeface="Calibri" pitchFamily="34" charset="0"/>
              <a:ea typeface="+mn-ea"/>
              <a:cs typeface="+mn-cs"/>
            </a:endParaRPr>
          </a:p>
          <a:p>
            <a:pPr marL="0" marR="45720" lvl="0" indent="0" algn="ctr">
              <a:lnSpc>
                <a:spcPct val="100000"/>
              </a:lnSpc>
              <a:spcBef>
                <a:spcPct val="20000"/>
              </a:spcBef>
              <a:buClr>
                <a:srgbClr val="1B587C"/>
              </a:buClr>
              <a:buSzPct val="95000"/>
              <a:buNone/>
              <a:defRPr/>
            </a:pPr>
            <a:r>
              <a:rPr kumimoji="0" lang="tr-TR" sz="2600" b="0" i="0" u="none" strike="noStrike" kern="1200" cap="none" spc="0" normalizeH="0" baseline="0" noProof="0" dirty="0">
                <a:ln>
                  <a:noFill/>
                </a:ln>
                <a:solidFill>
                  <a:prstClr val="black"/>
                </a:solidFill>
                <a:effectLst/>
                <a:uLnTx/>
                <a:uFillTx/>
                <a:latin typeface="Calibri" pitchFamily="34" charset="0"/>
                <a:ea typeface="+mn-ea"/>
                <a:cs typeface="+mn-cs"/>
              </a:rPr>
              <a:t>Oranın Korunduğu Bölünme	      Oranın </a:t>
            </a:r>
            <a:r>
              <a:rPr lang="tr-TR" sz="2600" dirty="0">
                <a:solidFill>
                  <a:prstClr val="black"/>
                </a:solidFill>
                <a:latin typeface="Calibri" pitchFamily="34" charset="0"/>
              </a:rPr>
              <a:t>Korunmadığı  Bölünme     </a:t>
            </a:r>
            <a:r>
              <a:rPr kumimoji="0" lang="tr-TR" sz="2600" b="0" i="0" u="none" strike="noStrike" kern="1200" cap="none" spc="0" normalizeH="0" baseline="0" noProof="0" dirty="0">
                <a:ln>
                  <a:noFill/>
                </a:ln>
                <a:solidFill>
                  <a:prstClr val="black"/>
                </a:solidFill>
                <a:effectLst/>
                <a:uLnTx/>
                <a:uFillTx/>
                <a:latin typeface="Calibri" pitchFamily="34" charset="0"/>
                <a:ea typeface="+mn-ea"/>
                <a:cs typeface="+mn-cs"/>
              </a:rPr>
              <a:t> (Simetrik)				(Asimetrik)</a:t>
            </a:r>
          </a:p>
          <a:p>
            <a:endParaRPr lang="tr-TR" dirty="0"/>
          </a:p>
        </p:txBody>
      </p:sp>
      <p:cxnSp>
        <p:nvCxnSpPr>
          <p:cNvPr id="5" name="Düz Ok Bağlayıcısı 4">
            <a:extLst>
              <a:ext uri="{FF2B5EF4-FFF2-40B4-BE49-F238E27FC236}">
                <a16:creationId xmlns:a16="http://schemas.microsoft.com/office/drawing/2014/main" id="{374576E5-14FF-8796-A293-BABEBBEDE5EE}"/>
              </a:ext>
            </a:extLst>
          </p:cNvPr>
          <p:cNvCxnSpPr/>
          <p:nvPr/>
        </p:nvCxnSpPr>
        <p:spPr>
          <a:xfrm flipH="1">
            <a:off x="3874416" y="3223967"/>
            <a:ext cx="1272619" cy="886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a:extLst>
              <a:ext uri="{FF2B5EF4-FFF2-40B4-BE49-F238E27FC236}">
                <a16:creationId xmlns:a16="http://schemas.microsoft.com/office/drawing/2014/main" id="{87285EDB-E6EF-D81E-4028-9CEF131879DF}"/>
              </a:ext>
            </a:extLst>
          </p:cNvPr>
          <p:cNvCxnSpPr/>
          <p:nvPr/>
        </p:nvCxnSpPr>
        <p:spPr>
          <a:xfrm>
            <a:off x="6853287" y="3157979"/>
            <a:ext cx="1300899" cy="1074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8797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E581C6-B7D4-9F20-0A56-0AEE05D68713}"/>
              </a:ext>
            </a:extLst>
          </p:cNvPr>
          <p:cNvSpPr>
            <a:spLocks noGrp="1"/>
          </p:cNvSpPr>
          <p:nvPr>
            <p:ph type="title"/>
          </p:nvPr>
        </p:nvSpPr>
        <p:spPr/>
        <p:txBody>
          <a:bodyPr/>
          <a:lstStyle/>
          <a:p>
            <a:r>
              <a:rPr lang="tr-TR" b="1" dirty="0"/>
              <a:t>Kısmi Bölünmede Değişim Oranı</a:t>
            </a:r>
          </a:p>
        </p:txBody>
      </p:sp>
      <p:sp>
        <p:nvSpPr>
          <p:cNvPr id="3" name="İçerik Yer Tutucusu 2">
            <a:extLst>
              <a:ext uri="{FF2B5EF4-FFF2-40B4-BE49-F238E27FC236}">
                <a16:creationId xmlns:a16="http://schemas.microsoft.com/office/drawing/2014/main" id="{8B765FFD-2413-B871-DA4F-E1309A181D42}"/>
              </a:ext>
            </a:extLst>
          </p:cNvPr>
          <p:cNvSpPr>
            <a:spLocks noGrp="1"/>
          </p:cNvSpPr>
          <p:nvPr>
            <p:ph idx="1"/>
          </p:nvPr>
        </p:nvSpPr>
        <p:spPr/>
        <p:txBody>
          <a:bodyPr>
            <a:normAutofit/>
          </a:bodyPr>
          <a:lstStyle/>
          <a:p>
            <a:pPr algn="just"/>
            <a:r>
              <a:rPr lang="tr-TR" dirty="0"/>
              <a:t>Değişim oranı aşağıdaki şekilde formüle edilebilir. </a:t>
            </a:r>
          </a:p>
          <a:p>
            <a:pPr algn="just"/>
            <a:endParaRPr lang="tr-TR" dirty="0"/>
          </a:p>
          <a:p>
            <a:pPr algn="just"/>
            <a:endParaRPr lang="tr-TR" dirty="0"/>
          </a:p>
        </p:txBody>
      </p:sp>
      <p:graphicFrame>
        <p:nvGraphicFramePr>
          <p:cNvPr id="4" name="Tablo 3">
            <a:extLst>
              <a:ext uri="{FF2B5EF4-FFF2-40B4-BE49-F238E27FC236}">
                <a16:creationId xmlns:a16="http://schemas.microsoft.com/office/drawing/2014/main" id="{0CB97060-19D3-989B-21E6-1C7D01E36683}"/>
              </a:ext>
            </a:extLst>
          </p:cNvPr>
          <p:cNvGraphicFramePr>
            <a:graphicFrameLocks noGrp="1"/>
          </p:cNvGraphicFramePr>
          <p:nvPr>
            <p:extLst>
              <p:ext uri="{D42A27DB-BD31-4B8C-83A1-F6EECF244321}">
                <p14:modId xmlns:p14="http://schemas.microsoft.com/office/powerpoint/2010/main" val="1552385166"/>
              </p:ext>
            </p:extLst>
          </p:nvPr>
        </p:nvGraphicFramePr>
        <p:xfrm>
          <a:off x="989814" y="2894029"/>
          <a:ext cx="9002597" cy="1914348"/>
        </p:xfrm>
        <a:graphic>
          <a:graphicData uri="http://schemas.openxmlformats.org/drawingml/2006/table">
            <a:tbl>
              <a:tblPr/>
              <a:tblGrid>
                <a:gridCol w="4674426">
                  <a:extLst>
                    <a:ext uri="{9D8B030D-6E8A-4147-A177-3AD203B41FA5}">
                      <a16:colId xmlns:a16="http://schemas.microsoft.com/office/drawing/2014/main" val="2683646293"/>
                    </a:ext>
                  </a:extLst>
                </a:gridCol>
                <a:gridCol w="4328171">
                  <a:extLst>
                    <a:ext uri="{9D8B030D-6E8A-4147-A177-3AD203B41FA5}">
                      <a16:colId xmlns:a16="http://schemas.microsoft.com/office/drawing/2014/main" val="3866893299"/>
                    </a:ext>
                  </a:extLst>
                </a:gridCol>
              </a:tblGrid>
              <a:tr h="587604">
                <a:tc>
                  <a:txBody>
                    <a:bodyPr/>
                    <a:lstStyle/>
                    <a:p>
                      <a:pPr algn="l" fontAlgn="b"/>
                      <a:endParaRPr lang="tr-TR" sz="2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tr-TR" sz="2400" b="0" i="0" u="none" strike="noStrike" dirty="0">
                          <a:solidFill>
                            <a:srgbClr val="000000"/>
                          </a:solidFill>
                          <a:effectLst/>
                          <a:latin typeface="Calibri" panose="020F0502020204030204" pitchFamily="34" charset="0"/>
                        </a:rPr>
                        <a:t>Devredilen Ayni Sermaye</a:t>
                      </a:r>
                    </a:p>
                  </a:txBody>
                  <a:tcPr marL="7620" marR="7620" marT="7620" marB="0" anchor="b">
                    <a:lnL>
                      <a:noFill/>
                    </a:lnL>
                    <a:lnR>
                      <a:noFill/>
                    </a:lnR>
                    <a:lnT>
                      <a:noFill/>
                    </a:lnT>
                    <a:lnB>
                      <a:noFill/>
                    </a:lnB>
                  </a:tcPr>
                </a:tc>
                <a:extLst>
                  <a:ext uri="{0D108BD9-81ED-4DB2-BD59-A6C34878D82A}">
                    <a16:rowId xmlns:a16="http://schemas.microsoft.com/office/drawing/2014/main" val="1744445350"/>
                  </a:ext>
                </a:extLst>
              </a:tr>
              <a:tr h="587604">
                <a:tc>
                  <a:txBody>
                    <a:bodyPr/>
                    <a:lstStyle/>
                    <a:p>
                      <a:pPr algn="l" fontAlgn="b"/>
                      <a:r>
                        <a:rPr lang="tr-TR" sz="2400" b="0" i="0" u="none" strike="noStrike" dirty="0">
                          <a:solidFill>
                            <a:srgbClr val="000000"/>
                          </a:solidFill>
                          <a:effectLst/>
                          <a:latin typeface="Calibri" panose="020F0502020204030204" pitchFamily="34" charset="0"/>
                        </a:rPr>
                        <a:t>Değişim Oranı=</a:t>
                      </a:r>
                    </a:p>
                  </a:txBody>
                  <a:tcPr marL="7620" marR="7620" marT="7620" marB="0" anchor="b">
                    <a:lnL>
                      <a:noFill/>
                    </a:lnL>
                    <a:lnR>
                      <a:noFill/>
                    </a:lnR>
                    <a:lnT>
                      <a:noFill/>
                    </a:lnT>
                    <a:lnB>
                      <a:noFill/>
                    </a:lnB>
                  </a:tcPr>
                </a:tc>
                <a:tc>
                  <a:txBody>
                    <a:bodyPr/>
                    <a:lstStyle/>
                    <a:p>
                      <a:pPr algn="l" fontAlgn="b"/>
                      <a:r>
                        <a:rPr lang="tr-TR" sz="2400" b="0" i="0" u="none" strike="noStrike" dirty="0">
                          <a:solidFill>
                            <a:srgbClr val="000000"/>
                          </a:solidFill>
                          <a:effectLst/>
                          <a:latin typeface="Calibri" panose="020F0502020204030204" pitchFamily="34" charset="0"/>
                        </a:rPr>
                        <a:t>---------------------------------</a:t>
                      </a:r>
                    </a:p>
                  </a:txBody>
                  <a:tcPr marL="7620" marR="7620" marT="7620" marB="0" anchor="b">
                    <a:lnL>
                      <a:noFill/>
                    </a:lnL>
                    <a:lnR>
                      <a:noFill/>
                    </a:lnR>
                    <a:lnT>
                      <a:noFill/>
                    </a:lnT>
                    <a:lnB>
                      <a:noFill/>
                    </a:lnB>
                  </a:tcPr>
                </a:tc>
                <a:extLst>
                  <a:ext uri="{0D108BD9-81ED-4DB2-BD59-A6C34878D82A}">
                    <a16:rowId xmlns:a16="http://schemas.microsoft.com/office/drawing/2014/main" val="1440120406"/>
                  </a:ext>
                </a:extLst>
              </a:tr>
              <a:tr h="587604">
                <a:tc>
                  <a:txBody>
                    <a:bodyPr/>
                    <a:lstStyle/>
                    <a:p>
                      <a:pPr algn="l" fontAlgn="b"/>
                      <a:endParaRPr lang="tr-TR" sz="2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tr-TR" sz="2400" b="0" i="0" u="none" strike="noStrike" dirty="0">
                          <a:solidFill>
                            <a:srgbClr val="000000"/>
                          </a:solidFill>
                          <a:effectLst/>
                          <a:latin typeface="Calibri" panose="020F0502020204030204" pitchFamily="34" charset="0"/>
                        </a:rPr>
                        <a:t>Devredilen Ayni Sermaye + Devir Alan Şirket Özkaynağı</a:t>
                      </a:r>
                    </a:p>
                  </a:txBody>
                  <a:tcPr marL="7620" marR="7620" marT="7620" marB="0" anchor="b">
                    <a:lnL>
                      <a:noFill/>
                    </a:lnL>
                    <a:lnR>
                      <a:noFill/>
                    </a:lnR>
                    <a:lnT>
                      <a:noFill/>
                    </a:lnT>
                    <a:lnB>
                      <a:noFill/>
                    </a:lnB>
                  </a:tcPr>
                </a:tc>
                <a:extLst>
                  <a:ext uri="{0D108BD9-81ED-4DB2-BD59-A6C34878D82A}">
                    <a16:rowId xmlns:a16="http://schemas.microsoft.com/office/drawing/2014/main" val="3654048950"/>
                  </a:ext>
                </a:extLst>
              </a:tr>
            </a:tbl>
          </a:graphicData>
        </a:graphic>
      </p:graphicFrame>
    </p:spTree>
    <p:extLst>
      <p:ext uri="{BB962C8B-B14F-4D97-AF65-F5344CB8AC3E}">
        <p14:creationId xmlns:p14="http://schemas.microsoft.com/office/powerpoint/2010/main" val="25282242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E581C6-B7D4-9F20-0A56-0AEE05D68713}"/>
              </a:ext>
            </a:extLst>
          </p:cNvPr>
          <p:cNvSpPr>
            <a:spLocks noGrp="1"/>
          </p:cNvSpPr>
          <p:nvPr>
            <p:ph type="title"/>
          </p:nvPr>
        </p:nvSpPr>
        <p:spPr/>
        <p:txBody>
          <a:bodyPr/>
          <a:lstStyle/>
          <a:p>
            <a:r>
              <a:rPr lang="tr-TR" b="1" dirty="0"/>
              <a:t>Kısmi Bölünmede Değişim Oranı</a:t>
            </a:r>
          </a:p>
        </p:txBody>
      </p:sp>
      <p:sp>
        <p:nvSpPr>
          <p:cNvPr id="3" name="İçerik Yer Tutucusu 2">
            <a:extLst>
              <a:ext uri="{FF2B5EF4-FFF2-40B4-BE49-F238E27FC236}">
                <a16:creationId xmlns:a16="http://schemas.microsoft.com/office/drawing/2014/main" id="{8B765FFD-2413-B871-DA4F-E1309A181D42}"/>
              </a:ext>
            </a:extLst>
          </p:cNvPr>
          <p:cNvSpPr>
            <a:spLocks noGrp="1"/>
          </p:cNvSpPr>
          <p:nvPr>
            <p:ph idx="1"/>
          </p:nvPr>
        </p:nvSpPr>
        <p:spPr/>
        <p:txBody>
          <a:bodyPr>
            <a:normAutofit lnSpcReduction="10000"/>
          </a:bodyPr>
          <a:lstStyle/>
          <a:p>
            <a:pPr algn="just"/>
            <a:r>
              <a:rPr lang="tr-TR" dirty="0"/>
              <a:t>Değişim oranına göre devir alan şirketten alınan iştirak hisseleri ortaklara dağıtılacaksa, devir eden şirketteki hisse oranlarında dağıtım yapılmalıdır.</a:t>
            </a:r>
          </a:p>
          <a:p>
            <a:pPr algn="just">
              <a:lnSpc>
                <a:spcPct val="100000"/>
              </a:lnSpc>
            </a:pPr>
            <a:r>
              <a:rPr lang="tr-TR" dirty="0"/>
              <a:t>Örneğin X A.Ş. 300-TL kayıtlı değerli taşınmaz kısmi bölünmesi ile Y </a:t>
            </a:r>
            <a:r>
              <a:rPr lang="tr-TR" dirty="0" err="1"/>
              <a:t>A.Ş.’den</a:t>
            </a:r>
            <a:r>
              <a:rPr lang="tr-TR" dirty="0"/>
              <a:t> 500-TL nominal bedelde iştirak hissesi almıştır. X A.Ş. 3 ortaklı olup A %50, B %30, C %20 paya sahipti. Bu durumda 500-TL Y A.Ş. hisselerinin 250-TL’si A’ya, 150-TL’si B’ye ve 100-TL’si C’ye verilecektir. Bunun dışında yapılacak bir dağıtım durumunda işlemin (alınan hisseler mevcut şirketteki hisselerine isabet eden değerle orantılı dağıtılmadığında) KVK 19 uncu maddesi kapsamında değerlendirilmesi mümkün bulunmamaktadır.</a:t>
            </a:r>
          </a:p>
        </p:txBody>
      </p:sp>
    </p:spTree>
    <p:extLst>
      <p:ext uri="{BB962C8B-B14F-4D97-AF65-F5344CB8AC3E}">
        <p14:creationId xmlns:p14="http://schemas.microsoft.com/office/powerpoint/2010/main" val="13015489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D505D-7857-D8B1-F08D-95FA1D935A21}"/>
              </a:ext>
            </a:extLst>
          </p:cNvPr>
          <p:cNvSpPr>
            <a:spLocks noGrp="1"/>
          </p:cNvSpPr>
          <p:nvPr>
            <p:ph type="title"/>
          </p:nvPr>
        </p:nvSpPr>
        <p:spPr/>
        <p:txBody>
          <a:bodyPr/>
          <a:lstStyle/>
          <a:p>
            <a:r>
              <a:rPr lang="tr-TR" b="1" dirty="0"/>
              <a:t>Değişim Oranı Örneği</a:t>
            </a:r>
          </a:p>
        </p:txBody>
      </p:sp>
      <p:sp>
        <p:nvSpPr>
          <p:cNvPr id="3" name="İçerik Yer Tutucusu 2">
            <a:extLst>
              <a:ext uri="{FF2B5EF4-FFF2-40B4-BE49-F238E27FC236}">
                <a16:creationId xmlns:a16="http://schemas.microsoft.com/office/drawing/2014/main" id="{0E5FE12B-A0F9-C7CC-598C-507039EE1F73}"/>
              </a:ext>
            </a:extLst>
          </p:cNvPr>
          <p:cNvSpPr>
            <a:spLocks noGrp="1"/>
          </p:cNvSpPr>
          <p:nvPr>
            <p:ph idx="1"/>
          </p:nvPr>
        </p:nvSpPr>
        <p:spPr>
          <a:xfrm>
            <a:off x="762786" y="1580528"/>
            <a:ext cx="10515600" cy="4351338"/>
          </a:xfrm>
        </p:spPr>
        <p:txBody>
          <a:bodyPr/>
          <a:lstStyle/>
          <a:p>
            <a:pPr algn="just"/>
            <a:r>
              <a:rPr lang="tr-TR" dirty="0"/>
              <a:t>X A.Ş. bilançosundaki okul işletmesini </a:t>
            </a:r>
            <a:r>
              <a:rPr lang="tr-TR" b="1" dirty="0"/>
              <a:t>mevcut Y Okul A.Ş. </a:t>
            </a:r>
            <a:r>
              <a:rPr lang="tr-TR" dirty="0"/>
              <a:t>şirketine ayni sermaye olarak koymak ve elde edeceği iştirak hisselerini </a:t>
            </a:r>
            <a:r>
              <a:rPr lang="tr-TR" b="1" dirty="0"/>
              <a:t>ortaklarına vermek </a:t>
            </a:r>
            <a:r>
              <a:rPr lang="tr-TR" dirty="0"/>
              <a:t>istemektedir. İki şirket değişim oranın net defter değerleri üzerinden yapılması konusunda anlaşmıştır. X A.Ş. bilançosu aşağıdaki gibidir. </a:t>
            </a:r>
          </a:p>
          <a:p>
            <a:endParaRPr lang="tr-TR" dirty="0"/>
          </a:p>
          <a:p>
            <a:endParaRPr lang="tr-TR" dirty="0"/>
          </a:p>
        </p:txBody>
      </p:sp>
      <p:graphicFrame>
        <p:nvGraphicFramePr>
          <p:cNvPr id="4" name="Tablo 3">
            <a:extLst>
              <a:ext uri="{FF2B5EF4-FFF2-40B4-BE49-F238E27FC236}">
                <a16:creationId xmlns:a16="http://schemas.microsoft.com/office/drawing/2014/main" id="{44188E75-70F5-6F92-173F-81AFD7894EBE}"/>
              </a:ext>
            </a:extLst>
          </p:cNvPr>
          <p:cNvGraphicFramePr>
            <a:graphicFrameLocks noGrp="1"/>
          </p:cNvGraphicFramePr>
          <p:nvPr>
            <p:extLst>
              <p:ext uri="{D42A27DB-BD31-4B8C-83A1-F6EECF244321}">
                <p14:modId xmlns:p14="http://schemas.microsoft.com/office/powerpoint/2010/main" val="4178141358"/>
              </p:ext>
            </p:extLst>
          </p:nvPr>
        </p:nvGraphicFramePr>
        <p:xfrm>
          <a:off x="1102936" y="3855563"/>
          <a:ext cx="10086680" cy="2456340"/>
        </p:xfrm>
        <a:graphic>
          <a:graphicData uri="http://schemas.openxmlformats.org/drawingml/2006/table">
            <a:tbl>
              <a:tblPr/>
              <a:tblGrid>
                <a:gridCol w="2072014">
                  <a:extLst>
                    <a:ext uri="{9D8B030D-6E8A-4147-A177-3AD203B41FA5}">
                      <a16:colId xmlns:a16="http://schemas.microsoft.com/office/drawing/2014/main" val="3400017731"/>
                    </a:ext>
                  </a:extLst>
                </a:gridCol>
                <a:gridCol w="1928124">
                  <a:extLst>
                    <a:ext uri="{9D8B030D-6E8A-4147-A177-3AD203B41FA5}">
                      <a16:colId xmlns:a16="http://schemas.microsoft.com/office/drawing/2014/main" val="1127226199"/>
                    </a:ext>
                  </a:extLst>
                </a:gridCol>
                <a:gridCol w="920895">
                  <a:extLst>
                    <a:ext uri="{9D8B030D-6E8A-4147-A177-3AD203B41FA5}">
                      <a16:colId xmlns:a16="http://schemas.microsoft.com/office/drawing/2014/main" val="3641155709"/>
                    </a:ext>
                  </a:extLst>
                </a:gridCol>
                <a:gridCol w="1985681">
                  <a:extLst>
                    <a:ext uri="{9D8B030D-6E8A-4147-A177-3AD203B41FA5}">
                      <a16:colId xmlns:a16="http://schemas.microsoft.com/office/drawing/2014/main" val="2784246161"/>
                    </a:ext>
                  </a:extLst>
                </a:gridCol>
                <a:gridCol w="1323787">
                  <a:extLst>
                    <a:ext uri="{9D8B030D-6E8A-4147-A177-3AD203B41FA5}">
                      <a16:colId xmlns:a16="http://schemas.microsoft.com/office/drawing/2014/main" val="4059422984"/>
                    </a:ext>
                  </a:extLst>
                </a:gridCol>
                <a:gridCol w="1856179">
                  <a:extLst>
                    <a:ext uri="{9D8B030D-6E8A-4147-A177-3AD203B41FA5}">
                      <a16:colId xmlns:a16="http://schemas.microsoft.com/office/drawing/2014/main" val="1747207989"/>
                    </a:ext>
                  </a:extLst>
                </a:gridCol>
              </a:tblGrid>
              <a:tr h="204695">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X.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313921758"/>
                  </a:ext>
                </a:extLst>
              </a:tr>
              <a:tr h="204695">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3000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81497678"/>
                  </a:ext>
                </a:extLst>
              </a:tr>
              <a:tr h="204695">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2200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3500</a:t>
                      </a:r>
                    </a:p>
                  </a:txBody>
                  <a:tcPr marL="7620" marR="7620" marT="7620" marB="0" anchor="b">
                    <a:lnL>
                      <a:noFill/>
                    </a:lnL>
                    <a:lnR>
                      <a:noFill/>
                    </a:lnR>
                    <a:lnT>
                      <a:noFill/>
                    </a:lnT>
                    <a:lnB>
                      <a:noFill/>
                    </a:lnB>
                  </a:tcPr>
                </a:tc>
                <a:extLst>
                  <a:ext uri="{0D108BD9-81ED-4DB2-BD59-A6C34878D82A}">
                    <a16:rowId xmlns:a16="http://schemas.microsoft.com/office/drawing/2014/main" val="2720475895"/>
                  </a:ext>
                </a:extLst>
              </a:tr>
              <a:tr h="204695">
                <a:tc>
                  <a:txBody>
                    <a:bodyPr/>
                    <a:lstStyle/>
                    <a:p>
                      <a:pPr algn="l" fontAlgn="b"/>
                      <a:r>
                        <a:rPr lang="tr-TR" sz="1100" b="1" i="0" u="none" strike="noStrike">
                          <a:solidFill>
                            <a:srgbClr val="000000"/>
                          </a:solidFill>
                          <a:effectLst/>
                          <a:latin typeface="Calibri" panose="020F0502020204030204" pitchFamily="34" charset="0"/>
                        </a:rPr>
                        <a:t>Otel İşletmesi</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a:t>
                      </a:r>
                    </a:p>
                  </a:txBody>
                  <a:tcPr marL="7620" marR="7620" marT="7620" marB="0" anchor="b">
                    <a:lnL>
                      <a:noFill/>
                    </a:lnL>
                    <a:lnR>
                      <a:noFill/>
                    </a:lnR>
                    <a:lnT>
                      <a:noFill/>
                    </a:lnT>
                    <a:lnB>
                      <a:noFill/>
                    </a:lnB>
                  </a:tcPr>
                </a:tc>
                <a:extLst>
                  <a:ext uri="{0D108BD9-81ED-4DB2-BD59-A6C34878D82A}">
                    <a16:rowId xmlns:a16="http://schemas.microsoft.com/office/drawing/2014/main" val="1561422703"/>
                  </a:ext>
                </a:extLst>
              </a:tr>
              <a:tr h="204695">
                <a:tc>
                  <a:txBody>
                    <a:bodyPr/>
                    <a:lstStyle/>
                    <a:p>
                      <a:pPr algn="l" fontAlgn="b"/>
                      <a:r>
                        <a:rPr lang="tr-TR" sz="1100" b="0" i="0" u="none" strike="noStrike">
                          <a:solidFill>
                            <a:srgbClr val="000000"/>
                          </a:solidFill>
                          <a:effectLst/>
                          <a:latin typeface="Calibri" panose="020F0502020204030204" pitchFamily="34" charset="0"/>
                        </a:rPr>
                        <a:t>Makine-Techizat</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130</a:t>
                      </a:r>
                    </a:p>
                  </a:txBody>
                  <a:tcPr marL="7620" marR="7620" marT="7620" marB="0" anchor="b">
                    <a:lnL>
                      <a:noFill/>
                    </a:lnL>
                    <a:lnR>
                      <a:noFill/>
                    </a:lnR>
                    <a:lnT>
                      <a:noFill/>
                    </a:lnT>
                    <a:lnB>
                      <a:noFill/>
                    </a:lnB>
                  </a:tcPr>
                </a:tc>
                <a:extLst>
                  <a:ext uri="{0D108BD9-81ED-4DB2-BD59-A6C34878D82A}">
                    <a16:rowId xmlns:a16="http://schemas.microsoft.com/office/drawing/2014/main" val="3907538112"/>
                  </a:ext>
                </a:extLst>
              </a:tr>
              <a:tr h="204695">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043259398"/>
                  </a:ext>
                </a:extLst>
              </a:tr>
              <a:tr h="204695">
                <a:tc>
                  <a:txBody>
                    <a:bodyPr/>
                    <a:lstStyle/>
                    <a:p>
                      <a:pPr algn="l" fontAlgn="b"/>
                      <a:r>
                        <a:rPr lang="tr-TR" sz="1100" b="0" i="0" u="none" strike="noStrike">
                          <a:solidFill>
                            <a:srgbClr val="000000"/>
                          </a:solidFill>
                          <a:effectLst/>
                          <a:latin typeface="Calibri" panose="020F0502020204030204" pitchFamily="34" charset="0"/>
                        </a:rPr>
                        <a:t>Malzeme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175471317"/>
                  </a:ext>
                </a:extLst>
              </a:tr>
              <a:tr h="204695">
                <a:tc>
                  <a:txBody>
                    <a:bodyPr/>
                    <a:lstStyle/>
                    <a:p>
                      <a:pPr algn="l" fontAlgn="b"/>
                      <a:r>
                        <a:rPr lang="tr-TR" sz="1100" b="1" i="0" u="none" strike="noStrike">
                          <a:solidFill>
                            <a:srgbClr val="000000"/>
                          </a:solidFill>
                          <a:effectLst/>
                          <a:latin typeface="Calibri" panose="020F0502020204030204" pitchFamily="34" charset="0"/>
                        </a:rPr>
                        <a:t>Okul İşletmesi</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2500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069997490"/>
                  </a:ext>
                </a:extLst>
              </a:tr>
              <a:tr h="204695">
                <a:tc>
                  <a:txBody>
                    <a:bodyPr/>
                    <a:lstStyle/>
                    <a:p>
                      <a:pPr algn="l" fontAlgn="b"/>
                      <a:r>
                        <a:rPr lang="tr-TR" sz="1100" b="0" i="0" u="none" strike="noStrike">
                          <a:solidFill>
                            <a:srgbClr val="000000"/>
                          </a:solidFill>
                          <a:effectLst/>
                          <a:latin typeface="Calibri" panose="020F0502020204030204" pitchFamily="34" charset="0"/>
                        </a:rPr>
                        <a:t>Demirbaş</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974404942"/>
                  </a:ext>
                </a:extLst>
              </a:tr>
              <a:tr h="204695">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634565604"/>
                  </a:ext>
                </a:extLst>
              </a:tr>
              <a:tr h="204695">
                <a:tc>
                  <a:txBody>
                    <a:bodyPr/>
                    <a:lstStyle/>
                    <a:p>
                      <a:pPr algn="l" fontAlgn="b"/>
                      <a:r>
                        <a:rPr lang="tr-TR" sz="1100" b="0" i="0" u="none" strike="noStrike">
                          <a:solidFill>
                            <a:srgbClr val="000000"/>
                          </a:solidFill>
                          <a:effectLst/>
                          <a:latin typeface="Calibri" panose="020F0502020204030204" pitchFamily="34" charset="0"/>
                        </a:rPr>
                        <a:t>Malzeme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660265996"/>
                  </a:ext>
                </a:extLst>
              </a:tr>
              <a:tr h="204695">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6730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6730</a:t>
                      </a:r>
                    </a:p>
                  </a:txBody>
                  <a:tcPr marL="7620" marR="7620" marT="7620" marB="0" anchor="b">
                    <a:lnL>
                      <a:noFill/>
                    </a:lnL>
                    <a:lnR>
                      <a:noFill/>
                    </a:lnR>
                    <a:lnT>
                      <a:noFill/>
                    </a:lnT>
                    <a:lnB>
                      <a:noFill/>
                    </a:lnB>
                  </a:tcPr>
                </a:tc>
                <a:extLst>
                  <a:ext uri="{0D108BD9-81ED-4DB2-BD59-A6C34878D82A}">
                    <a16:rowId xmlns:a16="http://schemas.microsoft.com/office/drawing/2014/main" val="4275968010"/>
                  </a:ext>
                </a:extLst>
              </a:tr>
            </a:tbl>
          </a:graphicData>
        </a:graphic>
      </p:graphicFrame>
    </p:spTree>
    <p:extLst>
      <p:ext uri="{BB962C8B-B14F-4D97-AF65-F5344CB8AC3E}">
        <p14:creationId xmlns:p14="http://schemas.microsoft.com/office/powerpoint/2010/main" val="8928911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D505D-7857-D8B1-F08D-95FA1D935A21}"/>
              </a:ext>
            </a:extLst>
          </p:cNvPr>
          <p:cNvSpPr>
            <a:spLocks noGrp="1"/>
          </p:cNvSpPr>
          <p:nvPr>
            <p:ph type="title"/>
          </p:nvPr>
        </p:nvSpPr>
        <p:spPr/>
        <p:txBody>
          <a:bodyPr/>
          <a:lstStyle/>
          <a:p>
            <a:r>
              <a:rPr lang="tr-TR" b="1" dirty="0"/>
              <a:t>Değişim Oranı Örneği</a:t>
            </a:r>
          </a:p>
        </p:txBody>
      </p:sp>
      <p:sp>
        <p:nvSpPr>
          <p:cNvPr id="3" name="İçerik Yer Tutucusu 2">
            <a:extLst>
              <a:ext uri="{FF2B5EF4-FFF2-40B4-BE49-F238E27FC236}">
                <a16:creationId xmlns:a16="http://schemas.microsoft.com/office/drawing/2014/main" id="{0E5FE12B-A0F9-C7CC-598C-507039EE1F73}"/>
              </a:ext>
            </a:extLst>
          </p:cNvPr>
          <p:cNvSpPr>
            <a:spLocks noGrp="1"/>
          </p:cNvSpPr>
          <p:nvPr>
            <p:ph idx="1"/>
          </p:nvPr>
        </p:nvSpPr>
        <p:spPr/>
        <p:txBody>
          <a:bodyPr/>
          <a:lstStyle/>
          <a:p>
            <a:r>
              <a:rPr lang="tr-TR" dirty="0"/>
              <a:t>Y Okul A.Ş. bilançosu aşağıdaki gibidir. </a:t>
            </a:r>
          </a:p>
          <a:p>
            <a:endParaRPr lang="tr-TR" dirty="0"/>
          </a:p>
          <a:p>
            <a:endParaRPr lang="tr-TR" dirty="0"/>
          </a:p>
        </p:txBody>
      </p:sp>
      <p:graphicFrame>
        <p:nvGraphicFramePr>
          <p:cNvPr id="5" name="Tablo 4">
            <a:extLst>
              <a:ext uri="{FF2B5EF4-FFF2-40B4-BE49-F238E27FC236}">
                <a16:creationId xmlns:a16="http://schemas.microsoft.com/office/drawing/2014/main" id="{051FCD4D-82C3-C9B1-1A34-4D86B8A4D605}"/>
              </a:ext>
            </a:extLst>
          </p:cNvPr>
          <p:cNvGraphicFramePr>
            <a:graphicFrameLocks noGrp="1"/>
          </p:cNvGraphicFramePr>
          <p:nvPr>
            <p:extLst>
              <p:ext uri="{D42A27DB-BD31-4B8C-83A1-F6EECF244321}">
                <p14:modId xmlns:p14="http://schemas.microsoft.com/office/powerpoint/2010/main" val="2234888392"/>
              </p:ext>
            </p:extLst>
          </p:nvPr>
        </p:nvGraphicFramePr>
        <p:xfrm>
          <a:off x="1244338" y="2498103"/>
          <a:ext cx="9068587" cy="2903454"/>
        </p:xfrm>
        <a:graphic>
          <a:graphicData uri="http://schemas.openxmlformats.org/drawingml/2006/table">
            <a:tbl>
              <a:tblPr/>
              <a:tblGrid>
                <a:gridCol w="1862877">
                  <a:extLst>
                    <a:ext uri="{9D8B030D-6E8A-4147-A177-3AD203B41FA5}">
                      <a16:colId xmlns:a16="http://schemas.microsoft.com/office/drawing/2014/main" val="2236195109"/>
                    </a:ext>
                  </a:extLst>
                </a:gridCol>
                <a:gridCol w="1733510">
                  <a:extLst>
                    <a:ext uri="{9D8B030D-6E8A-4147-A177-3AD203B41FA5}">
                      <a16:colId xmlns:a16="http://schemas.microsoft.com/office/drawing/2014/main" val="1541590989"/>
                    </a:ext>
                  </a:extLst>
                </a:gridCol>
                <a:gridCol w="827944">
                  <a:extLst>
                    <a:ext uri="{9D8B030D-6E8A-4147-A177-3AD203B41FA5}">
                      <a16:colId xmlns:a16="http://schemas.microsoft.com/office/drawing/2014/main" val="3080726455"/>
                    </a:ext>
                  </a:extLst>
                </a:gridCol>
                <a:gridCol w="1785258">
                  <a:extLst>
                    <a:ext uri="{9D8B030D-6E8A-4147-A177-3AD203B41FA5}">
                      <a16:colId xmlns:a16="http://schemas.microsoft.com/office/drawing/2014/main" val="1453330155"/>
                    </a:ext>
                  </a:extLst>
                </a:gridCol>
                <a:gridCol w="1190171">
                  <a:extLst>
                    <a:ext uri="{9D8B030D-6E8A-4147-A177-3AD203B41FA5}">
                      <a16:colId xmlns:a16="http://schemas.microsoft.com/office/drawing/2014/main" val="2302455074"/>
                    </a:ext>
                  </a:extLst>
                </a:gridCol>
                <a:gridCol w="1668827">
                  <a:extLst>
                    <a:ext uri="{9D8B030D-6E8A-4147-A177-3AD203B41FA5}">
                      <a16:colId xmlns:a16="http://schemas.microsoft.com/office/drawing/2014/main" val="471123335"/>
                    </a:ext>
                  </a:extLst>
                </a:gridCol>
              </a:tblGrid>
              <a:tr h="322606">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Y Okul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620161308"/>
                  </a:ext>
                </a:extLst>
              </a:tr>
              <a:tr h="322606">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50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1050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30961565"/>
                  </a:ext>
                </a:extLst>
              </a:tr>
              <a:tr h="322606">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1500</a:t>
                      </a:r>
                    </a:p>
                  </a:txBody>
                  <a:tcPr marL="7620" marR="7620" marT="7620" marB="0" anchor="b">
                    <a:lnL>
                      <a:noFill/>
                    </a:lnL>
                    <a:lnR>
                      <a:noFill/>
                    </a:lnR>
                    <a:lnT>
                      <a:noFill/>
                    </a:lnT>
                    <a:lnB>
                      <a:noFill/>
                    </a:lnB>
                  </a:tcPr>
                </a:tc>
                <a:extLst>
                  <a:ext uri="{0D108BD9-81ED-4DB2-BD59-A6C34878D82A}">
                    <a16:rowId xmlns:a16="http://schemas.microsoft.com/office/drawing/2014/main" val="1099965074"/>
                  </a:ext>
                </a:extLst>
              </a:tr>
              <a:tr h="322606">
                <a:tc>
                  <a:txBody>
                    <a:bodyPr/>
                    <a:lstStyle/>
                    <a:p>
                      <a:pPr algn="l" fontAlgn="b"/>
                      <a:r>
                        <a:rPr lang="tr-TR" sz="1100" b="1" i="0" u="none" strike="noStrike">
                          <a:solidFill>
                            <a:srgbClr val="000000"/>
                          </a:solidFill>
                          <a:effectLst/>
                          <a:latin typeface="Calibri" panose="020F0502020204030204" pitchFamily="34" charset="0"/>
                        </a:rPr>
                        <a:t>Okul İşletmesi</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a:t>
                      </a:r>
                    </a:p>
                  </a:txBody>
                  <a:tcPr marL="7620" marR="7620" marT="7620" marB="0" anchor="b">
                    <a:lnL>
                      <a:noFill/>
                    </a:lnL>
                    <a:lnR>
                      <a:noFill/>
                    </a:lnR>
                    <a:lnT>
                      <a:noFill/>
                    </a:lnT>
                    <a:lnB>
                      <a:noFill/>
                    </a:lnB>
                  </a:tcPr>
                </a:tc>
                <a:extLst>
                  <a:ext uri="{0D108BD9-81ED-4DB2-BD59-A6C34878D82A}">
                    <a16:rowId xmlns:a16="http://schemas.microsoft.com/office/drawing/2014/main" val="2697185443"/>
                  </a:ext>
                </a:extLst>
              </a:tr>
              <a:tr h="322606">
                <a:tc>
                  <a:txBody>
                    <a:bodyPr/>
                    <a:lstStyle/>
                    <a:p>
                      <a:pPr algn="l" fontAlgn="b"/>
                      <a:r>
                        <a:rPr lang="tr-TR" sz="1100" b="0" i="0" u="none" strike="noStrike">
                          <a:solidFill>
                            <a:srgbClr val="000000"/>
                          </a:solidFill>
                          <a:effectLst/>
                          <a:latin typeface="Calibri" panose="020F0502020204030204" pitchFamily="34" charset="0"/>
                        </a:rPr>
                        <a:t>Demirbaş</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400</a:t>
                      </a:r>
                    </a:p>
                  </a:txBody>
                  <a:tcPr marL="7620" marR="7620" marT="7620" marB="0" anchor="b">
                    <a:lnL>
                      <a:noFill/>
                    </a:lnL>
                    <a:lnR>
                      <a:noFill/>
                    </a:lnR>
                    <a:lnT>
                      <a:noFill/>
                    </a:lnT>
                    <a:lnB>
                      <a:noFill/>
                    </a:lnB>
                  </a:tcPr>
                </a:tc>
                <a:extLst>
                  <a:ext uri="{0D108BD9-81ED-4DB2-BD59-A6C34878D82A}">
                    <a16:rowId xmlns:a16="http://schemas.microsoft.com/office/drawing/2014/main" val="261719214"/>
                  </a:ext>
                </a:extLst>
              </a:tr>
              <a:tr h="322606">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321282200"/>
                  </a:ext>
                </a:extLst>
              </a:tr>
              <a:tr h="322606">
                <a:tc>
                  <a:txBody>
                    <a:bodyPr/>
                    <a:lstStyle/>
                    <a:p>
                      <a:pPr algn="l" fontAlgn="b"/>
                      <a:r>
                        <a:rPr lang="tr-TR" sz="1100" b="0" i="0" u="none" strike="noStrike">
                          <a:solidFill>
                            <a:srgbClr val="000000"/>
                          </a:solidFill>
                          <a:effectLst/>
                          <a:latin typeface="Calibri" panose="020F0502020204030204" pitchFamily="34" charset="0"/>
                        </a:rPr>
                        <a:t>Malzeme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232138089"/>
                  </a:ext>
                </a:extLst>
              </a:tr>
              <a:tr h="322606">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4082600068"/>
                  </a:ext>
                </a:extLst>
              </a:tr>
              <a:tr h="322606">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3050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3050</a:t>
                      </a:r>
                    </a:p>
                  </a:txBody>
                  <a:tcPr marL="7620" marR="7620" marT="7620" marB="0" anchor="b">
                    <a:lnL>
                      <a:noFill/>
                    </a:lnL>
                    <a:lnR>
                      <a:noFill/>
                    </a:lnR>
                    <a:lnT>
                      <a:noFill/>
                    </a:lnT>
                    <a:lnB>
                      <a:noFill/>
                    </a:lnB>
                  </a:tcPr>
                </a:tc>
                <a:extLst>
                  <a:ext uri="{0D108BD9-81ED-4DB2-BD59-A6C34878D82A}">
                    <a16:rowId xmlns:a16="http://schemas.microsoft.com/office/drawing/2014/main" val="3410422814"/>
                  </a:ext>
                </a:extLst>
              </a:tr>
            </a:tbl>
          </a:graphicData>
        </a:graphic>
      </p:graphicFrame>
    </p:spTree>
    <p:extLst>
      <p:ext uri="{BB962C8B-B14F-4D97-AF65-F5344CB8AC3E}">
        <p14:creationId xmlns:p14="http://schemas.microsoft.com/office/powerpoint/2010/main" val="31571014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D505D-7857-D8B1-F08D-95FA1D935A21}"/>
              </a:ext>
            </a:extLst>
          </p:cNvPr>
          <p:cNvSpPr>
            <a:spLocks noGrp="1"/>
          </p:cNvSpPr>
          <p:nvPr>
            <p:ph type="title"/>
          </p:nvPr>
        </p:nvSpPr>
        <p:spPr/>
        <p:txBody>
          <a:bodyPr/>
          <a:lstStyle/>
          <a:p>
            <a:r>
              <a:rPr lang="tr-TR" b="1" dirty="0"/>
              <a:t>Değişim Oranı Örneği </a:t>
            </a:r>
            <a:br>
              <a:rPr lang="tr-TR" dirty="0"/>
            </a:br>
            <a:r>
              <a:rPr lang="tr-TR" dirty="0"/>
              <a:t>(</a:t>
            </a:r>
            <a:r>
              <a:rPr lang="tr-TR" sz="3600" dirty="0"/>
              <a:t>Net Defter Değeri</a:t>
            </a:r>
            <a:r>
              <a:rPr lang="tr-TR" dirty="0"/>
              <a:t>)</a:t>
            </a:r>
          </a:p>
        </p:txBody>
      </p:sp>
      <p:sp>
        <p:nvSpPr>
          <p:cNvPr id="3" name="İçerik Yer Tutucusu 2">
            <a:extLst>
              <a:ext uri="{FF2B5EF4-FFF2-40B4-BE49-F238E27FC236}">
                <a16:creationId xmlns:a16="http://schemas.microsoft.com/office/drawing/2014/main" id="{0E5FE12B-A0F9-C7CC-598C-507039EE1F73}"/>
              </a:ext>
            </a:extLst>
          </p:cNvPr>
          <p:cNvSpPr>
            <a:spLocks noGrp="1"/>
          </p:cNvSpPr>
          <p:nvPr>
            <p:ph idx="1"/>
          </p:nvPr>
        </p:nvSpPr>
        <p:spPr/>
        <p:txBody>
          <a:bodyPr>
            <a:normAutofit fontScale="92500"/>
          </a:bodyPr>
          <a:lstStyle/>
          <a:p>
            <a:r>
              <a:rPr lang="tr-TR" dirty="0"/>
              <a:t>X A.Ş. alacaklarından 500-TL’si ve borçlarından 1000-TL’si okul işletmesine aittir. </a:t>
            </a:r>
          </a:p>
          <a:p>
            <a:r>
              <a:rPr lang="tr-TR" dirty="0"/>
              <a:t>Bu durumda net devredilen tutar= Okul İşletmesi Kayıtlı Değeri + Alacaklar- Borçlar</a:t>
            </a:r>
          </a:p>
          <a:p>
            <a:r>
              <a:rPr lang="tr-TR" dirty="0"/>
              <a:t>=2500+500-1000=2.000-TL</a:t>
            </a:r>
          </a:p>
          <a:p>
            <a:r>
              <a:rPr lang="tr-TR" dirty="0"/>
              <a:t>Y Okul A.Ş.’</a:t>
            </a:r>
            <a:r>
              <a:rPr lang="tr-TR" dirty="0" err="1"/>
              <a:t>nin</a:t>
            </a:r>
            <a:r>
              <a:rPr lang="tr-TR" dirty="0"/>
              <a:t> özkaynak toplamı da 2000-TL’dir. Bu durunda değişim oranı= 2000/(2000+2000) =%50 bulunacaktır. </a:t>
            </a:r>
          </a:p>
          <a:p>
            <a:r>
              <a:rPr lang="tr-TR" dirty="0"/>
              <a:t>Yani Y Okul A.Ş. Kısmi bölünme sermaye artışı sonrasında X A.Ş.’</a:t>
            </a:r>
            <a:r>
              <a:rPr lang="tr-TR" dirty="0" err="1"/>
              <a:t>nin</a:t>
            </a:r>
            <a:r>
              <a:rPr lang="tr-TR" dirty="0"/>
              <a:t> bu şirkette sahip olacağı sermaye payı oranı %50 olacaktır. Artış sonrası toplam sermaye 3500-TL olacak ve bunun 1750-TL’si X A.Ş. ortaklarında olacaktır. </a:t>
            </a:r>
          </a:p>
          <a:p>
            <a:endParaRPr lang="tr-TR" dirty="0"/>
          </a:p>
        </p:txBody>
      </p:sp>
    </p:spTree>
    <p:extLst>
      <p:ext uri="{BB962C8B-B14F-4D97-AF65-F5344CB8AC3E}">
        <p14:creationId xmlns:p14="http://schemas.microsoft.com/office/powerpoint/2010/main" val="18719384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D505D-7857-D8B1-F08D-95FA1D935A21}"/>
              </a:ext>
            </a:extLst>
          </p:cNvPr>
          <p:cNvSpPr>
            <a:spLocks noGrp="1"/>
          </p:cNvSpPr>
          <p:nvPr>
            <p:ph type="title"/>
          </p:nvPr>
        </p:nvSpPr>
        <p:spPr/>
        <p:txBody>
          <a:bodyPr/>
          <a:lstStyle/>
          <a:p>
            <a:r>
              <a:rPr lang="tr-TR" b="1" dirty="0"/>
              <a:t>Değişim Oranı Örneği </a:t>
            </a:r>
            <a:br>
              <a:rPr lang="tr-TR" dirty="0"/>
            </a:br>
            <a:r>
              <a:rPr lang="tr-TR" dirty="0"/>
              <a:t>(</a:t>
            </a:r>
            <a:r>
              <a:rPr lang="tr-TR" sz="3600" dirty="0"/>
              <a:t>Cari Değer</a:t>
            </a:r>
            <a:r>
              <a:rPr lang="tr-TR" dirty="0"/>
              <a:t>)</a:t>
            </a:r>
          </a:p>
        </p:txBody>
      </p:sp>
      <p:sp>
        <p:nvSpPr>
          <p:cNvPr id="3" name="İçerik Yer Tutucusu 2">
            <a:extLst>
              <a:ext uri="{FF2B5EF4-FFF2-40B4-BE49-F238E27FC236}">
                <a16:creationId xmlns:a16="http://schemas.microsoft.com/office/drawing/2014/main" id="{0E5FE12B-A0F9-C7CC-598C-507039EE1F73}"/>
              </a:ext>
            </a:extLst>
          </p:cNvPr>
          <p:cNvSpPr>
            <a:spLocks noGrp="1"/>
          </p:cNvSpPr>
          <p:nvPr>
            <p:ph idx="1"/>
          </p:nvPr>
        </p:nvSpPr>
        <p:spPr/>
        <p:txBody>
          <a:bodyPr>
            <a:normAutofit fontScale="92500" lnSpcReduction="10000"/>
          </a:bodyPr>
          <a:lstStyle/>
          <a:p>
            <a:r>
              <a:rPr lang="tr-TR" dirty="0"/>
              <a:t>Aynı örnekteki şirketlerin cari değerler üzerinden değişim oranı tespit etmek istemeleri durumunda yapılacak hesaplama şu şekilde olacaktır. X. A.Ş. okul işletmesini </a:t>
            </a:r>
            <a:r>
              <a:rPr lang="tr-TR" dirty="0" err="1"/>
              <a:t>değerletmiş</a:t>
            </a:r>
            <a:r>
              <a:rPr lang="tr-TR" dirty="0"/>
              <a:t> ve cari değerinin 4500-TL olduğu tespit edilmiştir. Aynı şekilde Y Okul A.Ş. Şirketini </a:t>
            </a:r>
            <a:r>
              <a:rPr lang="tr-TR" dirty="0" err="1"/>
              <a:t>değerletmiş</a:t>
            </a:r>
            <a:r>
              <a:rPr lang="tr-TR" dirty="0"/>
              <a:t> ve şirket net cari değerinin 6000-TL olduğu tespit edilmiştir.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600" b="0" i="0" u="none" strike="noStrike" kern="1200" cap="none" spc="0" normalizeH="0" baseline="0" noProof="0" dirty="0">
                <a:ln>
                  <a:noFill/>
                </a:ln>
                <a:solidFill>
                  <a:prstClr val="black"/>
                </a:solidFill>
                <a:effectLst/>
                <a:uLnTx/>
                <a:uFillTx/>
                <a:latin typeface="Calibri" panose="020F0502020204030204"/>
                <a:ea typeface="+mn-ea"/>
                <a:cs typeface="+mn-cs"/>
              </a:rPr>
              <a:t>Bu durumda net devredilen tutar= Okul İşletmesi Cari Değeri + Alacaklar- Borçlar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600" b="0" i="0" u="none" strike="noStrike" kern="1200" cap="none" spc="0" normalizeH="0" baseline="0" noProof="0" dirty="0">
                <a:ln>
                  <a:noFill/>
                </a:ln>
                <a:solidFill>
                  <a:prstClr val="black"/>
                </a:solidFill>
                <a:effectLst/>
                <a:uLnTx/>
                <a:uFillTx/>
                <a:latin typeface="Calibri" panose="020F0502020204030204"/>
                <a:ea typeface="+mn-ea"/>
                <a:cs typeface="+mn-cs"/>
              </a:rPr>
              <a:t>=4500+500-1000=4000-TL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600" b="0" i="0" u="none" strike="noStrike" kern="1200" cap="none" spc="0" normalizeH="0" baseline="0" noProof="0" dirty="0">
                <a:ln>
                  <a:noFill/>
                </a:ln>
                <a:solidFill>
                  <a:prstClr val="black"/>
                </a:solidFill>
                <a:effectLst/>
                <a:uLnTx/>
                <a:uFillTx/>
                <a:latin typeface="Calibri" panose="020F0502020204030204"/>
                <a:ea typeface="+mn-ea"/>
                <a:cs typeface="+mn-cs"/>
              </a:rPr>
              <a:t>Y Okul A.Ş.’</a:t>
            </a:r>
            <a:r>
              <a:rPr kumimoji="0" lang="tr-TR" sz="2600" b="0" i="0" u="none" strike="noStrike" kern="1200" cap="none" spc="0" normalizeH="0" baseline="0" noProof="0" dirty="0" err="1">
                <a:ln>
                  <a:noFill/>
                </a:ln>
                <a:solidFill>
                  <a:prstClr val="black"/>
                </a:solidFill>
                <a:effectLst/>
                <a:uLnTx/>
                <a:uFillTx/>
                <a:latin typeface="Calibri" panose="020F0502020204030204"/>
                <a:ea typeface="+mn-ea"/>
                <a:cs typeface="+mn-cs"/>
              </a:rPr>
              <a:t>nin</a:t>
            </a:r>
            <a:r>
              <a:rPr kumimoji="0" lang="tr-TR" sz="2600" b="0" i="0" u="none" strike="noStrike" kern="1200" cap="none" spc="0" normalizeH="0" baseline="0" noProof="0" dirty="0">
                <a:ln>
                  <a:noFill/>
                </a:ln>
                <a:solidFill>
                  <a:prstClr val="black"/>
                </a:solidFill>
                <a:effectLst/>
                <a:uLnTx/>
                <a:uFillTx/>
                <a:latin typeface="Calibri" panose="020F0502020204030204"/>
                <a:ea typeface="+mn-ea"/>
                <a:cs typeface="+mn-cs"/>
              </a:rPr>
              <a:t> net cari değeri 6000-TL’dir. Bu durunda değişim oranı= 4000/(4000+6000)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600" b="0" i="0" u="none" strike="noStrike" kern="1200" cap="none" spc="0" normalizeH="0" baseline="0" noProof="0" dirty="0">
                <a:ln>
                  <a:noFill/>
                </a:ln>
                <a:solidFill>
                  <a:prstClr val="black"/>
                </a:solidFill>
                <a:effectLst/>
                <a:uLnTx/>
                <a:uFillTx/>
                <a:latin typeface="Calibri" panose="020F0502020204030204"/>
                <a:ea typeface="+mn-ea"/>
                <a:cs typeface="+mn-cs"/>
              </a:rPr>
              <a:t>=%40 bulunacaktır. Yani Y Okul A.Ş. Kısmi bölünme sermaye artışı sonrasında X A.Ş.’</a:t>
            </a:r>
            <a:r>
              <a:rPr kumimoji="0" lang="tr-TR" sz="2600" b="0" i="0" u="none" strike="noStrike" kern="1200" cap="none" spc="0" normalizeH="0" baseline="0" noProof="0" dirty="0" err="1">
                <a:ln>
                  <a:noFill/>
                </a:ln>
                <a:solidFill>
                  <a:prstClr val="black"/>
                </a:solidFill>
                <a:effectLst/>
                <a:uLnTx/>
                <a:uFillTx/>
                <a:latin typeface="Calibri" panose="020F0502020204030204"/>
                <a:ea typeface="+mn-ea"/>
                <a:cs typeface="+mn-cs"/>
              </a:rPr>
              <a:t>nin</a:t>
            </a:r>
            <a:r>
              <a:rPr kumimoji="0" lang="tr-TR" sz="2600" b="0" i="0" u="none" strike="noStrike" kern="1200" cap="none" spc="0" normalizeH="0" baseline="0" noProof="0" dirty="0">
                <a:ln>
                  <a:noFill/>
                </a:ln>
                <a:solidFill>
                  <a:prstClr val="black"/>
                </a:solidFill>
                <a:effectLst/>
                <a:uLnTx/>
                <a:uFillTx/>
                <a:latin typeface="Calibri" panose="020F0502020204030204"/>
                <a:ea typeface="+mn-ea"/>
                <a:cs typeface="+mn-cs"/>
              </a:rPr>
              <a:t> bu şirkette sahip olacağı sermaye payı oranı %40 olacaktır. Y Okul A.Ş. Ortaklarının payları ise (1-%40=) %60 olacaktır.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tr-TR"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None/>
              <a:tabLst/>
              <a:defRPr/>
            </a:pPr>
            <a:endParaRPr lang="tr-TR" dirty="0"/>
          </a:p>
        </p:txBody>
      </p:sp>
    </p:spTree>
    <p:extLst>
      <p:ext uri="{BB962C8B-B14F-4D97-AF65-F5344CB8AC3E}">
        <p14:creationId xmlns:p14="http://schemas.microsoft.com/office/powerpoint/2010/main" val="8534120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D505D-7857-D8B1-F08D-95FA1D935A21}"/>
              </a:ext>
            </a:extLst>
          </p:cNvPr>
          <p:cNvSpPr>
            <a:spLocks noGrp="1"/>
          </p:cNvSpPr>
          <p:nvPr>
            <p:ph type="title"/>
          </p:nvPr>
        </p:nvSpPr>
        <p:spPr/>
        <p:txBody>
          <a:bodyPr/>
          <a:lstStyle/>
          <a:p>
            <a:r>
              <a:rPr lang="tr-TR" b="1" dirty="0"/>
              <a:t>Değişim Oranı Örneği</a:t>
            </a:r>
          </a:p>
        </p:txBody>
      </p:sp>
      <p:sp>
        <p:nvSpPr>
          <p:cNvPr id="3" name="İçerik Yer Tutucusu 2">
            <a:extLst>
              <a:ext uri="{FF2B5EF4-FFF2-40B4-BE49-F238E27FC236}">
                <a16:creationId xmlns:a16="http://schemas.microsoft.com/office/drawing/2014/main" id="{0E5FE12B-A0F9-C7CC-598C-507039EE1F73}"/>
              </a:ext>
            </a:extLst>
          </p:cNvPr>
          <p:cNvSpPr>
            <a:spLocks noGrp="1"/>
          </p:cNvSpPr>
          <p:nvPr>
            <p:ph idx="1"/>
          </p:nvPr>
        </p:nvSpPr>
        <p:spPr/>
        <p:txBody>
          <a:bodyPr>
            <a:normAutofit lnSpcReduction="10000"/>
          </a:bodyPr>
          <a:lstStyle/>
          <a:p>
            <a:pPr marL="0" marR="0" lvl="0" indent="0" algn="just" defTabSz="914400" rtl="0" eaLnBrk="1" fontAlgn="auto" latinLnBrk="0" hangingPunct="1">
              <a:lnSpc>
                <a:spcPct val="90000"/>
              </a:lnSpc>
              <a:spcBef>
                <a:spcPts val="1000"/>
              </a:spcBef>
              <a:spcAft>
                <a:spcPts val="0"/>
              </a:spcAft>
              <a:buClrTx/>
              <a:buSzTx/>
              <a:buNone/>
              <a:tabLst/>
              <a:defRPr/>
            </a:pPr>
            <a:r>
              <a:rPr lang="tr-TR" dirty="0"/>
              <a:t>Kısmi bölünme ile devir olan okulun net defter değeri 2000-TL ve Y Okul A.Ş.’</a:t>
            </a:r>
            <a:r>
              <a:rPr lang="tr-TR" dirty="0" err="1"/>
              <a:t>nin</a:t>
            </a:r>
            <a:r>
              <a:rPr lang="tr-TR" dirty="0"/>
              <a:t> mevcut sermayesi 1500-TL olduğu için sermaye artışı sonrası toplam sermaye 3500-TL olacaktır. </a:t>
            </a:r>
          </a:p>
          <a:p>
            <a:pPr marL="0" marR="0" lvl="0" indent="0" algn="just" defTabSz="914400" rtl="0" eaLnBrk="1" fontAlgn="auto" latinLnBrk="0" hangingPunct="1">
              <a:lnSpc>
                <a:spcPct val="90000"/>
              </a:lnSpc>
              <a:spcBef>
                <a:spcPts val="1000"/>
              </a:spcBef>
              <a:spcAft>
                <a:spcPts val="0"/>
              </a:spcAft>
              <a:buClrTx/>
              <a:buSzTx/>
              <a:buNone/>
              <a:tabLst/>
              <a:defRPr/>
            </a:pPr>
            <a:r>
              <a:rPr lang="tr-TR" dirty="0"/>
              <a:t>Bu tutarında %40’ı X A.Ş. Ortaklarına verilecektir. </a:t>
            </a:r>
          </a:p>
          <a:p>
            <a:pPr marL="0" marR="0" lvl="0" indent="0" algn="just" defTabSz="914400" rtl="0" eaLnBrk="1" fontAlgn="auto" latinLnBrk="0" hangingPunct="1">
              <a:lnSpc>
                <a:spcPct val="90000"/>
              </a:lnSpc>
              <a:spcBef>
                <a:spcPts val="1000"/>
              </a:spcBef>
              <a:spcAft>
                <a:spcPts val="0"/>
              </a:spcAft>
              <a:buClrTx/>
              <a:buSzTx/>
              <a:buNone/>
              <a:tabLst/>
              <a:defRPr/>
            </a:pPr>
            <a:r>
              <a:rPr lang="tr-TR" dirty="0"/>
              <a:t>Yani kısmi bölünme sonrası X A.Ş. ortakları (3500*%40=) 1400 TL değerinde Y Okul A.Ş. hisse senedi alacaklardır. Sermaye artışı yapılan 2000-TL ile bu tutar arasındaki 600-TL fazla hisse senedi ise Y Okul A.Ş. mevcut ortaklarına payları oranında verilecektir.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X A.Ş. den 2000 TL net varlık çıkacak ve bu tutar kadar sermaye azaltımı yapılacaktır. Bu durumda bilanço önceki bölümlerde ki örneklere uygun olarak azaltılacaktır. </a:t>
            </a:r>
            <a:endParaRPr lang="tr-TR" dirty="0"/>
          </a:p>
        </p:txBody>
      </p:sp>
    </p:spTree>
    <p:extLst>
      <p:ext uri="{BB962C8B-B14F-4D97-AF65-F5344CB8AC3E}">
        <p14:creationId xmlns:p14="http://schemas.microsoft.com/office/powerpoint/2010/main" val="22173391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D505D-7857-D8B1-F08D-95FA1D935A21}"/>
              </a:ext>
            </a:extLst>
          </p:cNvPr>
          <p:cNvSpPr>
            <a:spLocks noGrp="1"/>
          </p:cNvSpPr>
          <p:nvPr>
            <p:ph type="title"/>
          </p:nvPr>
        </p:nvSpPr>
        <p:spPr/>
        <p:txBody>
          <a:bodyPr/>
          <a:lstStyle/>
          <a:p>
            <a:r>
              <a:rPr lang="tr-TR" b="1" dirty="0"/>
              <a:t>Değişim Oranı Örneği</a:t>
            </a:r>
          </a:p>
        </p:txBody>
      </p:sp>
      <p:sp>
        <p:nvSpPr>
          <p:cNvPr id="3" name="İçerik Yer Tutucusu 2">
            <a:extLst>
              <a:ext uri="{FF2B5EF4-FFF2-40B4-BE49-F238E27FC236}">
                <a16:creationId xmlns:a16="http://schemas.microsoft.com/office/drawing/2014/main" id="{0E5FE12B-A0F9-C7CC-598C-507039EE1F73}"/>
              </a:ext>
            </a:extLst>
          </p:cNvPr>
          <p:cNvSpPr>
            <a:spLocks noGrp="1"/>
          </p:cNvSpPr>
          <p:nvPr>
            <p:ph idx="1"/>
          </p:nvPr>
        </p:nvSpPr>
        <p:spPr/>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X A.Ş. den 2000 TL net varlık çıkacak ve bu tutar kadar sermaye azaltımı yapılacaktır. Bu durumda bilanço kısmi bölünme sonrası aşağıdaki gibi olacaktır.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tr-TR" dirty="0"/>
          </a:p>
        </p:txBody>
      </p:sp>
      <p:graphicFrame>
        <p:nvGraphicFramePr>
          <p:cNvPr id="4" name="Tablo 3">
            <a:extLst>
              <a:ext uri="{FF2B5EF4-FFF2-40B4-BE49-F238E27FC236}">
                <a16:creationId xmlns:a16="http://schemas.microsoft.com/office/drawing/2014/main" id="{6B42F341-49AC-CC7B-DA7B-90CF35583477}"/>
              </a:ext>
            </a:extLst>
          </p:cNvPr>
          <p:cNvGraphicFramePr>
            <a:graphicFrameLocks noGrp="1"/>
          </p:cNvGraphicFramePr>
          <p:nvPr>
            <p:extLst>
              <p:ext uri="{D42A27DB-BD31-4B8C-83A1-F6EECF244321}">
                <p14:modId xmlns:p14="http://schemas.microsoft.com/office/powerpoint/2010/main" val="2792251360"/>
              </p:ext>
            </p:extLst>
          </p:nvPr>
        </p:nvGraphicFramePr>
        <p:xfrm>
          <a:off x="1225485" y="3139126"/>
          <a:ext cx="9087439" cy="3037836"/>
        </p:xfrm>
        <a:graphic>
          <a:graphicData uri="http://schemas.openxmlformats.org/drawingml/2006/table">
            <a:tbl>
              <a:tblPr/>
              <a:tblGrid>
                <a:gridCol w="1883982">
                  <a:extLst>
                    <a:ext uri="{9D8B030D-6E8A-4147-A177-3AD203B41FA5}">
                      <a16:colId xmlns:a16="http://schemas.microsoft.com/office/drawing/2014/main" val="4097946324"/>
                    </a:ext>
                  </a:extLst>
                </a:gridCol>
                <a:gridCol w="1182106">
                  <a:extLst>
                    <a:ext uri="{9D8B030D-6E8A-4147-A177-3AD203B41FA5}">
                      <a16:colId xmlns:a16="http://schemas.microsoft.com/office/drawing/2014/main" val="3033648372"/>
                    </a:ext>
                  </a:extLst>
                </a:gridCol>
                <a:gridCol w="1440691">
                  <a:extLst>
                    <a:ext uri="{9D8B030D-6E8A-4147-A177-3AD203B41FA5}">
                      <a16:colId xmlns:a16="http://schemas.microsoft.com/office/drawing/2014/main" val="366766078"/>
                    </a:ext>
                  </a:extLst>
                </a:gridCol>
                <a:gridCol w="2031744">
                  <a:extLst>
                    <a:ext uri="{9D8B030D-6E8A-4147-A177-3AD203B41FA5}">
                      <a16:colId xmlns:a16="http://schemas.microsoft.com/office/drawing/2014/main" val="1287285383"/>
                    </a:ext>
                  </a:extLst>
                </a:gridCol>
                <a:gridCol w="1182106">
                  <a:extLst>
                    <a:ext uri="{9D8B030D-6E8A-4147-A177-3AD203B41FA5}">
                      <a16:colId xmlns:a16="http://schemas.microsoft.com/office/drawing/2014/main" val="3733034611"/>
                    </a:ext>
                  </a:extLst>
                </a:gridCol>
                <a:gridCol w="1366810">
                  <a:extLst>
                    <a:ext uri="{9D8B030D-6E8A-4147-A177-3AD203B41FA5}">
                      <a16:colId xmlns:a16="http://schemas.microsoft.com/office/drawing/2014/main" val="1016457655"/>
                    </a:ext>
                  </a:extLst>
                </a:gridCol>
              </a:tblGrid>
              <a:tr h="253153">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X.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3042157179"/>
                  </a:ext>
                </a:extLst>
              </a:tr>
              <a:tr h="253153">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2000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96848107"/>
                  </a:ext>
                </a:extLst>
              </a:tr>
              <a:tr h="253153">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1700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1500</a:t>
                      </a:r>
                    </a:p>
                  </a:txBody>
                  <a:tcPr marL="7620" marR="7620" marT="7620" marB="0" anchor="b">
                    <a:lnL>
                      <a:noFill/>
                    </a:lnL>
                    <a:lnR>
                      <a:noFill/>
                    </a:lnR>
                    <a:lnT>
                      <a:noFill/>
                    </a:lnT>
                    <a:lnB>
                      <a:noFill/>
                    </a:lnB>
                  </a:tcPr>
                </a:tc>
                <a:extLst>
                  <a:ext uri="{0D108BD9-81ED-4DB2-BD59-A6C34878D82A}">
                    <a16:rowId xmlns:a16="http://schemas.microsoft.com/office/drawing/2014/main" val="2024668266"/>
                  </a:ext>
                </a:extLst>
              </a:tr>
              <a:tr h="253153">
                <a:tc>
                  <a:txBody>
                    <a:bodyPr/>
                    <a:lstStyle/>
                    <a:p>
                      <a:pPr algn="l" fontAlgn="b"/>
                      <a:r>
                        <a:rPr lang="tr-TR" sz="1100" b="1" i="0" u="none" strike="noStrike">
                          <a:solidFill>
                            <a:srgbClr val="000000"/>
                          </a:solidFill>
                          <a:effectLst/>
                          <a:latin typeface="Calibri" panose="020F0502020204030204" pitchFamily="34" charset="0"/>
                        </a:rPr>
                        <a:t>Otel İşletmesi</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100</a:t>
                      </a:r>
                    </a:p>
                  </a:txBody>
                  <a:tcPr marL="7620" marR="7620" marT="7620" marB="0" anchor="b">
                    <a:lnL>
                      <a:noFill/>
                    </a:lnL>
                    <a:lnR>
                      <a:noFill/>
                    </a:lnR>
                    <a:lnT>
                      <a:noFill/>
                    </a:lnT>
                    <a:lnB>
                      <a:noFill/>
                    </a:lnB>
                  </a:tcPr>
                </a:tc>
                <a:extLst>
                  <a:ext uri="{0D108BD9-81ED-4DB2-BD59-A6C34878D82A}">
                    <a16:rowId xmlns:a16="http://schemas.microsoft.com/office/drawing/2014/main" val="4033980549"/>
                  </a:ext>
                </a:extLst>
              </a:tr>
              <a:tr h="253153">
                <a:tc>
                  <a:txBody>
                    <a:bodyPr/>
                    <a:lstStyle/>
                    <a:p>
                      <a:pPr algn="l" fontAlgn="b"/>
                      <a:r>
                        <a:rPr lang="tr-TR" sz="1100" b="0" i="0" u="none" strike="noStrike">
                          <a:solidFill>
                            <a:srgbClr val="000000"/>
                          </a:solidFill>
                          <a:effectLst/>
                          <a:latin typeface="Calibri" panose="020F0502020204030204" pitchFamily="34" charset="0"/>
                        </a:rPr>
                        <a:t>Makine-Techizat</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130</a:t>
                      </a:r>
                    </a:p>
                  </a:txBody>
                  <a:tcPr marL="7620" marR="7620" marT="7620" marB="0" anchor="b">
                    <a:lnL>
                      <a:noFill/>
                    </a:lnL>
                    <a:lnR>
                      <a:noFill/>
                    </a:lnR>
                    <a:lnT>
                      <a:noFill/>
                    </a:lnT>
                    <a:lnB>
                      <a:noFill/>
                    </a:lnB>
                  </a:tcPr>
                </a:tc>
                <a:extLst>
                  <a:ext uri="{0D108BD9-81ED-4DB2-BD59-A6C34878D82A}">
                    <a16:rowId xmlns:a16="http://schemas.microsoft.com/office/drawing/2014/main" val="2266937746"/>
                  </a:ext>
                </a:extLst>
              </a:tr>
              <a:tr h="253153">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649134631"/>
                  </a:ext>
                </a:extLst>
              </a:tr>
              <a:tr h="253153">
                <a:tc>
                  <a:txBody>
                    <a:bodyPr/>
                    <a:lstStyle/>
                    <a:p>
                      <a:pPr algn="l" fontAlgn="b"/>
                      <a:r>
                        <a:rPr lang="tr-TR" sz="1100" b="0" i="0" u="none" strike="noStrike" dirty="0">
                          <a:solidFill>
                            <a:srgbClr val="000000"/>
                          </a:solidFill>
                          <a:effectLst/>
                          <a:latin typeface="Calibri" panose="020F0502020204030204" pitchFamily="34" charset="0"/>
                        </a:rPr>
                        <a:t>Malzeme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271637136"/>
                  </a:ext>
                </a:extLst>
              </a:tr>
              <a:tr h="253153">
                <a:tc>
                  <a:txBody>
                    <a:bodyPr/>
                    <a:lstStyle/>
                    <a:p>
                      <a:pPr algn="l" fontAlgn="b"/>
                      <a:endParaRPr lang="tr-TR" sz="11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813993209"/>
                  </a:ext>
                </a:extLst>
              </a:tr>
              <a:tr h="253153">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905200806"/>
                  </a:ext>
                </a:extLst>
              </a:tr>
              <a:tr h="253153">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858586170"/>
                  </a:ext>
                </a:extLst>
              </a:tr>
              <a:tr h="253153">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579484108"/>
                  </a:ext>
                </a:extLst>
              </a:tr>
              <a:tr h="253153">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3730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3730</a:t>
                      </a:r>
                    </a:p>
                  </a:txBody>
                  <a:tcPr marL="7620" marR="7620" marT="7620" marB="0" anchor="b">
                    <a:lnL>
                      <a:noFill/>
                    </a:lnL>
                    <a:lnR>
                      <a:noFill/>
                    </a:lnR>
                    <a:lnT>
                      <a:noFill/>
                    </a:lnT>
                    <a:lnB>
                      <a:noFill/>
                    </a:lnB>
                  </a:tcPr>
                </a:tc>
                <a:extLst>
                  <a:ext uri="{0D108BD9-81ED-4DB2-BD59-A6C34878D82A}">
                    <a16:rowId xmlns:a16="http://schemas.microsoft.com/office/drawing/2014/main" val="518457112"/>
                  </a:ext>
                </a:extLst>
              </a:tr>
            </a:tbl>
          </a:graphicData>
        </a:graphic>
      </p:graphicFrame>
    </p:spTree>
    <p:extLst>
      <p:ext uri="{BB962C8B-B14F-4D97-AF65-F5344CB8AC3E}">
        <p14:creationId xmlns:p14="http://schemas.microsoft.com/office/powerpoint/2010/main" val="23214870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D505D-7857-D8B1-F08D-95FA1D935A21}"/>
              </a:ext>
            </a:extLst>
          </p:cNvPr>
          <p:cNvSpPr>
            <a:spLocks noGrp="1"/>
          </p:cNvSpPr>
          <p:nvPr>
            <p:ph type="title"/>
          </p:nvPr>
        </p:nvSpPr>
        <p:spPr/>
        <p:txBody>
          <a:bodyPr/>
          <a:lstStyle/>
          <a:p>
            <a:r>
              <a:rPr lang="tr-TR" b="1" dirty="0"/>
              <a:t>Değişim Oranı Örneği</a:t>
            </a:r>
          </a:p>
        </p:txBody>
      </p:sp>
      <p:sp>
        <p:nvSpPr>
          <p:cNvPr id="3" name="İçerik Yer Tutucusu 2">
            <a:extLst>
              <a:ext uri="{FF2B5EF4-FFF2-40B4-BE49-F238E27FC236}">
                <a16:creationId xmlns:a16="http://schemas.microsoft.com/office/drawing/2014/main" id="{0E5FE12B-A0F9-C7CC-598C-507039EE1F73}"/>
              </a:ext>
            </a:extLst>
          </p:cNvPr>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0"/>
              </a:spcAft>
              <a:buClrTx/>
              <a:buSzTx/>
              <a:buNone/>
              <a:tabLst/>
              <a:defRPr/>
            </a:pPr>
            <a:r>
              <a:rPr lang="tr-TR" sz="2800" i="0" u="none" strike="noStrike" baseline="0" dirty="0">
                <a:solidFill>
                  <a:srgbClr val="000000"/>
                </a:solidFill>
                <a:latin typeface="Times New Roman" panose="02020603050405020304" pitchFamily="18" charset="0"/>
              </a:rPr>
              <a:t>Bu bölünme işleminin Y Okul A.Ş. </a:t>
            </a:r>
            <a:r>
              <a:rPr lang="tr-TR" dirty="0">
                <a:solidFill>
                  <a:srgbClr val="000000"/>
                </a:solidFill>
                <a:latin typeface="Times New Roman" panose="02020603050405020304" pitchFamily="18" charset="0"/>
              </a:rPr>
              <a:t>b</a:t>
            </a:r>
            <a:r>
              <a:rPr lang="tr-TR" sz="2800" i="0" u="none" strike="noStrike" baseline="0" dirty="0">
                <a:solidFill>
                  <a:srgbClr val="000000"/>
                </a:solidFill>
                <a:latin typeface="Times New Roman" panose="02020603050405020304" pitchFamily="18" charset="0"/>
              </a:rPr>
              <a:t>ilançosuna yansıması sonrası Y Okul A.Ş. bilançosu aşağıdaki gibi olacaktır. </a:t>
            </a:r>
          </a:p>
          <a:p>
            <a:pPr marL="0" marR="0" lvl="0" indent="0" algn="l" defTabSz="914400" rtl="0" eaLnBrk="1" fontAlgn="auto" latinLnBrk="0" hangingPunct="1">
              <a:lnSpc>
                <a:spcPct val="90000"/>
              </a:lnSpc>
              <a:spcBef>
                <a:spcPts val="1000"/>
              </a:spcBef>
              <a:spcAft>
                <a:spcPts val="0"/>
              </a:spcAft>
              <a:buClrTx/>
              <a:buSzTx/>
              <a:buNone/>
              <a:tabLst/>
              <a:defRPr/>
            </a:pPr>
            <a:endParaRPr lang="tr-TR" sz="2800" i="0" u="none" strike="noStrike" baseline="0" dirty="0">
              <a:solidFill>
                <a:srgbClr val="000000"/>
              </a:solidFill>
              <a:latin typeface="Times New Roman" panose="02020603050405020304" pitchFamily="18" charset="0"/>
            </a:endParaRPr>
          </a:p>
        </p:txBody>
      </p:sp>
      <p:graphicFrame>
        <p:nvGraphicFramePr>
          <p:cNvPr id="5" name="Tablo 4">
            <a:extLst>
              <a:ext uri="{FF2B5EF4-FFF2-40B4-BE49-F238E27FC236}">
                <a16:creationId xmlns:a16="http://schemas.microsoft.com/office/drawing/2014/main" id="{F17B33C6-B540-A17C-9D8F-5989D0DE40D5}"/>
              </a:ext>
            </a:extLst>
          </p:cNvPr>
          <p:cNvGraphicFramePr>
            <a:graphicFrameLocks noGrp="1"/>
          </p:cNvGraphicFramePr>
          <p:nvPr>
            <p:extLst>
              <p:ext uri="{D42A27DB-BD31-4B8C-83A1-F6EECF244321}">
                <p14:modId xmlns:p14="http://schemas.microsoft.com/office/powerpoint/2010/main" val="3010623504"/>
              </p:ext>
            </p:extLst>
          </p:nvPr>
        </p:nvGraphicFramePr>
        <p:xfrm>
          <a:off x="1508289" y="2904013"/>
          <a:ext cx="8653804" cy="3044304"/>
        </p:xfrm>
        <a:graphic>
          <a:graphicData uri="http://schemas.openxmlformats.org/drawingml/2006/table">
            <a:tbl>
              <a:tblPr/>
              <a:tblGrid>
                <a:gridCol w="1794082">
                  <a:extLst>
                    <a:ext uri="{9D8B030D-6E8A-4147-A177-3AD203B41FA5}">
                      <a16:colId xmlns:a16="http://schemas.microsoft.com/office/drawing/2014/main" val="2844077103"/>
                    </a:ext>
                  </a:extLst>
                </a:gridCol>
                <a:gridCol w="1125698">
                  <a:extLst>
                    <a:ext uri="{9D8B030D-6E8A-4147-A177-3AD203B41FA5}">
                      <a16:colId xmlns:a16="http://schemas.microsoft.com/office/drawing/2014/main" val="2366005380"/>
                    </a:ext>
                  </a:extLst>
                </a:gridCol>
                <a:gridCol w="1371944">
                  <a:extLst>
                    <a:ext uri="{9D8B030D-6E8A-4147-A177-3AD203B41FA5}">
                      <a16:colId xmlns:a16="http://schemas.microsoft.com/office/drawing/2014/main" val="3907168212"/>
                    </a:ext>
                  </a:extLst>
                </a:gridCol>
                <a:gridCol w="1934793">
                  <a:extLst>
                    <a:ext uri="{9D8B030D-6E8A-4147-A177-3AD203B41FA5}">
                      <a16:colId xmlns:a16="http://schemas.microsoft.com/office/drawing/2014/main" val="1325657028"/>
                    </a:ext>
                  </a:extLst>
                </a:gridCol>
                <a:gridCol w="1125698">
                  <a:extLst>
                    <a:ext uri="{9D8B030D-6E8A-4147-A177-3AD203B41FA5}">
                      <a16:colId xmlns:a16="http://schemas.microsoft.com/office/drawing/2014/main" val="3061064174"/>
                    </a:ext>
                  </a:extLst>
                </a:gridCol>
                <a:gridCol w="1301589">
                  <a:extLst>
                    <a:ext uri="{9D8B030D-6E8A-4147-A177-3AD203B41FA5}">
                      <a16:colId xmlns:a16="http://schemas.microsoft.com/office/drawing/2014/main" val="3964580556"/>
                    </a:ext>
                  </a:extLst>
                </a:gridCol>
              </a:tblGrid>
              <a:tr h="253692">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Y Okul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3152946289"/>
                  </a:ext>
                </a:extLst>
              </a:tr>
              <a:tr h="253692">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50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2050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72972349"/>
                  </a:ext>
                </a:extLst>
              </a:tr>
              <a:tr h="253692">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1500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3500</a:t>
                      </a:r>
                    </a:p>
                  </a:txBody>
                  <a:tcPr marL="7620" marR="7620" marT="7620" marB="0" anchor="b">
                    <a:lnL>
                      <a:noFill/>
                    </a:lnL>
                    <a:lnR>
                      <a:noFill/>
                    </a:lnR>
                    <a:lnT>
                      <a:noFill/>
                    </a:lnT>
                    <a:lnB>
                      <a:noFill/>
                    </a:lnB>
                  </a:tcPr>
                </a:tc>
                <a:extLst>
                  <a:ext uri="{0D108BD9-81ED-4DB2-BD59-A6C34878D82A}">
                    <a16:rowId xmlns:a16="http://schemas.microsoft.com/office/drawing/2014/main" val="2562498277"/>
                  </a:ext>
                </a:extLst>
              </a:tr>
              <a:tr h="253692">
                <a:tc>
                  <a:txBody>
                    <a:bodyPr/>
                    <a:lstStyle/>
                    <a:p>
                      <a:pPr algn="l" fontAlgn="b"/>
                      <a:r>
                        <a:rPr lang="tr-TR" sz="1100" b="1" i="0" u="none" strike="noStrike">
                          <a:solidFill>
                            <a:srgbClr val="000000"/>
                          </a:solidFill>
                          <a:effectLst/>
                          <a:latin typeface="Calibri" panose="020F0502020204030204" pitchFamily="34" charset="0"/>
                        </a:rPr>
                        <a:t>Okul İşletmesi</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Eski Ortaklar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2100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999710929"/>
                  </a:ext>
                </a:extLst>
              </a:tr>
              <a:tr h="253692">
                <a:tc>
                  <a:txBody>
                    <a:bodyPr/>
                    <a:lstStyle/>
                    <a:p>
                      <a:pPr algn="l" fontAlgn="b"/>
                      <a:r>
                        <a:rPr lang="tr-TR" sz="1100" b="0" i="0" u="none" strike="noStrike">
                          <a:solidFill>
                            <a:srgbClr val="000000"/>
                          </a:solidFill>
                          <a:effectLst/>
                          <a:latin typeface="Calibri" panose="020F0502020204030204" pitchFamily="34" charset="0"/>
                        </a:rPr>
                        <a:t>Demirbaş</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X A.Ş. Ortakları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1400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459873982"/>
                  </a:ext>
                </a:extLst>
              </a:tr>
              <a:tr h="253692">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100</a:t>
                      </a:r>
                    </a:p>
                  </a:txBody>
                  <a:tcPr marL="7620" marR="7620" marT="7620" marB="0" anchor="b">
                    <a:lnL>
                      <a:noFill/>
                    </a:lnL>
                    <a:lnR>
                      <a:noFill/>
                    </a:lnR>
                    <a:lnT>
                      <a:noFill/>
                    </a:lnT>
                    <a:lnB>
                      <a:noFill/>
                    </a:lnB>
                  </a:tcPr>
                </a:tc>
                <a:extLst>
                  <a:ext uri="{0D108BD9-81ED-4DB2-BD59-A6C34878D82A}">
                    <a16:rowId xmlns:a16="http://schemas.microsoft.com/office/drawing/2014/main" val="1475212193"/>
                  </a:ext>
                </a:extLst>
              </a:tr>
              <a:tr h="253692">
                <a:tc>
                  <a:txBody>
                    <a:bodyPr/>
                    <a:lstStyle/>
                    <a:p>
                      <a:pPr algn="l" fontAlgn="b"/>
                      <a:r>
                        <a:rPr lang="tr-TR" sz="1100" b="0" i="0" u="none" strike="noStrike">
                          <a:solidFill>
                            <a:srgbClr val="000000"/>
                          </a:solidFill>
                          <a:effectLst/>
                          <a:latin typeface="Calibri" panose="020F0502020204030204" pitchFamily="34" charset="0"/>
                        </a:rPr>
                        <a:t>Malzeme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400</a:t>
                      </a:r>
                    </a:p>
                  </a:txBody>
                  <a:tcPr marL="7620" marR="7620" marT="7620" marB="0" anchor="b">
                    <a:lnL>
                      <a:noFill/>
                    </a:lnL>
                    <a:lnR>
                      <a:noFill/>
                    </a:lnR>
                    <a:lnT>
                      <a:noFill/>
                    </a:lnT>
                    <a:lnB>
                      <a:noFill/>
                    </a:lnB>
                  </a:tcPr>
                </a:tc>
                <a:extLst>
                  <a:ext uri="{0D108BD9-81ED-4DB2-BD59-A6C34878D82A}">
                    <a16:rowId xmlns:a16="http://schemas.microsoft.com/office/drawing/2014/main" val="1924980348"/>
                  </a:ext>
                </a:extLst>
              </a:tr>
              <a:tr h="253692">
                <a:tc>
                  <a:txBody>
                    <a:bodyPr/>
                    <a:lstStyle/>
                    <a:p>
                      <a:pPr algn="l" fontAlgn="b"/>
                      <a:r>
                        <a:rPr lang="tr-TR" sz="1100" b="1" i="0" u="none" strike="noStrike">
                          <a:solidFill>
                            <a:srgbClr val="000000"/>
                          </a:solidFill>
                          <a:effectLst/>
                          <a:latin typeface="Calibri" panose="020F0502020204030204" pitchFamily="34" charset="0"/>
                        </a:rPr>
                        <a:t>Okul İşletmesi 2</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2500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005477480"/>
                  </a:ext>
                </a:extLst>
              </a:tr>
              <a:tr h="253692">
                <a:tc>
                  <a:txBody>
                    <a:bodyPr/>
                    <a:lstStyle/>
                    <a:p>
                      <a:pPr algn="l" fontAlgn="b"/>
                      <a:r>
                        <a:rPr lang="tr-TR" sz="1100" b="0" i="0" u="none" strike="noStrike">
                          <a:solidFill>
                            <a:srgbClr val="000000"/>
                          </a:solidFill>
                          <a:effectLst/>
                          <a:latin typeface="Calibri" panose="020F0502020204030204" pitchFamily="34" charset="0"/>
                        </a:rPr>
                        <a:t>Demirbaş</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4090077697"/>
                  </a:ext>
                </a:extLst>
              </a:tr>
              <a:tr h="253692">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522143124"/>
                  </a:ext>
                </a:extLst>
              </a:tr>
              <a:tr h="253692">
                <a:tc>
                  <a:txBody>
                    <a:bodyPr/>
                    <a:lstStyle/>
                    <a:p>
                      <a:pPr algn="l" fontAlgn="b"/>
                      <a:r>
                        <a:rPr lang="tr-TR" sz="1100" b="0" i="0" u="none" strike="noStrike">
                          <a:solidFill>
                            <a:srgbClr val="000000"/>
                          </a:solidFill>
                          <a:effectLst/>
                          <a:latin typeface="Calibri" panose="020F0502020204030204" pitchFamily="34" charset="0"/>
                        </a:rPr>
                        <a:t>Malzeme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859739026"/>
                  </a:ext>
                </a:extLst>
              </a:tr>
              <a:tr h="253692">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6050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6050</a:t>
                      </a:r>
                    </a:p>
                  </a:txBody>
                  <a:tcPr marL="7620" marR="7620" marT="7620" marB="0" anchor="b">
                    <a:lnL>
                      <a:noFill/>
                    </a:lnL>
                    <a:lnR>
                      <a:noFill/>
                    </a:lnR>
                    <a:lnT>
                      <a:noFill/>
                    </a:lnT>
                    <a:lnB>
                      <a:noFill/>
                    </a:lnB>
                  </a:tcPr>
                </a:tc>
                <a:extLst>
                  <a:ext uri="{0D108BD9-81ED-4DB2-BD59-A6C34878D82A}">
                    <a16:rowId xmlns:a16="http://schemas.microsoft.com/office/drawing/2014/main" val="1620985989"/>
                  </a:ext>
                </a:extLst>
              </a:tr>
            </a:tbl>
          </a:graphicData>
        </a:graphic>
      </p:graphicFrame>
    </p:spTree>
    <p:extLst>
      <p:ext uri="{BB962C8B-B14F-4D97-AF65-F5344CB8AC3E}">
        <p14:creationId xmlns:p14="http://schemas.microsoft.com/office/powerpoint/2010/main" val="6491667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D505D-7857-D8B1-F08D-95FA1D935A21}"/>
              </a:ext>
            </a:extLst>
          </p:cNvPr>
          <p:cNvSpPr>
            <a:spLocks noGrp="1"/>
          </p:cNvSpPr>
          <p:nvPr>
            <p:ph type="title"/>
          </p:nvPr>
        </p:nvSpPr>
        <p:spPr/>
        <p:txBody>
          <a:bodyPr/>
          <a:lstStyle/>
          <a:p>
            <a:r>
              <a:rPr lang="tr-TR" b="1" dirty="0"/>
              <a:t>Değişim Oranı Örneği 2</a:t>
            </a:r>
          </a:p>
        </p:txBody>
      </p:sp>
      <p:sp>
        <p:nvSpPr>
          <p:cNvPr id="3" name="İçerik Yer Tutucusu 2">
            <a:extLst>
              <a:ext uri="{FF2B5EF4-FFF2-40B4-BE49-F238E27FC236}">
                <a16:creationId xmlns:a16="http://schemas.microsoft.com/office/drawing/2014/main" id="{0E5FE12B-A0F9-C7CC-598C-507039EE1F73}"/>
              </a:ext>
            </a:extLst>
          </p:cNvPr>
          <p:cNvSpPr>
            <a:spLocks noGrp="1"/>
          </p:cNvSpPr>
          <p:nvPr>
            <p:ph idx="1"/>
          </p:nvPr>
        </p:nvSpPr>
        <p:spPr/>
        <p:txBody>
          <a:bodyPr>
            <a:norm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X A.Ş. bilançosundaki taşınmazı </a:t>
            </a: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mevcut Y A.Ş. </a:t>
            </a: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Şirketine ayni sermaye olarak koymak ve elde edeceği </a:t>
            </a: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iştirak hisselerini ortaklarına </a:t>
            </a: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vermek istemektedir. İki şirket değişim oranı varlıkların piyasa yani cari değerleri üzerinden yapılması konusunda anlaşmışlardır. Taşınmaz ile ilgili borç yoktur. X A.Ş. bilançosu aşağıdaki gibidir.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4" name="Tablo 3">
            <a:extLst>
              <a:ext uri="{FF2B5EF4-FFF2-40B4-BE49-F238E27FC236}">
                <a16:creationId xmlns:a16="http://schemas.microsoft.com/office/drawing/2014/main" id="{6639694E-D6D9-6B21-4446-3550668F4EA5}"/>
              </a:ext>
            </a:extLst>
          </p:cNvPr>
          <p:cNvGraphicFramePr>
            <a:graphicFrameLocks noGrp="1"/>
          </p:cNvGraphicFramePr>
          <p:nvPr>
            <p:extLst>
              <p:ext uri="{D42A27DB-BD31-4B8C-83A1-F6EECF244321}">
                <p14:modId xmlns:p14="http://schemas.microsoft.com/office/powerpoint/2010/main" val="289258526"/>
              </p:ext>
            </p:extLst>
          </p:nvPr>
        </p:nvGraphicFramePr>
        <p:xfrm>
          <a:off x="1168924" y="4159663"/>
          <a:ext cx="9521072" cy="1901772"/>
        </p:xfrm>
        <a:graphic>
          <a:graphicData uri="http://schemas.openxmlformats.org/drawingml/2006/table">
            <a:tbl>
              <a:tblPr/>
              <a:tblGrid>
                <a:gridCol w="1955826">
                  <a:extLst>
                    <a:ext uri="{9D8B030D-6E8A-4147-A177-3AD203B41FA5}">
                      <a16:colId xmlns:a16="http://schemas.microsoft.com/office/drawing/2014/main" val="70138590"/>
                    </a:ext>
                  </a:extLst>
                </a:gridCol>
                <a:gridCol w="1820006">
                  <a:extLst>
                    <a:ext uri="{9D8B030D-6E8A-4147-A177-3AD203B41FA5}">
                      <a16:colId xmlns:a16="http://schemas.microsoft.com/office/drawing/2014/main" val="3888590204"/>
                    </a:ext>
                  </a:extLst>
                </a:gridCol>
                <a:gridCol w="869255">
                  <a:extLst>
                    <a:ext uri="{9D8B030D-6E8A-4147-A177-3AD203B41FA5}">
                      <a16:colId xmlns:a16="http://schemas.microsoft.com/office/drawing/2014/main" val="3073901892"/>
                    </a:ext>
                  </a:extLst>
                </a:gridCol>
                <a:gridCol w="1874335">
                  <a:extLst>
                    <a:ext uri="{9D8B030D-6E8A-4147-A177-3AD203B41FA5}">
                      <a16:colId xmlns:a16="http://schemas.microsoft.com/office/drawing/2014/main" val="2976683777"/>
                    </a:ext>
                  </a:extLst>
                </a:gridCol>
                <a:gridCol w="1249556">
                  <a:extLst>
                    <a:ext uri="{9D8B030D-6E8A-4147-A177-3AD203B41FA5}">
                      <a16:colId xmlns:a16="http://schemas.microsoft.com/office/drawing/2014/main" val="268604618"/>
                    </a:ext>
                  </a:extLst>
                </a:gridCol>
                <a:gridCol w="1752094">
                  <a:extLst>
                    <a:ext uri="{9D8B030D-6E8A-4147-A177-3AD203B41FA5}">
                      <a16:colId xmlns:a16="http://schemas.microsoft.com/office/drawing/2014/main" val="3177709014"/>
                    </a:ext>
                  </a:extLst>
                </a:gridCol>
              </a:tblGrid>
              <a:tr h="316962">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X.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228686594"/>
                  </a:ext>
                </a:extLst>
              </a:tr>
              <a:tr h="316962">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50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700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6510653"/>
                  </a:ext>
                </a:extLst>
              </a:tr>
              <a:tr h="316962">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2000</a:t>
                      </a:r>
                    </a:p>
                  </a:txBody>
                  <a:tcPr marL="7620" marR="7620" marT="7620" marB="0" anchor="b">
                    <a:lnL>
                      <a:noFill/>
                    </a:lnL>
                    <a:lnR>
                      <a:noFill/>
                    </a:lnR>
                    <a:lnT>
                      <a:noFill/>
                    </a:lnT>
                    <a:lnB>
                      <a:noFill/>
                    </a:lnB>
                  </a:tcPr>
                </a:tc>
                <a:extLst>
                  <a:ext uri="{0D108BD9-81ED-4DB2-BD59-A6C34878D82A}">
                    <a16:rowId xmlns:a16="http://schemas.microsoft.com/office/drawing/2014/main" val="820781324"/>
                  </a:ext>
                </a:extLst>
              </a:tr>
              <a:tr h="316962">
                <a:tc>
                  <a:txBody>
                    <a:bodyPr/>
                    <a:lstStyle/>
                    <a:p>
                      <a:pPr algn="l" fontAlgn="b"/>
                      <a:r>
                        <a:rPr lang="tr-TR" sz="1100" b="1" i="0" u="none" strike="noStrike">
                          <a:solidFill>
                            <a:srgbClr val="000000"/>
                          </a:solidFill>
                          <a:effectLst/>
                          <a:latin typeface="Calibri" panose="020F0502020204030204" pitchFamily="34" charset="0"/>
                        </a:rPr>
                        <a:t>İştirakler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500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a:t>
                      </a:r>
                    </a:p>
                  </a:txBody>
                  <a:tcPr marL="7620" marR="7620" marT="7620" marB="0" anchor="b">
                    <a:lnL>
                      <a:noFill/>
                    </a:lnL>
                    <a:lnR>
                      <a:noFill/>
                    </a:lnR>
                    <a:lnT>
                      <a:noFill/>
                    </a:lnT>
                    <a:lnB>
                      <a:noFill/>
                    </a:lnB>
                  </a:tcPr>
                </a:tc>
                <a:extLst>
                  <a:ext uri="{0D108BD9-81ED-4DB2-BD59-A6C34878D82A}">
                    <a16:rowId xmlns:a16="http://schemas.microsoft.com/office/drawing/2014/main" val="2266532588"/>
                  </a:ext>
                </a:extLst>
              </a:tr>
              <a:tr h="316962">
                <a:tc>
                  <a:txBody>
                    <a:bodyPr/>
                    <a:lstStyle/>
                    <a:p>
                      <a:pPr algn="l" fontAlgn="b"/>
                      <a:r>
                        <a:rPr lang="tr-TR" sz="1100" b="1" i="0" u="none" strike="noStrike" dirty="0">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Geçmiş Yıl Zararları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-250</a:t>
                      </a:r>
                    </a:p>
                  </a:txBody>
                  <a:tcPr marL="7620" marR="7620" marT="7620" marB="0" anchor="b">
                    <a:lnL>
                      <a:noFill/>
                    </a:lnL>
                    <a:lnR>
                      <a:noFill/>
                    </a:lnR>
                    <a:lnT>
                      <a:noFill/>
                    </a:lnT>
                    <a:lnB>
                      <a:noFill/>
                    </a:lnB>
                  </a:tcPr>
                </a:tc>
                <a:extLst>
                  <a:ext uri="{0D108BD9-81ED-4DB2-BD59-A6C34878D82A}">
                    <a16:rowId xmlns:a16="http://schemas.microsoft.com/office/drawing/2014/main" val="1555599078"/>
                  </a:ext>
                </a:extLst>
              </a:tr>
              <a:tr h="316962">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2550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2550</a:t>
                      </a:r>
                    </a:p>
                  </a:txBody>
                  <a:tcPr marL="7620" marR="7620" marT="7620" marB="0" anchor="b">
                    <a:lnL>
                      <a:noFill/>
                    </a:lnL>
                    <a:lnR>
                      <a:noFill/>
                    </a:lnR>
                    <a:lnT>
                      <a:noFill/>
                    </a:lnT>
                    <a:lnB>
                      <a:noFill/>
                    </a:lnB>
                  </a:tcPr>
                </a:tc>
                <a:extLst>
                  <a:ext uri="{0D108BD9-81ED-4DB2-BD59-A6C34878D82A}">
                    <a16:rowId xmlns:a16="http://schemas.microsoft.com/office/drawing/2014/main" val="2590968606"/>
                  </a:ext>
                </a:extLst>
              </a:tr>
            </a:tbl>
          </a:graphicData>
        </a:graphic>
      </p:graphicFrame>
    </p:spTree>
    <p:extLst>
      <p:ext uri="{BB962C8B-B14F-4D97-AF65-F5344CB8AC3E}">
        <p14:creationId xmlns:p14="http://schemas.microsoft.com/office/powerpoint/2010/main" val="27797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CEC7D4-70BE-9CE1-519E-2EE69D06285C}"/>
              </a:ext>
            </a:extLst>
          </p:cNvPr>
          <p:cNvSpPr>
            <a:spLocks noGrp="1"/>
          </p:cNvSpPr>
          <p:nvPr>
            <p:ph type="title"/>
          </p:nvPr>
        </p:nvSpPr>
        <p:spPr/>
        <p:txBody>
          <a:bodyPr/>
          <a:lstStyle/>
          <a:p>
            <a:pPr marL="0" marR="45720" lvl="0" indent="0" algn="ctr" defTabSz="914400" rtl="0" eaLnBrk="1" fontAlgn="auto" latinLnBrk="0" hangingPunct="1">
              <a:lnSpc>
                <a:spcPct val="100000"/>
              </a:lnSpc>
              <a:spcBef>
                <a:spcPct val="20000"/>
              </a:spcBef>
              <a:spcAft>
                <a:spcPts val="0"/>
              </a:spcAft>
              <a:tabLst/>
              <a:defRPr/>
            </a:pPr>
            <a:r>
              <a:rPr kumimoji="0" lang="tr-TR" sz="3200" b="1" i="0" u="none" strike="noStrike" kern="1200" cap="none" spc="0" normalizeH="0" baseline="0" noProof="0" dirty="0">
                <a:ln>
                  <a:noFill/>
                </a:ln>
                <a:solidFill>
                  <a:prstClr val="black"/>
                </a:solidFill>
                <a:effectLst/>
                <a:uLnTx/>
                <a:uFillTx/>
                <a:latin typeface="Calibri" pitchFamily="34" charset="0"/>
                <a:ea typeface="+mn-ea"/>
                <a:cs typeface="+mn-cs"/>
              </a:rPr>
              <a:t>Bölünmesine İzin Verilen Şirketler</a:t>
            </a:r>
            <a:br>
              <a:rPr kumimoji="0" lang="tr-TR" sz="3200" b="1" i="0" u="none" strike="noStrike" kern="1200" cap="none" spc="0" normalizeH="0" baseline="0" noProof="0" dirty="0">
                <a:ln>
                  <a:noFill/>
                </a:ln>
                <a:solidFill>
                  <a:prstClr val="black"/>
                </a:solidFill>
                <a:effectLst/>
                <a:uLnTx/>
                <a:uFillTx/>
                <a:latin typeface="Calibri" pitchFamily="34" charset="0"/>
                <a:ea typeface="+mn-ea"/>
                <a:cs typeface="+mn-cs"/>
              </a:rPr>
            </a:br>
            <a:endParaRPr lang="tr-TR" dirty="0"/>
          </a:p>
        </p:txBody>
      </p:sp>
      <p:sp>
        <p:nvSpPr>
          <p:cNvPr id="3" name="İçerik Yer Tutucusu 2">
            <a:extLst>
              <a:ext uri="{FF2B5EF4-FFF2-40B4-BE49-F238E27FC236}">
                <a16:creationId xmlns:a16="http://schemas.microsoft.com/office/drawing/2014/main" id="{647FB0BA-FA9B-C34C-6F4E-AA607887B4E3}"/>
              </a:ext>
            </a:extLst>
          </p:cNvPr>
          <p:cNvSpPr>
            <a:spLocks noGrp="1"/>
          </p:cNvSpPr>
          <p:nvPr>
            <p:ph idx="1"/>
          </p:nvPr>
        </p:nvSpPr>
        <p:spPr/>
        <p:txBody>
          <a:bodyPr/>
          <a:lstStyle/>
          <a:p>
            <a:pPr marL="0" marR="45720" lvl="0" indent="0" algn="just" defTabSz="914400" rtl="0" eaLnBrk="1" fontAlgn="auto" latinLnBrk="0" hangingPunct="1">
              <a:lnSpc>
                <a:spcPct val="100000"/>
              </a:lnSpc>
              <a:spcBef>
                <a:spcPct val="20000"/>
              </a:spcBef>
              <a:spcAft>
                <a:spcPts val="0"/>
              </a:spcAft>
              <a:buClr>
                <a:srgbClr val="1B587C"/>
              </a:buClr>
              <a:buSzPct val="95000"/>
              <a:buFont typeface="Wingdings 2"/>
              <a:buNone/>
              <a:tabLst/>
              <a:defRPr/>
            </a:pPr>
            <a:r>
              <a:rPr kumimoji="0" lang="tr-TR" sz="2600" b="0" i="0" u="none" strike="noStrike" kern="1200" cap="none" spc="0" normalizeH="0" baseline="0" noProof="0" dirty="0">
                <a:ln>
                  <a:noFill/>
                </a:ln>
                <a:solidFill>
                  <a:prstClr val="black"/>
                </a:solidFill>
                <a:effectLst/>
                <a:uLnTx/>
                <a:uFillTx/>
                <a:latin typeface="Calibri" pitchFamily="34" charset="0"/>
                <a:ea typeface="+mn-ea"/>
                <a:cs typeface="+mn-cs"/>
              </a:rPr>
              <a:t>TTK’da sadece sermaye şirketlerine ve kooperatiflere bölünme izni verilmektedir. (TTK-160)</a:t>
            </a:r>
          </a:p>
          <a:p>
            <a:pPr marL="0" marR="0" lvl="0" indent="0" defTabSz="914400" eaLnBrk="1" fontAlgn="auto" latinLnBrk="0" hangingPunct="1">
              <a:lnSpc>
                <a:spcPct val="100000"/>
              </a:lnSpc>
              <a:spcBef>
                <a:spcPts val="0"/>
              </a:spcBef>
              <a:spcAft>
                <a:spcPts val="0"/>
              </a:spcAft>
              <a:buClrTx/>
              <a:buSzTx/>
              <a:buFontTx/>
              <a:buNone/>
              <a:tabLst/>
              <a:defRPr/>
            </a:pPr>
            <a:endParaRPr lang="tr-TR" dirty="0"/>
          </a:p>
          <a:p>
            <a:pPr marL="0" marR="0" lvl="0" indent="0" defTabSz="914400" eaLnBrk="1" fontAlgn="auto" latinLnBrk="0" hangingPunct="1">
              <a:lnSpc>
                <a:spcPct val="100000"/>
              </a:lnSpc>
              <a:spcBef>
                <a:spcPts val="0"/>
              </a:spcBef>
              <a:spcAft>
                <a:spcPts val="0"/>
              </a:spcAft>
              <a:buClrTx/>
              <a:buSzTx/>
              <a:buFontTx/>
              <a:buNone/>
              <a:tabLst/>
              <a:defRPr/>
            </a:pPr>
            <a:r>
              <a:rPr lang="tr-TR" dirty="0"/>
              <a:t>Dolayısıyla A.Ş., Ltd. Şti., Sermayesi Paylara Bölünmüş Komandit Şirket ve Kooperatifler bu sayılan 4 türeden biri veya fazlasına bölünebilirler.</a:t>
            </a:r>
          </a:p>
          <a:p>
            <a:pPr marL="0" indent="0">
              <a:buNone/>
            </a:pPr>
            <a:endParaRPr lang="tr-TR" dirty="0"/>
          </a:p>
        </p:txBody>
      </p:sp>
    </p:spTree>
    <p:extLst>
      <p:ext uri="{BB962C8B-B14F-4D97-AF65-F5344CB8AC3E}">
        <p14:creationId xmlns:p14="http://schemas.microsoft.com/office/powerpoint/2010/main" val="15576596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D505D-7857-D8B1-F08D-95FA1D935A21}"/>
              </a:ext>
            </a:extLst>
          </p:cNvPr>
          <p:cNvSpPr>
            <a:spLocks noGrp="1"/>
          </p:cNvSpPr>
          <p:nvPr>
            <p:ph type="title"/>
          </p:nvPr>
        </p:nvSpPr>
        <p:spPr/>
        <p:txBody>
          <a:bodyPr/>
          <a:lstStyle/>
          <a:p>
            <a:r>
              <a:rPr lang="tr-TR" b="1" dirty="0"/>
              <a:t>Değişim Oranı Örneği 2</a:t>
            </a:r>
          </a:p>
        </p:txBody>
      </p:sp>
      <p:sp>
        <p:nvSpPr>
          <p:cNvPr id="3" name="İçerik Yer Tutucusu 2">
            <a:extLst>
              <a:ext uri="{FF2B5EF4-FFF2-40B4-BE49-F238E27FC236}">
                <a16:creationId xmlns:a16="http://schemas.microsoft.com/office/drawing/2014/main" id="{0E5FE12B-A0F9-C7CC-598C-507039EE1F73}"/>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Y A.Ş. bilançosu aşağıdaki gibidir</a:t>
            </a:r>
          </a:p>
        </p:txBody>
      </p:sp>
      <p:graphicFrame>
        <p:nvGraphicFramePr>
          <p:cNvPr id="5" name="Tablo 4">
            <a:extLst>
              <a:ext uri="{FF2B5EF4-FFF2-40B4-BE49-F238E27FC236}">
                <a16:creationId xmlns:a16="http://schemas.microsoft.com/office/drawing/2014/main" id="{CF111733-FD2C-2C09-ACA6-09519AF201B7}"/>
              </a:ext>
            </a:extLst>
          </p:cNvPr>
          <p:cNvGraphicFramePr>
            <a:graphicFrameLocks noGrp="1"/>
          </p:cNvGraphicFramePr>
          <p:nvPr>
            <p:extLst>
              <p:ext uri="{D42A27DB-BD31-4B8C-83A1-F6EECF244321}">
                <p14:modId xmlns:p14="http://schemas.microsoft.com/office/powerpoint/2010/main" val="21742156"/>
              </p:ext>
            </p:extLst>
          </p:nvPr>
        </p:nvGraphicFramePr>
        <p:xfrm>
          <a:off x="1150070" y="2799761"/>
          <a:ext cx="9728461" cy="3054285"/>
        </p:xfrm>
        <a:graphic>
          <a:graphicData uri="http://schemas.openxmlformats.org/drawingml/2006/table">
            <a:tbl>
              <a:tblPr/>
              <a:tblGrid>
                <a:gridCol w="1998428">
                  <a:extLst>
                    <a:ext uri="{9D8B030D-6E8A-4147-A177-3AD203B41FA5}">
                      <a16:colId xmlns:a16="http://schemas.microsoft.com/office/drawing/2014/main" val="3618842034"/>
                    </a:ext>
                  </a:extLst>
                </a:gridCol>
                <a:gridCol w="1859649">
                  <a:extLst>
                    <a:ext uri="{9D8B030D-6E8A-4147-A177-3AD203B41FA5}">
                      <a16:colId xmlns:a16="http://schemas.microsoft.com/office/drawing/2014/main" val="2518823112"/>
                    </a:ext>
                  </a:extLst>
                </a:gridCol>
                <a:gridCol w="888190">
                  <a:extLst>
                    <a:ext uri="{9D8B030D-6E8A-4147-A177-3AD203B41FA5}">
                      <a16:colId xmlns:a16="http://schemas.microsoft.com/office/drawing/2014/main" val="2534982871"/>
                    </a:ext>
                  </a:extLst>
                </a:gridCol>
                <a:gridCol w="1915161">
                  <a:extLst>
                    <a:ext uri="{9D8B030D-6E8A-4147-A177-3AD203B41FA5}">
                      <a16:colId xmlns:a16="http://schemas.microsoft.com/office/drawing/2014/main" val="2367092126"/>
                    </a:ext>
                  </a:extLst>
                </a:gridCol>
                <a:gridCol w="1276774">
                  <a:extLst>
                    <a:ext uri="{9D8B030D-6E8A-4147-A177-3AD203B41FA5}">
                      <a16:colId xmlns:a16="http://schemas.microsoft.com/office/drawing/2014/main" val="2928651688"/>
                    </a:ext>
                  </a:extLst>
                </a:gridCol>
                <a:gridCol w="1790259">
                  <a:extLst>
                    <a:ext uri="{9D8B030D-6E8A-4147-A177-3AD203B41FA5}">
                      <a16:colId xmlns:a16="http://schemas.microsoft.com/office/drawing/2014/main" val="2423239008"/>
                    </a:ext>
                  </a:extLst>
                </a:gridCol>
              </a:tblGrid>
              <a:tr h="339365">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Y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3795278787"/>
                  </a:ext>
                </a:extLst>
              </a:tr>
              <a:tr h="339365">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50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1050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92018716"/>
                  </a:ext>
                </a:extLst>
              </a:tr>
              <a:tr h="339365">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1500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2000</a:t>
                      </a:r>
                    </a:p>
                  </a:txBody>
                  <a:tcPr marL="7620" marR="7620" marT="7620" marB="0" anchor="b">
                    <a:lnL>
                      <a:noFill/>
                    </a:lnL>
                    <a:lnR>
                      <a:noFill/>
                    </a:lnR>
                    <a:lnT>
                      <a:noFill/>
                    </a:lnT>
                    <a:lnB>
                      <a:noFill/>
                    </a:lnB>
                  </a:tcPr>
                </a:tc>
                <a:extLst>
                  <a:ext uri="{0D108BD9-81ED-4DB2-BD59-A6C34878D82A}">
                    <a16:rowId xmlns:a16="http://schemas.microsoft.com/office/drawing/2014/main" val="692042420"/>
                  </a:ext>
                </a:extLst>
              </a:tr>
              <a:tr h="339365">
                <a:tc>
                  <a:txBody>
                    <a:bodyPr/>
                    <a:lstStyle/>
                    <a:p>
                      <a:pPr algn="l" fontAlgn="b"/>
                      <a:r>
                        <a:rPr lang="tr-TR" sz="1100" b="1" i="0" u="none" strike="noStrike">
                          <a:solidFill>
                            <a:srgbClr val="000000"/>
                          </a:solidFill>
                          <a:effectLst/>
                          <a:latin typeface="Calibri" panose="020F0502020204030204" pitchFamily="34" charset="0"/>
                        </a:rPr>
                        <a:t>Konfeksiyon İşletmesi</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2000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dirty="0">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a:t>
                      </a:r>
                    </a:p>
                  </a:txBody>
                  <a:tcPr marL="7620" marR="7620" marT="7620" marB="0" anchor="b">
                    <a:lnL>
                      <a:noFill/>
                    </a:lnL>
                    <a:lnR>
                      <a:noFill/>
                    </a:lnR>
                    <a:lnT>
                      <a:noFill/>
                    </a:lnT>
                    <a:lnB>
                      <a:noFill/>
                    </a:lnB>
                  </a:tcPr>
                </a:tc>
                <a:extLst>
                  <a:ext uri="{0D108BD9-81ED-4DB2-BD59-A6C34878D82A}">
                    <a16:rowId xmlns:a16="http://schemas.microsoft.com/office/drawing/2014/main" val="3041035729"/>
                  </a:ext>
                </a:extLst>
              </a:tr>
              <a:tr h="339365">
                <a:tc>
                  <a:txBody>
                    <a:bodyPr/>
                    <a:lstStyle/>
                    <a:p>
                      <a:pPr algn="l" fontAlgn="b"/>
                      <a:r>
                        <a:rPr lang="tr-TR" sz="1100" b="0" i="0" u="none" strike="noStrike">
                          <a:solidFill>
                            <a:srgbClr val="000000"/>
                          </a:solidFill>
                          <a:effectLst/>
                          <a:latin typeface="Calibri" panose="020F0502020204030204" pitchFamily="34" charset="0"/>
                        </a:rPr>
                        <a:t>Demirbaş</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400</a:t>
                      </a:r>
                    </a:p>
                  </a:txBody>
                  <a:tcPr marL="7620" marR="7620" marT="7620" marB="0" anchor="b">
                    <a:lnL>
                      <a:noFill/>
                    </a:lnL>
                    <a:lnR>
                      <a:noFill/>
                    </a:lnR>
                    <a:lnT>
                      <a:noFill/>
                    </a:lnT>
                    <a:lnB>
                      <a:noFill/>
                    </a:lnB>
                  </a:tcPr>
                </a:tc>
                <a:extLst>
                  <a:ext uri="{0D108BD9-81ED-4DB2-BD59-A6C34878D82A}">
                    <a16:rowId xmlns:a16="http://schemas.microsoft.com/office/drawing/2014/main" val="1455108146"/>
                  </a:ext>
                </a:extLst>
              </a:tr>
              <a:tr h="339365">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593965105"/>
                  </a:ext>
                </a:extLst>
              </a:tr>
              <a:tr h="339365">
                <a:tc>
                  <a:txBody>
                    <a:bodyPr/>
                    <a:lstStyle/>
                    <a:p>
                      <a:pPr algn="l" fontAlgn="b"/>
                      <a:r>
                        <a:rPr lang="tr-TR" sz="1100" b="0" i="0" u="none" strike="noStrike">
                          <a:solidFill>
                            <a:srgbClr val="000000"/>
                          </a:solidFill>
                          <a:effectLst/>
                          <a:latin typeface="Calibri" panose="020F0502020204030204" pitchFamily="34" charset="0"/>
                        </a:rPr>
                        <a:t>Malzeme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746402674"/>
                  </a:ext>
                </a:extLst>
              </a:tr>
              <a:tr h="339365">
                <a:tc>
                  <a:txBody>
                    <a:bodyPr/>
                    <a:lstStyle/>
                    <a:p>
                      <a:pPr algn="l"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966802691"/>
                  </a:ext>
                </a:extLst>
              </a:tr>
              <a:tr h="339365">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3550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3550</a:t>
                      </a:r>
                    </a:p>
                  </a:txBody>
                  <a:tcPr marL="7620" marR="7620" marT="7620" marB="0" anchor="b">
                    <a:lnL>
                      <a:noFill/>
                    </a:lnL>
                    <a:lnR>
                      <a:noFill/>
                    </a:lnR>
                    <a:lnT>
                      <a:noFill/>
                    </a:lnT>
                    <a:lnB>
                      <a:noFill/>
                    </a:lnB>
                  </a:tcPr>
                </a:tc>
                <a:extLst>
                  <a:ext uri="{0D108BD9-81ED-4DB2-BD59-A6C34878D82A}">
                    <a16:rowId xmlns:a16="http://schemas.microsoft.com/office/drawing/2014/main" val="2142050602"/>
                  </a:ext>
                </a:extLst>
              </a:tr>
            </a:tbl>
          </a:graphicData>
        </a:graphic>
      </p:graphicFrame>
    </p:spTree>
    <p:extLst>
      <p:ext uri="{BB962C8B-B14F-4D97-AF65-F5344CB8AC3E}">
        <p14:creationId xmlns:p14="http://schemas.microsoft.com/office/powerpoint/2010/main" val="36399421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D505D-7857-D8B1-F08D-95FA1D935A21}"/>
              </a:ext>
            </a:extLst>
          </p:cNvPr>
          <p:cNvSpPr>
            <a:spLocks noGrp="1"/>
          </p:cNvSpPr>
          <p:nvPr>
            <p:ph type="title"/>
          </p:nvPr>
        </p:nvSpPr>
        <p:spPr/>
        <p:txBody>
          <a:bodyPr/>
          <a:lstStyle/>
          <a:p>
            <a:r>
              <a:rPr lang="tr-TR" b="1" dirty="0"/>
              <a:t>Değişim Oranı Örneği 2</a:t>
            </a:r>
          </a:p>
        </p:txBody>
      </p:sp>
      <p:sp>
        <p:nvSpPr>
          <p:cNvPr id="3" name="İçerik Yer Tutucusu 2">
            <a:extLst>
              <a:ext uri="{FF2B5EF4-FFF2-40B4-BE49-F238E27FC236}">
                <a16:creationId xmlns:a16="http://schemas.microsoft.com/office/drawing/2014/main" id="{0E5FE12B-A0F9-C7CC-598C-507039EE1F73}"/>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600" b="0" i="0" u="none" strike="noStrike" kern="1200" cap="none" spc="0" normalizeH="0" baseline="0" noProof="0" dirty="0">
                <a:ln>
                  <a:noFill/>
                </a:ln>
                <a:solidFill>
                  <a:prstClr val="black"/>
                </a:solidFill>
                <a:effectLst/>
                <a:uLnTx/>
                <a:uFillTx/>
                <a:latin typeface="Calibri" panose="020F0502020204030204"/>
                <a:ea typeface="+mn-ea"/>
                <a:cs typeface="+mn-cs"/>
              </a:rPr>
              <a:t>Şirketlerin </a:t>
            </a:r>
            <a:r>
              <a:rPr kumimoji="0" lang="tr-TR" sz="2600" b="1" i="0" u="none" strike="noStrike" kern="1200" cap="none" spc="0" normalizeH="0" baseline="0" noProof="0" dirty="0">
                <a:ln>
                  <a:noFill/>
                </a:ln>
                <a:solidFill>
                  <a:prstClr val="black"/>
                </a:solidFill>
                <a:effectLst/>
                <a:uLnTx/>
                <a:uFillTx/>
                <a:latin typeface="Calibri" panose="020F0502020204030204"/>
                <a:ea typeface="+mn-ea"/>
                <a:cs typeface="+mn-cs"/>
              </a:rPr>
              <a:t>cari değerler </a:t>
            </a:r>
            <a:r>
              <a:rPr kumimoji="0" lang="tr-TR" sz="2600" b="0" i="0" u="none" strike="noStrike" kern="1200" cap="none" spc="0" normalizeH="0" baseline="0" noProof="0" dirty="0">
                <a:ln>
                  <a:noFill/>
                </a:ln>
                <a:solidFill>
                  <a:prstClr val="black"/>
                </a:solidFill>
                <a:effectLst/>
                <a:uLnTx/>
                <a:uFillTx/>
                <a:latin typeface="Calibri" panose="020F0502020204030204"/>
                <a:ea typeface="+mn-ea"/>
                <a:cs typeface="+mn-cs"/>
              </a:rPr>
              <a:t>üzerinden değişim oranı tespit etmek istedikleri için X. A.Ş. </a:t>
            </a:r>
            <a:r>
              <a:rPr lang="tr-TR" sz="2600" dirty="0">
                <a:solidFill>
                  <a:prstClr val="black"/>
                </a:solidFill>
                <a:latin typeface="Calibri" panose="020F0502020204030204"/>
              </a:rPr>
              <a:t>t</a:t>
            </a:r>
            <a:r>
              <a:rPr kumimoji="0" lang="tr-TR" sz="2600" b="0" i="0" u="none" strike="noStrike" kern="1200" cap="none" spc="0" normalizeH="0" baseline="0" noProof="0" dirty="0">
                <a:ln>
                  <a:noFill/>
                </a:ln>
                <a:solidFill>
                  <a:prstClr val="black"/>
                </a:solidFill>
                <a:effectLst/>
                <a:uLnTx/>
                <a:uFillTx/>
                <a:latin typeface="Calibri" panose="020F0502020204030204"/>
                <a:ea typeface="+mn-ea"/>
                <a:cs typeface="+mn-cs"/>
              </a:rPr>
              <a:t>aşınmazı </a:t>
            </a:r>
            <a:r>
              <a:rPr kumimoji="0" lang="tr-TR" sz="2600" b="0" i="0" u="none" strike="noStrike" kern="1200" cap="none" spc="0" normalizeH="0" baseline="0" noProof="0" dirty="0" err="1">
                <a:ln>
                  <a:noFill/>
                </a:ln>
                <a:solidFill>
                  <a:prstClr val="black"/>
                </a:solidFill>
                <a:effectLst/>
                <a:uLnTx/>
                <a:uFillTx/>
                <a:latin typeface="Calibri" panose="020F0502020204030204"/>
                <a:ea typeface="+mn-ea"/>
                <a:cs typeface="+mn-cs"/>
              </a:rPr>
              <a:t>değerletmiş</a:t>
            </a:r>
            <a:r>
              <a:rPr kumimoji="0" lang="tr-TR" sz="2600" b="0" i="0" u="none" strike="noStrike" kern="1200" cap="none" spc="0" normalizeH="0" baseline="0" noProof="0" dirty="0">
                <a:ln>
                  <a:noFill/>
                </a:ln>
                <a:solidFill>
                  <a:prstClr val="black"/>
                </a:solidFill>
                <a:effectLst/>
                <a:uLnTx/>
                <a:uFillTx/>
                <a:latin typeface="Calibri" panose="020F0502020204030204"/>
                <a:ea typeface="+mn-ea"/>
                <a:cs typeface="+mn-cs"/>
              </a:rPr>
              <a:t> ve cari değerinin 5000-TL olduğu tespit edilmiştir. Aynı şekilde Y A.Ş. Şirketini </a:t>
            </a:r>
            <a:r>
              <a:rPr kumimoji="0" lang="tr-TR" sz="2600" b="0" i="0" u="none" strike="noStrike" kern="1200" cap="none" spc="0" normalizeH="0" baseline="0" noProof="0" dirty="0" err="1">
                <a:ln>
                  <a:noFill/>
                </a:ln>
                <a:solidFill>
                  <a:prstClr val="black"/>
                </a:solidFill>
                <a:effectLst/>
                <a:uLnTx/>
                <a:uFillTx/>
                <a:latin typeface="Calibri" panose="020F0502020204030204"/>
                <a:ea typeface="+mn-ea"/>
                <a:cs typeface="+mn-cs"/>
              </a:rPr>
              <a:t>değerletmiş</a:t>
            </a:r>
            <a:r>
              <a:rPr kumimoji="0" lang="tr-TR" sz="2600" b="0" i="0" u="none" strike="noStrike" kern="1200" cap="none" spc="0" normalizeH="0" baseline="0" noProof="0" dirty="0">
                <a:ln>
                  <a:noFill/>
                </a:ln>
                <a:solidFill>
                  <a:prstClr val="black"/>
                </a:solidFill>
                <a:effectLst/>
                <a:uLnTx/>
                <a:uFillTx/>
                <a:latin typeface="Calibri" panose="020F0502020204030204"/>
                <a:ea typeface="+mn-ea"/>
                <a:cs typeface="+mn-cs"/>
              </a:rPr>
              <a:t> ve şirket net cari değerinin 3000-TL olduğu tespit edilmiştir.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Bu durumda net devredilen tutar= Taşınmaz Cari Değeri -Borçlar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=5000-0=5000-TL</a:t>
            </a:r>
          </a:p>
          <a:p>
            <a:pPr lvl="0">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Y A.Ş.’</a:t>
            </a:r>
            <a:r>
              <a:rPr kumimoji="0" lang="tr-TR" sz="2400" b="0" i="0" u="none" strike="noStrike" kern="1200" cap="none" spc="0" normalizeH="0" baseline="0" noProof="0" dirty="0" err="1">
                <a:ln>
                  <a:noFill/>
                </a:ln>
                <a:solidFill>
                  <a:prstClr val="black"/>
                </a:solidFill>
                <a:effectLst/>
                <a:uLnTx/>
                <a:uFillTx/>
                <a:latin typeface="Calibri" panose="020F0502020204030204"/>
                <a:ea typeface="+mn-ea"/>
                <a:cs typeface="+mn-cs"/>
              </a:rPr>
              <a:t>nin</a:t>
            </a: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 net cari değeri 3000-TL’dir. Bu durunda değişim oranı= 5000/(5000+3000</a:t>
            </a:r>
            <a:r>
              <a:rPr lang="tr-TR" sz="2400" dirty="0">
                <a:solidFill>
                  <a:prstClr val="black"/>
                </a:solidFill>
              </a:rPr>
              <a:t>) =%62 bulunacaktır. </a:t>
            </a:r>
            <a:endPar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Yani Y A.Ş. Kısmi bölünme sermaye artışı sonrasında X A.Ş. ortaklarının bu şirkette sahip olacağı sermaye payı oranı %62 olacaktır. Y A.Ş. Ortaklarının payları ise (1-%62=) %38 olacaktır. </a:t>
            </a:r>
          </a:p>
        </p:txBody>
      </p:sp>
    </p:spTree>
    <p:extLst>
      <p:ext uri="{BB962C8B-B14F-4D97-AF65-F5344CB8AC3E}">
        <p14:creationId xmlns:p14="http://schemas.microsoft.com/office/powerpoint/2010/main" val="28627228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D505D-7857-D8B1-F08D-95FA1D935A21}"/>
              </a:ext>
            </a:extLst>
          </p:cNvPr>
          <p:cNvSpPr>
            <a:spLocks noGrp="1"/>
          </p:cNvSpPr>
          <p:nvPr>
            <p:ph type="title"/>
          </p:nvPr>
        </p:nvSpPr>
        <p:spPr/>
        <p:txBody>
          <a:bodyPr/>
          <a:lstStyle/>
          <a:p>
            <a:r>
              <a:rPr lang="tr-TR" b="1" dirty="0"/>
              <a:t>Değişim Oranı Örneği 2</a:t>
            </a:r>
          </a:p>
        </p:txBody>
      </p:sp>
      <p:sp>
        <p:nvSpPr>
          <p:cNvPr id="3" name="İçerik Yer Tutucusu 2">
            <a:extLst>
              <a:ext uri="{FF2B5EF4-FFF2-40B4-BE49-F238E27FC236}">
                <a16:creationId xmlns:a16="http://schemas.microsoft.com/office/drawing/2014/main" id="{0E5FE12B-A0F9-C7CC-598C-507039EE1F73}"/>
              </a:ext>
            </a:extLst>
          </p:cNvPr>
          <p:cNvSpPr>
            <a:spLocks noGrp="1"/>
          </p:cNvSpPr>
          <p:nvPr>
            <p:ph idx="1"/>
          </p:nvPr>
        </p:nvSpPr>
        <p:spPr/>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Kısmi bölünme ile devir olan taşınmazın net defter değeri 1000-TL ve Y A.Ş.’</a:t>
            </a:r>
            <a:r>
              <a:rPr kumimoji="0" lang="tr-TR" sz="2800" b="0" i="0" u="none" strike="noStrike" kern="1200" cap="none" spc="0" normalizeH="0" baseline="0" noProof="0" dirty="0" err="1">
                <a:ln>
                  <a:noFill/>
                </a:ln>
                <a:solidFill>
                  <a:prstClr val="black"/>
                </a:solidFill>
                <a:effectLst/>
                <a:uLnTx/>
                <a:uFillTx/>
                <a:latin typeface="Calibri" panose="020F0502020204030204"/>
                <a:ea typeface="+mn-ea"/>
                <a:cs typeface="+mn-cs"/>
              </a:rPr>
              <a:t>nin</a:t>
            </a: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 mevcut sermayesi 2000-TL olduğu için sermaye artışı sonrası toplam sermaye 3000-TL olacaktır.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Bu tutarın %62’si X A.Ş. Ortaklarına verilecektir. Yani kısmi bölünme sonrası X A.Ş. ortakları (3000*%62=) 1860 TL değerinde Y A.Ş. hisse senedi alacaklardır. Sermaye artışı yapılan 1000-TL sonrasında eksik kalan 860-TL Y A.Ş. mevcut ortaklarından payları oranında alınarak  X A.Ş. ortaklarına verilecektir. </a:t>
            </a:r>
          </a:p>
        </p:txBody>
      </p:sp>
    </p:spTree>
    <p:extLst>
      <p:ext uri="{BB962C8B-B14F-4D97-AF65-F5344CB8AC3E}">
        <p14:creationId xmlns:p14="http://schemas.microsoft.com/office/powerpoint/2010/main" val="36433503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D505D-7857-D8B1-F08D-95FA1D935A21}"/>
              </a:ext>
            </a:extLst>
          </p:cNvPr>
          <p:cNvSpPr>
            <a:spLocks noGrp="1"/>
          </p:cNvSpPr>
          <p:nvPr>
            <p:ph type="title"/>
          </p:nvPr>
        </p:nvSpPr>
        <p:spPr/>
        <p:txBody>
          <a:bodyPr/>
          <a:lstStyle/>
          <a:p>
            <a:r>
              <a:rPr lang="tr-TR" b="1" dirty="0"/>
              <a:t>Değişim Oranı Örneği 2</a:t>
            </a:r>
          </a:p>
        </p:txBody>
      </p:sp>
      <p:sp>
        <p:nvSpPr>
          <p:cNvPr id="3" name="İçerik Yer Tutucusu 2">
            <a:extLst>
              <a:ext uri="{FF2B5EF4-FFF2-40B4-BE49-F238E27FC236}">
                <a16:creationId xmlns:a16="http://schemas.microsoft.com/office/drawing/2014/main" id="{0E5FE12B-A0F9-C7CC-598C-507039EE1F73}"/>
              </a:ext>
            </a:extLst>
          </p:cNvPr>
          <p:cNvSpPr>
            <a:spLocks noGrp="1"/>
          </p:cNvSpPr>
          <p:nvPr>
            <p:ph idx="1"/>
          </p:nvPr>
        </p:nvSpPr>
        <p:spPr/>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X A.Ş. den 1000 TL net varlık çıkacak ve bu tutar kadar sermaye azaltımı yapılacaktır. Bu durumda bilanço yukarıdaki örneklere uygun olarak azaltılacaktır. Y A.Ş. bilançosu kısmi bölünme sonrasında aşağıdaki gibi olacaktır. </a:t>
            </a:r>
          </a:p>
        </p:txBody>
      </p:sp>
      <p:graphicFrame>
        <p:nvGraphicFramePr>
          <p:cNvPr id="4" name="Tablo 3">
            <a:extLst>
              <a:ext uri="{FF2B5EF4-FFF2-40B4-BE49-F238E27FC236}">
                <a16:creationId xmlns:a16="http://schemas.microsoft.com/office/drawing/2014/main" id="{324A8531-67AE-F5B5-626E-94D5EDE88584}"/>
              </a:ext>
            </a:extLst>
          </p:cNvPr>
          <p:cNvGraphicFramePr>
            <a:graphicFrameLocks noGrp="1"/>
          </p:cNvGraphicFramePr>
          <p:nvPr>
            <p:extLst>
              <p:ext uri="{D42A27DB-BD31-4B8C-83A1-F6EECF244321}">
                <p14:modId xmlns:p14="http://schemas.microsoft.com/office/powerpoint/2010/main" val="2120783908"/>
              </p:ext>
            </p:extLst>
          </p:nvPr>
        </p:nvGraphicFramePr>
        <p:xfrm>
          <a:off x="1498862" y="3178333"/>
          <a:ext cx="8748074" cy="2998629"/>
        </p:xfrm>
        <a:graphic>
          <a:graphicData uri="http://schemas.openxmlformats.org/drawingml/2006/table">
            <a:tbl>
              <a:tblPr/>
              <a:tblGrid>
                <a:gridCol w="1813626">
                  <a:extLst>
                    <a:ext uri="{9D8B030D-6E8A-4147-A177-3AD203B41FA5}">
                      <a16:colId xmlns:a16="http://schemas.microsoft.com/office/drawing/2014/main" val="4209162133"/>
                    </a:ext>
                  </a:extLst>
                </a:gridCol>
                <a:gridCol w="1137961">
                  <a:extLst>
                    <a:ext uri="{9D8B030D-6E8A-4147-A177-3AD203B41FA5}">
                      <a16:colId xmlns:a16="http://schemas.microsoft.com/office/drawing/2014/main" val="1157817335"/>
                    </a:ext>
                  </a:extLst>
                </a:gridCol>
                <a:gridCol w="1386889">
                  <a:extLst>
                    <a:ext uri="{9D8B030D-6E8A-4147-A177-3AD203B41FA5}">
                      <a16:colId xmlns:a16="http://schemas.microsoft.com/office/drawing/2014/main" val="1074046414"/>
                    </a:ext>
                  </a:extLst>
                </a:gridCol>
                <a:gridCol w="1955870">
                  <a:extLst>
                    <a:ext uri="{9D8B030D-6E8A-4147-A177-3AD203B41FA5}">
                      <a16:colId xmlns:a16="http://schemas.microsoft.com/office/drawing/2014/main" val="1531424916"/>
                    </a:ext>
                  </a:extLst>
                </a:gridCol>
                <a:gridCol w="1137961">
                  <a:extLst>
                    <a:ext uri="{9D8B030D-6E8A-4147-A177-3AD203B41FA5}">
                      <a16:colId xmlns:a16="http://schemas.microsoft.com/office/drawing/2014/main" val="3430589677"/>
                    </a:ext>
                  </a:extLst>
                </a:gridCol>
                <a:gridCol w="1315767">
                  <a:extLst>
                    <a:ext uri="{9D8B030D-6E8A-4147-A177-3AD203B41FA5}">
                      <a16:colId xmlns:a16="http://schemas.microsoft.com/office/drawing/2014/main" val="1687915707"/>
                    </a:ext>
                  </a:extLst>
                </a:gridCol>
              </a:tblGrid>
              <a:tr h="333181">
                <a:tc gridSpan="2">
                  <a:txBody>
                    <a:bodyPr/>
                    <a:lstStyle/>
                    <a:p>
                      <a:pPr algn="ctr" fontAlgn="b"/>
                      <a:r>
                        <a:rPr lang="tr-TR" sz="1100" b="1" i="0" u="none" strike="noStrike">
                          <a:solidFill>
                            <a:srgbClr val="000000"/>
                          </a:solidFill>
                          <a:effectLst/>
                          <a:latin typeface="Calibri" panose="020F0502020204030204" pitchFamily="34" charset="0"/>
                        </a:rPr>
                        <a:t>AKTİF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Y A.Ş.</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1100" b="1" i="0" u="none" strike="noStrike">
                          <a:solidFill>
                            <a:srgbClr val="000000"/>
                          </a:solidFill>
                          <a:effectLst/>
                          <a:latin typeface="Calibri" panose="020F0502020204030204" pitchFamily="34" charset="0"/>
                        </a:rPr>
                        <a:t>PASİF</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401184153"/>
                  </a:ext>
                </a:extLst>
              </a:tr>
              <a:tr h="333181">
                <a:tc>
                  <a:txBody>
                    <a:bodyPr/>
                    <a:lstStyle/>
                    <a:p>
                      <a:pPr algn="l" fontAlgn="b"/>
                      <a:r>
                        <a:rPr lang="tr-TR" sz="1100" b="1" i="0" u="none" strike="noStrike">
                          <a:solidFill>
                            <a:srgbClr val="000000"/>
                          </a:solidFill>
                          <a:effectLst/>
                          <a:latin typeface="Calibri" panose="020F0502020204030204" pitchFamily="34" charset="0"/>
                        </a:rPr>
                        <a:t>Kasa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50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1100" b="1" i="0" u="none" strike="noStrike">
                          <a:solidFill>
                            <a:srgbClr val="000000"/>
                          </a:solidFill>
                          <a:effectLst/>
                          <a:latin typeface="Calibri" panose="020F0502020204030204" pitchFamily="34" charset="0"/>
                        </a:rPr>
                        <a:t>Borçlar</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100" b="0" i="0" u="none" strike="noStrike">
                          <a:solidFill>
                            <a:srgbClr val="000000"/>
                          </a:solidFill>
                          <a:effectLst/>
                          <a:latin typeface="Calibri" panose="020F0502020204030204" pitchFamily="34" charset="0"/>
                        </a:rPr>
                        <a:t>1050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33668365"/>
                  </a:ext>
                </a:extLst>
              </a:tr>
              <a:tr h="333181">
                <a:tc>
                  <a:txBody>
                    <a:bodyPr/>
                    <a:lstStyle/>
                    <a:p>
                      <a:pPr algn="l" fontAlgn="b"/>
                      <a:r>
                        <a:rPr lang="tr-TR" sz="1100" b="1" i="0" u="none" strike="noStrike">
                          <a:solidFill>
                            <a:srgbClr val="000000"/>
                          </a:solidFill>
                          <a:effectLst/>
                          <a:latin typeface="Calibri" panose="020F0502020204030204" pitchFamily="34" charset="0"/>
                        </a:rPr>
                        <a:t>Alcaklar</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1500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Sermaye</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3000</a:t>
                      </a:r>
                    </a:p>
                  </a:txBody>
                  <a:tcPr marL="7620" marR="7620" marT="7620" marB="0" anchor="b">
                    <a:lnL>
                      <a:noFill/>
                    </a:lnL>
                    <a:lnR>
                      <a:noFill/>
                    </a:lnR>
                    <a:lnT>
                      <a:noFill/>
                    </a:lnT>
                    <a:lnB>
                      <a:noFill/>
                    </a:lnB>
                  </a:tcPr>
                </a:tc>
                <a:extLst>
                  <a:ext uri="{0D108BD9-81ED-4DB2-BD59-A6C34878D82A}">
                    <a16:rowId xmlns:a16="http://schemas.microsoft.com/office/drawing/2014/main" val="3540309451"/>
                  </a:ext>
                </a:extLst>
              </a:tr>
              <a:tr h="333181">
                <a:tc gridSpan="2">
                  <a:txBody>
                    <a:bodyPr/>
                    <a:lstStyle/>
                    <a:p>
                      <a:pPr algn="l" fontAlgn="b"/>
                      <a:r>
                        <a:rPr lang="tr-TR" sz="1100" b="1" i="0" u="none" strike="noStrike" dirty="0">
                          <a:solidFill>
                            <a:srgbClr val="000000"/>
                          </a:solidFill>
                          <a:effectLst/>
                          <a:latin typeface="Calibri" panose="020F0502020204030204" pitchFamily="34" charset="0"/>
                        </a:rPr>
                        <a:t>Konfeksiyon İşletmesi</a:t>
                      </a:r>
                    </a:p>
                  </a:txBody>
                  <a:tcPr marL="7620" marR="7620" marT="7620" marB="0" anchor="b">
                    <a:lnL>
                      <a:noFill/>
                    </a:lnL>
                    <a:lnR>
                      <a:noFill/>
                    </a:lnR>
                    <a:lnT>
                      <a:noFill/>
                    </a:lnT>
                    <a:lnB>
                      <a:noFill/>
                    </a:lnB>
                  </a:tcPr>
                </a:tc>
                <a:tc hMerge="1">
                  <a:txBody>
                    <a:bodyPr/>
                    <a:lstStyle/>
                    <a:p>
                      <a:endParaRPr lang="tr-TR"/>
                    </a:p>
                  </a:txBody>
                  <a:tcPr/>
                </a:tc>
                <a:tc>
                  <a:txBody>
                    <a:bodyPr/>
                    <a:lstStyle/>
                    <a:p>
                      <a:pPr algn="ctr" fontAlgn="b"/>
                      <a:r>
                        <a:rPr lang="tr-TR" sz="1100" b="0" i="0" u="none" strike="noStrike" dirty="0">
                          <a:solidFill>
                            <a:srgbClr val="000000"/>
                          </a:solidFill>
                          <a:effectLst/>
                          <a:latin typeface="Calibri" panose="020F0502020204030204" pitchFamily="34" charset="0"/>
                        </a:rPr>
                        <a:t>2000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Eski Ortaklar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1140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46169785"/>
                  </a:ext>
                </a:extLst>
              </a:tr>
              <a:tr h="333181">
                <a:tc>
                  <a:txBody>
                    <a:bodyPr/>
                    <a:lstStyle/>
                    <a:p>
                      <a:pPr algn="l" fontAlgn="b"/>
                      <a:r>
                        <a:rPr lang="tr-TR" sz="1100" b="0" i="0" u="none" strike="noStrike">
                          <a:solidFill>
                            <a:srgbClr val="000000"/>
                          </a:solidFill>
                          <a:effectLst/>
                          <a:latin typeface="Calibri" panose="020F0502020204030204" pitchFamily="34" charset="0"/>
                        </a:rPr>
                        <a:t>Demirbaş</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0" i="0" u="none" strike="noStrike">
                          <a:solidFill>
                            <a:srgbClr val="000000"/>
                          </a:solidFill>
                          <a:effectLst/>
                          <a:latin typeface="Calibri" panose="020F0502020204030204" pitchFamily="34" charset="0"/>
                        </a:rPr>
                        <a:t>X A.Ş. Ortakları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1860</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3083871"/>
                  </a:ext>
                </a:extLst>
              </a:tr>
              <a:tr h="333181">
                <a:tc>
                  <a:txBody>
                    <a:bodyPr/>
                    <a:lstStyle/>
                    <a:p>
                      <a:pPr algn="l" fontAlgn="b"/>
                      <a:r>
                        <a:rPr lang="tr-TR" sz="1100" b="0"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Yedekler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a:t>
                      </a:r>
                    </a:p>
                  </a:txBody>
                  <a:tcPr marL="7620" marR="7620" marT="7620" marB="0" anchor="b">
                    <a:lnL>
                      <a:noFill/>
                    </a:lnL>
                    <a:lnR>
                      <a:noFill/>
                    </a:lnR>
                    <a:lnT>
                      <a:noFill/>
                    </a:lnT>
                    <a:lnB>
                      <a:noFill/>
                    </a:lnB>
                  </a:tcPr>
                </a:tc>
                <a:extLst>
                  <a:ext uri="{0D108BD9-81ED-4DB2-BD59-A6C34878D82A}">
                    <a16:rowId xmlns:a16="http://schemas.microsoft.com/office/drawing/2014/main" val="796613808"/>
                  </a:ext>
                </a:extLst>
              </a:tr>
              <a:tr h="333181">
                <a:tc>
                  <a:txBody>
                    <a:bodyPr/>
                    <a:lstStyle/>
                    <a:p>
                      <a:pPr algn="l" fontAlgn="b"/>
                      <a:r>
                        <a:rPr lang="tr-TR" sz="1100" b="0" i="0" u="none" strike="noStrike">
                          <a:solidFill>
                            <a:srgbClr val="000000"/>
                          </a:solidFill>
                          <a:effectLst/>
                          <a:latin typeface="Calibri" panose="020F0502020204030204" pitchFamily="34" charset="0"/>
                        </a:rPr>
                        <a:t>Malzeme</a:t>
                      </a:r>
                    </a:p>
                  </a:txBody>
                  <a:tcPr marL="7620" marR="7620" marT="7620" marB="0" anchor="b">
                    <a:lnL>
                      <a:noFill/>
                    </a:lnL>
                    <a:lnR>
                      <a:noFill/>
                    </a:lnR>
                    <a:lnT>
                      <a:noFill/>
                    </a:lnT>
                    <a:lnB>
                      <a:noFill/>
                    </a:lnB>
                  </a:tcPr>
                </a:tc>
                <a:tc>
                  <a:txBody>
                    <a:bodyPr/>
                    <a:lstStyle/>
                    <a:p>
                      <a:pPr algn="ctr" fontAlgn="b"/>
                      <a:r>
                        <a:rPr lang="tr-TR" sz="1100" b="0" i="0" u="none" strike="noStrike">
                          <a:solidFill>
                            <a:srgbClr val="000000"/>
                          </a:solidFill>
                          <a:effectLst/>
                          <a:latin typeface="Calibri" panose="020F0502020204030204" pitchFamily="34" charset="0"/>
                        </a:rPr>
                        <a:t>500</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dirty="0">
                          <a:solidFill>
                            <a:srgbClr val="000000"/>
                          </a:solidFill>
                          <a:effectLst/>
                          <a:latin typeface="Calibri" panose="020F0502020204030204" pitchFamily="34" charset="0"/>
                        </a:rPr>
                        <a:t>Geçmiş Yıl Karları</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400</a:t>
                      </a:r>
                    </a:p>
                  </a:txBody>
                  <a:tcPr marL="7620" marR="7620" marT="7620" marB="0" anchor="b">
                    <a:lnL>
                      <a:noFill/>
                    </a:lnL>
                    <a:lnR>
                      <a:noFill/>
                    </a:lnR>
                    <a:lnT>
                      <a:noFill/>
                    </a:lnT>
                    <a:lnB>
                      <a:noFill/>
                    </a:lnB>
                  </a:tcPr>
                </a:tc>
                <a:extLst>
                  <a:ext uri="{0D108BD9-81ED-4DB2-BD59-A6C34878D82A}">
                    <a16:rowId xmlns:a16="http://schemas.microsoft.com/office/drawing/2014/main" val="4050150245"/>
                  </a:ext>
                </a:extLst>
              </a:tr>
              <a:tr h="333181">
                <a:tc>
                  <a:txBody>
                    <a:bodyPr/>
                    <a:lstStyle/>
                    <a:p>
                      <a:pPr algn="l" fontAlgn="b"/>
                      <a:r>
                        <a:rPr lang="tr-TR" sz="1100" b="1" i="0" u="none" strike="noStrike">
                          <a:solidFill>
                            <a:srgbClr val="000000"/>
                          </a:solidFill>
                          <a:effectLst/>
                          <a:latin typeface="Calibri" panose="020F0502020204030204" pitchFamily="34" charset="0"/>
                        </a:rPr>
                        <a:t>Taşınmaz</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a:solidFill>
                            <a:srgbClr val="000000"/>
                          </a:solidFill>
                          <a:effectLst/>
                          <a:latin typeface="Calibri" panose="020F0502020204030204" pitchFamily="34" charset="0"/>
                        </a:rPr>
                        <a:t>1000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tr-TR" sz="1100" b="1" i="0" u="none" strike="noStrike" dirty="0">
                          <a:solidFill>
                            <a:srgbClr val="000000"/>
                          </a:solidFill>
                          <a:effectLst/>
                          <a:latin typeface="Calibri" panose="020F0502020204030204" pitchFamily="34" charset="0"/>
                        </a:rPr>
                        <a:t>Bölünme Negatif Primi</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ctr" fontAlgn="b"/>
                      <a:r>
                        <a:rPr lang="tr-TR" sz="1100" b="0" i="0" u="none" strike="noStrike" dirty="0">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extLst>
                  <a:ext uri="{0D108BD9-81ED-4DB2-BD59-A6C34878D82A}">
                    <a16:rowId xmlns:a16="http://schemas.microsoft.com/office/drawing/2014/main" val="3037550562"/>
                  </a:ext>
                </a:extLst>
              </a:tr>
              <a:tr h="333181">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4550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1100" b="1" i="0" u="none" strike="noStrike">
                          <a:solidFill>
                            <a:srgbClr val="000000"/>
                          </a:solidFill>
                          <a:effectLst/>
                          <a:latin typeface="Calibri" panose="020F0502020204030204" pitchFamily="34" charset="0"/>
                        </a:rPr>
                        <a:t>TOPLAM</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tr-TR" sz="1100" b="1" i="0" u="none" strike="noStrike" dirty="0">
                          <a:solidFill>
                            <a:srgbClr val="000000"/>
                          </a:solidFill>
                          <a:effectLst/>
                          <a:latin typeface="Calibri" panose="020F0502020204030204" pitchFamily="34" charset="0"/>
                        </a:rPr>
                        <a:t>4550</a:t>
                      </a:r>
                    </a:p>
                  </a:txBody>
                  <a:tcPr marL="7620" marR="7620" marT="7620" marB="0" anchor="b">
                    <a:lnL>
                      <a:noFill/>
                    </a:lnL>
                    <a:lnR>
                      <a:noFill/>
                    </a:lnR>
                    <a:lnT>
                      <a:noFill/>
                    </a:lnT>
                    <a:lnB>
                      <a:noFill/>
                    </a:lnB>
                  </a:tcPr>
                </a:tc>
                <a:extLst>
                  <a:ext uri="{0D108BD9-81ED-4DB2-BD59-A6C34878D82A}">
                    <a16:rowId xmlns:a16="http://schemas.microsoft.com/office/drawing/2014/main" val="3420277260"/>
                  </a:ext>
                </a:extLst>
              </a:tr>
            </a:tbl>
          </a:graphicData>
        </a:graphic>
      </p:graphicFrame>
    </p:spTree>
    <p:extLst>
      <p:ext uri="{BB962C8B-B14F-4D97-AF65-F5344CB8AC3E}">
        <p14:creationId xmlns:p14="http://schemas.microsoft.com/office/powerpoint/2010/main" val="37332406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D505D-7857-D8B1-F08D-95FA1D935A21}"/>
              </a:ext>
            </a:extLst>
          </p:cNvPr>
          <p:cNvSpPr>
            <a:spLocks noGrp="1"/>
          </p:cNvSpPr>
          <p:nvPr>
            <p:ph type="title"/>
          </p:nvPr>
        </p:nvSpPr>
        <p:spPr>
          <a:xfrm>
            <a:off x="537328" y="404754"/>
            <a:ext cx="10816472" cy="1325563"/>
          </a:xfrm>
        </p:spPr>
        <p:txBody>
          <a:bodyPr/>
          <a:lstStyle/>
          <a:p>
            <a:r>
              <a:rPr lang="tr-TR" b="1" dirty="0"/>
              <a:t>Değişim Oranı Örneği 3</a:t>
            </a:r>
          </a:p>
        </p:txBody>
      </p:sp>
      <p:sp>
        <p:nvSpPr>
          <p:cNvPr id="3" name="İçerik Yer Tutucusu 2">
            <a:extLst>
              <a:ext uri="{FF2B5EF4-FFF2-40B4-BE49-F238E27FC236}">
                <a16:creationId xmlns:a16="http://schemas.microsoft.com/office/drawing/2014/main" id="{0E5FE12B-A0F9-C7CC-598C-507039EE1F73}"/>
              </a:ext>
            </a:extLst>
          </p:cNvPr>
          <p:cNvSpPr>
            <a:spLocks noGrp="1"/>
          </p:cNvSpPr>
          <p:nvPr>
            <p:ph idx="1"/>
          </p:nvPr>
        </p:nvSpPr>
        <p:spPr>
          <a:xfrm>
            <a:off x="611956" y="1439126"/>
            <a:ext cx="10515600" cy="4351338"/>
          </a:xfrm>
        </p:spPr>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Kısmi Bölünmede Ortakların Pay Oranları Korunmazsa!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tr-TR" sz="2400" dirty="0">
              <a:solidFill>
                <a:srgbClr val="000000"/>
              </a:solidFill>
              <a:latin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tr-TR" sz="2400" dirty="0">
                <a:solidFill>
                  <a:srgbClr val="000000"/>
                </a:solidFill>
                <a:latin typeface="Times New Roman" panose="02020603050405020304" pitchFamily="18" charset="0"/>
              </a:rPr>
              <a:t>Otelcilik faaliyetinde bulunan (X) Anonim Şirketi aktifinde bulunan 250 TL (net defter değeri) tutarındaki gayrimenkulünü kısmi bölünme yoluyla yeni kurulacak (Y) </a:t>
            </a:r>
            <a:r>
              <a:rPr lang="tr-TR" sz="2400" dirty="0" err="1">
                <a:solidFill>
                  <a:srgbClr val="000000"/>
                </a:solidFill>
                <a:latin typeface="Times New Roman" panose="02020603050405020304" pitchFamily="18" charset="0"/>
              </a:rPr>
              <a:t>A.Ş'ye</a:t>
            </a:r>
            <a:r>
              <a:rPr lang="tr-TR" sz="2400" dirty="0">
                <a:solidFill>
                  <a:srgbClr val="000000"/>
                </a:solidFill>
                <a:latin typeface="Times New Roman" panose="02020603050405020304" pitchFamily="18" charset="0"/>
              </a:rPr>
              <a:t> ayni sermaye olarak koyacaktır. Bölünen şirketin sermayesi 500 TL olup, şirketin rayiç bedeli de 2000 TL'dir. Ayni sermaye olarak (Y) A.Ş. konulacak gayrimenkulün rayiç bedeli de 800 TL'dir. Bölünen (X) </a:t>
            </a:r>
            <a:r>
              <a:rPr lang="tr-TR" sz="2400" dirty="0" err="1">
                <a:solidFill>
                  <a:srgbClr val="000000"/>
                </a:solidFill>
                <a:latin typeface="Times New Roman" panose="02020603050405020304" pitchFamily="18" charset="0"/>
              </a:rPr>
              <a:t>A.Ş'nin</a:t>
            </a:r>
            <a:r>
              <a:rPr lang="tr-TR" sz="2400" dirty="0">
                <a:solidFill>
                  <a:srgbClr val="000000"/>
                </a:solidFill>
                <a:latin typeface="Times New Roman" panose="02020603050405020304" pitchFamily="18" charset="0"/>
              </a:rPr>
              <a:t> %20'si (A) gerçek kişine, %40 (B) gerçek kişisine, %40 da (C) gerçek kişine aittir. Bölünme sonrası (B) gerçek kişisi (X) </a:t>
            </a:r>
            <a:r>
              <a:rPr lang="tr-TR" sz="2400" dirty="0" err="1">
                <a:solidFill>
                  <a:srgbClr val="000000"/>
                </a:solidFill>
                <a:latin typeface="Times New Roman" panose="02020603050405020304" pitchFamily="18" charset="0"/>
              </a:rPr>
              <a:t>A.Ş.'deki</a:t>
            </a:r>
            <a:r>
              <a:rPr lang="tr-TR" sz="2400" dirty="0">
                <a:solidFill>
                  <a:srgbClr val="000000"/>
                </a:solidFill>
                <a:latin typeface="Times New Roman" panose="02020603050405020304" pitchFamily="18" charset="0"/>
              </a:rPr>
              <a:t> ortaklık hakkını diğer ortaklara devredecek ve kısmi bölünme ile kurulacak (Y) </a:t>
            </a:r>
            <a:r>
              <a:rPr lang="tr-TR" sz="2400" dirty="0" err="1">
                <a:solidFill>
                  <a:srgbClr val="000000"/>
                </a:solidFill>
                <a:latin typeface="Times New Roman" panose="02020603050405020304" pitchFamily="18" charset="0"/>
              </a:rPr>
              <a:t>A.Ş'nin</a:t>
            </a:r>
            <a:r>
              <a:rPr lang="tr-TR" sz="2400" dirty="0">
                <a:solidFill>
                  <a:srgbClr val="000000"/>
                </a:solidFill>
                <a:latin typeface="Times New Roman" panose="02020603050405020304" pitchFamily="18" charset="0"/>
              </a:rPr>
              <a:t> %100 ortağı olacaktır. </a:t>
            </a:r>
          </a:p>
        </p:txBody>
      </p:sp>
    </p:spTree>
    <p:extLst>
      <p:ext uri="{BB962C8B-B14F-4D97-AF65-F5344CB8AC3E}">
        <p14:creationId xmlns:p14="http://schemas.microsoft.com/office/powerpoint/2010/main" val="4051919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D505D-7857-D8B1-F08D-95FA1D935A21}"/>
              </a:ext>
            </a:extLst>
          </p:cNvPr>
          <p:cNvSpPr>
            <a:spLocks noGrp="1"/>
          </p:cNvSpPr>
          <p:nvPr>
            <p:ph type="title"/>
          </p:nvPr>
        </p:nvSpPr>
        <p:spPr>
          <a:xfrm>
            <a:off x="838200" y="404754"/>
            <a:ext cx="10515600" cy="1325563"/>
          </a:xfrm>
        </p:spPr>
        <p:txBody>
          <a:bodyPr/>
          <a:lstStyle/>
          <a:p>
            <a:r>
              <a:rPr lang="tr-TR" dirty="0"/>
              <a:t> </a:t>
            </a:r>
            <a:r>
              <a:rPr lang="tr-TR" b="1" dirty="0"/>
              <a:t>Değişim Oranı Örneği 3</a:t>
            </a:r>
          </a:p>
        </p:txBody>
      </p:sp>
      <p:graphicFrame>
        <p:nvGraphicFramePr>
          <p:cNvPr id="7" name="İçerik Yer Tutucusu 6">
            <a:extLst>
              <a:ext uri="{FF2B5EF4-FFF2-40B4-BE49-F238E27FC236}">
                <a16:creationId xmlns:a16="http://schemas.microsoft.com/office/drawing/2014/main" id="{27E80A86-1D1D-2734-47D2-ED32BB5F13C7}"/>
              </a:ext>
            </a:extLst>
          </p:cNvPr>
          <p:cNvGraphicFramePr>
            <a:graphicFrameLocks noGrp="1"/>
          </p:cNvGraphicFramePr>
          <p:nvPr>
            <p:ph idx="1"/>
            <p:extLst>
              <p:ext uri="{D42A27DB-BD31-4B8C-83A1-F6EECF244321}">
                <p14:modId xmlns:p14="http://schemas.microsoft.com/office/powerpoint/2010/main" val="2291615052"/>
              </p:ext>
            </p:extLst>
          </p:nvPr>
        </p:nvGraphicFramePr>
        <p:xfrm>
          <a:off x="1234912" y="2650675"/>
          <a:ext cx="8210747" cy="1188720"/>
        </p:xfrm>
        <a:graphic>
          <a:graphicData uri="http://schemas.openxmlformats.org/drawingml/2006/table">
            <a:tbl>
              <a:tblPr/>
              <a:tblGrid>
                <a:gridCol w="1591681">
                  <a:extLst>
                    <a:ext uri="{9D8B030D-6E8A-4147-A177-3AD203B41FA5}">
                      <a16:colId xmlns:a16="http://schemas.microsoft.com/office/drawing/2014/main" val="1800244249"/>
                    </a:ext>
                  </a:extLst>
                </a:gridCol>
                <a:gridCol w="2309879">
                  <a:extLst>
                    <a:ext uri="{9D8B030D-6E8A-4147-A177-3AD203B41FA5}">
                      <a16:colId xmlns:a16="http://schemas.microsoft.com/office/drawing/2014/main" val="1250037822"/>
                    </a:ext>
                  </a:extLst>
                </a:gridCol>
                <a:gridCol w="2368112">
                  <a:extLst>
                    <a:ext uri="{9D8B030D-6E8A-4147-A177-3AD203B41FA5}">
                      <a16:colId xmlns:a16="http://schemas.microsoft.com/office/drawing/2014/main" val="1107090919"/>
                    </a:ext>
                  </a:extLst>
                </a:gridCol>
                <a:gridCol w="1941075">
                  <a:extLst>
                    <a:ext uri="{9D8B030D-6E8A-4147-A177-3AD203B41FA5}">
                      <a16:colId xmlns:a16="http://schemas.microsoft.com/office/drawing/2014/main" val="1405654383"/>
                    </a:ext>
                  </a:extLst>
                </a:gridCol>
              </a:tblGrid>
              <a:tr h="297180">
                <a:tc>
                  <a:txBody>
                    <a:bodyPr/>
                    <a:lstStyle/>
                    <a:p>
                      <a:pPr algn="l" fontAlgn="b"/>
                      <a:r>
                        <a:rPr lang="tr-TR" sz="1800" b="1" i="0" u="none" strike="noStrike" dirty="0">
                          <a:solidFill>
                            <a:srgbClr val="000000"/>
                          </a:solidFill>
                          <a:effectLst/>
                          <a:latin typeface="Calibri" panose="020F0502020204030204" pitchFamily="34" charset="0"/>
                        </a:rPr>
                        <a:t>Ortak Adı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1" i="0" u="none" strike="noStrike" dirty="0">
                          <a:solidFill>
                            <a:srgbClr val="000000"/>
                          </a:solidFill>
                          <a:effectLst/>
                          <a:latin typeface="Calibri" panose="020F0502020204030204" pitchFamily="34" charset="0"/>
                        </a:rPr>
                        <a:t>Sermaye Oranı</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1" i="0" u="none" strike="noStrike">
                          <a:solidFill>
                            <a:srgbClr val="000000"/>
                          </a:solidFill>
                          <a:effectLst/>
                          <a:latin typeface="Calibri" panose="020F0502020204030204" pitchFamily="34" charset="0"/>
                        </a:rPr>
                        <a:t>Sermaye Tutarı</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1" i="0" u="none" strike="noStrike">
                          <a:solidFill>
                            <a:srgbClr val="000000"/>
                          </a:solidFill>
                          <a:effectLst/>
                          <a:latin typeface="Calibri" panose="020F0502020204030204" pitchFamily="34" charset="0"/>
                        </a:rPr>
                        <a:t>Rayiç Değeri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6538657"/>
                  </a:ext>
                </a:extLst>
              </a:tr>
              <a:tr h="297180">
                <a:tc>
                  <a:txBody>
                    <a:bodyPr/>
                    <a:lstStyle/>
                    <a:p>
                      <a:pPr algn="l" fontAlgn="b"/>
                      <a:r>
                        <a:rPr lang="tr-TR" sz="1800" b="1" i="0" u="none" strike="noStrike">
                          <a:solidFill>
                            <a:srgbClr val="000000"/>
                          </a:solidFill>
                          <a:effectLst/>
                          <a:latin typeface="Calibri" panose="020F0502020204030204" pitchFamily="34" charset="0"/>
                        </a:rPr>
                        <a: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800" b="0" i="0" u="none" strike="noStrike" dirty="0">
                          <a:solidFill>
                            <a:srgbClr val="000000"/>
                          </a:solidFill>
                          <a:effectLst/>
                          <a:latin typeface="Calibri" panose="020F0502020204030204" pitchFamily="34" charset="0"/>
                        </a:rPr>
                        <a:t>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800" b="0" i="0" u="none" strike="noStrike">
                          <a:solidFill>
                            <a:srgbClr val="00000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800" b="0" i="0" u="none" strike="noStrike">
                          <a:solidFill>
                            <a:srgbClr val="000000"/>
                          </a:solidFill>
                          <a:effectLst/>
                          <a:latin typeface="Calibri" panose="020F0502020204030204" pitchFamily="34" charset="0"/>
                        </a:rPr>
                        <a:t>400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7473873"/>
                  </a:ext>
                </a:extLst>
              </a:tr>
              <a:tr h="297180">
                <a:tc>
                  <a:txBody>
                    <a:bodyPr/>
                    <a:lstStyle/>
                    <a:p>
                      <a:pPr algn="l" fontAlgn="b"/>
                      <a:r>
                        <a:rPr lang="tr-TR" sz="1800" b="1" i="0" u="none" strike="noStrike">
                          <a:solidFill>
                            <a:srgbClr val="000000"/>
                          </a:solidFill>
                          <a:effectLst/>
                          <a:latin typeface="Calibri" panose="020F0502020204030204" pitchFamily="34" charset="0"/>
                        </a:rPr>
                        <a:t>B</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800" b="0" i="0" u="none" strike="noStrike" dirty="0">
                          <a:solidFill>
                            <a:srgbClr val="000000"/>
                          </a:solidFill>
                          <a:effectLst/>
                          <a:latin typeface="Calibri" panose="020F0502020204030204" pitchFamily="34" charset="0"/>
                        </a:rPr>
                        <a:t>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8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800" b="0" i="0" u="none" strike="noStrike">
                          <a:solidFill>
                            <a:srgbClr val="000000"/>
                          </a:solidFill>
                          <a:effectLst/>
                          <a:latin typeface="Calibri" panose="020F0502020204030204" pitchFamily="34" charset="0"/>
                        </a:rPr>
                        <a:t>800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465868"/>
                  </a:ext>
                </a:extLst>
              </a:tr>
              <a:tr h="297180">
                <a:tc>
                  <a:txBody>
                    <a:bodyPr/>
                    <a:lstStyle/>
                    <a:p>
                      <a:pPr algn="l" fontAlgn="b"/>
                      <a:r>
                        <a:rPr lang="tr-TR" sz="1800" b="1" i="0" u="none" strike="noStrike" dirty="0">
                          <a:solidFill>
                            <a:srgbClr val="000000"/>
                          </a:solidFill>
                          <a:effectLst/>
                          <a:latin typeface="Calibri" panose="020F0502020204030204" pitchFamily="34" charset="0"/>
                        </a:rPr>
                        <a:t>C</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800" b="0" i="0" u="none" strike="noStrike">
                          <a:solidFill>
                            <a:srgbClr val="000000"/>
                          </a:solidFill>
                          <a:effectLst/>
                          <a:latin typeface="Calibri" panose="020F0502020204030204" pitchFamily="34" charset="0"/>
                        </a:rPr>
                        <a:t>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8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800" b="0" i="0" u="none" strike="noStrike" dirty="0">
                          <a:solidFill>
                            <a:srgbClr val="000000"/>
                          </a:solidFill>
                          <a:effectLst/>
                          <a:latin typeface="Calibri" panose="020F0502020204030204" pitchFamily="34" charset="0"/>
                        </a:rPr>
                        <a:t>800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682078"/>
                  </a:ext>
                </a:extLst>
              </a:tr>
            </a:tbl>
          </a:graphicData>
        </a:graphic>
      </p:graphicFrame>
      <p:sp>
        <p:nvSpPr>
          <p:cNvPr id="9" name="Metin kutusu 8">
            <a:extLst>
              <a:ext uri="{FF2B5EF4-FFF2-40B4-BE49-F238E27FC236}">
                <a16:creationId xmlns:a16="http://schemas.microsoft.com/office/drawing/2014/main" id="{72A2FDE5-CA5A-E805-5C54-AF7B23098EF0}"/>
              </a:ext>
            </a:extLst>
          </p:cNvPr>
          <p:cNvSpPr txBox="1"/>
          <p:nvPr/>
        </p:nvSpPr>
        <p:spPr>
          <a:xfrm>
            <a:off x="1027522" y="1451728"/>
            <a:ext cx="10765410" cy="1200329"/>
          </a:xfrm>
          <a:prstGeom prst="rect">
            <a:avLst/>
          </a:prstGeom>
          <a:noFill/>
        </p:spPr>
        <p:txBody>
          <a:bodyPr wrap="square">
            <a:spAutoFit/>
          </a:bodyPr>
          <a:lstStyle/>
          <a:p>
            <a:r>
              <a:rPr kumimoji="0" lang="tr-TR"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Kısmi bölünme öncesi şirketin ortaklık yapısı ve değerleme raporu ile tespit edilen piyasa değerinden ortakların hisseleri karşılığında paylarına düşen tutarlar aşağıdaki gibi olmaktadır.</a:t>
            </a:r>
            <a:endParaRPr lang="tr-TR" dirty="0"/>
          </a:p>
        </p:txBody>
      </p:sp>
      <p:sp>
        <p:nvSpPr>
          <p:cNvPr id="11" name="Metin kutusu 10">
            <a:extLst>
              <a:ext uri="{FF2B5EF4-FFF2-40B4-BE49-F238E27FC236}">
                <a16:creationId xmlns:a16="http://schemas.microsoft.com/office/drawing/2014/main" id="{553A044A-0D62-A5C2-5324-8FC4BD7D53E3}"/>
              </a:ext>
            </a:extLst>
          </p:cNvPr>
          <p:cNvSpPr txBox="1"/>
          <p:nvPr/>
        </p:nvSpPr>
        <p:spPr>
          <a:xfrm>
            <a:off x="1027522" y="3840984"/>
            <a:ext cx="9709607" cy="1200329"/>
          </a:xfrm>
          <a:prstGeom prst="rect">
            <a:avLst/>
          </a:prstGeom>
          <a:noFill/>
        </p:spPr>
        <p:txBody>
          <a:bodyPr wrap="square">
            <a:spAutoFit/>
          </a:bodyPr>
          <a:lstStyle/>
          <a:p>
            <a:r>
              <a:rPr kumimoji="0" lang="tr-TR"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Kısmi bölünme ile kurulacak olan Y A.Ş. </a:t>
            </a:r>
            <a:r>
              <a:rPr lang="tr-TR" sz="2400" dirty="0">
                <a:solidFill>
                  <a:srgbClr val="000000"/>
                </a:solidFill>
                <a:latin typeface="Times New Roman" panose="02020603050405020304" pitchFamily="18" charset="0"/>
              </a:rPr>
              <a:t>n</a:t>
            </a:r>
            <a:r>
              <a:rPr kumimoji="0" lang="tr-TR"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in sermayesi 250-TL olacak ancak rayiç değeri değerleme raporuna göre 800-TL olacaktır. X A.</a:t>
            </a:r>
            <a:r>
              <a:rPr lang="tr-TR" sz="2400" dirty="0">
                <a:solidFill>
                  <a:srgbClr val="000000"/>
                </a:solidFill>
                <a:latin typeface="Times New Roman" panose="02020603050405020304" pitchFamily="18" charset="0"/>
              </a:rPr>
              <a:t>Ş. de geriye kalan 2 ortağın sermaye oranları ve rayiç değerleri de aşağıdaki gibi olacaktır. </a:t>
            </a:r>
            <a:endParaRPr lang="tr-TR" dirty="0"/>
          </a:p>
        </p:txBody>
      </p:sp>
      <p:graphicFrame>
        <p:nvGraphicFramePr>
          <p:cNvPr id="12" name="Tablo 11">
            <a:extLst>
              <a:ext uri="{FF2B5EF4-FFF2-40B4-BE49-F238E27FC236}">
                <a16:creationId xmlns:a16="http://schemas.microsoft.com/office/drawing/2014/main" id="{478BA7A5-0D9A-8481-C911-315EA250EC1E}"/>
              </a:ext>
            </a:extLst>
          </p:cNvPr>
          <p:cNvGraphicFramePr>
            <a:graphicFrameLocks noGrp="1"/>
          </p:cNvGraphicFramePr>
          <p:nvPr>
            <p:extLst>
              <p:ext uri="{D42A27DB-BD31-4B8C-83A1-F6EECF244321}">
                <p14:modId xmlns:p14="http://schemas.microsoft.com/office/powerpoint/2010/main" val="476994239"/>
              </p:ext>
            </p:extLst>
          </p:nvPr>
        </p:nvGraphicFramePr>
        <p:xfrm>
          <a:off x="1168924" y="5261985"/>
          <a:ext cx="9219413" cy="876300"/>
        </p:xfrm>
        <a:graphic>
          <a:graphicData uri="http://schemas.openxmlformats.org/drawingml/2006/table">
            <a:tbl>
              <a:tblPr/>
              <a:tblGrid>
                <a:gridCol w="1787214">
                  <a:extLst>
                    <a:ext uri="{9D8B030D-6E8A-4147-A177-3AD203B41FA5}">
                      <a16:colId xmlns:a16="http://schemas.microsoft.com/office/drawing/2014/main" val="2211553935"/>
                    </a:ext>
                  </a:extLst>
                </a:gridCol>
                <a:gridCol w="2593641">
                  <a:extLst>
                    <a:ext uri="{9D8B030D-6E8A-4147-A177-3AD203B41FA5}">
                      <a16:colId xmlns:a16="http://schemas.microsoft.com/office/drawing/2014/main" val="1704805357"/>
                    </a:ext>
                  </a:extLst>
                </a:gridCol>
                <a:gridCol w="2659027">
                  <a:extLst>
                    <a:ext uri="{9D8B030D-6E8A-4147-A177-3AD203B41FA5}">
                      <a16:colId xmlns:a16="http://schemas.microsoft.com/office/drawing/2014/main" val="1203769440"/>
                    </a:ext>
                  </a:extLst>
                </a:gridCol>
                <a:gridCol w="2179531">
                  <a:extLst>
                    <a:ext uri="{9D8B030D-6E8A-4147-A177-3AD203B41FA5}">
                      <a16:colId xmlns:a16="http://schemas.microsoft.com/office/drawing/2014/main" val="662016305"/>
                    </a:ext>
                  </a:extLst>
                </a:gridCol>
              </a:tblGrid>
              <a:tr h="0">
                <a:tc>
                  <a:txBody>
                    <a:bodyPr/>
                    <a:lstStyle/>
                    <a:p>
                      <a:pPr algn="l" fontAlgn="b"/>
                      <a:r>
                        <a:rPr lang="tr-TR" sz="1800" b="1" i="0" u="none" strike="noStrike">
                          <a:solidFill>
                            <a:srgbClr val="000000"/>
                          </a:solidFill>
                          <a:effectLst/>
                          <a:latin typeface="Calibri" panose="020F0502020204030204" pitchFamily="34" charset="0"/>
                        </a:rPr>
                        <a:t>Ortak Adı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1" i="0" u="none" strike="noStrike">
                          <a:solidFill>
                            <a:srgbClr val="000000"/>
                          </a:solidFill>
                          <a:effectLst/>
                          <a:latin typeface="Calibri" panose="020F0502020204030204" pitchFamily="34" charset="0"/>
                        </a:rPr>
                        <a:t>Sermaye Oranı</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1" i="0" u="none" strike="noStrike">
                          <a:solidFill>
                            <a:srgbClr val="000000"/>
                          </a:solidFill>
                          <a:effectLst/>
                          <a:latin typeface="Calibri" panose="020F0502020204030204" pitchFamily="34" charset="0"/>
                        </a:rPr>
                        <a:t>Sermaye Tutarı</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1" i="0" u="none" strike="noStrike">
                          <a:solidFill>
                            <a:srgbClr val="000000"/>
                          </a:solidFill>
                          <a:effectLst/>
                          <a:latin typeface="Calibri" panose="020F0502020204030204" pitchFamily="34" charset="0"/>
                        </a:rPr>
                        <a:t>Rayiç Değeri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4737954"/>
                  </a:ext>
                </a:extLst>
              </a:tr>
              <a:tr h="297180">
                <a:tc>
                  <a:txBody>
                    <a:bodyPr/>
                    <a:lstStyle/>
                    <a:p>
                      <a:pPr algn="l" fontAlgn="b"/>
                      <a:r>
                        <a:rPr lang="tr-TR" sz="1800" b="1" i="0" u="none" strike="noStrike">
                          <a:solidFill>
                            <a:srgbClr val="000000"/>
                          </a:solidFill>
                          <a:effectLst/>
                          <a:latin typeface="Calibri" panose="020F0502020204030204" pitchFamily="34" charset="0"/>
                        </a:rPr>
                        <a: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800" b="0" i="0" u="none" strike="noStrike" dirty="0">
                          <a:solidFill>
                            <a:srgbClr val="000000"/>
                          </a:solidFill>
                          <a:effectLst/>
                          <a:latin typeface="Calibri" panose="020F0502020204030204" pitchFamily="34" charset="0"/>
                        </a:rPr>
                        <a:t>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800" b="0" i="0" u="none" strike="noStrike">
                          <a:solidFill>
                            <a:srgbClr val="000000"/>
                          </a:solidFill>
                          <a:effectLst/>
                          <a:latin typeface="Calibri" panose="020F0502020204030204" pitchFamily="34" charset="0"/>
                        </a:rPr>
                        <a:t>83,33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800" b="0" i="0" u="none" strike="noStrike" dirty="0">
                          <a:solidFill>
                            <a:srgbClr val="000000"/>
                          </a:solidFill>
                          <a:effectLst/>
                          <a:latin typeface="Calibri" panose="020F0502020204030204" pitchFamily="34" charset="0"/>
                        </a:rPr>
                        <a:t>400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320012"/>
                  </a:ext>
                </a:extLst>
              </a:tr>
              <a:tr h="297180">
                <a:tc>
                  <a:txBody>
                    <a:bodyPr/>
                    <a:lstStyle/>
                    <a:p>
                      <a:pPr algn="l" fontAlgn="b"/>
                      <a:r>
                        <a:rPr lang="tr-TR" sz="1800" b="1" i="0" u="none" strike="noStrike">
                          <a:solidFill>
                            <a:srgbClr val="000000"/>
                          </a:solidFill>
                          <a:effectLst/>
                          <a:latin typeface="Calibri" panose="020F0502020204030204" pitchFamily="34" charset="0"/>
                        </a:rPr>
                        <a:t>C</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800" b="0" i="0" u="none" strike="noStrike">
                          <a:solidFill>
                            <a:srgbClr val="000000"/>
                          </a:solidFill>
                          <a:effectLst/>
                          <a:latin typeface="Calibri" panose="020F0502020204030204" pitchFamily="34" charset="0"/>
                        </a:rPr>
                        <a:t>67%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800" b="0" i="0" u="none" strike="noStrike">
                          <a:solidFill>
                            <a:srgbClr val="000000"/>
                          </a:solidFill>
                          <a:effectLst/>
                          <a:latin typeface="Calibri" panose="020F0502020204030204" pitchFamily="34" charset="0"/>
                        </a:rPr>
                        <a:t>166,67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800" b="0" i="0" u="none" strike="noStrike" dirty="0">
                          <a:solidFill>
                            <a:srgbClr val="000000"/>
                          </a:solidFill>
                          <a:effectLst/>
                          <a:latin typeface="Calibri" panose="020F0502020204030204" pitchFamily="34" charset="0"/>
                        </a:rPr>
                        <a:t>800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4138603"/>
                  </a:ext>
                </a:extLst>
              </a:tr>
            </a:tbl>
          </a:graphicData>
        </a:graphic>
      </p:graphicFrame>
    </p:spTree>
    <p:extLst>
      <p:ext uri="{BB962C8B-B14F-4D97-AF65-F5344CB8AC3E}">
        <p14:creationId xmlns:p14="http://schemas.microsoft.com/office/powerpoint/2010/main" val="409882751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D505D-7857-D8B1-F08D-95FA1D935A21}"/>
              </a:ext>
            </a:extLst>
          </p:cNvPr>
          <p:cNvSpPr>
            <a:spLocks noGrp="1"/>
          </p:cNvSpPr>
          <p:nvPr>
            <p:ph type="title"/>
          </p:nvPr>
        </p:nvSpPr>
        <p:spPr>
          <a:xfrm>
            <a:off x="581320" y="404754"/>
            <a:ext cx="10772480" cy="1325563"/>
          </a:xfrm>
        </p:spPr>
        <p:txBody>
          <a:bodyPr/>
          <a:lstStyle/>
          <a:p>
            <a:r>
              <a:rPr lang="tr-TR" b="1" dirty="0"/>
              <a:t>Değişim Oranı Örneği 3</a:t>
            </a:r>
          </a:p>
        </p:txBody>
      </p:sp>
      <p:sp>
        <p:nvSpPr>
          <p:cNvPr id="8" name="Metin kutusu 7">
            <a:extLst>
              <a:ext uri="{FF2B5EF4-FFF2-40B4-BE49-F238E27FC236}">
                <a16:creationId xmlns:a16="http://schemas.microsoft.com/office/drawing/2014/main" id="{47C9CDB6-E918-5988-61DC-F26FB3CCD742}"/>
              </a:ext>
            </a:extLst>
          </p:cNvPr>
          <p:cNvSpPr txBox="1"/>
          <p:nvPr/>
        </p:nvSpPr>
        <p:spPr>
          <a:xfrm>
            <a:off x="581320" y="1448768"/>
            <a:ext cx="11029360" cy="110799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Kısmi bölünme öncesinde ve sonrasında görüldüğü gibi ortakların servet değerleri değişmemiştir.  Son durum tablosu aşağıdaki gibidir.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0" name="Tablo 9">
            <a:extLst>
              <a:ext uri="{FF2B5EF4-FFF2-40B4-BE49-F238E27FC236}">
                <a16:creationId xmlns:a16="http://schemas.microsoft.com/office/drawing/2014/main" id="{CFC11310-FE66-1C8A-8241-92736C0FE870}"/>
              </a:ext>
            </a:extLst>
          </p:cNvPr>
          <p:cNvGraphicFramePr>
            <a:graphicFrameLocks noGrp="1"/>
          </p:cNvGraphicFramePr>
          <p:nvPr>
            <p:extLst>
              <p:ext uri="{D42A27DB-BD31-4B8C-83A1-F6EECF244321}">
                <p14:modId xmlns:p14="http://schemas.microsoft.com/office/powerpoint/2010/main" val="3602195913"/>
              </p:ext>
            </p:extLst>
          </p:nvPr>
        </p:nvGraphicFramePr>
        <p:xfrm>
          <a:off x="707010" y="2274432"/>
          <a:ext cx="9521072" cy="1127760"/>
        </p:xfrm>
        <a:graphic>
          <a:graphicData uri="http://schemas.openxmlformats.org/drawingml/2006/table">
            <a:tbl>
              <a:tblPr/>
              <a:tblGrid>
                <a:gridCol w="1361971">
                  <a:extLst>
                    <a:ext uri="{9D8B030D-6E8A-4147-A177-3AD203B41FA5}">
                      <a16:colId xmlns:a16="http://schemas.microsoft.com/office/drawing/2014/main" val="2323206586"/>
                    </a:ext>
                  </a:extLst>
                </a:gridCol>
                <a:gridCol w="2645733">
                  <a:extLst>
                    <a:ext uri="{9D8B030D-6E8A-4147-A177-3AD203B41FA5}">
                      <a16:colId xmlns:a16="http://schemas.microsoft.com/office/drawing/2014/main" val="3574047415"/>
                    </a:ext>
                  </a:extLst>
                </a:gridCol>
                <a:gridCol w="2082449">
                  <a:extLst>
                    <a:ext uri="{9D8B030D-6E8A-4147-A177-3AD203B41FA5}">
                      <a16:colId xmlns:a16="http://schemas.microsoft.com/office/drawing/2014/main" val="1597068172"/>
                    </a:ext>
                  </a:extLst>
                </a:gridCol>
                <a:gridCol w="1706925">
                  <a:extLst>
                    <a:ext uri="{9D8B030D-6E8A-4147-A177-3AD203B41FA5}">
                      <a16:colId xmlns:a16="http://schemas.microsoft.com/office/drawing/2014/main" val="2789840823"/>
                    </a:ext>
                  </a:extLst>
                </a:gridCol>
                <a:gridCol w="1723994">
                  <a:extLst>
                    <a:ext uri="{9D8B030D-6E8A-4147-A177-3AD203B41FA5}">
                      <a16:colId xmlns:a16="http://schemas.microsoft.com/office/drawing/2014/main" val="1069653785"/>
                    </a:ext>
                  </a:extLst>
                </a:gridCol>
              </a:tblGrid>
              <a:tr h="276999">
                <a:tc>
                  <a:txBody>
                    <a:bodyPr/>
                    <a:lstStyle/>
                    <a:p>
                      <a:pPr algn="l" fontAlgn="b"/>
                      <a:r>
                        <a:rPr lang="tr-TR" sz="1800" b="1" i="0" u="none" strike="noStrike">
                          <a:solidFill>
                            <a:srgbClr val="000000"/>
                          </a:solidFill>
                          <a:effectLst/>
                          <a:latin typeface="Calibri" panose="020F0502020204030204" pitchFamily="34" charset="0"/>
                        </a:rPr>
                        <a:t>Ortak Adı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1" i="0" u="none" strike="noStrike" dirty="0">
                          <a:solidFill>
                            <a:srgbClr val="000000"/>
                          </a:solidFill>
                          <a:effectLst/>
                          <a:latin typeface="Calibri" panose="020F0502020204030204" pitchFamily="34" charset="0"/>
                        </a:rPr>
                        <a:t>Ortak Olduğu Şirket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1" i="0" u="none" strike="noStrike">
                          <a:solidFill>
                            <a:srgbClr val="000000"/>
                          </a:solidFill>
                          <a:effectLst/>
                          <a:latin typeface="Calibri" panose="020F0502020204030204" pitchFamily="34" charset="0"/>
                        </a:rPr>
                        <a:t>Sermaye Oranı</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1" i="0" u="none" strike="noStrike">
                          <a:solidFill>
                            <a:srgbClr val="000000"/>
                          </a:solidFill>
                          <a:effectLst/>
                          <a:latin typeface="Calibri" panose="020F0502020204030204" pitchFamily="34" charset="0"/>
                        </a:rPr>
                        <a:t>Sermaye Tutarı</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1" i="0" u="none" strike="noStrike">
                          <a:solidFill>
                            <a:srgbClr val="000000"/>
                          </a:solidFill>
                          <a:effectLst/>
                          <a:latin typeface="Calibri" panose="020F0502020204030204" pitchFamily="34" charset="0"/>
                        </a:rPr>
                        <a:t>Rayiç Değeri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674812"/>
                  </a:ext>
                </a:extLst>
              </a:tr>
              <a:tr h="276999">
                <a:tc>
                  <a:txBody>
                    <a:bodyPr/>
                    <a:lstStyle/>
                    <a:p>
                      <a:pPr algn="l" fontAlgn="b"/>
                      <a:r>
                        <a:rPr lang="tr-TR" sz="1800" b="1" i="0" u="none" strike="noStrike" dirty="0">
                          <a:solidFill>
                            <a:srgbClr val="000000"/>
                          </a:solidFill>
                          <a:effectLst/>
                          <a:latin typeface="Calibri" panose="020F0502020204030204" pitchFamily="34" charset="0"/>
                        </a:rPr>
                        <a: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a:solidFill>
                            <a:srgbClr val="000000"/>
                          </a:solidFill>
                          <a:effectLst/>
                          <a:latin typeface="Calibri" panose="020F0502020204030204" pitchFamily="34" charset="0"/>
                        </a:rPr>
                        <a:t>X A.Ş.</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a:solidFill>
                            <a:srgbClr val="000000"/>
                          </a:solidFill>
                          <a:effectLst/>
                          <a:latin typeface="Calibri" panose="020F0502020204030204" pitchFamily="34" charset="0"/>
                        </a:rPr>
                        <a:t>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a:solidFill>
                            <a:srgbClr val="000000"/>
                          </a:solidFill>
                          <a:effectLst/>
                          <a:latin typeface="Calibri" panose="020F0502020204030204" pitchFamily="34" charset="0"/>
                        </a:rPr>
                        <a:t>83,33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a:solidFill>
                            <a:srgbClr val="000000"/>
                          </a:solidFill>
                          <a:effectLst/>
                          <a:latin typeface="Calibri" panose="020F0502020204030204" pitchFamily="34" charset="0"/>
                        </a:rPr>
                        <a:t>400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2755633"/>
                  </a:ext>
                </a:extLst>
              </a:tr>
              <a:tr h="276999">
                <a:tc>
                  <a:txBody>
                    <a:bodyPr/>
                    <a:lstStyle/>
                    <a:p>
                      <a:pPr algn="l" fontAlgn="b"/>
                      <a:r>
                        <a:rPr lang="tr-TR" sz="1800" b="1" i="0" u="none" strike="noStrike">
                          <a:solidFill>
                            <a:srgbClr val="000000"/>
                          </a:solidFill>
                          <a:effectLst/>
                          <a:latin typeface="Calibri" panose="020F0502020204030204" pitchFamily="34" charset="0"/>
                        </a:rPr>
                        <a:t>B</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a:solidFill>
                            <a:srgbClr val="000000"/>
                          </a:solidFill>
                          <a:effectLst/>
                          <a:latin typeface="Calibri" panose="020F0502020204030204" pitchFamily="34" charset="0"/>
                        </a:rPr>
                        <a:t>Y A.Ş.</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a:solidFill>
                            <a:srgbClr val="00000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a:solidFill>
                            <a:srgbClr val="000000"/>
                          </a:solidFill>
                          <a:effectLst/>
                          <a:latin typeface="Calibri" panose="020F0502020204030204" pitchFamily="34" charset="0"/>
                        </a:rPr>
                        <a:t>250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a:solidFill>
                            <a:srgbClr val="000000"/>
                          </a:solidFill>
                          <a:effectLst/>
                          <a:latin typeface="Calibri" panose="020F0502020204030204" pitchFamily="34" charset="0"/>
                        </a:rPr>
                        <a:t>800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1066729"/>
                  </a:ext>
                </a:extLst>
              </a:tr>
              <a:tr h="276999">
                <a:tc>
                  <a:txBody>
                    <a:bodyPr/>
                    <a:lstStyle/>
                    <a:p>
                      <a:pPr algn="l" fontAlgn="b"/>
                      <a:r>
                        <a:rPr lang="tr-TR" sz="1800" b="1" i="0" u="none" strike="noStrike">
                          <a:solidFill>
                            <a:srgbClr val="000000"/>
                          </a:solidFill>
                          <a:effectLst/>
                          <a:latin typeface="Calibri" panose="020F0502020204030204" pitchFamily="34" charset="0"/>
                        </a:rPr>
                        <a:t>C</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a:solidFill>
                            <a:srgbClr val="000000"/>
                          </a:solidFill>
                          <a:effectLst/>
                          <a:latin typeface="Calibri" panose="020F0502020204030204" pitchFamily="34" charset="0"/>
                        </a:rPr>
                        <a:t>X A.Ş.</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a:solidFill>
                            <a:srgbClr val="000000"/>
                          </a:solidFill>
                          <a:effectLst/>
                          <a:latin typeface="Calibri" panose="020F0502020204030204" pitchFamily="34" charset="0"/>
                        </a:rPr>
                        <a:t>67%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a:solidFill>
                            <a:srgbClr val="000000"/>
                          </a:solidFill>
                          <a:effectLst/>
                          <a:latin typeface="Calibri" panose="020F0502020204030204" pitchFamily="34" charset="0"/>
                        </a:rPr>
                        <a:t>166,67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a:solidFill>
                            <a:srgbClr val="000000"/>
                          </a:solidFill>
                          <a:effectLst/>
                          <a:latin typeface="Calibri" panose="020F0502020204030204" pitchFamily="34" charset="0"/>
                        </a:rPr>
                        <a:t>800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7910539"/>
                  </a:ext>
                </a:extLst>
              </a:tr>
            </a:tbl>
          </a:graphicData>
        </a:graphic>
      </p:graphicFrame>
      <p:sp>
        <p:nvSpPr>
          <p:cNvPr id="15" name="Metin kutusu 14">
            <a:extLst>
              <a:ext uri="{FF2B5EF4-FFF2-40B4-BE49-F238E27FC236}">
                <a16:creationId xmlns:a16="http://schemas.microsoft.com/office/drawing/2014/main" id="{64518692-A5B7-E511-7819-B9A37EFC02B0}"/>
              </a:ext>
            </a:extLst>
          </p:cNvPr>
          <p:cNvSpPr txBox="1"/>
          <p:nvPr/>
        </p:nvSpPr>
        <p:spPr>
          <a:xfrm>
            <a:off x="581320" y="3455809"/>
            <a:ext cx="9964133" cy="3046988"/>
          </a:xfrm>
          <a:prstGeom prst="rect">
            <a:avLst/>
          </a:prstGeom>
          <a:noFill/>
        </p:spPr>
        <p:txBody>
          <a:bodyPr wrap="square">
            <a:spAutoFit/>
          </a:bodyPr>
          <a:lstStyle/>
          <a:p>
            <a:pPr algn="just"/>
            <a:r>
              <a:rPr lang="tr-TR" sz="2400" dirty="0">
                <a:solidFill>
                  <a:srgbClr val="000000"/>
                </a:solidFill>
                <a:latin typeface="Times New Roman" panose="02020603050405020304" pitchFamily="18" charset="0"/>
              </a:rPr>
              <a:t>Ancak kısmi bölünme ile elde edilen iştirak hisseleri ortaklara payları oranında dağıtılmamış nihai servet değerlerine göre dağıtılmıştır. Maliye Bakanlığı vermiş olduğu özelgelerde, ortakların mevcut şirketteki sermaye payları dikkate alınmaksızın belirli kıstaslara göre ortakların sadece bir kısmına verilmesi ve bir kısım ortakların şirket ortaklığından ayrılması suretiyle gerçekleştirilecek işlemin kısmi bölünme olarak değerlendirilmesinin mümkün bulunmadığı; yeni şirketin hisselerinden bölünen şirketteki ortaklara hisseleri oranında pay verilmesi durumunda kısmi bölünmenin yapılabileceği ifade edilmektedir.</a:t>
            </a:r>
          </a:p>
        </p:txBody>
      </p:sp>
    </p:spTree>
    <p:extLst>
      <p:ext uri="{BB962C8B-B14F-4D97-AF65-F5344CB8AC3E}">
        <p14:creationId xmlns:p14="http://schemas.microsoft.com/office/powerpoint/2010/main" val="17669195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D701A4-F23D-C262-8969-B201522EF4B8}"/>
              </a:ext>
            </a:extLst>
          </p:cNvPr>
          <p:cNvSpPr>
            <a:spLocks noGrp="1"/>
          </p:cNvSpPr>
          <p:nvPr>
            <p:ph type="title"/>
          </p:nvPr>
        </p:nvSpPr>
        <p:spPr/>
        <p:txBody>
          <a:bodyPr/>
          <a:lstStyle/>
          <a:p>
            <a:r>
              <a:rPr lang="tr-TR" b="1" dirty="0"/>
              <a:t>Amortisman Uygulaması</a:t>
            </a:r>
          </a:p>
        </p:txBody>
      </p:sp>
      <p:sp>
        <p:nvSpPr>
          <p:cNvPr id="3" name="İçerik Yer Tutucusu 2">
            <a:extLst>
              <a:ext uri="{FF2B5EF4-FFF2-40B4-BE49-F238E27FC236}">
                <a16:creationId xmlns:a16="http://schemas.microsoft.com/office/drawing/2014/main" id="{1C3B54DB-4098-A5B2-A8C7-D4A6AA8A5DEA}"/>
              </a:ext>
            </a:extLst>
          </p:cNvPr>
          <p:cNvSpPr>
            <a:spLocks noGrp="1"/>
          </p:cNvSpPr>
          <p:nvPr>
            <p:ph idx="1"/>
          </p:nvPr>
        </p:nvSpPr>
        <p:spPr/>
        <p:txBody>
          <a:bodyPr>
            <a:normAutofit/>
          </a:bodyPr>
          <a:lstStyle/>
          <a:p>
            <a:pPr algn="just"/>
            <a:r>
              <a:rPr lang="tr-TR" sz="2800" b="0" i="0" u="none" strike="noStrike" baseline="0" dirty="0">
                <a:solidFill>
                  <a:srgbClr val="000000"/>
                </a:solidFill>
                <a:latin typeface="Times New Roman" panose="02020603050405020304" pitchFamily="18" charset="0"/>
              </a:rPr>
              <a:t>Bölünme neticesinde devre konu iktisadi kıymetler, mukayyet değerleri üzerinden; aktif ve pasifi düzenleyici hesaplar, ilgili olduğu aktif ve pasif hesaplarla birlikte devrolunacağından, söz konusu iktisadi kıymetlerin ilk iktisap olarak değerlendirilmemesi gerekmektedir. Diğer bir ifadeyle kısmi bölünme işlemi nedeniyle devrolan amortismana tabi iktisadi kıymetlerin bakiye değerleri üzerinden kalan amortisman süreleri dikkate alınarak amortisman ayrılmaya devam edilecektir.</a:t>
            </a:r>
            <a:endParaRPr lang="tr-TR" dirty="0"/>
          </a:p>
        </p:txBody>
      </p:sp>
    </p:spTree>
    <p:extLst>
      <p:ext uri="{BB962C8B-B14F-4D97-AF65-F5344CB8AC3E}">
        <p14:creationId xmlns:p14="http://schemas.microsoft.com/office/powerpoint/2010/main" val="1663527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201B43-8D79-502B-92A4-43427B127044}"/>
              </a:ext>
            </a:extLst>
          </p:cNvPr>
          <p:cNvSpPr>
            <a:spLocks noGrp="1"/>
          </p:cNvSpPr>
          <p:nvPr>
            <p:ph type="title"/>
          </p:nvPr>
        </p:nvSpPr>
        <p:spPr/>
        <p:txBody>
          <a:bodyPr/>
          <a:lstStyle/>
          <a:p>
            <a:r>
              <a:rPr lang="tr-TR" b="1" dirty="0"/>
              <a:t>Devir ve bölünmelerde elde edilen hisselerin iktisap tarihi</a:t>
            </a:r>
          </a:p>
        </p:txBody>
      </p:sp>
      <p:sp>
        <p:nvSpPr>
          <p:cNvPr id="3" name="İçerik Yer Tutucusu 2">
            <a:extLst>
              <a:ext uri="{FF2B5EF4-FFF2-40B4-BE49-F238E27FC236}">
                <a16:creationId xmlns:a16="http://schemas.microsoft.com/office/drawing/2014/main" id="{3B77A978-9807-EE4D-8821-5C4D06D88582}"/>
              </a:ext>
            </a:extLst>
          </p:cNvPr>
          <p:cNvSpPr>
            <a:spLocks noGrp="1"/>
          </p:cNvSpPr>
          <p:nvPr>
            <p:ph idx="1"/>
          </p:nvPr>
        </p:nvSpPr>
        <p:spPr/>
        <p:txBody>
          <a:bodyPr>
            <a:normAutofit lnSpcReduction="10000"/>
          </a:bodyPr>
          <a:lstStyle/>
          <a:p>
            <a:pPr algn="just"/>
            <a:r>
              <a:rPr lang="tr-TR" sz="2800" b="0" i="0" u="none" strike="noStrike" baseline="0" dirty="0">
                <a:solidFill>
                  <a:srgbClr val="000000"/>
                </a:solidFill>
                <a:latin typeface="Times New Roman" panose="02020603050405020304" pitchFamily="18" charset="0"/>
              </a:rPr>
              <a:t>Kurumlar Vergisi Kanununun 19 ve 20 </a:t>
            </a:r>
            <a:r>
              <a:rPr lang="tr-TR" sz="2800" b="0" i="0" u="none" strike="noStrike" baseline="0" dirty="0" err="1">
                <a:solidFill>
                  <a:srgbClr val="000000"/>
                </a:solidFill>
                <a:latin typeface="Times New Roman" panose="02020603050405020304" pitchFamily="18" charset="0"/>
              </a:rPr>
              <a:t>nci</a:t>
            </a:r>
            <a:r>
              <a:rPr lang="tr-TR" sz="2800" b="0" i="0" u="none" strike="noStrike" baseline="0" dirty="0">
                <a:solidFill>
                  <a:srgbClr val="000000"/>
                </a:solidFill>
                <a:latin typeface="Times New Roman" panose="02020603050405020304" pitchFamily="18" charset="0"/>
              </a:rPr>
              <a:t> maddeleri kapsamında gerçekleştirilen devir ve bölünme (kısmi bölünme dahil) hallerinde, devir olan veya bölünen şirketin ortaklarına verilen hisselerin iktisap tarihi olarak, bu yeni hisselerin verilmesine neden olan devir olan veya bölünen şirketin hisselerinin iktisap edildiği tarihin esas alınması gerekmektedir.</a:t>
            </a:r>
          </a:p>
          <a:p>
            <a:pPr algn="just"/>
            <a:r>
              <a:rPr lang="tr-TR" dirty="0">
                <a:solidFill>
                  <a:srgbClr val="000000"/>
                </a:solidFill>
                <a:latin typeface="Times New Roman" panose="02020603050405020304" pitchFamily="18" charset="0"/>
              </a:rPr>
              <a:t>Örneğin 10.03.2020 yılında X A.Ş. </a:t>
            </a:r>
            <a:r>
              <a:rPr lang="tr-TR" dirty="0" err="1">
                <a:solidFill>
                  <a:srgbClr val="000000"/>
                </a:solidFill>
                <a:latin typeface="Times New Roman" panose="02020603050405020304" pitchFamily="18" charset="0"/>
              </a:rPr>
              <a:t>yi</a:t>
            </a:r>
            <a:r>
              <a:rPr lang="tr-TR" dirty="0">
                <a:solidFill>
                  <a:srgbClr val="000000"/>
                </a:solidFill>
                <a:latin typeface="Times New Roman" panose="02020603050405020304" pitchFamily="18" charset="0"/>
              </a:rPr>
              <a:t> kuran A ve B gerçek kişileri bu şirket bünyesindeki taşınmazı 15.07.2023 tarihinde Y </a:t>
            </a:r>
            <a:r>
              <a:rPr lang="tr-TR" dirty="0" err="1">
                <a:solidFill>
                  <a:srgbClr val="000000"/>
                </a:solidFill>
                <a:latin typeface="Times New Roman" panose="02020603050405020304" pitchFamily="18" charset="0"/>
              </a:rPr>
              <a:t>A.Ş.’ye</a:t>
            </a:r>
            <a:r>
              <a:rPr lang="tr-TR" dirty="0">
                <a:solidFill>
                  <a:srgbClr val="000000"/>
                </a:solidFill>
                <a:latin typeface="Times New Roman" panose="02020603050405020304" pitchFamily="18" charset="0"/>
              </a:rPr>
              <a:t> kısmi bölünme yoluyla koymuş ve Y A.Ş. den alınan iştirak hisselerini kendileri almıştır.  Bu durumda Y A.Ş. Hisselerinin iktisap tarihi olarak 10.03.2020 tarihi esas alınacak ve vergileme işlemleri buna göre yapılacaktır. </a:t>
            </a:r>
            <a:endParaRPr lang="tr-TR" dirty="0"/>
          </a:p>
        </p:txBody>
      </p:sp>
    </p:spTree>
    <p:extLst>
      <p:ext uri="{BB962C8B-B14F-4D97-AF65-F5344CB8AC3E}">
        <p14:creationId xmlns:p14="http://schemas.microsoft.com/office/powerpoint/2010/main" val="4459226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2FDA2D-AE5D-CA8E-0C0C-129EAD7C3322}"/>
              </a:ext>
            </a:extLst>
          </p:cNvPr>
          <p:cNvSpPr>
            <a:spLocks noGrp="1"/>
          </p:cNvSpPr>
          <p:nvPr>
            <p:ph type="title"/>
          </p:nvPr>
        </p:nvSpPr>
        <p:spPr/>
        <p:txBody>
          <a:bodyPr/>
          <a:lstStyle/>
          <a:p>
            <a:r>
              <a:rPr lang="tr-TR" b="1" dirty="0"/>
              <a:t>Özellikli Konular</a:t>
            </a:r>
          </a:p>
        </p:txBody>
      </p:sp>
      <p:sp>
        <p:nvSpPr>
          <p:cNvPr id="3" name="İçerik Yer Tutucusu 2">
            <a:extLst>
              <a:ext uri="{FF2B5EF4-FFF2-40B4-BE49-F238E27FC236}">
                <a16:creationId xmlns:a16="http://schemas.microsoft.com/office/drawing/2014/main" id="{E3558BCA-F026-36C8-0071-9C08E37FDA33}"/>
              </a:ext>
            </a:extLst>
          </p:cNvPr>
          <p:cNvSpPr>
            <a:spLocks noGrp="1"/>
          </p:cNvSpPr>
          <p:nvPr>
            <p:ph idx="1"/>
          </p:nvPr>
        </p:nvSpPr>
        <p:spPr/>
        <p:txBody>
          <a:bodyPr/>
          <a:lstStyle/>
          <a:p>
            <a:r>
              <a:rPr lang="tr-TR" b="1" dirty="0">
                <a:solidFill>
                  <a:srgbClr val="000000"/>
                </a:solidFill>
                <a:latin typeface="Times New Roman" panose="02020603050405020304" pitchFamily="18" charset="0"/>
              </a:rPr>
              <a:t>Üretim ve hizmet işletmelerine bağlı taşınmazların durumu</a:t>
            </a:r>
          </a:p>
          <a:p>
            <a:pPr marL="0" indent="0" algn="just">
              <a:buNone/>
            </a:pPr>
            <a:r>
              <a:rPr lang="tr-TR" sz="2800" b="0" i="0" u="none" strike="noStrike" baseline="0" dirty="0">
                <a:solidFill>
                  <a:srgbClr val="000000"/>
                </a:solidFill>
                <a:latin typeface="Times New Roman" panose="02020603050405020304" pitchFamily="18" charset="0"/>
              </a:rPr>
              <a:t>Üretim ve hizmet işletmeleri ile fiziki veya teknik bütünlük arz eden ve bu işletmelerden ayrılması mümkün olmayan binalar, arsa ve araziler de bu işletmelere dahil taşınmazlar olarak kabul edilecektir. Ancak, bir fabrika binasının içinde iki ayrı üretim işletmesi bulunması halinde üretim işletmelerinden birinin devri fabrika binasının da bölünüp devredilmesini gerektirmeyecektir.</a:t>
            </a:r>
            <a:endParaRPr lang="tr-TR" dirty="0"/>
          </a:p>
        </p:txBody>
      </p:sp>
    </p:spTree>
    <p:extLst>
      <p:ext uri="{BB962C8B-B14F-4D97-AF65-F5344CB8AC3E}">
        <p14:creationId xmlns:p14="http://schemas.microsoft.com/office/powerpoint/2010/main" val="3136552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1DFE19-F8B1-4638-53CC-41965217F43D}"/>
              </a:ext>
            </a:extLst>
          </p:cNvPr>
          <p:cNvSpPr>
            <a:spLocks noGrp="1"/>
          </p:cNvSpPr>
          <p:nvPr>
            <p:ph type="title"/>
          </p:nvPr>
        </p:nvSpPr>
        <p:spPr/>
        <p:txBody>
          <a:bodyPr>
            <a:normAutofit fontScale="90000"/>
          </a:bodyPr>
          <a:lstStyle/>
          <a:p>
            <a:pPr>
              <a:lnSpc>
                <a:spcPct val="107000"/>
              </a:lnSpc>
              <a:spcAft>
                <a:spcPts val="800"/>
              </a:spcAft>
            </a:pPr>
            <a:r>
              <a:rPr lang="tr-TR" sz="4400" b="1" kern="100" dirty="0">
                <a:effectLst/>
                <a:latin typeface="Calibri" panose="020F0502020204030204" pitchFamily="34" charset="0"/>
                <a:ea typeface="Calibri" panose="020F0502020204030204" pitchFamily="34" charset="0"/>
                <a:cs typeface="Times New Roman" panose="02020603050405020304" pitchFamily="18" charset="0"/>
              </a:rPr>
              <a:t>BÖLÜNME PROSEDÜRÜ</a:t>
            </a:r>
            <a:br>
              <a:rPr lang="tr-TR"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07D11E6-B5D5-8BCB-E126-CAD884B75FDC}"/>
              </a:ext>
            </a:extLst>
          </p:cNvPr>
          <p:cNvSpPr>
            <a:spLocks noGrp="1"/>
          </p:cNvSpPr>
          <p:nvPr>
            <p:ph idx="1"/>
          </p:nvPr>
        </p:nvSpPr>
        <p:spPr/>
        <p:txBody>
          <a:bodyPr/>
          <a:lstStyle/>
          <a:p>
            <a:pPr algn="just"/>
            <a:r>
              <a:rPr lang="tr-TR" b="1" i="0" dirty="0">
                <a:solidFill>
                  <a:srgbClr val="000000"/>
                </a:solidFill>
                <a:effectLst/>
                <a:latin typeface="Open Sans" panose="020B0606030504020204" pitchFamily="34" charset="0"/>
              </a:rPr>
              <a:t>TTK-166</a:t>
            </a:r>
          </a:p>
          <a:p>
            <a:pPr algn="just"/>
            <a:r>
              <a:rPr lang="tr-TR" b="0" i="0" dirty="0">
                <a:solidFill>
                  <a:srgbClr val="000000"/>
                </a:solidFill>
                <a:effectLst/>
                <a:latin typeface="Open Sans" panose="020B0606030504020204" pitchFamily="34" charset="0"/>
              </a:rPr>
              <a:t>Bir şirket, bölünme yoluyla, malvarlığının bölümlerini var olan şirketlere devredecekse, bölünmeye katılan şirketlerin yönetim organları tarafından bir bölünme sözleşmesi yapılır.</a:t>
            </a:r>
          </a:p>
          <a:p>
            <a:pPr algn="just"/>
            <a:r>
              <a:rPr lang="tr-TR" b="0" i="0" dirty="0">
                <a:solidFill>
                  <a:srgbClr val="000000"/>
                </a:solidFill>
                <a:effectLst/>
                <a:latin typeface="Open Sans" panose="020B0606030504020204" pitchFamily="34" charset="0"/>
              </a:rPr>
              <a:t>Bir şirket, bölünme yoluyla, malvarlığının bölümlerini yeni kurulacak şirketlere devredecekse, yönetim organı bir bölünme planı düzenler.</a:t>
            </a:r>
          </a:p>
          <a:p>
            <a:pPr algn="just"/>
            <a:r>
              <a:rPr lang="tr-TR" b="0" i="0" dirty="0">
                <a:solidFill>
                  <a:srgbClr val="000000"/>
                </a:solidFill>
                <a:effectLst/>
                <a:latin typeface="Open Sans" panose="020B0606030504020204" pitchFamily="34" charset="0"/>
              </a:rPr>
              <a:t>Hem bölünme sözleşmesinin hem de bölünme planının yazılı şekilde yapılması ve bunların genel kurul tarafından 173 üncü madde hükümlerine göre onaylanması şarttır.</a:t>
            </a:r>
          </a:p>
          <a:p>
            <a:endParaRPr lang="tr-TR" dirty="0"/>
          </a:p>
        </p:txBody>
      </p:sp>
    </p:spTree>
    <p:extLst>
      <p:ext uri="{BB962C8B-B14F-4D97-AF65-F5344CB8AC3E}">
        <p14:creationId xmlns:p14="http://schemas.microsoft.com/office/powerpoint/2010/main" val="426641042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2FDA2D-AE5D-CA8E-0C0C-129EAD7C3322}"/>
              </a:ext>
            </a:extLst>
          </p:cNvPr>
          <p:cNvSpPr>
            <a:spLocks noGrp="1"/>
          </p:cNvSpPr>
          <p:nvPr>
            <p:ph type="title"/>
          </p:nvPr>
        </p:nvSpPr>
        <p:spPr/>
        <p:txBody>
          <a:bodyPr/>
          <a:lstStyle/>
          <a:p>
            <a:r>
              <a:rPr lang="tr-TR" b="1" dirty="0"/>
              <a:t>Özellikli Konular</a:t>
            </a:r>
          </a:p>
        </p:txBody>
      </p:sp>
      <p:sp>
        <p:nvSpPr>
          <p:cNvPr id="3" name="İçerik Yer Tutucusu 2">
            <a:extLst>
              <a:ext uri="{FF2B5EF4-FFF2-40B4-BE49-F238E27FC236}">
                <a16:creationId xmlns:a16="http://schemas.microsoft.com/office/drawing/2014/main" id="{E3558BCA-F026-36C8-0071-9C08E37FDA33}"/>
              </a:ext>
            </a:extLst>
          </p:cNvPr>
          <p:cNvSpPr>
            <a:spLocks noGrp="1"/>
          </p:cNvSpPr>
          <p:nvPr>
            <p:ph idx="1"/>
          </p:nvPr>
        </p:nvSpPr>
        <p:spPr/>
        <p:txBody>
          <a:bodyPr/>
          <a:lstStyle/>
          <a:p>
            <a:r>
              <a:rPr lang="tr-TR" b="1" dirty="0">
                <a:solidFill>
                  <a:srgbClr val="000000"/>
                </a:solidFill>
                <a:latin typeface="Times New Roman" panose="02020603050405020304" pitchFamily="18" charset="0"/>
              </a:rPr>
              <a:t>Üretim ve hizmet işletmelerinin belli bir kısmının kısmi bölünmeye konu edilmesi</a:t>
            </a:r>
          </a:p>
          <a:p>
            <a:pPr marL="0" indent="0">
              <a:buNone/>
            </a:pPr>
            <a:r>
              <a:rPr lang="tr-TR" sz="2800" b="0" i="0" u="none" strike="noStrike" baseline="0" dirty="0">
                <a:solidFill>
                  <a:srgbClr val="000000"/>
                </a:solidFill>
                <a:latin typeface="Times New Roman" panose="02020603050405020304" pitchFamily="18" charset="0"/>
              </a:rPr>
              <a:t>Üretim ve hizmet işletmelerinin belli bir kısmının sermaye şirketlerine ayni sermaye olarak konulması mümkün olmayıp işletme bütünlüğünün korunması gerekmektedir.</a:t>
            </a:r>
            <a:endParaRPr lang="tr-TR" dirty="0"/>
          </a:p>
        </p:txBody>
      </p:sp>
    </p:spTree>
    <p:extLst>
      <p:ext uri="{BB962C8B-B14F-4D97-AF65-F5344CB8AC3E}">
        <p14:creationId xmlns:p14="http://schemas.microsoft.com/office/powerpoint/2010/main" val="37739610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2FDA2D-AE5D-CA8E-0C0C-129EAD7C3322}"/>
              </a:ext>
            </a:extLst>
          </p:cNvPr>
          <p:cNvSpPr>
            <a:spLocks noGrp="1"/>
          </p:cNvSpPr>
          <p:nvPr>
            <p:ph type="title"/>
          </p:nvPr>
        </p:nvSpPr>
        <p:spPr/>
        <p:txBody>
          <a:bodyPr/>
          <a:lstStyle/>
          <a:p>
            <a:r>
              <a:rPr lang="tr-TR" b="1" dirty="0"/>
              <a:t>Özellikli Konular</a:t>
            </a:r>
          </a:p>
        </p:txBody>
      </p:sp>
      <p:sp>
        <p:nvSpPr>
          <p:cNvPr id="3" name="İçerik Yer Tutucusu 2">
            <a:extLst>
              <a:ext uri="{FF2B5EF4-FFF2-40B4-BE49-F238E27FC236}">
                <a16:creationId xmlns:a16="http://schemas.microsoft.com/office/drawing/2014/main" id="{E3558BCA-F026-36C8-0071-9C08E37FDA33}"/>
              </a:ext>
            </a:extLst>
          </p:cNvPr>
          <p:cNvSpPr>
            <a:spLocks noGrp="1"/>
          </p:cNvSpPr>
          <p:nvPr>
            <p:ph idx="1"/>
          </p:nvPr>
        </p:nvSpPr>
        <p:spPr/>
        <p:txBody>
          <a:bodyPr>
            <a:normAutofit/>
          </a:bodyPr>
          <a:lstStyle/>
          <a:p>
            <a:r>
              <a:rPr lang="tr-TR" b="1" dirty="0">
                <a:solidFill>
                  <a:srgbClr val="000000"/>
                </a:solidFill>
                <a:latin typeface="Times New Roman" panose="02020603050405020304" pitchFamily="18" charset="0"/>
              </a:rPr>
              <a:t>Bölünmenin gerçekleştiği tarihe kadar bölünen varlıkların değerinde meydana gelecek değişikliklerin durumu</a:t>
            </a:r>
          </a:p>
          <a:p>
            <a:pPr marL="0" indent="0" algn="just">
              <a:buNone/>
            </a:pPr>
            <a:r>
              <a:rPr lang="tr-TR" sz="2800" b="0" i="0" u="none" strike="noStrike" baseline="0" dirty="0">
                <a:solidFill>
                  <a:srgbClr val="000000"/>
                </a:solidFill>
                <a:latin typeface="Times New Roman" panose="02020603050405020304" pitchFamily="18" charset="0"/>
              </a:rPr>
              <a:t>Şirket organlarınca bölünme kararının alındığı tarih ile bölünmenin Ticaret Sicilinde tescil edildiği tarih arasında, işletmelerin faaliyetlerini devam ettirmeleri neticesinde, stoklarda meydana gelecek eksilmeler, devralan şirketin kabul etmesi halinde nakit ile tamamlanabilecektir.</a:t>
            </a:r>
          </a:p>
          <a:p>
            <a:pPr marL="0" indent="0" algn="just">
              <a:buNone/>
            </a:pPr>
            <a:r>
              <a:rPr lang="tr-TR" sz="2800" b="0" i="0" u="none" strike="noStrike" baseline="0" dirty="0">
                <a:solidFill>
                  <a:srgbClr val="000000"/>
                </a:solidFill>
                <a:latin typeface="Times New Roman" panose="02020603050405020304" pitchFamily="18" charset="0"/>
              </a:rPr>
              <a:t>Stoklarda fazlalık meydana gelmesi halinde ise bunların devredilebilmesi mümkün olduğu gibi işletmede bırakılması da kısmi bölünmeye engel teşkil etmeyecektir.</a:t>
            </a:r>
            <a:endParaRPr lang="tr-TR" b="1"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2146867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E81884-CB6C-6918-AB5D-361ADD5CA1A9}"/>
              </a:ext>
            </a:extLst>
          </p:cNvPr>
          <p:cNvSpPr>
            <a:spLocks noGrp="1"/>
          </p:cNvSpPr>
          <p:nvPr>
            <p:ph type="title"/>
          </p:nvPr>
        </p:nvSpPr>
        <p:spPr>
          <a:xfrm>
            <a:off x="838200" y="365125"/>
            <a:ext cx="10515600" cy="483287"/>
          </a:xfrm>
        </p:spPr>
        <p:txBody>
          <a:bodyPr>
            <a:normAutofit fontScale="90000"/>
          </a:bodyPr>
          <a:lstStyle/>
          <a:p>
            <a:r>
              <a:rPr lang="tr-TR" b="1" dirty="0"/>
              <a:t>Özellikli Konular</a:t>
            </a:r>
          </a:p>
        </p:txBody>
      </p:sp>
      <p:sp>
        <p:nvSpPr>
          <p:cNvPr id="3" name="İçerik Yer Tutucusu 2">
            <a:extLst>
              <a:ext uri="{FF2B5EF4-FFF2-40B4-BE49-F238E27FC236}">
                <a16:creationId xmlns:a16="http://schemas.microsoft.com/office/drawing/2014/main" id="{ECD3349B-CD12-3261-0DFB-87DE61EAA31E}"/>
              </a:ext>
            </a:extLst>
          </p:cNvPr>
          <p:cNvSpPr>
            <a:spLocks noGrp="1"/>
          </p:cNvSpPr>
          <p:nvPr>
            <p:ph idx="1"/>
          </p:nvPr>
        </p:nvSpPr>
        <p:spPr>
          <a:xfrm>
            <a:off x="838200" y="1008668"/>
            <a:ext cx="10515600" cy="5168295"/>
          </a:xfrm>
        </p:spPr>
        <p:txBody>
          <a:bodyPr>
            <a:normAutofit lnSpcReduction="10000"/>
          </a:bodyPr>
          <a:lstStyle/>
          <a:p>
            <a:r>
              <a:rPr lang="tr-TR" b="1" dirty="0"/>
              <a:t>Sermaye Azaltımında Vergileme</a:t>
            </a:r>
          </a:p>
          <a:p>
            <a:pPr marL="0" indent="0" algn="just">
              <a:buNone/>
            </a:pPr>
            <a:r>
              <a:rPr lang="tr-TR" dirty="0"/>
              <a:t>Bölünen şirket elde edeceği iştirak hisselerini ortaklarına verdiği zaman sermaye azaltımına gitmesi gerekecektir. Bu sermaye azaltımı sermaye unsurlarına göre vergilendirilebilmektedir. </a:t>
            </a:r>
            <a:r>
              <a:rPr lang="tr-TR" dirty="0" err="1"/>
              <a:t>KVK’nın</a:t>
            </a:r>
            <a:r>
              <a:rPr lang="tr-TR" dirty="0"/>
              <a:t> 32/B maddesi uyarınca nasıl vergilendirme yapılacağı belirlenmiştir. Kısmi bölünme sırasında azaltılan sermaye unsuruna göre vergi ortaya çıkabilecekken </a:t>
            </a:r>
            <a:r>
              <a:rPr lang="tr-TR" i="1" dirty="0"/>
              <a:t>Kurumlar Vergisi Genel Tebliği (Seri No: 1)'</a:t>
            </a:r>
            <a:r>
              <a:rPr lang="tr-TR" i="1" dirty="0" err="1"/>
              <a:t>nde</a:t>
            </a:r>
            <a:r>
              <a:rPr lang="tr-TR" i="1" dirty="0"/>
              <a:t> Değişiklik Yapılmasına Dair Tebliğ (Seri No: 21) </a:t>
            </a:r>
            <a:r>
              <a:rPr lang="tr-TR" dirty="0"/>
              <a:t>ile bu vergiye ertelenme imkanı getirilmiştir. </a:t>
            </a:r>
          </a:p>
          <a:p>
            <a:pPr marL="0" indent="0" algn="just">
              <a:buNone/>
            </a:pPr>
            <a:r>
              <a:rPr lang="tr-TR" dirty="0"/>
              <a:t>Tebliğ hükmü uyarınca, kısmi bölünme kapsamında gerçekleşen devirler nedeniyle yapılan sermaye azaltımında, sermayeye eklenmiş olan unsurların devralan şirkete devredilmesi ve bu şirket nezdinde söz konusu unsurların takip edilmesi halinde, bölünen şirket nezdindeki sermaye azaltımı nedeniyle bu aşamada herhangi bir vergileme söz konusu olmayacaktır.</a:t>
            </a:r>
          </a:p>
        </p:txBody>
      </p:sp>
    </p:spTree>
    <p:extLst>
      <p:ext uri="{BB962C8B-B14F-4D97-AF65-F5344CB8AC3E}">
        <p14:creationId xmlns:p14="http://schemas.microsoft.com/office/powerpoint/2010/main" val="10311394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E81884-CB6C-6918-AB5D-361ADD5CA1A9}"/>
              </a:ext>
            </a:extLst>
          </p:cNvPr>
          <p:cNvSpPr>
            <a:spLocks noGrp="1"/>
          </p:cNvSpPr>
          <p:nvPr>
            <p:ph type="title"/>
          </p:nvPr>
        </p:nvSpPr>
        <p:spPr>
          <a:xfrm>
            <a:off x="838200" y="365125"/>
            <a:ext cx="10515600" cy="483287"/>
          </a:xfrm>
        </p:spPr>
        <p:txBody>
          <a:bodyPr>
            <a:normAutofit fontScale="90000"/>
          </a:bodyPr>
          <a:lstStyle/>
          <a:p>
            <a:r>
              <a:rPr lang="tr-TR" b="1" dirty="0"/>
              <a:t>Özellikli Konular</a:t>
            </a:r>
          </a:p>
        </p:txBody>
      </p:sp>
      <p:sp>
        <p:nvSpPr>
          <p:cNvPr id="3" name="İçerik Yer Tutucusu 2">
            <a:extLst>
              <a:ext uri="{FF2B5EF4-FFF2-40B4-BE49-F238E27FC236}">
                <a16:creationId xmlns:a16="http://schemas.microsoft.com/office/drawing/2014/main" id="{ECD3349B-CD12-3261-0DFB-87DE61EAA31E}"/>
              </a:ext>
            </a:extLst>
          </p:cNvPr>
          <p:cNvSpPr>
            <a:spLocks noGrp="1"/>
          </p:cNvSpPr>
          <p:nvPr>
            <p:ph idx="1"/>
          </p:nvPr>
        </p:nvSpPr>
        <p:spPr>
          <a:xfrm>
            <a:off x="1026736" y="1187777"/>
            <a:ext cx="10515600" cy="5168295"/>
          </a:xfrm>
        </p:spPr>
        <p:txBody>
          <a:bodyPr>
            <a:normAutofit/>
          </a:bodyPr>
          <a:lstStyle/>
          <a:p>
            <a:r>
              <a:rPr lang="tr-TR" b="1" dirty="0"/>
              <a:t>Sermaye Azaltımında Vergileme</a:t>
            </a:r>
          </a:p>
          <a:p>
            <a:pPr marL="0" indent="0" algn="just">
              <a:buNone/>
            </a:pPr>
            <a:r>
              <a:rPr lang="tr-TR" dirty="0"/>
              <a:t>Buna göre, kısmi bölünme için azaltılan sermaye unsurları tespit edilerek, diğer şirkette sermaye hesabının altında bu unsurları takip ettiğimizde bölünme aşamasında vergileme yapılmayacaktır. Örneğin 500.000-TL sermaye azaltımı yaptık ve bunun 150.000-TL’si nakit artış (vergi yok), 250.000-TL’si enflasyon düzeltmesi (hem kurumlar hem kar dağıtım stopajı var), 100.000-TL’si de geçmiş yıl karlarından (kar dağıtım stopajı var) kaynaklansın. Varlığı devir alan şirkette yapılacak olan 500.000-TL sermaye artışında bu unsurlara tutarlarıyla birlikte yer verdiğimizde sermaye azaltımı için vergi ödenmeyecektir. Yeni şirkette bir sermaye azaltımı olursa vergi o zaman ortaya çıkacaktır. Yani vergi ertelenmiş olmaktadır. </a:t>
            </a:r>
          </a:p>
        </p:txBody>
      </p:sp>
    </p:spTree>
    <p:extLst>
      <p:ext uri="{BB962C8B-B14F-4D97-AF65-F5344CB8AC3E}">
        <p14:creationId xmlns:p14="http://schemas.microsoft.com/office/powerpoint/2010/main" val="31990224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E81884-CB6C-6918-AB5D-361ADD5CA1A9}"/>
              </a:ext>
            </a:extLst>
          </p:cNvPr>
          <p:cNvSpPr>
            <a:spLocks noGrp="1"/>
          </p:cNvSpPr>
          <p:nvPr>
            <p:ph type="title"/>
          </p:nvPr>
        </p:nvSpPr>
        <p:spPr>
          <a:xfrm>
            <a:off x="838200" y="365125"/>
            <a:ext cx="10515600" cy="483287"/>
          </a:xfrm>
        </p:spPr>
        <p:txBody>
          <a:bodyPr>
            <a:normAutofit fontScale="90000"/>
          </a:bodyPr>
          <a:lstStyle/>
          <a:p>
            <a:r>
              <a:rPr lang="tr-TR" b="1" dirty="0"/>
              <a:t>Özellikli Konular</a:t>
            </a:r>
          </a:p>
        </p:txBody>
      </p:sp>
      <p:sp>
        <p:nvSpPr>
          <p:cNvPr id="3" name="İçerik Yer Tutucusu 2">
            <a:extLst>
              <a:ext uri="{FF2B5EF4-FFF2-40B4-BE49-F238E27FC236}">
                <a16:creationId xmlns:a16="http://schemas.microsoft.com/office/drawing/2014/main" id="{ECD3349B-CD12-3261-0DFB-87DE61EAA31E}"/>
              </a:ext>
            </a:extLst>
          </p:cNvPr>
          <p:cNvSpPr>
            <a:spLocks noGrp="1"/>
          </p:cNvSpPr>
          <p:nvPr>
            <p:ph idx="1"/>
          </p:nvPr>
        </p:nvSpPr>
        <p:spPr>
          <a:xfrm>
            <a:off x="1026736" y="1187777"/>
            <a:ext cx="10515600" cy="5168295"/>
          </a:xfrm>
        </p:spPr>
        <p:txBody>
          <a:bodyPr>
            <a:normAutofit/>
          </a:bodyPr>
          <a:lstStyle/>
          <a:p>
            <a:r>
              <a:rPr lang="tr-TR" b="1" dirty="0"/>
              <a:t>Bölünen Şirketin Sermayesi Yeterli Değilse</a:t>
            </a:r>
          </a:p>
          <a:p>
            <a:pPr marL="0" indent="0" algn="just">
              <a:buNone/>
            </a:pPr>
            <a:r>
              <a:rPr lang="tr-TR" dirty="0"/>
              <a:t>Bilindiği üzere, kısmi bölünme sürecinde devir alan şirketin (mevcut veya yeni şirket olabilir) artıracağı sermaye karşılığı hisse bölünen şirketin ortaklarına verildiğinde, bölünen şirkette sermaye azaltımı yapılacağı tabidir. Sermayenin yeterli olmadığı baştan belli ise, önceden sermaye artışı (iç kaynak/dış kaynak) yapmak gerekebilir. </a:t>
            </a:r>
          </a:p>
        </p:txBody>
      </p:sp>
    </p:spTree>
    <p:extLst>
      <p:ext uri="{BB962C8B-B14F-4D97-AF65-F5344CB8AC3E}">
        <p14:creationId xmlns:p14="http://schemas.microsoft.com/office/powerpoint/2010/main" val="37571017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E81884-CB6C-6918-AB5D-361ADD5CA1A9}"/>
              </a:ext>
            </a:extLst>
          </p:cNvPr>
          <p:cNvSpPr>
            <a:spLocks noGrp="1"/>
          </p:cNvSpPr>
          <p:nvPr>
            <p:ph type="title"/>
          </p:nvPr>
        </p:nvSpPr>
        <p:spPr>
          <a:xfrm>
            <a:off x="838200" y="365125"/>
            <a:ext cx="10515600" cy="483287"/>
          </a:xfrm>
        </p:spPr>
        <p:txBody>
          <a:bodyPr>
            <a:normAutofit fontScale="90000"/>
          </a:bodyPr>
          <a:lstStyle/>
          <a:p>
            <a:r>
              <a:rPr lang="tr-TR" b="1" dirty="0"/>
              <a:t>Özellikli Konular</a:t>
            </a:r>
          </a:p>
        </p:txBody>
      </p:sp>
      <p:sp>
        <p:nvSpPr>
          <p:cNvPr id="3" name="İçerik Yer Tutucusu 2">
            <a:extLst>
              <a:ext uri="{FF2B5EF4-FFF2-40B4-BE49-F238E27FC236}">
                <a16:creationId xmlns:a16="http://schemas.microsoft.com/office/drawing/2014/main" id="{ECD3349B-CD12-3261-0DFB-87DE61EAA31E}"/>
              </a:ext>
            </a:extLst>
          </p:cNvPr>
          <p:cNvSpPr>
            <a:spLocks noGrp="1"/>
          </p:cNvSpPr>
          <p:nvPr>
            <p:ph idx="1"/>
          </p:nvPr>
        </p:nvSpPr>
        <p:spPr>
          <a:xfrm>
            <a:off x="1026736" y="1187777"/>
            <a:ext cx="10515600" cy="5168295"/>
          </a:xfrm>
        </p:spPr>
        <p:txBody>
          <a:bodyPr>
            <a:normAutofit fontScale="92500" lnSpcReduction="10000"/>
          </a:bodyPr>
          <a:lstStyle/>
          <a:p>
            <a:r>
              <a:rPr lang="tr-TR" b="1" dirty="0"/>
              <a:t>Halka Açık Şirketlerde Kısmi Bölünme</a:t>
            </a:r>
          </a:p>
          <a:p>
            <a:pPr marL="0" indent="0" algn="just">
              <a:buNone/>
            </a:pPr>
            <a:r>
              <a:rPr lang="tr-TR" dirty="0"/>
              <a:t>-Tescil öncesi SPK onayı gerekiyor. </a:t>
            </a:r>
          </a:p>
          <a:p>
            <a:pPr marL="0" indent="0" algn="just">
              <a:buNone/>
            </a:pPr>
            <a:r>
              <a:rPr lang="tr-TR" dirty="0"/>
              <a:t>-Malvarlığı devrolan ortaklık, bölünen şirketin iştiraki olursa SPK kaydına alınması gerekmiyor.</a:t>
            </a:r>
          </a:p>
          <a:p>
            <a:pPr marL="0" indent="0" algn="just">
              <a:buNone/>
            </a:pPr>
            <a:r>
              <a:rPr lang="tr-TR" dirty="0"/>
              <a:t>-Devir alınan şirket paylarının, bölünen şirket ortaklarına verilmesi öngörülüyor ise, devrolan şirkette SPK kaydına alınmak durumundadır. </a:t>
            </a:r>
          </a:p>
          <a:p>
            <a:pPr marL="0" indent="0" algn="just">
              <a:buNone/>
            </a:pPr>
            <a:r>
              <a:rPr lang="tr-TR" dirty="0"/>
              <a:t>-Bölünen şirketten çıkan malvarlığını devralan şirketin, bölünen şirketin %99,9 oranında iştiraki olması halinde, değerleme raporu ve özel bağımsız denetim raporu gerekmiyor. Diğer hallerde ise, SPK düzenlemelerine göre özel bağımsız denetim raporu düzenlenmesi ve olumlu görüş içermesi şarttır. </a:t>
            </a:r>
          </a:p>
          <a:p>
            <a:pPr marL="0" indent="0" algn="just">
              <a:buNone/>
            </a:pPr>
            <a:r>
              <a:rPr lang="tr-TR" dirty="0"/>
              <a:t>-Bölünmeye konu malvarlığının, SPK tarafından onaylı değerleme kuruluşları tarafından en az iki değerleme yöntemi kullanılarak değerlenmesi gerekmektedir.</a:t>
            </a:r>
          </a:p>
        </p:txBody>
      </p:sp>
    </p:spTree>
    <p:extLst>
      <p:ext uri="{BB962C8B-B14F-4D97-AF65-F5344CB8AC3E}">
        <p14:creationId xmlns:p14="http://schemas.microsoft.com/office/powerpoint/2010/main" val="31935201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E81884-CB6C-6918-AB5D-361ADD5CA1A9}"/>
              </a:ext>
            </a:extLst>
          </p:cNvPr>
          <p:cNvSpPr>
            <a:spLocks noGrp="1"/>
          </p:cNvSpPr>
          <p:nvPr>
            <p:ph type="title"/>
          </p:nvPr>
        </p:nvSpPr>
        <p:spPr>
          <a:xfrm>
            <a:off x="838200" y="365125"/>
            <a:ext cx="10515600" cy="483287"/>
          </a:xfrm>
        </p:spPr>
        <p:txBody>
          <a:bodyPr>
            <a:normAutofit fontScale="90000"/>
          </a:bodyPr>
          <a:lstStyle/>
          <a:p>
            <a:r>
              <a:rPr lang="tr-TR" b="1" dirty="0"/>
              <a:t>Özellikli Konular</a:t>
            </a:r>
          </a:p>
        </p:txBody>
      </p:sp>
      <p:sp>
        <p:nvSpPr>
          <p:cNvPr id="3" name="İçerik Yer Tutucusu 2">
            <a:extLst>
              <a:ext uri="{FF2B5EF4-FFF2-40B4-BE49-F238E27FC236}">
                <a16:creationId xmlns:a16="http://schemas.microsoft.com/office/drawing/2014/main" id="{ECD3349B-CD12-3261-0DFB-87DE61EAA31E}"/>
              </a:ext>
            </a:extLst>
          </p:cNvPr>
          <p:cNvSpPr>
            <a:spLocks noGrp="1"/>
          </p:cNvSpPr>
          <p:nvPr>
            <p:ph idx="1"/>
          </p:nvPr>
        </p:nvSpPr>
        <p:spPr>
          <a:xfrm>
            <a:off x="1026736" y="1187777"/>
            <a:ext cx="10515600" cy="5168295"/>
          </a:xfrm>
        </p:spPr>
        <p:txBody>
          <a:bodyPr>
            <a:normAutofit/>
          </a:bodyPr>
          <a:lstStyle/>
          <a:p>
            <a:r>
              <a:rPr lang="tr-TR" b="1" dirty="0"/>
              <a:t>Tescil Öncesi Değişiklikler ve Esas Alınan Bilanço Süresi</a:t>
            </a:r>
          </a:p>
          <a:p>
            <a:pPr marL="0" indent="0" algn="just">
              <a:buNone/>
            </a:pPr>
            <a:r>
              <a:rPr lang="tr-TR" dirty="0"/>
              <a:t>Tescil aşamasından önce bölünmeye katılan şirketlerin malvarlıklarında önemli değişiklikler meydana gelmişse ve esas alınan bilançodan itibaren 6 aydan fazla zaman geçmiş ise,</a:t>
            </a:r>
          </a:p>
          <a:p>
            <a:pPr marL="0" indent="0" algn="just">
              <a:buNone/>
            </a:pPr>
            <a:r>
              <a:rPr lang="tr-TR" dirty="0"/>
              <a:t>TTK Madde 165 hükmüne göre ara bilanço çıkarılır. Ara bilançoya ilişkin değerlendirmelere YMM veya SMMM raporunda yer verilir. </a:t>
            </a:r>
          </a:p>
        </p:txBody>
      </p:sp>
    </p:spTree>
    <p:extLst>
      <p:ext uri="{BB962C8B-B14F-4D97-AF65-F5344CB8AC3E}">
        <p14:creationId xmlns:p14="http://schemas.microsoft.com/office/powerpoint/2010/main" val="19242539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E81884-CB6C-6918-AB5D-361ADD5CA1A9}"/>
              </a:ext>
            </a:extLst>
          </p:cNvPr>
          <p:cNvSpPr>
            <a:spLocks noGrp="1"/>
          </p:cNvSpPr>
          <p:nvPr>
            <p:ph type="title"/>
          </p:nvPr>
        </p:nvSpPr>
        <p:spPr>
          <a:xfrm>
            <a:off x="838200" y="365125"/>
            <a:ext cx="10515600" cy="483287"/>
          </a:xfrm>
        </p:spPr>
        <p:txBody>
          <a:bodyPr>
            <a:normAutofit fontScale="90000"/>
          </a:bodyPr>
          <a:lstStyle/>
          <a:p>
            <a:r>
              <a:rPr lang="tr-TR" b="1" dirty="0"/>
              <a:t>Özellikli Konular</a:t>
            </a:r>
          </a:p>
        </p:txBody>
      </p:sp>
      <p:sp>
        <p:nvSpPr>
          <p:cNvPr id="3" name="İçerik Yer Tutucusu 2">
            <a:extLst>
              <a:ext uri="{FF2B5EF4-FFF2-40B4-BE49-F238E27FC236}">
                <a16:creationId xmlns:a16="http://schemas.microsoft.com/office/drawing/2014/main" id="{ECD3349B-CD12-3261-0DFB-87DE61EAA31E}"/>
              </a:ext>
            </a:extLst>
          </p:cNvPr>
          <p:cNvSpPr>
            <a:spLocks noGrp="1"/>
          </p:cNvSpPr>
          <p:nvPr>
            <p:ph idx="1"/>
          </p:nvPr>
        </p:nvSpPr>
        <p:spPr>
          <a:xfrm>
            <a:off x="1026736" y="1187777"/>
            <a:ext cx="10515600" cy="5168295"/>
          </a:xfrm>
        </p:spPr>
        <p:txBody>
          <a:bodyPr>
            <a:normAutofit fontScale="92500" lnSpcReduction="20000"/>
          </a:bodyPr>
          <a:lstStyle/>
          <a:p>
            <a:pPr marL="0" indent="0">
              <a:buNone/>
            </a:pPr>
            <a:r>
              <a:rPr lang="tr-TR" sz="2800" b="1" dirty="0">
                <a:effectLst/>
                <a:latin typeface="Calibri" panose="020F0502020204030204" pitchFamily="34" charset="0"/>
                <a:ea typeface="Calibri" panose="020F0502020204030204" pitchFamily="34" charset="0"/>
              </a:rPr>
              <a:t>1-</a:t>
            </a:r>
            <a:r>
              <a:rPr lang="tr-TR" sz="2800" dirty="0">
                <a:effectLst/>
                <a:latin typeface="Calibri" panose="020F0502020204030204" pitchFamily="34" charset="0"/>
                <a:ea typeface="Calibri" panose="020F0502020204030204" pitchFamily="34" charset="0"/>
              </a:rPr>
              <a:t>Bölünen kurumun bölünme tarihine kadar olan dönemle ilgili tahakkuk etmiş ya da tahakkuk edecek vergi borçlarına ilişkin olarak, devralan kurumun devraldığı varlıkların  EMSAL BEDEL ile sınırlı müteselsil sorumluluğunun anlam ve sınırı nedir?</a:t>
            </a:r>
          </a:p>
          <a:p>
            <a:pPr marL="0" indent="0">
              <a:buNone/>
            </a:pPr>
            <a:r>
              <a:rPr lang="tr-TR" sz="2800" dirty="0">
                <a:effectLst/>
                <a:latin typeface="Calibri" panose="020F0502020204030204" pitchFamily="34" charset="0"/>
                <a:ea typeface="Calibri" panose="020F0502020204030204" pitchFamily="34" charset="0"/>
              </a:rPr>
              <a:t>Hangi tarihteki emsal bedel olarak anlaşılmalıdır; devir tarihindeki mi yoksa müteselsil borcun tahakkuk ettiği tarihteki emsal bedel mi?</a:t>
            </a:r>
          </a:p>
          <a:p>
            <a:pPr marL="0" indent="0">
              <a:buNone/>
            </a:pPr>
            <a:r>
              <a:rPr lang="tr-TR" sz="2800" b="1" dirty="0">
                <a:effectLst/>
                <a:latin typeface="Calibri" panose="020F0502020204030204" pitchFamily="34" charset="0"/>
                <a:ea typeface="Calibri" panose="020F0502020204030204" pitchFamily="34" charset="0"/>
              </a:rPr>
              <a:t>2-</a:t>
            </a:r>
            <a:r>
              <a:rPr lang="tr-TR" sz="2800" dirty="0">
                <a:effectLst/>
                <a:latin typeface="Calibri" panose="020F0502020204030204" pitchFamily="34" charset="0"/>
                <a:ea typeface="Calibri" panose="020F0502020204030204" pitchFamily="34" charset="0"/>
              </a:rPr>
              <a:t>Şirket bilançosunda daha önce, ticari mal ya da mamul olarak gözüken bir varlığın duran varlıklar arasına alındıktan sonra kısmi bölünmeye konu edilip edilemeyeceği</a:t>
            </a:r>
          </a:p>
          <a:p>
            <a:pPr marL="0" indent="0">
              <a:buNone/>
            </a:pPr>
            <a:r>
              <a:rPr lang="tr-TR" sz="2800" b="1" dirty="0">
                <a:effectLst/>
                <a:latin typeface="Calibri" panose="020F0502020204030204" pitchFamily="34" charset="0"/>
                <a:ea typeface="Calibri" panose="020F0502020204030204" pitchFamily="34" charset="0"/>
              </a:rPr>
              <a:t>3-</a:t>
            </a:r>
            <a:r>
              <a:rPr lang="tr-TR" sz="2800" dirty="0">
                <a:effectLst/>
                <a:latin typeface="Calibri" panose="020F0502020204030204" pitchFamily="34" charset="0"/>
                <a:ea typeface="Calibri" panose="020F0502020204030204" pitchFamily="34" charset="0"/>
              </a:rPr>
              <a:t>Tek bir taşınmaz üzerinde ticari (üretim veya hizmet) faaliyetini sürdüren bir kurumun, mevcut faaliyetini kiralık başka bir taşınmaza naklederek atıl kalan taşınmazının kısmi bölünmeye konu edilip edilemeyeceği</a:t>
            </a:r>
          </a:p>
          <a:p>
            <a:pPr marL="0" indent="0">
              <a:buNone/>
            </a:pPr>
            <a:r>
              <a:rPr lang="tr-TR" sz="2800" b="1" dirty="0">
                <a:effectLst/>
                <a:latin typeface="Calibri" panose="020F0502020204030204" pitchFamily="34" charset="0"/>
                <a:ea typeface="Calibri" panose="020F0502020204030204" pitchFamily="34" charset="0"/>
              </a:rPr>
              <a:t>4-</a:t>
            </a:r>
            <a:r>
              <a:rPr lang="tr-TR" sz="2800" dirty="0">
                <a:effectLst/>
                <a:latin typeface="Calibri" panose="020F0502020204030204" pitchFamily="34" charset="0"/>
                <a:ea typeface="Calibri" panose="020F0502020204030204" pitchFamily="34" charset="0"/>
              </a:rPr>
              <a:t>Banka lehine ipotekli olan taşınmazın “muvafakatname” olmaksızın kısmi bölünmeye konu edilmesi mümkün mü?</a:t>
            </a:r>
          </a:p>
          <a:p>
            <a:pPr marL="0" indent="0">
              <a:buNone/>
            </a:pPr>
            <a:r>
              <a:rPr lang="tr-TR" sz="2800" b="1" dirty="0">
                <a:effectLst/>
                <a:latin typeface="Calibri" panose="020F0502020204030204" pitchFamily="34" charset="0"/>
                <a:ea typeface="Calibri" panose="020F0502020204030204" pitchFamily="34" charset="0"/>
              </a:rPr>
              <a:t>5-</a:t>
            </a:r>
            <a:r>
              <a:rPr lang="tr-TR" sz="2800" dirty="0">
                <a:effectLst/>
                <a:latin typeface="Calibri" panose="020F0502020204030204" pitchFamily="34" charset="0"/>
                <a:ea typeface="Calibri" panose="020F0502020204030204" pitchFamily="34" charset="0"/>
              </a:rPr>
              <a:t>İştirak hisseleri parça parça kısmi bölünmeye konu edilebilir mi?</a:t>
            </a:r>
          </a:p>
          <a:p>
            <a:endParaRPr lang="tr-TR" dirty="0">
              <a:latin typeface="Calibri" panose="020F0502020204030204" pitchFamily="34" charset="0"/>
              <a:ea typeface="Calibri" panose="020F0502020204030204" pitchFamily="34" charset="0"/>
            </a:endParaRPr>
          </a:p>
          <a:p>
            <a:endParaRPr lang="tr-TR" sz="2800" dirty="0">
              <a:effectLst/>
              <a:latin typeface="Calibri" panose="020F0502020204030204" pitchFamily="34" charset="0"/>
              <a:ea typeface="Calibri" panose="020F0502020204030204" pitchFamily="34" charset="0"/>
            </a:endParaRPr>
          </a:p>
          <a:p>
            <a:endParaRPr lang="tr-TR" dirty="0">
              <a:latin typeface="Calibri" panose="020F0502020204030204" pitchFamily="34" charset="0"/>
              <a:ea typeface="Calibri" panose="020F0502020204030204" pitchFamily="34" charset="0"/>
            </a:endParaRPr>
          </a:p>
          <a:p>
            <a:endParaRPr lang="tr-TR" sz="2800" dirty="0">
              <a:effectLst/>
              <a:latin typeface="Calibri" panose="020F0502020204030204" pitchFamily="34" charset="0"/>
              <a:ea typeface="Calibri" panose="020F0502020204030204" pitchFamily="34" charset="0"/>
            </a:endParaRPr>
          </a:p>
          <a:p>
            <a:endParaRPr lang="tr-TR" dirty="0">
              <a:latin typeface="Calibri" panose="020F0502020204030204" pitchFamily="34" charset="0"/>
              <a:ea typeface="Calibri" panose="020F0502020204030204" pitchFamily="34" charset="0"/>
            </a:endParaRPr>
          </a:p>
          <a:p>
            <a:endParaRPr lang="tr-TR" sz="2800" dirty="0">
              <a:effectLst/>
              <a:latin typeface="Calibri" panose="020F0502020204030204" pitchFamily="34" charset="0"/>
              <a:ea typeface="Calibri" panose="020F0502020204030204" pitchFamily="34" charset="0"/>
            </a:endParaRPr>
          </a:p>
          <a:p>
            <a:endParaRPr lang="tr-TR" dirty="0">
              <a:latin typeface="Calibri" panose="020F0502020204030204" pitchFamily="34" charset="0"/>
              <a:ea typeface="Calibri" panose="020F0502020204030204" pitchFamily="34" charset="0"/>
            </a:endParaRPr>
          </a:p>
          <a:p>
            <a:pPr marL="0" indent="0">
              <a:buNone/>
            </a:pPr>
            <a:endParaRPr lang="tr-TR" b="1" dirty="0"/>
          </a:p>
        </p:txBody>
      </p:sp>
    </p:spTree>
    <p:extLst>
      <p:ext uri="{BB962C8B-B14F-4D97-AF65-F5344CB8AC3E}">
        <p14:creationId xmlns:p14="http://schemas.microsoft.com/office/powerpoint/2010/main" val="23449865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E81884-CB6C-6918-AB5D-361ADD5CA1A9}"/>
              </a:ext>
            </a:extLst>
          </p:cNvPr>
          <p:cNvSpPr>
            <a:spLocks noGrp="1"/>
          </p:cNvSpPr>
          <p:nvPr>
            <p:ph type="title"/>
          </p:nvPr>
        </p:nvSpPr>
        <p:spPr>
          <a:xfrm>
            <a:off x="838200" y="365125"/>
            <a:ext cx="10515600" cy="483287"/>
          </a:xfrm>
        </p:spPr>
        <p:txBody>
          <a:bodyPr>
            <a:normAutofit fontScale="90000"/>
          </a:bodyPr>
          <a:lstStyle/>
          <a:p>
            <a:r>
              <a:rPr lang="tr-TR" b="1" dirty="0"/>
              <a:t>Özellikli Konular</a:t>
            </a:r>
          </a:p>
        </p:txBody>
      </p:sp>
      <p:sp>
        <p:nvSpPr>
          <p:cNvPr id="3" name="İçerik Yer Tutucusu 2">
            <a:extLst>
              <a:ext uri="{FF2B5EF4-FFF2-40B4-BE49-F238E27FC236}">
                <a16:creationId xmlns:a16="http://schemas.microsoft.com/office/drawing/2014/main" id="{ECD3349B-CD12-3261-0DFB-87DE61EAA31E}"/>
              </a:ext>
            </a:extLst>
          </p:cNvPr>
          <p:cNvSpPr>
            <a:spLocks noGrp="1"/>
          </p:cNvSpPr>
          <p:nvPr>
            <p:ph idx="1"/>
          </p:nvPr>
        </p:nvSpPr>
        <p:spPr>
          <a:xfrm>
            <a:off x="1026736" y="1187777"/>
            <a:ext cx="10515600" cy="5015060"/>
          </a:xfrm>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tr-TR"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6-</a:t>
            </a:r>
            <a:r>
              <a:rPr kumimoji="0" lang="tr-TR"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Mevcut iştirak hisselerine ilaveten, itibari değeri ile  bedelsiz ve rüçhan hakkı kullanılarak iktisap edilen hisseler ile itibari değerinden farklı primli olarak iktisap edilen hisselerin süre yönünden kısmi bölünme karşısındaki durumları…</a:t>
            </a:r>
          </a:p>
          <a:p>
            <a:pPr marL="0" marR="0" lvl="0" indent="0" fontAlgn="auto">
              <a:lnSpc>
                <a:spcPct val="70000"/>
              </a:lnSpc>
              <a:spcAft>
                <a:spcPts val="0"/>
              </a:spcAft>
              <a:buClrTx/>
              <a:buSzTx/>
              <a:buNone/>
              <a:tabLst/>
              <a:defRPr/>
            </a:pPr>
            <a:r>
              <a:rPr lang="tr-TR" sz="2200" b="1" dirty="0">
                <a:latin typeface="Calibri" panose="020F0502020204030204" pitchFamily="34" charset="0"/>
                <a:ea typeface="Calibri" panose="020F0502020204030204" pitchFamily="34" charset="0"/>
              </a:rPr>
              <a:t>7-</a:t>
            </a:r>
            <a:r>
              <a:rPr lang="tr-TR" sz="2200" dirty="0">
                <a:latin typeface="Calibri" panose="020F0502020204030204" pitchFamily="34" charset="0"/>
                <a:ea typeface="Calibri" panose="020F0502020204030204" pitchFamily="34" charset="0"/>
              </a:rPr>
              <a:t>Kısmi bölünme ile varlıkları devralan şirket hisseleri, bir kısmı bölünen şirkete bir kısmı ise bölünen şirket ortaklarına olmak üzere parçalı devredilebilir mi?</a:t>
            </a:r>
          </a:p>
          <a:p>
            <a:pPr marL="0" marR="0" lvl="0" indent="0" fontAlgn="auto">
              <a:lnSpc>
                <a:spcPct val="70000"/>
              </a:lnSpc>
              <a:spcAft>
                <a:spcPts val="0"/>
              </a:spcAft>
              <a:buClrTx/>
              <a:buSzTx/>
              <a:buNone/>
              <a:tabLst/>
              <a:defRPr/>
            </a:pPr>
            <a:r>
              <a:rPr lang="tr-TR" sz="2200" b="1" dirty="0">
                <a:latin typeface="Calibri" panose="020F0502020204030204" pitchFamily="34" charset="0"/>
                <a:ea typeface="Calibri" panose="020F0502020204030204" pitchFamily="34" charset="0"/>
              </a:rPr>
              <a:t>8-</a:t>
            </a:r>
            <a:r>
              <a:rPr lang="tr-TR" sz="2200" dirty="0">
                <a:latin typeface="Calibri" panose="020F0502020204030204" pitchFamily="34" charset="0"/>
                <a:ea typeface="Calibri" panose="020F0502020204030204" pitchFamily="34" charset="0"/>
              </a:rPr>
              <a:t>Kısmi bölünmede DEVİR KDV hesabının durumu…</a:t>
            </a:r>
          </a:p>
          <a:p>
            <a:pPr marL="0" marR="0" lvl="0" indent="0" fontAlgn="auto">
              <a:lnSpc>
                <a:spcPct val="70000"/>
              </a:lnSpc>
              <a:spcAft>
                <a:spcPts val="0"/>
              </a:spcAft>
              <a:buClrTx/>
              <a:buSzTx/>
              <a:buNone/>
              <a:tabLst/>
              <a:defRPr/>
            </a:pPr>
            <a:r>
              <a:rPr lang="tr-TR" sz="2200" b="1" dirty="0">
                <a:latin typeface="Calibri" panose="020F0502020204030204" pitchFamily="34" charset="0"/>
                <a:ea typeface="Calibri" panose="020F0502020204030204" pitchFamily="34" charset="0"/>
              </a:rPr>
              <a:t>9-</a:t>
            </a:r>
            <a:r>
              <a:rPr lang="tr-TR" sz="2200" dirty="0">
                <a:latin typeface="Calibri" panose="020F0502020204030204" pitchFamily="34" charset="0"/>
                <a:ea typeface="Calibri" panose="020F0502020204030204" pitchFamily="34" charset="0"/>
              </a:rPr>
              <a:t>Hukuki nedenlerle devredilemeyen kredi sözleşmesi bulunması halinde kısmi bölünme mümkün müdür?</a:t>
            </a:r>
          </a:p>
          <a:p>
            <a:pPr marL="0" marR="0" lvl="0" indent="0" fontAlgn="auto">
              <a:lnSpc>
                <a:spcPct val="70000"/>
              </a:lnSpc>
              <a:spcAft>
                <a:spcPts val="0"/>
              </a:spcAft>
              <a:buClrTx/>
              <a:buSzTx/>
              <a:buNone/>
              <a:tabLst/>
              <a:defRPr/>
            </a:pPr>
            <a:r>
              <a:rPr lang="tr-TR" sz="2200" b="1" dirty="0">
                <a:latin typeface="Calibri" panose="020F0502020204030204" pitchFamily="34" charset="0"/>
                <a:ea typeface="Calibri" panose="020F0502020204030204" pitchFamily="34" charset="0"/>
              </a:rPr>
              <a:t>10-</a:t>
            </a:r>
            <a:r>
              <a:rPr lang="tr-TR" sz="2200" dirty="0">
                <a:latin typeface="Calibri" panose="020F0502020204030204" pitchFamily="34" charset="0"/>
                <a:ea typeface="Calibri" panose="020F0502020204030204" pitchFamily="34" charset="0"/>
              </a:rPr>
              <a:t>Üst hakkı ile İntifa hakkının kısmi bölünmeye konu edilebilirliği</a:t>
            </a:r>
          </a:p>
          <a:p>
            <a:pPr marL="0" marR="0" lvl="0" indent="0" fontAlgn="auto">
              <a:lnSpc>
                <a:spcPct val="70000"/>
              </a:lnSpc>
              <a:spcAft>
                <a:spcPts val="0"/>
              </a:spcAft>
              <a:buClrTx/>
              <a:buSzTx/>
              <a:buNone/>
              <a:tabLst/>
              <a:defRPr/>
            </a:pPr>
            <a:r>
              <a:rPr lang="tr-TR" sz="2200" b="1" dirty="0">
                <a:latin typeface="Calibri" panose="020F0502020204030204" pitchFamily="34" charset="0"/>
                <a:ea typeface="Calibri" panose="020F0502020204030204" pitchFamily="34" charset="0"/>
              </a:rPr>
              <a:t>11-</a:t>
            </a:r>
            <a:r>
              <a:rPr lang="tr-TR" sz="2200" dirty="0">
                <a:latin typeface="Calibri" panose="020F0502020204030204" pitchFamily="34" charset="0"/>
                <a:ea typeface="Calibri" panose="020F0502020204030204" pitchFamily="34" charset="0"/>
              </a:rPr>
              <a:t>Ticari işletmelerin fonksiyon açısından ayrılabilen işletme kollarının kısmi bölünmeye konu edilebilmesi</a:t>
            </a:r>
          </a:p>
          <a:p>
            <a:pPr marL="0" marR="0" lvl="0" indent="0" fontAlgn="auto">
              <a:lnSpc>
                <a:spcPct val="70000"/>
              </a:lnSpc>
              <a:spcAft>
                <a:spcPts val="0"/>
              </a:spcAft>
              <a:buClrTx/>
              <a:buSzTx/>
              <a:buNone/>
              <a:tabLst/>
              <a:defRPr/>
            </a:pPr>
            <a:r>
              <a:rPr lang="tr-TR" sz="2200" b="1" dirty="0">
                <a:latin typeface="Calibri" panose="020F0502020204030204" pitchFamily="34" charset="0"/>
                <a:ea typeface="Calibri" panose="020F0502020204030204" pitchFamily="34" charset="0"/>
              </a:rPr>
              <a:t>12-</a:t>
            </a:r>
            <a:r>
              <a:rPr lang="tr-TR" sz="2200" dirty="0">
                <a:latin typeface="Calibri" panose="020F0502020204030204" pitchFamily="34" charset="0"/>
                <a:ea typeface="Calibri" panose="020F0502020204030204" pitchFamily="34" charset="0"/>
              </a:rPr>
              <a:t>Kısmi bölünme nedeniyle yeni şirkette çalışmaya devam eden personelin kümülatif vergi matrahlarının aynen devamı ve işveren değişikliği sayılmaması</a:t>
            </a:r>
          </a:p>
          <a:p>
            <a:pPr marL="0" marR="0" lvl="0" indent="0" fontAlgn="auto">
              <a:lnSpc>
                <a:spcPct val="70000"/>
              </a:lnSpc>
              <a:spcAft>
                <a:spcPts val="0"/>
              </a:spcAft>
              <a:buClrTx/>
              <a:buSzTx/>
              <a:buNone/>
              <a:tabLst/>
              <a:defRPr/>
            </a:pPr>
            <a:r>
              <a:rPr lang="tr-TR" sz="2200" b="1" dirty="0">
                <a:latin typeface="Calibri" panose="020F0502020204030204" pitchFamily="34" charset="0"/>
                <a:ea typeface="Calibri" panose="020F0502020204030204" pitchFamily="34" charset="0"/>
              </a:rPr>
              <a:t>13-</a:t>
            </a:r>
            <a:r>
              <a:rPr lang="tr-TR" sz="2200" dirty="0">
                <a:latin typeface="Calibri" panose="020F0502020204030204" pitchFamily="34" charset="0"/>
                <a:ea typeface="Calibri" panose="020F0502020204030204" pitchFamily="34" charset="0"/>
              </a:rPr>
              <a:t>Bölünen şirketin işlettiği birden fazla üretim ve hizmet işletmelerinden bir kısmının taşınmazlarıyla birlikte komple kiraya vererek sadece kira geliri elde ettiği  işletmenin kısmi bölünmesi</a:t>
            </a:r>
          </a:p>
          <a:p>
            <a:pPr marL="0" marR="0" lvl="0" indent="0" fontAlgn="auto">
              <a:lnSpc>
                <a:spcPct val="70000"/>
              </a:lnSpc>
              <a:spcAft>
                <a:spcPts val="0"/>
              </a:spcAft>
              <a:buClrTx/>
              <a:buSzTx/>
              <a:buNone/>
              <a:tabLst/>
              <a:defRPr/>
            </a:pPr>
            <a:r>
              <a:rPr lang="tr-TR" sz="2200" b="1" dirty="0">
                <a:latin typeface="Calibri" panose="020F0502020204030204" pitchFamily="34" charset="0"/>
                <a:ea typeface="Calibri" panose="020F0502020204030204" pitchFamily="34" charset="0"/>
              </a:rPr>
              <a:t>14-</a:t>
            </a:r>
            <a:r>
              <a:rPr lang="tr-TR" sz="2200" dirty="0">
                <a:latin typeface="Calibri" panose="020F0502020204030204" pitchFamily="34" charset="0"/>
                <a:ea typeface="Calibri" panose="020F0502020204030204" pitchFamily="34" charset="0"/>
              </a:rPr>
              <a:t>Kaydi negatif varlık devrinde devralan şirket hisselerinin ortaklara devrinde vergileme</a:t>
            </a:r>
          </a:p>
        </p:txBody>
      </p:sp>
    </p:spTree>
    <p:extLst>
      <p:ext uri="{BB962C8B-B14F-4D97-AF65-F5344CB8AC3E}">
        <p14:creationId xmlns:p14="http://schemas.microsoft.com/office/powerpoint/2010/main" val="29222224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F3A5A3-FB39-4EEB-1A3B-A7FB2C01AB5B}"/>
              </a:ext>
            </a:extLst>
          </p:cNvPr>
          <p:cNvSpPr>
            <a:spLocks noGrp="1"/>
          </p:cNvSpPr>
          <p:nvPr>
            <p:ph type="title"/>
          </p:nvPr>
        </p:nvSpPr>
        <p:spPr>
          <a:xfrm>
            <a:off x="838200" y="365125"/>
            <a:ext cx="10515600" cy="2849415"/>
          </a:xfrm>
        </p:spPr>
        <p:txBody>
          <a:bodyPr/>
          <a:lstStyle/>
          <a:p>
            <a:pPr algn="ctr"/>
            <a:r>
              <a:rPr lang="tr-TR" b="1" dirty="0"/>
              <a:t>Teşekkürler. </a:t>
            </a:r>
            <a:br>
              <a:rPr lang="tr-TR" b="1" dirty="0"/>
            </a:br>
            <a:br>
              <a:rPr lang="tr-TR" b="1" dirty="0"/>
            </a:br>
            <a:r>
              <a:rPr lang="tr-TR" b="1" dirty="0"/>
              <a:t>İzmir YMM Odası-13.09.2023</a:t>
            </a:r>
          </a:p>
        </p:txBody>
      </p:sp>
      <p:sp>
        <p:nvSpPr>
          <p:cNvPr id="3" name="İçerik Yer Tutucusu 2">
            <a:extLst>
              <a:ext uri="{FF2B5EF4-FFF2-40B4-BE49-F238E27FC236}">
                <a16:creationId xmlns:a16="http://schemas.microsoft.com/office/drawing/2014/main" id="{C01D0EB4-F937-AEE5-3BEE-EA6DF912D067}"/>
              </a:ext>
            </a:extLst>
          </p:cNvPr>
          <p:cNvSpPr>
            <a:spLocks noGrp="1"/>
          </p:cNvSpPr>
          <p:nvPr>
            <p:ph idx="1"/>
          </p:nvPr>
        </p:nvSpPr>
        <p:spPr>
          <a:xfrm>
            <a:off x="838200" y="3214539"/>
            <a:ext cx="10515600" cy="2962423"/>
          </a:xfrm>
        </p:spPr>
        <p:txBody>
          <a:bodyPr/>
          <a:lstStyle/>
          <a:p>
            <a:pPr marL="0" indent="0">
              <a:buNone/>
            </a:pPr>
            <a:endParaRPr lang="tr-TR" dirty="0"/>
          </a:p>
          <a:p>
            <a:pPr marL="0" indent="0" algn="ctr">
              <a:buNone/>
            </a:pPr>
            <a:r>
              <a:rPr lang="tr-TR" sz="4400" b="1" dirty="0"/>
              <a:t>EKREM KAYI</a:t>
            </a:r>
          </a:p>
          <a:p>
            <a:pPr marL="0" indent="0" algn="ctr">
              <a:buNone/>
            </a:pPr>
            <a:r>
              <a:rPr lang="tr-TR" sz="4400" b="1" dirty="0"/>
              <a:t> YMM</a:t>
            </a:r>
          </a:p>
          <a:p>
            <a:pPr marL="0" indent="0">
              <a:buNone/>
            </a:pPr>
            <a:endParaRPr lang="tr-TR" dirty="0"/>
          </a:p>
        </p:txBody>
      </p:sp>
    </p:spTree>
    <p:extLst>
      <p:ext uri="{BB962C8B-B14F-4D97-AF65-F5344CB8AC3E}">
        <p14:creationId xmlns:p14="http://schemas.microsoft.com/office/powerpoint/2010/main" val="1062610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F63DE8-10D6-A6CA-5254-F58211918B10}"/>
              </a:ext>
            </a:extLst>
          </p:cNvPr>
          <p:cNvSpPr>
            <a:spLocks noGrp="1"/>
          </p:cNvSpPr>
          <p:nvPr>
            <p:ph type="title"/>
          </p:nvPr>
        </p:nvSpPr>
        <p:spPr>
          <a:xfrm>
            <a:off x="838200" y="365126"/>
            <a:ext cx="10515600" cy="747238"/>
          </a:xfrm>
        </p:spPr>
        <p:txBody>
          <a:bodyPr/>
          <a:lstStyle/>
          <a:p>
            <a:r>
              <a:rPr lang="tr-TR" b="0" i="0" dirty="0">
                <a:solidFill>
                  <a:srgbClr val="000000"/>
                </a:solidFill>
                <a:effectLst/>
                <a:latin typeface="Open Sans" panose="020B0606030504020204" pitchFamily="34" charset="0"/>
              </a:rPr>
              <a:t>Bölünme Sözleşmesi Ve Bölünme Planı </a:t>
            </a:r>
            <a:endParaRPr lang="tr-TR" dirty="0"/>
          </a:p>
        </p:txBody>
      </p:sp>
      <p:sp>
        <p:nvSpPr>
          <p:cNvPr id="3" name="İçerik Yer Tutucusu 2">
            <a:extLst>
              <a:ext uri="{FF2B5EF4-FFF2-40B4-BE49-F238E27FC236}">
                <a16:creationId xmlns:a16="http://schemas.microsoft.com/office/drawing/2014/main" id="{287EC520-7E3D-58F8-67EC-6D93B4FC1274}"/>
              </a:ext>
            </a:extLst>
          </p:cNvPr>
          <p:cNvSpPr>
            <a:spLocks noGrp="1"/>
          </p:cNvSpPr>
          <p:nvPr>
            <p:ph idx="1"/>
          </p:nvPr>
        </p:nvSpPr>
        <p:spPr>
          <a:xfrm>
            <a:off x="838200" y="1432874"/>
            <a:ext cx="10515600" cy="5165889"/>
          </a:xfrm>
        </p:spPr>
        <p:txBody>
          <a:bodyPr>
            <a:noAutofit/>
          </a:bodyPr>
          <a:lstStyle/>
          <a:p>
            <a:pPr marL="0" indent="0" algn="just">
              <a:spcAft>
                <a:spcPts val="800"/>
              </a:spcAft>
              <a:buNone/>
            </a:pPr>
            <a:r>
              <a:rPr lang="tr-TR" sz="1400" dirty="0">
                <a:solidFill>
                  <a:srgbClr val="000000"/>
                </a:solidFill>
                <a:latin typeface="Open Sans" panose="020B0606030504020204" pitchFamily="34" charset="0"/>
              </a:rPr>
              <a:t>Bölünmeye katılan ticaret şirketleri arasında yazılı şekil şartına tabi olan bu sözleşme, bölünme sözleşmesi olarak ifade edilmiştir. Bölünmeye katılan şirketlerin, yönetim organlarınca imzalanır ve şirket genel kurulu tarafından onaylanır. Bölünme sözleşmesinin içeriği TTK’nın 167. maddesinde kalemler halinde sayılmıştır. Buna göre;</a:t>
            </a:r>
          </a:p>
          <a:p>
            <a:pPr algn="just"/>
            <a:r>
              <a:rPr lang="tr-TR" sz="1400" b="0" i="0" dirty="0">
                <a:solidFill>
                  <a:srgbClr val="000000"/>
                </a:solidFill>
                <a:effectLst/>
                <a:latin typeface="Open Sans" panose="020B0606030504020204" pitchFamily="34" charset="0"/>
              </a:rPr>
              <a:t>a) Bölünmeye katılan şirketlerin ticaret unvanlarını, merkezlerini ve türlerini,</a:t>
            </a:r>
          </a:p>
          <a:p>
            <a:pPr algn="just"/>
            <a:r>
              <a:rPr lang="tr-TR" sz="1400" b="0" i="0" dirty="0">
                <a:solidFill>
                  <a:srgbClr val="000000"/>
                </a:solidFill>
                <a:effectLst/>
                <a:latin typeface="Open Sans" panose="020B0606030504020204" pitchFamily="34" charset="0"/>
              </a:rPr>
              <a:t>b) Aktif ve pasif malvarlığı konularının devir amacıyla bölümlere ayrılmasını ve tahsisini; açık tanımlamayla, bu bölümlere ilişkin envanteri; taşınmazları, kıymetli evrakı ve maddi olmayan malvarlığını teker teker gösteren listeyi,</a:t>
            </a:r>
          </a:p>
          <a:p>
            <a:pPr algn="just"/>
            <a:r>
              <a:rPr lang="tr-TR" sz="1400" b="0" i="0" dirty="0">
                <a:solidFill>
                  <a:srgbClr val="000000"/>
                </a:solidFill>
                <a:effectLst/>
                <a:latin typeface="Open Sans" panose="020B0606030504020204" pitchFamily="34" charset="0"/>
              </a:rPr>
              <a:t>c) Payların değişim oranını ve gereğinde ödenecek denkleştirme tutarını ve devreden şirketin ortaklarının, devralan şirketteki ortaklık haklarına ilişkin açıklamaları,</a:t>
            </a:r>
          </a:p>
          <a:p>
            <a:pPr algn="just"/>
            <a:r>
              <a:rPr lang="tr-TR" sz="1400" b="0" i="0" dirty="0">
                <a:solidFill>
                  <a:srgbClr val="000000"/>
                </a:solidFill>
                <a:effectLst/>
                <a:latin typeface="Open Sans" panose="020B0606030504020204" pitchFamily="34" charset="0"/>
              </a:rPr>
              <a:t>d) Devralan şirketin; intifa senedi, oydan yoksun pay ve özel hak sahiplerine tahsis ettiği hakları,</a:t>
            </a:r>
          </a:p>
          <a:p>
            <a:pPr algn="just"/>
            <a:r>
              <a:rPr lang="tr-TR" sz="1400" b="0" i="0" dirty="0">
                <a:solidFill>
                  <a:srgbClr val="000000"/>
                </a:solidFill>
                <a:effectLst/>
                <a:latin typeface="Open Sans" panose="020B0606030504020204" pitchFamily="34" charset="0"/>
              </a:rPr>
              <a:t>e) Şirket paylarının değişim tarzlarını,</a:t>
            </a:r>
          </a:p>
          <a:p>
            <a:pPr algn="just"/>
            <a:r>
              <a:rPr lang="tr-TR" sz="1400" b="0" i="0" dirty="0">
                <a:solidFill>
                  <a:srgbClr val="000000"/>
                </a:solidFill>
                <a:effectLst/>
                <a:latin typeface="Open Sans" panose="020B0606030504020204" pitchFamily="34" charset="0"/>
              </a:rPr>
              <a:t>f) Şirket paylarının bilanço karına hangi tarihten itibaren hak kazanacaklarını ve bu istem hakkının özelliklerini,</a:t>
            </a:r>
          </a:p>
          <a:p>
            <a:pPr algn="just"/>
            <a:r>
              <a:rPr lang="tr-TR" sz="1400" b="0" i="0" dirty="0">
                <a:solidFill>
                  <a:srgbClr val="000000"/>
                </a:solidFill>
                <a:effectLst/>
                <a:latin typeface="Open Sans" panose="020B0606030504020204" pitchFamily="34" charset="0"/>
              </a:rPr>
              <a:t>g) Devreden şirketin işlemlerinin hangi tarihten itibaren devralan şirketin hesabına yapılmış kabul edildiğini,</a:t>
            </a:r>
          </a:p>
          <a:p>
            <a:pPr algn="just"/>
            <a:r>
              <a:rPr lang="tr-TR" sz="1400" b="0" i="0" dirty="0">
                <a:solidFill>
                  <a:srgbClr val="000000"/>
                </a:solidFill>
                <a:effectLst/>
                <a:latin typeface="Open Sans" panose="020B0606030504020204" pitchFamily="34" charset="0"/>
              </a:rPr>
              <a:t>h) Yönetim organlarının üyelerine, müdürlere, yönetim hakkına sahip kişilere ve denetçilere tanınan özel menfaatleri,</a:t>
            </a:r>
          </a:p>
          <a:p>
            <a:pPr algn="just"/>
            <a:r>
              <a:rPr lang="tr-TR" sz="1400" b="0" i="0" dirty="0">
                <a:solidFill>
                  <a:srgbClr val="000000"/>
                </a:solidFill>
                <a:effectLst/>
                <a:latin typeface="Open Sans" panose="020B0606030504020204" pitchFamily="34" charset="0"/>
              </a:rPr>
              <a:t>i) Bölünme sonucu devralan şirketlere geçen iş ilişkilerinin listesini, içerir.</a:t>
            </a:r>
          </a:p>
          <a:p>
            <a:pPr marL="0" indent="0" algn="just">
              <a:lnSpc>
                <a:spcPct val="107000"/>
              </a:lnSpc>
              <a:spcAft>
                <a:spcPts val="800"/>
              </a:spcAft>
              <a:buNone/>
            </a:pPr>
            <a:r>
              <a:rPr lang="tr-TR" sz="1400" dirty="0">
                <a:solidFill>
                  <a:srgbClr val="000000"/>
                </a:solidFill>
                <a:latin typeface="Open Sans" panose="020B0606030504020204" pitchFamily="34" charset="0"/>
              </a:rPr>
              <a:t>Bölünme sözleşmesinde ve planında yer alması gereken bu zorunlu hususlar dışında bölünmeye katılan şirketler, sözleşmenin veya planın konusunu tayin ve hükümlerini düzenlemede kural olarak serbesttirler. Bu anlamda bölünme sözleşmesi ve planı ile ilgili olarak zorunlu hususların yanında bu hususları karartmayacak veya bu hususların yanlış anlaşılmasına olanak vermeyecek ihtiyari hususların da sözleşme içinde bulunmasında bir mahsur yoktur.</a:t>
            </a:r>
          </a:p>
        </p:txBody>
      </p:sp>
    </p:spTree>
    <p:extLst>
      <p:ext uri="{BB962C8B-B14F-4D97-AF65-F5344CB8AC3E}">
        <p14:creationId xmlns:p14="http://schemas.microsoft.com/office/powerpoint/2010/main" val="3761379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C5EA99-B1A6-233E-651A-EF633466FEAF}"/>
              </a:ext>
            </a:extLst>
          </p:cNvPr>
          <p:cNvSpPr>
            <a:spLocks noGrp="1"/>
          </p:cNvSpPr>
          <p:nvPr>
            <p:ph type="title"/>
          </p:nvPr>
        </p:nvSpPr>
        <p:spPr/>
        <p:txBody>
          <a:bodyPr>
            <a:normAutofit fontScale="90000"/>
          </a:bodyPr>
          <a:lstStyle/>
          <a:p>
            <a:pPr>
              <a:lnSpc>
                <a:spcPct val="107000"/>
              </a:lnSpc>
              <a:spcAft>
                <a:spcPts val="800"/>
              </a:spcAft>
            </a:pPr>
            <a:r>
              <a:rPr lang="tr-TR" sz="4400" b="1" kern="100" dirty="0">
                <a:effectLst/>
                <a:latin typeface="Calibri" panose="020F0502020204030204" pitchFamily="34" charset="0"/>
                <a:ea typeface="Calibri" panose="020F0502020204030204" pitchFamily="34" charset="0"/>
                <a:cs typeface="Times New Roman" panose="02020603050405020304" pitchFamily="18" charset="0"/>
              </a:rPr>
              <a:t>BÖLÜNME RAPORU</a:t>
            </a:r>
            <a:br>
              <a:rPr lang="tr-TR"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65BDA5B2-74CE-9C9F-5E05-6A8E966C5296}"/>
              </a:ext>
            </a:extLst>
          </p:cNvPr>
          <p:cNvSpPr>
            <a:spLocks noGrp="1"/>
          </p:cNvSpPr>
          <p:nvPr>
            <p:ph idx="1"/>
          </p:nvPr>
        </p:nvSpPr>
        <p:spPr/>
        <p:txBody>
          <a:bodyPr>
            <a:normAutofit fontScale="92500" lnSpcReduction="20000"/>
          </a:bodyPr>
          <a:lstStyle/>
          <a:p>
            <a:pPr marL="0" indent="0">
              <a:lnSpc>
                <a:spcPct val="107000"/>
              </a:lnSpc>
              <a:spcAft>
                <a:spcPts val="800"/>
              </a:spcAft>
              <a:buNone/>
            </a:pPr>
            <a:r>
              <a:rPr lang="tr-TR" sz="2800" kern="100" dirty="0">
                <a:effectLst/>
                <a:latin typeface="Calibri" panose="020F0502020204030204" pitchFamily="34" charset="0"/>
                <a:ea typeface="Calibri" panose="020F0502020204030204" pitchFamily="34" charset="0"/>
                <a:cs typeface="Times New Roman" panose="02020603050405020304" pitchFamily="18" charset="0"/>
              </a:rPr>
              <a:t>Bölünme prosedürünün ikinci aşaması bölünme raporudur.</a:t>
            </a:r>
          </a:p>
          <a:p>
            <a:pPr marL="0" indent="0">
              <a:lnSpc>
                <a:spcPct val="107000"/>
              </a:lnSpc>
              <a:spcAft>
                <a:spcPts val="800"/>
              </a:spcAft>
              <a:buNone/>
            </a:pPr>
            <a:r>
              <a:rPr lang="tr-TR" sz="2800" kern="100" dirty="0">
                <a:effectLst/>
                <a:latin typeface="Calibri" panose="020F0502020204030204" pitchFamily="34" charset="0"/>
                <a:ea typeface="Calibri" panose="020F0502020204030204" pitchFamily="34" charset="0"/>
                <a:cs typeface="Times New Roman" panose="02020603050405020304" pitchFamily="18" charset="0"/>
              </a:rPr>
              <a:t>Bölünme raporu, bölünme sözleşmesinde ve planında yer alan kayıtlar, bölünmeye ilişkin kısa bilgiler sunan bir metin niteliğindedir. Bölünmeye katılan şirketlerin pay sahiplerine, genel kurul toplantısından önce bölünmeye ilişkin tatmin edici bilgiler sunulmalıdır. Bu bilgilerin öğrenilmesi ve böylece bilgi alma hakkının kullanılabilmesi için bölünme raporu hazırlanması gerekmektedir. Bölünme raporu, bölünmeye katılan şirketlerin pay sahiplerine bölünmeye ilişkin bilgiler verilmesini sağlamaktadır. </a:t>
            </a:r>
          </a:p>
          <a:p>
            <a:pPr marL="0" indent="0">
              <a:lnSpc>
                <a:spcPct val="107000"/>
              </a:lnSpc>
              <a:spcAft>
                <a:spcPts val="800"/>
              </a:spcAft>
              <a:buNone/>
            </a:pPr>
            <a:r>
              <a:rPr lang="tr-TR" sz="2800" u="sng" kern="100" dirty="0">
                <a:effectLst/>
                <a:latin typeface="Calibri" panose="020F0502020204030204" pitchFamily="34" charset="0"/>
                <a:ea typeface="Calibri" panose="020F0502020204030204" pitchFamily="34" charset="0"/>
                <a:cs typeface="Times New Roman" panose="02020603050405020304" pitchFamily="18" charset="0"/>
              </a:rPr>
              <a:t>Buna karşın, küçük ve orta ölçekli şirketlerde tüm ortakların onaylaması halinde bölünme raporu düzenlenmesinden vazgeçilebilir</a:t>
            </a:r>
            <a:r>
              <a:rPr lang="tr-TR" sz="2800" kern="100" dirty="0">
                <a:effectLst/>
                <a:latin typeface="Calibri" panose="020F0502020204030204" pitchFamily="34" charset="0"/>
                <a:ea typeface="Calibri" panose="020F0502020204030204" pitchFamily="34"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2886168538"/>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1471</TotalTime>
  <Words>6946</Words>
  <Application>Microsoft Office PowerPoint</Application>
  <PresentationFormat>Geniş ekran</PresentationFormat>
  <Paragraphs>1106</Paragraphs>
  <Slides>79</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79</vt:i4>
      </vt:variant>
    </vt:vector>
  </HeadingPairs>
  <TitlesOfParts>
    <vt:vector size="89" baseType="lpstr">
      <vt:lpstr>Arial</vt:lpstr>
      <vt:lpstr>Calibri</vt:lpstr>
      <vt:lpstr>Calibri Light</vt:lpstr>
      <vt:lpstr>Constantia</vt:lpstr>
      <vt:lpstr>Google Sans</vt:lpstr>
      <vt:lpstr>Muli</vt:lpstr>
      <vt:lpstr>Open Sans</vt:lpstr>
      <vt:lpstr>Times New Roman</vt:lpstr>
      <vt:lpstr>Wingdings 2</vt:lpstr>
      <vt:lpstr>Office Teması</vt:lpstr>
      <vt:lpstr>KISMİ BÖLÜNME UYGULAMASI</vt:lpstr>
      <vt:lpstr>BÖLÜNME</vt:lpstr>
      <vt:lpstr>BÖLÜNME</vt:lpstr>
      <vt:lpstr>KISMİ BÖLÜNME</vt:lpstr>
      <vt:lpstr>BÖLÜNME</vt:lpstr>
      <vt:lpstr>Bölünmesine İzin Verilen Şirketler </vt:lpstr>
      <vt:lpstr>BÖLÜNME PROSEDÜRÜ </vt:lpstr>
      <vt:lpstr>Bölünme Sözleşmesi Ve Bölünme Planı </vt:lpstr>
      <vt:lpstr>BÖLÜNME RAPORU </vt:lpstr>
      <vt:lpstr>BÖLÜNME RAPORU</vt:lpstr>
      <vt:lpstr>İNCELEME HAKKI </vt:lpstr>
      <vt:lpstr>BÖLÜNMEDE ALACAKLILARA YAPILACAK ÇAĞRI </vt:lpstr>
      <vt:lpstr>BÖLÜNME KARARINA İLİŞKİN YETERSAYILAR</vt:lpstr>
      <vt:lpstr>BÖLÜNME KARARINA İLİŞKİN YETERSAYILAR</vt:lpstr>
      <vt:lpstr>TESCİL</vt:lpstr>
      <vt:lpstr>İLAN</vt:lpstr>
      <vt:lpstr>KOBİ’LERE SAĞLANAN KOLAYLIKLAR </vt:lpstr>
      <vt:lpstr>Kısmi Bölünme İçin Ticaret Sicile Sunulacak Belgeler</vt:lpstr>
      <vt:lpstr>Kısmi Bölünme İçin Ticaret Sicile Sunulacak Belgeler</vt:lpstr>
      <vt:lpstr>Kısmi Bölünme (KVK-19)</vt:lpstr>
      <vt:lpstr>Kısmi Bölünme’de Taşınmaz Değişikliği</vt:lpstr>
      <vt:lpstr>Kısmi Bölünme Vergisel Avantajı (KVK-20)</vt:lpstr>
      <vt:lpstr>Taşınmaz Kısmi Bölünmesi</vt:lpstr>
      <vt:lpstr>Taşınmaz Bölünmesi Örnek</vt:lpstr>
      <vt:lpstr>Taşınmaz Bölünmesi Örnek</vt:lpstr>
      <vt:lpstr>Taşınmaz Bölünmesi Örnek</vt:lpstr>
      <vt:lpstr>Taşınmaz Bölünmesi Örnek</vt:lpstr>
      <vt:lpstr>Taşınmaz Bölünmesi Örnek</vt:lpstr>
      <vt:lpstr>Taşınmaz Bölünmesi Örnek</vt:lpstr>
      <vt:lpstr>İştirak Kısmi Bölünmesi</vt:lpstr>
      <vt:lpstr>İştirak Bölünmesi Örnek:</vt:lpstr>
      <vt:lpstr>İştirak Bölünmesi Örnek:</vt:lpstr>
      <vt:lpstr>İştirak Bölünmesi Örnek:</vt:lpstr>
      <vt:lpstr>İştirak Bölünmesi Örnek:</vt:lpstr>
      <vt:lpstr>İştirak Bölünmesi Örnek:</vt:lpstr>
      <vt:lpstr>Üretim/Hizmet İşletmesi Kısmi Bölünmesi</vt:lpstr>
      <vt:lpstr>Üretim/Hizmet İşletmesi Kısmi Bölünmesi</vt:lpstr>
      <vt:lpstr>İşletme Kısmi Bölünmesi Örnek</vt:lpstr>
      <vt:lpstr>İşletme Kısmi Bölünmesi Örnek</vt:lpstr>
      <vt:lpstr>İşletme Kısmi Bölünmesi Örnek</vt:lpstr>
      <vt:lpstr>İşletme Kısmi Bölünmesi Örnek</vt:lpstr>
      <vt:lpstr>Devre Konu Net Varlık Sıfır veya Negatifse Örnek</vt:lpstr>
      <vt:lpstr>Örnek</vt:lpstr>
      <vt:lpstr>Örnek</vt:lpstr>
      <vt:lpstr>Örnek</vt:lpstr>
      <vt:lpstr>Örnek</vt:lpstr>
      <vt:lpstr>Negatif Varlık Devrinde Alınan Hisselerin Ortaklara Verilmesi Durumunda Vergi!</vt:lpstr>
      <vt:lpstr>Kısmi Bölünmede Değişim Oranı</vt:lpstr>
      <vt:lpstr>Kısmi Bölünmede Değişim Oranı</vt:lpstr>
      <vt:lpstr>Kısmi Bölünmede Değişim Oranı</vt:lpstr>
      <vt:lpstr>Kısmi Bölünmede Değişim Oranı</vt:lpstr>
      <vt:lpstr>Değişim Oranı Örneği</vt:lpstr>
      <vt:lpstr>Değişim Oranı Örneği</vt:lpstr>
      <vt:lpstr>Değişim Oranı Örneği  (Net Defter Değeri)</vt:lpstr>
      <vt:lpstr>Değişim Oranı Örneği  (Cari Değer)</vt:lpstr>
      <vt:lpstr>Değişim Oranı Örneği</vt:lpstr>
      <vt:lpstr>Değişim Oranı Örneği</vt:lpstr>
      <vt:lpstr>Değişim Oranı Örneği</vt:lpstr>
      <vt:lpstr>Değişim Oranı Örneği 2</vt:lpstr>
      <vt:lpstr>Değişim Oranı Örneği 2</vt:lpstr>
      <vt:lpstr>Değişim Oranı Örneği 2</vt:lpstr>
      <vt:lpstr>Değişim Oranı Örneği 2</vt:lpstr>
      <vt:lpstr>Değişim Oranı Örneği 2</vt:lpstr>
      <vt:lpstr>Değişim Oranı Örneği 3</vt:lpstr>
      <vt:lpstr> Değişim Oranı Örneği 3</vt:lpstr>
      <vt:lpstr>Değişim Oranı Örneği 3</vt:lpstr>
      <vt:lpstr>Amortisman Uygulaması</vt:lpstr>
      <vt:lpstr>Devir ve bölünmelerde elde edilen hisselerin iktisap tarihi</vt:lpstr>
      <vt:lpstr>Özellikli Konular</vt:lpstr>
      <vt:lpstr>Özellikli Konular</vt:lpstr>
      <vt:lpstr>Özellikli Konular</vt:lpstr>
      <vt:lpstr>Özellikli Konular</vt:lpstr>
      <vt:lpstr>Özellikli Konular</vt:lpstr>
      <vt:lpstr>Özellikli Konular</vt:lpstr>
      <vt:lpstr>Özellikli Konular</vt:lpstr>
      <vt:lpstr>Özellikli Konular</vt:lpstr>
      <vt:lpstr>Özellikli Konular</vt:lpstr>
      <vt:lpstr>Özellikli Konular</vt:lpstr>
      <vt:lpstr>Teşekkürler.   İzmir YMM Odası-13.09.2023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KISMİ BÖLÜNME UYGULAMASI</dc:title>
  <dc:creator>Recep Özdemir</dc:creator>
  <cp:lastModifiedBy>Recep Özdemir</cp:lastModifiedBy>
  <cp:revision>162</cp:revision>
  <dcterms:created xsi:type="dcterms:W3CDTF">2023-08-29T11:58:54Z</dcterms:created>
  <dcterms:modified xsi:type="dcterms:W3CDTF">2023-09-29T06:49:40Z</dcterms:modified>
</cp:coreProperties>
</file>