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4.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5.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6.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64"/>
  </p:notesMasterIdLst>
  <p:sldIdLst>
    <p:sldId id="388" r:id="rId3"/>
    <p:sldId id="569" r:id="rId4"/>
    <p:sldId id="1889" r:id="rId5"/>
    <p:sldId id="543" r:id="rId6"/>
    <p:sldId id="544" r:id="rId7"/>
    <p:sldId id="590" r:id="rId8"/>
    <p:sldId id="554" r:id="rId9"/>
    <p:sldId id="592" r:id="rId10"/>
    <p:sldId id="547" r:id="rId11"/>
    <p:sldId id="548" r:id="rId12"/>
    <p:sldId id="571" r:id="rId13"/>
    <p:sldId id="1888" r:id="rId14"/>
    <p:sldId id="575" r:id="rId15"/>
    <p:sldId id="549" r:id="rId16"/>
    <p:sldId id="431" r:id="rId17"/>
    <p:sldId id="576" r:id="rId18"/>
    <p:sldId id="600" r:id="rId19"/>
    <p:sldId id="601" r:id="rId20"/>
    <p:sldId id="531" r:id="rId21"/>
    <p:sldId id="555" r:id="rId22"/>
    <p:sldId id="599" r:id="rId23"/>
    <p:sldId id="429" r:id="rId24"/>
    <p:sldId id="594" r:id="rId25"/>
    <p:sldId id="430" r:id="rId26"/>
    <p:sldId id="439" r:id="rId27"/>
    <p:sldId id="437" r:id="rId28"/>
    <p:sldId id="586" r:id="rId29"/>
    <p:sldId id="587" r:id="rId30"/>
    <p:sldId id="588" r:id="rId31"/>
    <p:sldId id="435" r:id="rId32"/>
    <p:sldId id="440" r:id="rId33"/>
    <p:sldId id="436" r:id="rId34"/>
    <p:sldId id="441" r:id="rId35"/>
    <p:sldId id="442" r:id="rId36"/>
    <p:sldId id="447" r:id="rId37"/>
    <p:sldId id="568" r:id="rId38"/>
    <p:sldId id="448" r:id="rId39"/>
    <p:sldId id="449" r:id="rId40"/>
    <p:sldId id="443" r:id="rId41"/>
    <p:sldId id="444" r:id="rId42"/>
    <p:sldId id="597" r:id="rId43"/>
    <p:sldId id="445" r:id="rId44"/>
    <p:sldId id="450" r:id="rId45"/>
    <p:sldId id="451" r:id="rId46"/>
    <p:sldId id="593" r:id="rId47"/>
    <p:sldId id="598" r:id="rId48"/>
    <p:sldId id="556" r:id="rId49"/>
    <p:sldId id="557" r:id="rId50"/>
    <p:sldId id="562" r:id="rId51"/>
    <p:sldId id="558" r:id="rId52"/>
    <p:sldId id="559" r:id="rId53"/>
    <p:sldId id="560" r:id="rId54"/>
    <p:sldId id="561" r:id="rId55"/>
    <p:sldId id="563" r:id="rId56"/>
    <p:sldId id="564" r:id="rId57"/>
    <p:sldId id="537" r:id="rId58"/>
    <p:sldId id="446" r:id="rId59"/>
    <p:sldId id="538" r:id="rId60"/>
    <p:sldId id="539" r:id="rId61"/>
    <p:sldId id="540" r:id="rId62"/>
    <p:sldId id="438" r:id="rId63"/>
  </p:sldIdLst>
  <p:sldSz cx="12192000" cy="6858000"/>
  <p:notesSz cx="6669088" cy="9926638"/>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B9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678"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8001890-BDBC-4E50-92E0-06F81629789B}" type="datetimeFigureOut">
              <a:rPr lang="en-US" smtClean="0"/>
              <a:t>4/25/2023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C83993E-92E7-4B34-B86A-49236319CE0A}" type="slidenum">
              <a:rPr lang="en-US" smtClean="0"/>
              <a:t>‹#›</a:t>
            </a:fld>
            <a:endParaRPr lang="en-US"/>
          </a:p>
        </p:txBody>
      </p:sp>
    </p:spTree>
    <p:extLst>
      <p:ext uri="{BB962C8B-B14F-4D97-AF65-F5344CB8AC3E}">
        <p14:creationId xmlns:p14="http://schemas.microsoft.com/office/powerpoint/2010/main" val="71142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906463"/>
            <a:ext cx="8051801" cy="4529137"/>
          </a:xfrm>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F07B8F03-BC93-4120-96CA-A36DF640BE24}" type="slidenum">
              <a:rPr lang="tr-TR" smtClean="0"/>
              <a:pPr/>
              <a:t>1</a:t>
            </a:fld>
            <a:endParaRPr lang="tr-TR" dirty="0"/>
          </a:p>
        </p:txBody>
      </p:sp>
    </p:spTree>
    <p:extLst>
      <p:ext uri="{BB962C8B-B14F-4D97-AF65-F5344CB8AC3E}">
        <p14:creationId xmlns:p14="http://schemas.microsoft.com/office/powerpoint/2010/main" val="416239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10</a:t>
            </a:fld>
            <a:endParaRPr lang="en-US"/>
          </a:p>
        </p:txBody>
      </p:sp>
    </p:spTree>
    <p:extLst>
      <p:ext uri="{BB962C8B-B14F-4D97-AF65-F5344CB8AC3E}">
        <p14:creationId xmlns:p14="http://schemas.microsoft.com/office/powerpoint/2010/main" val="103215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11</a:t>
            </a:fld>
            <a:endParaRPr lang="en-US"/>
          </a:p>
        </p:txBody>
      </p:sp>
    </p:spTree>
    <p:extLst>
      <p:ext uri="{BB962C8B-B14F-4D97-AF65-F5344CB8AC3E}">
        <p14:creationId xmlns:p14="http://schemas.microsoft.com/office/powerpoint/2010/main" val="345365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12</a:t>
            </a:fld>
            <a:endParaRPr lang="en-US"/>
          </a:p>
        </p:txBody>
      </p:sp>
    </p:spTree>
    <p:extLst>
      <p:ext uri="{BB962C8B-B14F-4D97-AF65-F5344CB8AC3E}">
        <p14:creationId xmlns:p14="http://schemas.microsoft.com/office/powerpoint/2010/main" val="367699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13</a:t>
            </a:fld>
            <a:endParaRPr lang="en-US"/>
          </a:p>
        </p:txBody>
      </p:sp>
    </p:spTree>
    <p:extLst>
      <p:ext uri="{BB962C8B-B14F-4D97-AF65-F5344CB8AC3E}">
        <p14:creationId xmlns:p14="http://schemas.microsoft.com/office/powerpoint/2010/main" val="21177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14</a:t>
            </a:fld>
            <a:endParaRPr lang="en-US"/>
          </a:p>
        </p:txBody>
      </p:sp>
    </p:spTree>
    <p:extLst>
      <p:ext uri="{BB962C8B-B14F-4D97-AF65-F5344CB8AC3E}">
        <p14:creationId xmlns:p14="http://schemas.microsoft.com/office/powerpoint/2010/main" val="361846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15</a:t>
            </a:fld>
            <a:endParaRPr lang="en-US"/>
          </a:p>
        </p:txBody>
      </p:sp>
    </p:spTree>
    <p:extLst>
      <p:ext uri="{BB962C8B-B14F-4D97-AF65-F5344CB8AC3E}">
        <p14:creationId xmlns:p14="http://schemas.microsoft.com/office/powerpoint/2010/main" val="49980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16</a:t>
            </a:fld>
            <a:endParaRPr lang="en-US"/>
          </a:p>
        </p:txBody>
      </p:sp>
    </p:spTree>
    <p:extLst>
      <p:ext uri="{BB962C8B-B14F-4D97-AF65-F5344CB8AC3E}">
        <p14:creationId xmlns:p14="http://schemas.microsoft.com/office/powerpoint/2010/main" val="1977490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5355" rtl="0" eaLnBrk="1" fontAlgn="auto" latinLnBrk="0" hangingPunct="1">
              <a:lnSpc>
                <a:spcPct val="100000"/>
              </a:lnSpc>
              <a:spcBef>
                <a:spcPts val="0"/>
              </a:spcBef>
              <a:spcAft>
                <a:spcPts val="0"/>
              </a:spcAft>
              <a:buClrTx/>
              <a:buSzTx/>
              <a:buFontTx/>
              <a:buNone/>
              <a:tabLst/>
              <a:defRPr/>
            </a:pPr>
            <a:fld id="{F07B8F03-BC93-4120-96CA-A36DF640BE24}"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87535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9405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5355" rtl="0" eaLnBrk="1" fontAlgn="auto" latinLnBrk="0" hangingPunct="1">
              <a:lnSpc>
                <a:spcPct val="100000"/>
              </a:lnSpc>
              <a:spcBef>
                <a:spcPts val="0"/>
              </a:spcBef>
              <a:spcAft>
                <a:spcPts val="0"/>
              </a:spcAft>
              <a:buClrTx/>
              <a:buSzTx/>
              <a:buFontTx/>
              <a:buNone/>
              <a:tabLst/>
              <a:defRPr/>
            </a:pPr>
            <a:fld id="{F07B8F03-BC93-4120-96CA-A36DF640BE24}"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87535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0272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5355" rtl="0" eaLnBrk="1" fontAlgn="auto" latinLnBrk="0" hangingPunct="1">
              <a:lnSpc>
                <a:spcPct val="100000"/>
              </a:lnSpc>
              <a:spcBef>
                <a:spcPts val="0"/>
              </a:spcBef>
              <a:spcAft>
                <a:spcPts val="0"/>
              </a:spcAft>
              <a:buClrTx/>
              <a:buSzTx/>
              <a:buFontTx/>
              <a:buNone/>
              <a:tabLst/>
              <a:defRPr/>
            </a:pPr>
            <a:fld id="{F07B8F03-BC93-4120-96CA-A36DF640BE24}"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87535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249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32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66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21</a:t>
            </a:fld>
            <a:endParaRPr lang="en-US"/>
          </a:p>
        </p:txBody>
      </p:sp>
    </p:spTree>
    <p:extLst>
      <p:ext uri="{BB962C8B-B14F-4D97-AF65-F5344CB8AC3E}">
        <p14:creationId xmlns:p14="http://schemas.microsoft.com/office/powerpoint/2010/main" val="303291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22</a:t>
            </a:fld>
            <a:endParaRPr lang="en-US"/>
          </a:p>
        </p:txBody>
      </p:sp>
    </p:spTree>
    <p:extLst>
      <p:ext uri="{BB962C8B-B14F-4D97-AF65-F5344CB8AC3E}">
        <p14:creationId xmlns:p14="http://schemas.microsoft.com/office/powerpoint/2010/main" val="290399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23</a:t>
            </a:fld>
            <a:endParaRPr lang="en-US"/>
          </a:p>
        </p:txBody>
      </p:sp>
    </p:spTree>
    <p:extLst>
      <p:ext uri="{BB962C8B-B14F-4D97-AF65-F5344CB8AC3E}">
        <p14:creationId xmlns:p14="http://schemas.microsoft.com/office/powerpoint/2010/main" val="146845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24</a:t>
            </a:fld>
            <a:endParaRPr lang="en-US"/>
          </a:p>
        </p:txBody>
      </p:sp>
    </p:spTree>
    <p:extLst>
      <p:ext uri="{BB962C8B-B14F-4D97-AF65-F5344CB8AC3E}">
        <p14:creationId xmlns:p14="http://schemas.microsoft.com/office/powerpoint/2010/main" val="1809110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52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699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828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47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28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273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682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04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22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55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052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50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194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95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404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60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4</a:t>
            </a:fld>
            <a:endParaRPr lang="en-US"/>
          </a:p>
        </p:txBody>
      </p:sp>
    </p:spTree>
    <p:extLst>
      <p:ext uri="{BB962C8B-B14F-4D97-AF65-F5344CB8AC3E}">
        <p14:creationId xmlns:p14="http://schemas.microsoft.com/office/powerpoint/2010/main" val="189814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304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41</a:t>
            </a:fld>
            <a:endParaRPr lang="en-US"/>
          </a:p>
        </p:txBody>
      </p:sp>
    </p:spTree>
    <p:extLst>
      <p:ext uri="{BB962C8B-B14F-4D97-AF65-F5344CB8AC3E}">
        <p14:creationId xmlns:p14="http://schemas.microsoft.com/office/powerpoint/2010/main" val="2682577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699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936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572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989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46</a:t>
            </a:fld>
            <a:endParaRPr lang="en-US"/>
          </a:p>
        </p:txBody>
      </p:sp>
    </p:spTree>
    <p:extLst>
      <p:ext uri="{BB962C8B-B14F-4D97-AF65-F5344CB8AC3E}">
        <p14:creationId xmlns:p14="http://schemas.microsoft.com/office/powerpoint/2010/main" val="295126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830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411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15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5</a:t>
            </a:fld>
            <a:endParaRPr lang="en-US"/>
          </a:p>
        </p:txBody>
      </p:sp>
    </p:spTree>
    <p:extLst>
      <p:ext uri="{BB962C8B-B14F-4D97-AF65-F5344CB8AC3E}">
        <p14:creationId xmlns:p14="http://schemas.microsoft.com/office/powerpoint/2010/main" val="1687826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187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00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357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590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849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021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B8F03-BC93-4120-96CA-A36DF640BE2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7910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3223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1396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62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6</a:t>
            </a:fld>
            <a:endParaRPr lang="en-US"/>
          </a:p>
        </p:txBody>
      </p:sp>
    </p:spTree>
    <p:extLst>
      <p:ext uri="{BB962C8B-B14F-4D97-AF65-F5344CB8AC3E}">
        <p14:creationId xmlns:p14="http://schemas.microsoft.com/office/powerpoint/2010/main" val="2722728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41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2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7</a:t>
            </a:fld>
            <a:endParaRPr lang="en-US"/>
          </a:p>
        </p:txBody>
      </p:sp>
    </p:spTree>
    <p:extLst>
      <p:ext uri="{BB962C8B-B14F-4D97-AF65-F5344CB8AC3E}">
        <p14:creationId xmlns:p14="http://schemas.microsoft.com/office/powerpoint/2010/main" val="119788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8</a:t>
            </a:fld>
            <a:endParaRPr lang="en-US"/>
          </a:p>
        </p:txBody>
      </p:sp>
    </p:spTree>
    <p:extLst>
      <p:ext uri="{BB962C8B-B14F-4D97-AF65-F5344CB8AC3E}">
        <p14:creationId xmlns:p14="http://schemas.microsoft.com/office/powerpoint/2010/main" val="172591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A530D-631F-4981-98F0-E6C07C67E1A3}" type="slidenum">
              <a:rPr lang="en-US" smtClean="0"/>
              <a:t>9</a:t>
            </a:fld>
            <a:endParaRPr lang="en-US"/>
          </a:p>
        </p:txBody>
      </p:sp>
    </p:spTree>
    <p:extLst>
      <p:ext uri="{BB962C8B-B14F-4D97-AF65-F5344CB8AC3E}">
        <p14:creationId xmlns:p14="http://schemas.microsoft.com/office/powerpoint/2010/main" val="364948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3D19-FA1D-4204-9197-DA07CCF8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4463F4-CAB5-4341-AD84-963D403BF7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BA18FF-F280-4595-A38B-ACEFAC91CEB2}"/>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5" name="Footer Placeholder 4">
            <a:extLst>
              <a:ext uri="{FF2B5EF4-FFF2-40B4-BE49-F238E27FC236}">
                <a16:creationId xmlns:a16="http://schemas.microsoft.com/office/drawing/2014/main" id="{22955BD2-86C2-4D58-B07B-96AAFE077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4D0BD-14C9-45F8-BA7B-32CDABF84718}"/>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313784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1939-E412-449E-939C-E423744FA0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8BD7CC-E5A4-4A3B-84D1-382B9FB60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CFB1D-420E-4692-BFE5-8DA22E3F9E89}"/>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5" name="Footer Placeholder 4">
            <a:extLst>
              <a:ext uri="{FF2B5EF4-FFF2-40B4-BE49-F238E27FC236}">
                <a16:creationId xmlns:a16="http://schemas.microsoft.com/office/drawing/2014/main" id="{726DF181-05D6-4486-8F28-DA1E47B75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45D1D-0736-469A-AEEE-A1D5C4CD3EED}"/>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14867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9975D-0333-45B9-B46B-098D77F25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6AD125-56DC-44C2-8AB8-EE502998E5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9AE0A-8286-4072-B91A-39A4A8225AB8}"/>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5" name="Footer Placeholder 4">
            <a:extLst>
              <a:ext uri="{FF2B5EF4-FFF2-40B4-BE49-F238E27FC236}">
                <a16:creationId xmlns:a16="http://schemas.microsoft.com/office/drawing/2014/main" id="{A7820CA5-4A1B-4329-92A3-A2516DD2C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8E3F3-7B61-4887-84B0-2ADFEF66E3D0}"/>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30116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199" baseline="0">
                <a:solidFill>
                  <a:schemeClr val="bg1"/>
                </a:solidFill>
              </a:defRPr>
            </a:lvl1pPr>
          </a:lstStyle>
          <a:p>
            <a:r>
              <a:rPr lang="en-US" noProof="0" dirty="0"/>
              <a:t>Click to edit Master title style</a:t>
            </a:r>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Click to edit Master subtitle style</a:t>
            </a:r>
          </a:p>
        </p:txBody>
      </p:sp>
      <p:cxnSp>
        <p:nvCxnSpPr>
          <p:cNvPr id="11" name="Shape 10"/>
          <p:cNvCxnSpPr/>
          <p:nvPr/>
        </p:nvCxnSpPr>
        <p:spPr>
          <a:xfrm rot="5400000" flipH="1" flipV="1">
            <a:off x="5918202"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mj-lt"/>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bg1"/>
                </a:solidFill>
                <a:latin typeface="+mj-lt"/>
                <a:cs typeface="Arial" pitchFamily="34" charset="0"/>
              </a:defRPr>
            </a:lvl1pPr>
          </a:lstStyle>
          <a:p>
            <a:r>
              <a:rPr lang="en-US"/>
              <a:t>June 2017</a:t>
            </a:r>
            <a:endParaRPr lang="en-US" dirty="0"/>
          </a:p>
        </p:txBody>
      </p:sp>
      <p:sp>
        <p:nvSpPr>
          <p:cNvPr id="12" name="PwCFirm"/>
          <p:cNvSpPr txBox="1"/>
          <p:nvPr userDrawn="1"/>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solidFill>
                  <a:schemeClr val="bg1"/>
                </a:solidFill>
                <a:latin typeface="+mj-lt"/>
                <a:cs typeface="Arial" pitchFamily="34" charset="0"/>
              </a:rPr>
              <a:t>PwC</a:t>
            </a:r>
          </a:p>
        </p:txBody>
      </p:sp>
    </p:spTree>
    <p:extLst>
      <p:ext uri="{BB962C8B-B14F-4D97-AF65-F5344CB8AC3E}">
        <p14:creationId xmlns:p14="http://schemas.microsoft.com/office/powerpoint/2010/main" val="311269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2336801" y="2"/>
            <a:ext cx="98552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15"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18"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21"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grpSp>
        <p:nvGrpSpPr>
          <p:cNvPr id="22" name="Group 32"/>
          <p:cNvGrpSpPr/>
          <p:nvPr/>
        </p:nvGrpSpPr>
        <p:grpSpPr>
          <a:xfrm>
            <a:off x="1550011" y="6172201"/>
            <a:ext cx="914162" cy="533479"/>
            <a:chOff x="518032" y="978681"/>
            <a:chExt cx="4572000" cy="2667393"/>
          </a:xfrm>
        </p:grpSpPr>
        <p:sp>
          <p:nvSpPr>
            <p:cNvPr id="2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2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grpSp>
    </p:spTree>
    <p:extLst>
      <p:ext uri="{BB962C8B-B14F-4D97-AF65-F5344CB8AC3E}">
        <p14:creationId xmlns:p14="http://schemas.microsoft.com/office/powerpoint/2010/main" val="3823407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mj-lt"/>
                <a:cs typeface="Arial" pitchFamily="34" charset="0"/>
              </a:rPr>
              <a:t>PwC</a:t>
            </a:r>
          </a:p>
        </p:txBody>
      </p:sp>
      <p:cxnSp>
        <p:nvCxnSpPr>
          <p:cNvPr id="15" name="Shape 14"/>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mj-lt"/>
                <a:cs typeface="Arial" pitchFamily="34" charset="0"/>
              </a:defRPr>
            </a:lvl1pPr>
          </a:lstStyle>
          <a:p>
            <a:fld id="{90F250B7-BF98-4BBD-900C-32853768EEFF}" type="slidenum">
              <a:rPr lang="en-US" smtClean="0"/>
              <a:t>‹#›</a:t>
            </a:fld>
            <a:endParaRPr lang="en-US"/>
          </a:p>
        </p:txBody>
      </p:sp>
      <p:sp>
        <p:nvSpPr>
          <p:cNvPr id="10"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mj-lt"/>
                <a:cs typeface="Arial" pitchFamily="34" charset="0"/>
              </a:defRPr>
            </a:lvl1pPr>
          </a:lstStyle>
          <a:p>
            <a:fld id="{4B81E30D-7161-477F-9BBF-C4A3DEDCA9D9}" type="datetimeFigureOut">
              <a:rPr lang="en-US" smtClean="0"/>
              <a:t>4/25/2023</a:t>
            </a:fld>
            <a:endParaRPr lang="en-US"/>
          </a:p>
        </p:txBody>
      </p:sp>
    </p:spTree>
    <p:extLst>
      <p:ext uri="{BB962C8B-B14F-4D97-AF65-F5344CB8AC3E}">
        <p14:creationId xmlns:p14="http://schemas.microsoft.com/office/powerpoint/2010/main" val="403494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711200" y="1752603"/>
            <a:ext cx="52832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197602" y="1752600"/>
            <a:ext cx="5283198" cy="44196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62" name="Shape 61"/>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1"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2"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2723936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1"/>
            <a:ext cx="10769600" cy="914400"/>
          </a:xfrm>
        </p:spPr>
        <p:txBody>
          <a:bodyPr/>
          <a:lstStyle/>
          <a:p>
            <a:r>
              <a:rPr lang="en-US" noProof="0" dirty="0"/>
              <a:t>Click to edit Master title style</a:t>
            </a:r>
          </a:p>
        </p:txBody>
      </p:sp>
      <p:sp>
        <p:nvSpPr>
          <p:cNvPr id="27" name="Content Placeholder 26"/>
          <p:cNvSpPr>
            <a:spLocks noGrp="1"/>
          </p:cNvSpPr>
          <p:nvPr>
            <p:ph sz="quarter" idx="13"/>
          </p:nvPr>
        </p:nvSpPr>
        <p:spPr>
          <a:xfrm>
            <a:off x="711200" y="1752603"/>
            <a:ext cx="34544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Content Placeholder 26"/>
          <p:cNvSpPr>
            <a:spLocks noGrp="1"/>
          </p:cNvSpPr>
          <p:nvPr>
            <p:ph sz="quarter" idx="14"/>
          </p:nvPr>
        </p:nvSpPr>
        <p:spPr>
          <a:xfrm>
            <a:off x="4368802" y="1752603"/>
            <a:ext cx="3454398"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8026400" y="1752603"/>
            <a:ext cx="34544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6"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9" name="Shape 18"/>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2"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3"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278415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711200" y="3352800"/>
            <a:ext cx="5283200"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197600" y="3352800"/>
            <a:ext cx="5283201"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3" name="Text Placeholder 12"/>
          <p:cNvSpPr>
            <a:spLocks noGrp="1"/>
          </p:cNvSpPr>
          <p:nvPr>
            <p:ph type="body" sz="quarter" idx="16"/>
          </p:nvPr>
        </p:nvSpPr>
        <p:spPr>
          <a:xfrm>
            <a:off x="711200" y="1752600"/>
            <a:ext cx="10769600" cy="1447800"/>
          </a:xfrm>
        </p:spPr>
        <p:txBody>
          <a:bodyPr/>
          <a:lstStyle/>
          <a:p>
            <a:pPr lvl="0"/>
            <a:r>
              <a:rPr lang="en-US" noProof="0" dirty="0"/>
              <a:t>Click to edit Master text styles</a:t>
            </a:r>
          </a:p>
        </p:txBody>
      </p:sp>
      <p:cxnSp>
        <p:nvCxnSpPr>
          <p:cNvPr id="14" name="Shape 13"/>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2"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5"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389614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8026400" y="1752600"/>
            <a:ext cx="3454400" cy="2133600"/>
          </a:xfrm>
        </p:spPr>
        <p:txBody>
          <a:bodyPr/>
          <a:lstStyle/>
          <a:p>
            <a:pPr lvl="0"/>
            <a:r>
              <a:rPr lang="en-US" noProof="0" dirty="0"/>
              <a:t>Click to edit Master text styles</a:t>
            </a:r>
          </a:p>
        </p:txBody>
      </p:sp>
      <p:sp>
        <p:nvSpPr>
          <p:cNvPr id="31" name="Content Placeholder 26"/>
          <p:cNvSpPr>
            <a:spLocks noGrp="1"/>
          </p:cNvSpPr>
          <p:nvPr>
            <p:ph sz="quarter" idx="15"/>
          </p:nvPr>
        </p:nvSpPr>
        <p:spPr>
          <a:xfrm>
            <a:off x="8026400" y="4038600"/>
            <a:ext cx="34544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711200" y="1752600"/>
            <a:ext cx="7112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4" name="Shape 13"/>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2"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5"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597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711200" y="1752600"/>
            <a:ext cx="3454400" cy="2133600"/>
          </a:xfrm>
        </p:spPr>
        <p:txBody>
          <a:bodyPr/>
          <a:lstStyle/>
          <a:p>
            <a:pPr lvl="0"/>
            <a:r>
              <a:rPr lang="en-US" noProof="0" dirty="0"/>
              <a:t>Click to edit Master text styles</a:t>
            </a:r>
          </a:p>
        </p:txBody>
      </p:sp>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31" name="Content Placeholder 26"/>
          <p:cNvSpPr>
            <a:spLocks noGrp="1"/>
          </p:cNvSpPr>
          <p:nvPr>
            <p:ph sz="quarter" idx="15"/>
          </p:nvPr>
        </p:nvSpPr>
        <p:spPr>
          <a:xfrm>
            <a:off x="711200" y="4038600"/>
            <a:ext cx="34544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4368800" y="1752600"/>
            <a:ext cx="7112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4" name="Shape 13"/>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2"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5"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305985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FDCF-8D78-418A-8FDA-7F3C6C71C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A8391-0EB7-4849-8636-D49556A63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5B3D-3E50-424C-9071-EDD371D9459D}"/>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5" name="Footer Placeholder 4">
            <a:extLst>
              <a:ext uri="{FF2B5EF4-FFF2-40B4-BE49-F238E27FC236}">
                <a16:creationId xmlns:a16="http://schemas.microsoft.com/office/drawing/2014/main" id="{7803DCE9-D196-4D3A-B950-9E5E7FA3C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FADAD-7B37-46B3-8A36-E12807F80C92}"/>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237883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4368800" y="685800"/>
            <a:ext cx="7112000" cy="914400"/>
          </a:xfrm>
        </p:spPr>
        <p:txBody>
          <a:bodyPr/>
          <a:lstStyle>
            <a:lvl1pPr>
              <a:defRPr/>
            </a:lvl1pPr>
          </a:lstStyle>
          <a:p>
            <a:r>
              <a:rPr lang="en-US" noProof="1"/>
              <a:t>Click to edit Master title style</a:t>
            </a:r>
          </a:p>
        </p:txBody>
      </p:sp>
      <p:sp>
        <p:nvSpPr>
          <p:cNvPr id="31" name="Content Placeholder 26"/>
          <p:cNvSpPr>
            <a:spLocks noGrp="1"/>
          </p:cNvSpPr>
          <p:nvPr>
            <p:ph sz="quarter" idx="15"/>
          </p:nvPr>
        </p:nvSpPr>
        <p:spPr>
          <a:xfrm>
            <a:off x="4368800" y="1752600"/>
            <a:ext cx="7112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2" name="Text Placeholder 11"/>
          <p:cNvSpPr>
            <a:spLocks noGrp="1"/>
          </p:cNvSpPr>
          <p:nvPr>
            <p:ph type="body" sz="quarter" idx="16"/>
          </p:nvPr>
        </p:nvSpPr>
        <p:spPr>
          <a:xfrm>
            <a:off x="711200" y="1752600"/>
            <a:ext cx="3454400" cy="2130552"/>
          </a:xfrm>
        </p:spPr>
        <p:txBody>
          <a:bodyPr/>
          <a:lstStyle>
            <a:lvl1pPr>
              <a:defRPr sz="2399" b="1" i="1" baseline="0">
                <a:solidFill>
                  <a:schemeClr val="tx2"/>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30" name="Shape 29"/>
          <p:cNvCxnSpPr/>
          <p:nvPr/>
        </p:nvCxnSpPr>
        <p:spPr>
          <a:xfrm rot="5400000" flipH="1" flipV="1">
            <a:off x="7747002" y="-2971800"/>
            <a:ext cx="152399" cy="73152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1"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3"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225326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1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0" name="Shape 9"/>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9"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1"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2021841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288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8"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7"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335926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lnSpc>
                <a:spcPct val="100000"/>
              </a:lnSpc>
              <a:defRPr baseline="0">
                <a:solidFill>
                  <a:schemeClr val="tx1"/>
                </a:solidFill>
              </a:defRPr>
            </a:lvl1pPr>
          </a:lstStyle>
          <a:p>
            <a:r>
              <a:rPr lang="en-US" noProof="0" dirty="0"/>
              <a:t>Click to edit Master title style</a:t>
            </a:r>
          </a:p>
        </p:txBody>
      </p:sp>
      <p:cxnSp>
        <p:nvCxnSpPr>
          <p:cNvPr id="11" name="Shape 10"/>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5" name="Content Placeholder 26"/>
          <p:cNvSpPr>
            <a:spLocks noGrp="1"/>
          </p:cNvSpPr>
          <p:nvPr>
            <p:ph sz="quarter" idx="15"/>
          </p:nvPr>
        </p:nvSpPr>
        <p:spPr>
          <a:xfrm>
            <a:off x="711200" y="1752600"/>
            <a:ext cx="10769600" cy="4419600"/>
          </a:xfrm>
        </p:spPr>
        <p:txBody>
          <a:bodyPr/>
          <a:lstStyle>
            <a:lvl1pPr>
              <a:defRPr sz="3199" baseline="0">
                <a:solidFill>
                  <a:schemeClr val="tx2"/>
                </a:solidFill>
              </a:defRPr>
            </a:lvl1pPr>
            <a:lvl2pPr>
              <a:buClr>
                <a:schemeClr val="tx2"/>
              </a:buClr>
              <a:defRPr sz="3199">
                <a:solidFill>
                  <a:schemeClr val="tx2"/>
                </a:solidFill>
              </a:defRPr>
            </a:lvl2pPr>
            <a:lvl3pPr>
              <a:buClr>
                <a:schemeClr val="tx2"/>
              </a:buClr>
              <a:defRPr sz="3199">
                <a:solidFill>
                  <a:schemeClr val="tx2"/>
                </a:solidFill>
              </a:defRPr>
            </a:lvl3pPr>
            <a:lvl4pPr>
              <a:buClr>
                <a:schemeClr val="tx2"/>
              </a:buClr>
              <a:defRPr sz="3199">
                <a:solidFill>
                  <a:schemeClr val="tx2"/>
                </a:solidFill>
              </a:defRPr>
            </a:lvl4pPr>
            <a:lvl5pPr>
              <a:buClr>
                <a:schemeClr val="tx2"/>
              </a:buClr>
              <a:defRPr sz="3199">
                <a:solidFill>
                  <a:schemeClr val="tx2"/>
                </a:solidFill>
              </a:defRPr>
            </a:lvl5pPr>
            <a:lvl6pPr>
              <a:buClr>
                <a:schemeClr val="tx2"/>
              </a:buClr>
              <a:defRPr sz="3199" baseline="0">
                <a:solidFill>
                  <a:schemeClr val="tx2"/>
                </a:solidFill>
              </a:defRPr>
            </a:lvl6pPr>
            <a:lvl7pPr>
              <a:buClr>
                <a:schemeClr val="tx2"/>
              </a:buClr>
              <a:buAutoNum type="alphaLcPeriod"/>
              <a:defRPr sz="3199" baseline="0">
                <a:solidFill>
                  <a:schemeClr val="tx2"/>
                </a:solidFill>
              </a:defRPr>
            </a:lvl7pPr>
            <a:lvl8pPr>
              <a:buClr>
                <a:schemeClr val="tx2"/>
              </a:buClr>
              <a:buNone/>
              <a:defRPr sz="3199">
                <a:solidFill>
                  <a:schemeClr val="tx2"/>
                </a:solidFill>
              </a:defRPr>
            </a:lvl8pPr>
            <a:lvl9pPr>
              <a:defRPr sz="3199"/>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6"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9"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3600639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lnSpc>
                <a:spcPct val="100000"/>
              </a:lnSpc>
              <a:defRPr baseline="0">
                <a:solidFill>
                  <a:schemeClr val="bg1"/>
                </a:solidFill>
              </a:defRPr>
            </a:lvl1pPr>
          </a:lstStyle>
          <a:p>
            <a:r>
              <a:rPr lang="en-US" noProof="0" dirty="0"/>
              <a:t>Click to edit Master title style</a:t>
            </a:r>
          </a:p>
        </p:txBody>
      </p:sp>
      <p:sp>
        <p:nvSpPr>
          <p:cNvPr id="3" name="Content Placeholder 2"/>
          <p:cNvSpPr>
            <a:spLocks noGrp="1"/>
          </p:cNvSpPr>
          <p:nvPr>
            <p:ph idx="1"/>
          </p:nvPr>
        </p:nvSpPr>
        <p:spPr>
          <a:xfrm>
            <a:off x="711200" y="1752600"/>
            <a:ext cx="10769600" cy="4419600"/>
          </a:xfrm>
        </p:spPr>
        <p:txBody>
          <a:bodyPr>
            <a:noAutofit/>
          </a:bodyPr>
          <a:lstStyle>
            <a:lvl1pPr>
              <a:lnSpc>
                <a:spcPts val="3599"/>
              </a:lnSpc>
              <a:spcBef>
                <a:spcPts val="0"/>
              </a:spcBef>
              <a:spcAft>
                <a:spcPts val="600"/>
              </a:spcAft>
              <a:defRPr sz="3199" baseline="0">
                <a:solidFill>
                  <a:schemeClr val="bg1"/>
                </a:solidFill>
              </a:defRPr>
            </a:lvl1pPr>
            <a:lvl2pPr marL="444367" indent="-263446">
              <a:lnSpc>
                <a:spcPts val="3599"/>
              </a:lnSpc>
              <a:spcBef>
                <a:spcPts val="0"/>
              </a:spcBef>
              <a:spcAft>
                <a:spcPts val="600"/>
              </a:spcAft>
              <a:buClr>
                <a:schemeClr val="bg1"/>
              </a:buClr>
              <a:defRPr sz="3199">
                <a:solidFill>
                  <a:schemeClr val="bg1"/>
                </a:solidFill>
              </a:defRPr>
            </a:lvl2pPr>
            <a:lvl3pPr marL="714161" indent="-266620">
              <a:lnSpc>
                <a:spcPts val="3599"/>
              </a:lnSpc>
              <a:spcBef>
                <a:spcPts val="0"/>
              </a:spcBef>
              <a:spcAft>
                <a:spcPts val="600"/>
              </a:spcAft>
              <a:buClr>
                <a:schemeClr val="bg1"/>
              </a:buClr>
              <a:defRPr sz="3199">
                <a:solidFill>
                  <a:schemeClr val="bg1"/>
                </a:solidFill>
              </a:defRPr>
            </a:lvl3pPr>
            <a:lvl4pPr marL="983955" indent="-266620">
              <a:lnSpc>
                <a:spcPts val="3599"/>
              </a:lnSpc>
              <a:spcBef>
                <a:spcPts val="0"/>
              </a:spcBef>
              <a:spcAft>
                <a:spcPts val="600"/>
              </a:spcAft>
              <a:buClr>
                <a:schemeClr val="bg1"/>
              </a:buClr>
              <a:defRPr sz="3199">
                <a:solidFill>
                  <a:schemeClr val="bg1"/>
                </a:solidFill>
              </a:defRPr>
            </a:lvl4pPr>
            <a:lvl5pPr marL="1341036" indent="-266620">
              <a:lnSpc>
                <a:spcPts val="3599"/>
              </a:lnSpc>
              <a:spcBef>
                <a:spcPts val="0"/>
              </a:spcBef>
              <a:spcAft>
                <a:spcPts val="600"/>
              </a:spcAft>
              <a:buClr>
                <a:schemeClr val="bg1"/>
              </a:buClr>
              <a:defRPr sz="3199">
                <a:solidFill>
                  <a:schemeClr val="bg1"/>
                </a:solidFill>
              </a:defRPr>
            </a:lvl5pPr>
            <a:lvl6pPr marL="1610830" indent="-271382">
              <a:lnSpc>
                <a:spcPts val="3599"/>
              </a:lnSpc>
              <a:spcBef>
                <a:spcPts val="0"/>
              </a:spcBef>
              <a:spcAft>
                <a:spcPts val="60"/>
              </a:spcAft>
              <a:buClr>
                <a:schemeClr val="bg1"/>
              </a:buClr>
              <a:buFont typeface="Arial" pitchFamily="34" charset="0"/>
              <a:buNone/>
              <a:defRPr sz="2799">
                <a:solidFill>
                  <a:schemeClr val="bg1"/>
                </a:solidFill>
              </a:defRPr>
            </a:lvl6pPr>
            <a:lvl7pPr>
              <a:defRPr sz="2799">
                <a:solidFill>
                  <a:schemeClr val="bg1"/>
                </a:solidFill>
              </a:defRPr>
            </a:lvl7pPr>
            <a:lvl8pPr>
              <a:lnSpc>
                <a:spcPts val="3599"/>
              </a:lnSpc>
              <a:defRPr sz="2799">
                <a:solidFill>
                  <a:schemeClr val="bg1"/>
                </a:solidFill>
              </a:defRPr>
            </a:lvl8pPr>
            <a:lvl9pPr>
              <a:defRPr sz="2799">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cxnSp>
        <p:nvCxnSpPr>
          <p:cNvPr id="11" name="Shape 10"/>
          <p:cNvCxnSpPr/>
          <p:nvPr/>
        </p:nvCxnSpPr>
        <p:spPr>
          <a:xfrm rot="5400000" flipH="1" flipV="1">
            <a:off x="5918202"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0F250B7-BF98-4BBD-900C-32853768EEFF}" type="slidenum">
              <a:rPr lang="en-US" smtClean="0"/>
              <a:t>‹#›</a:t>
            </a:fld>
            <a:endParaRPr lang="en-US"/>
          </a:p>
        </p:txBody>
      </p:sp>
      <p:sp>
        <p:nvSpPr>
          <p:cNvPr id="10"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2"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solidFill>
                  <a:schemeClr val="bg1"/>
                </a:solidFill>
                <a:latin typeface="Arial" pitchFamily="34" charset="0"/>
                <a:cs typeface="Arial" pitchFamily="34" charset="0"/>
              </a:rPr>
              <a:t>PwC</a:t>
            </a:r>
          </a:p>
        </p:txBody>
      </p:sp>
    </p:spTree>
    <p:extLst>
      <p:ext uri="{BB962C8B-B14F-4D97-AF65-F5344CB8AC3E}">
        <p14:creationId xmlns:p14="http://schemas.microsoft.com/office/powerpoint/2010/main" val="300471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3"/>
            <a:ext cx="10769600" cy="1066799"/>
          </a:xfrm>
        </p:spPr>
        <p:txBody>
          <a:bodyPr anchor="t" anchorCtr="0">
            <a:noAutofit/>
          </a:bodyPr>
          <a:lstStyle>
            <a:lvl1pPr>
              <a:lnSpc>
                <a:spcPct val="90000"/>
              </a:lnSpc>
              <a:defRPr sz="3199">
                <a:solidFill>
                  <a:schemeClr val="tx1"/>
                </a:solidFill>
              </a:defRPr>
            </a:lvl1pPr>
          </a:lstStyle>
          <a:p>
            <a:r>
              <a:rPr lang="en-US" noProof="0" dirty="0"/>
              <a:t>Click to edit Master title style</a:t>
            </a:r>
          </a:p>
        </p:txBody>
      </p:sp>
      <p:sp>
        <p:nvSpPr>
          <p:cNvPr id="58" name="Subtitle 2"/>
          <p:cNvSpPr>
            <a:spLocks noGrp="1"/>
          </p:cNvSpPr>
          <p:nvPr>
            <p:ph type="subTitle" idx="1"/>
          </p:nvPr>
        </p:nvSpPr>
        <p:spPr bwMode="black">
          <a:xfrm>
            <a:off x="711200" y="1905002"/>
            <a:ext cx="10769600" cy="1371599"/>
          </a:xfrm>
        </p:spPr>
        <p:txBody>
          <a:bodyPr>
            <a:noAutofit/>
          </a:bodyPr>
          <a:lstStyle>
            <a:lvl1pPr marL="0" indent="0" algn="l">
              <a:lnSpc>
                <a:spcPct val="90000"/>
              </a:lnSpc>
              <a:buNone/>
              <a:defRPr sz="31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noProof="0" dirty="0"/>
              <a:t>Click to edit Master subtitle style</a:t>
            </a:r>
          </a:p>
        </p:txBody>
      </p:sp>
      <p:sp>
        <p:nvSpPr>
          <p:cNvPr id="33"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2" name="Shape 11"/>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10"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1"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2392850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199" baseline="0">
                <a:solidFill>
                  <a:schemeClr val="bg1"/>
                </a:solidFill>
              </a:defRPr>
            </a:lvl1pPr>
          </a:lstStyle>
          <a:p>
            <a:r>
              <a:rPr lang="en-US" noProof="0" dirty="0"/>
              <a:t>Click to edit Master title style</a:t>
            </a:r>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Click to edit Master subtitle style</a:t>
            </a:r>
          </a:p>
        </p:txBody>
      </p:sp>
      <p:cxnSp>
        <p:nvCxnSpPr>
          <p:cNvPr id="11" name="Shape 10"/>
          <p:cNvCxnSpPr/>
          <p:nvPr/>
        </p:nvCxnSpPr>
        <p:spPr>
          <a:xfrm rot="5400000" flipH="1" flipV="1">
            <a:off x="5918202"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mj-lt"/>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bg1"/>
                </a:solidFill>
                <a:latin typeface="+mj-lt"/>
                <a:cs typeface="Arial" pitchFamily="34" charset="0"/>
              </a:defRPr>
            </a:lvl1pPr>
          </a:lstStyle>
          <a:p>
            <a:r>
              <a:rPr lang="en-US"/>
              <a:t>June 2017</a:t>
            </a:r>
            <a:endParaRPr lang="en-US" dirty="0"/>
          </a:p>
        </p:txBody>
      </p:sp>
      <p:sp>
        <p:nvSpPr>
          <p:cNvPr id="12"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solidFill>
                  <a:schemeClr val="bg1"/>
                </a:solidFill>
                <a:latin typeface="+mj-lt"/>
                <a:cs typeface="Arial" pitchFamily="34" charset="0"/>
              </a:rPr>
              <a:t>PwC</a:t>
            </a:r>
          </a:p>
        </p:txBody>
      </p:sp>
      <p:sp>
        <p:nvSpPr>
          <p:cNvPr id="8" name="PwCFirm">
            <a:extLst>
              <a:ext uri="{FF2B5EF4-FFF2-40B4-BE49-F238E27FC236}">
                <a16:creationId xmlns:a16="http://schemas.microsoft.com/office/drawing/2014/main" id="{B40F6A09-5978-4E70-B730-B6F01DFA50A6}"/>
              </a:ext>
            </a:extLst>
          </p:cNvPr>
          <p:cNvSpPr txBox="1"/>
          <p:nvPr userDrawn="1"/>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solidFill>
                  <a:schemeClr val="bg1"/>
                </a:solidFill>
                <a:latin typeface="+mj-lt"/>
                <a:cs typeface="Arial" pitchFamily="34" charset="0"/>
              </a:rPr>
              <a:t>PwC</a:t>
            </a:r>
          </a:p>
        </p:txBody>
      </p:sp>
    </p:spTree>
    <p:extLst>
      <p:ext uri="{BB962C8B-B14F-4D97-AF65-F5344CB8AC3E}">
        <p14:creationId xmlns:p14="http://schemas.microsoft.com/office/powerpoint/2010/main" val="2287830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199">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711202" y="2819400"/>
            <a:ext cx="5283198"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711200" y="1905001"/>
            <a:ext cx="10769600" cy="762000"/>
          </a:xfrm>
        </p:spPr>
        <p:txBody>
          <a:bodyPr>
            <a:noAutofit/>
          </a:bodyPr>
          <a:lstStyle>
            <a:lvl1pPr marL="0" indent="0" algn="l">
              <a:lnSpc>
                <a:spcPct val="90000"/>
              </a:lnSpc>
              <a:buNone/>
              <a:defRPr sz="3199">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Click to edit Master subtitle style</a:t>
            </a:r>
          </a:p>
        </p:txBody>
      </p:sp>
      <p:sp>
        <p:nvSpPr>
          <p:cNvPr id="31"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cxnSp>
        <p:nvCxnSpPr>
          <p:cNvPr id="12" name="Shape 11"/>
          <p:cNvCxnSpPr/>
          <p:nvPr/>
        </p:nvCxnSpPr>
        <p:spPr>
          <a:xfrm rot="5400000" flipH="1" flipV="1">
            <a:off x="5918202"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0F250B7-BF98-4BBD-900C-32853768EEFF}" type="slidenum">
              <a:rPr lang="en-US" smtClean="0"/>
              <a:t>‹#›</a:t>
            </a:fld>
            <a:endParaRPr lang="en-US"/>
          </a:p>
        </p:txBody>
      </p:sp>
      <p:sp>
        <p:nvSpPr>
          <p:cNvPr id="11"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13" name="PwCFirm"/>
          <p:cNvSpPr txBox="1"/>
          <p:nvPr/>
        </p:nvSpPr>
        <p:spPr>
          <a:xfrm>
            <a:off x="711200" y="6477002"/>
            <a:ext cx="3454400" cy="152401"/>
          </a:xfrm>
          <a:prstGeom prst="rect">
            <a:avLst/>
          </a:prstGeom>
          <a:noFill/>
        </p:spPr>
        <p:txBody>
          <a:bodyPr vert="horz" wrap="square" lIns="0" tIns="0" rIns="0" bIns="0" rtlCol="0" anchor="t" anchorCtr="0">
            <a:noAutofit/>
          </a:bodyPr>
          <a:lstStyle/>
          <a:p>
            <a:r>
              <a:rPr lang="en-US" sz="1000" noProof="0" dirty="0">
                <a:solidFill>
                  <a:schemeClr val="bg1"/>
                </a:solidFill>
                <a:latin typeface="Arial" pitchFamily="34" charset="0"/>
                <a:cs typeface="Arial" pitchFamily="34" charset="0"/>
              </a:rPr>
              <a:t>PwC</a:t>
            </a:r>
          </a:p>
        </p:txBody>
      </p:sp>
    </p:spTree>
    <p:extLst>
      <p:ext uri="{BB962C8B-B14F-4D97-AF65-F5344CB8AC3E}">
        <p14:creationId xmlns:p14="http://schemas.microsoft.com/office/powerpoint/2010/main" val="964475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6820411" y="-3874008"/>
            <a:ext cx="152399" cy="9119616"/>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527301" y="838200"/>
            <a:ext cx="7124700" cy="914400"/>
          </a:xfrm>
        </p:spPr>
        <p:txBody>
          <a:bodyPr anchor="t" anchorCtr="0">
            <a:noAutofit/>
          </a:bodyPr>
          <a:lstStyle>
            <a:lvl1pPr>
              <a:lnSpc>
                <a:spcPct val="90000"/>
              </a:lnSpc>
              <a:defRPr sz="3199" b="1" i="1" baseline="0">
                <a:solidFill>
                  <a:schemeClr val="tx1"/>
                </a:solidFill>
              </a:defRPr>
            </a:lvl1pPr>
          </a:lstStyle>
          <a:p>
            <a:r>
              <a:rPr lang="en-US" noProof="0" dirty="0"/>
              <a:t>Click to add the presentation’s main title</a:t>
            </a:r>
          </a:p>
        </p:txBody>
      </p:sp>
      <p:sp>
        <p:nvSpPr>
          <p:cNvPr id="143" name="Subtitle 2"/>
          <p:cNvSpPr>
            <a:spLocks noGrp="1"/>
          </p:cNvSpPr>
          <p:nvPr>
            <p:ph type="subTitle" idx="1" hasCustomPrompt="1"/>
          </p:nvPr>
        </p:nvSpPr>
        <p:spPr bwMode="black">
          <a:xfrm>
            <a:off x="2527301" y="1828800"/>
            <a:ext cx="7124700" cy="914401"/>
          </a:xfrm>
        </p:spPr>
        <p:txBody>
          <a:bodyPr>
            <a:noAutofit/>
          </a:bodyPr>
          <a:lstStyle>
            <a:lvl1pPr marL="0" indent="0" algn="l">
              <a:lnSpc>
                <a:spcPct val="90000"/>
              </a:lnSpc>
              <a:spcAft>
                <a:spcPts val="0"/>
              </a:spcAft>
              <a:buNone/>
              <a:defRPr sz="3199" baseline="0">
                <a:solidFill>
                  <a:schemeClr val="tx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144" name="Text Placeholder 31"/>
          <p:cNvSpPr>
            <a:spLocks noGrp="1"/>
          </p:cNvSpPr>
          <p:nvPr>
            <p:ph type="body" sz="quarter" idx="10" hasCustomPrompt="1"/>
          </p:nvPr>
        </p:nvSpPr>
        <p:spPr bwMode="black">
          <a:xfrm>
            <a:off x="2527300" y="374904"/>
            <a:ext cx="5474208"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grpSp>
        <p:nvGrpSpPr>
          <p:cNvPr id="67" name="Gruppieren 66"/>
          <p:cNvGrpSpPr/>
          <p:nvPr/>
        </p:nvGrpSpPr>
        <p:grpSpPr>
          <a:xfrm>
            <a:off x="1550012" y="5769813"/>
            <a:ext cx="1234762" cy="935867"/>
            <a:chOff x="1550415" y="5769812"/>
            <a:chExt cx="1235084" cy="935867"/>
          </a:xfrm>
        </p:grpSpPr>
        <p:grpSp>
          <p:nvGrpSpPr>
            <p:cNvPr id="36" name="Group 73"/>
            <p:cNvGrpSpPr>
              <a:grpSpLocks noChangeAspect="1"/>
            </p:cNvGrpSpPr>
            <p:nvPr/>
          </p:nvGrpSpPr>
          <p:grpSpPr>
            <a:xfrm>
              <a:off x="2337340" y="5769812"/>
              <a:ext cx="448159" cy="402310"/>
              <a:chOff x="1905000" y="5715000"/>
              <a:chExt cx="445770" cy="381000"/>
            </a:xfrm>
          </p:grpSpPr>
          <p:sp>
            <p:nvSpPr>
              <p:cNvPr id="4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7"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8"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49"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0"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1"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2"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3"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4"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5"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6"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7"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8"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59"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60"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61"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62"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63"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grpSp>
        <p:grpSp>
          <p:nvGrpSpPr>
            <p:cNvPr id="64" name="Group 32"/>
            <p:cNvGrpSpPr/>
            <p:nvPr userDrawn="1"/>
          </p:nvGrpSpPr>
          <p:grpSpPr>
            <a:xfrm>
              <a:off x="1550415" y="6172200"/>
              <a:ext cx="914400" cy="533479"/>
              <a:chOff x="518032" y="978681"/>
              <a:chExt cx="4572000" cy="2667393"/>
            </a:xfrm>
          </p:grpSpPr>
          <p:sp>
            <p:nvSpPr>
              <p:cNvPr id="6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6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grpSp>
      </p:grpSp>
    </p:spTree>
    <p:extLst>
      <p:ext uri="{BB962C8B-B14F-4D97-AF65-F5344CB8AC3E}">
        <p14:creationId xmlns:p14="http://schemas.microsoft.com/office/powerpoint/2010/main" val="244784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FF52-ED87-471A-B812-8A78E670D4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51E02C-4CA3-437E-BBEB-AC6478FE2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51392-EEBA-474D-8AD4-1A23D0839E06}"/>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5" name="Footer Placeholder 4">
            <a:extLst>
              <a:ext uri="{FF2B5EF4-FFF2-40B4-BE49-F238E27FC236}">
                <a16:creationId xmlns:a16="http://schemas.microsoft.com/office/drawing/2014/main" id="{22D2480F-EAA5-4BB5-B23E-C23E7DF2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A46A-58DA-43CB-830D-418CDCD1E4B4}"/>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2412714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2336801" y="2"/>
            <a:ext cx="98552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Picture Placeholder 76"/>
          <p:cNvSpPr>
            <a:spLocks noGrp="1"/>
          </p:cNvSpPr>
          <p:nvPr>
            <p:ph type="pic" sz="quarter" idx="13"/>
          </p:nvPr>
        </p:nvSpPr>
        <p:spPr>
          <a:xfrm>
            <a:off x="812802" y="3048000"/>
            <a:ext cx="1219200" cy="762000"/>
          </a:xfrm>
        </p:spPr>
        <p:txBody>
          <a:bodyPr/>
          <a:lstStyle>
            <a:lvl1pPr>
              <a:defRPr sz="1400"/>
            </a:lvl1pPr>
          </a:lstStyle>
          <a:p>
            <a:r>
              <a:rPr lang="en-US" noProof="0" dirty="0"/>
              <a:t>Click icon to add picture</a:t>
            </a:r>
          </a:p>
        </p:txBody>
      </p:sp>
      <p:grpSp>
        <p:nvGrpSpPr>
          <p:cNvPr id="3" name="Group 31"/>
          <p:cNvGrpSpPr/>
          <p:nvPr/>
        </p:nvGrpSpPr>
        <p:grpSpPr>
          <a:xfrm>
            <a:off x="652115" y="2901699"/>
            <a:ext cx="1613003"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46"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47"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grpSp>
        <p:nvGrpSpPr>
          <p:cNvPr id="27" name="Group 32"/>
          <p:cNvGrpSpPr/>
          <p:nvPr/>
        </p:nvGrpSpPr>
        <p:grpSpPr>
          <a:xfrm>
            <a:off x="1550011" y="6172201"/>
            <a:ext cx="914162" cy="533479"/>
            <a:chOff x="518032" y="978681"/>
            <a:chExt cx="4572000" cy="2667393"/>
          </a:xfrm>
        </p:grpSpPr>
        <p:sp>
          <p:nvSpPr>
            <p:cNvPr id="2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2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grpSp>
    </p:spTree>
    <p:extLst>
      <p:ext uri="{BB962C8B-B14F-4D97-AF65-F5344CB8AC3E}">
        <p14:creationId xmlns:p14="http://schemas.microsoft.com/office/powerpoint/2010/main" val="1372835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2336801" y="2"/>
            <a:ext cx="98552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54"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55"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56"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sp>
        <p:nvSpPr>
          <p:cNvPr id="17" name="Picture Placeholder 76"/>
          <p:cNvSpPr>
            <a:spLocks noGrp="1"/>
          </p:cNvSpPr>
          <p:nvPr>
            <p:ph type="pic" sz="quarter" idx="13"/>
          </p:nvPr>
        </p:nvSpPr>
        <p:spPr>
          <a:xfrm>
            <a:off x="2336800" y="2899979"/>
            <a:ext cx="8432800" cy="3272223"/>
          </a:xfrm>
        </p:spPr>
        <p:txBody>
          <a:bodyPr/>
          <a:lstStyle>
            <a:lvl1pPr>
              <a:defRPr sz="1400"/>
            </a:lvl1pPr>
          </a:lstStyle>
          <a:p>
            <a:r>
              <a:rPr lang="en-US" noProof="0" dirty="0"/>
              <a:t>Click icon to add picture</a:t>
            </a:r>
          </a:p>
        </p:txBody>
      </p:sp>
      <p:grpSp>
        <p:nvGrpSpPr>
          <p:cNvPr id="22" name="Group 32"/>
          <p:cNvGrpSpPr/>
          <p:nvPr/>
        </p:nvGrpSpPr>
        <p:grpSpPr>
          <a:xfrm>
            <a:off x="1550011" y="6172201"/>
            <a:ext cx="914162" cy="533479"/>
            <a:chOff x="518032" y="978681"/>
            <a:chExt cx="4572000" cy="2667393"/>
          </a:xfrm>
        </p:grpSpPr>
        <p:sp>
          <p:nvSpPr>
            <p:cNvPr id="23"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24"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grpSp>
    </p:spTree>
    <p:extLst>
      <p:ext uri="{BB962C8B-B14F-4D97-AF65-F5344CB8AC3E}">
        <p14:creationId xmlns:p14="http://schemas.microsoft.com/office/powerpoint/2010/main" val="897196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9855200" y="685802"/>
            <a:ext cx="2336800" cy="5486399"/>
          </a:xfrm>
          <a:prstGeom prst="rect">
            <a:avLst/>
          </a:prstGeom>
          <a:solidFill>
            <a:schemeClr val="tx2">
              <a:lumMod val="40000"/>
              <a:lumOff val="60000"/>
            </a:schemeClr>
          </a:solid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1799" noProof="0" dirty="0"/>
          </a:p>
        </p:txBody>
      </p:sp>
      <p:sp>
        <p:nvSpPr>
          <p:cNvPr id="81" name="Rectangle 648"/>
          <p:cNvSpPr>
            <a:spLocks noChangeArrowheads="1"/>
          </p:cNvSpPr>
          <p:nvPr/>
        </p:nvSpPr>
        <p:spPr bwMode="gray">
          <a:xfrm>
            <a:off x="2336800" y="0"/>
            <a:ext cx="7518400" cy="685800"/>
          </a:xfrm>
          <a:prstGeom prst="rect">
            <a:avLst/>
          </a:prstGeom>
          <a:solidFill>
            <a:schemeClr val="tx2">
              <a:lumMod val="60000"/>
              <a:lumOff val="40000"/>
            </a:schemeClr>
          </a:solid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1799" noProof="0" dirty="0"/>
          </a:p>
        </p:txBody>
      </p:sp>
      <p:sp>
        <p:nvSpPr>
          <p:cNvPr id="83" name="Rectangle 650"/>
          <p:cNvSpPr>
            <a:spLocks noChangeArrowheads="1"/>
          </p:cNvSpPr>
          <p:nvPr/>
        </p:nvSpPr>
        <p:spPr bwMode="gray">
          <a:xfrm>
            <a:off x="2336800" y="685800"/>
            <a:ext cx="7518400" cy="5486400"/>
          </a:xfrm>
          <a:prstGeom prst="rect">
            <a:avLst/>
          </a:prstGeom>
          <a:solidFill>
            <a:schemeClr val="tx2"/>
          </a:solid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1799" noProof="0" dirty="0"/>
          </a:p>
        </p:txBody>
      </p:sp>
      <p:sp>
        <p:nvSpPr>
          <p:cNvPr id="50"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51"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52"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grpSp>
        <p:nvGrpSpPr>
          <p:cNvPr id="17" name="Gruppieren 16"/>
          <p:cNvGrpSpPr/>
          <p:nvPr/>
        </p:nvGrpSpPr>
        <p:grpSpPr>
          <a:xfrm>
            <a:off x="1550011" y="6172201"/>
            <a:ext cx="914162" cy="533479"/>
            <a:chOff x="1550415" y="6172200"/>
            <a:chExt cx="914400" cy="533479"/>
          </a:xfrm>
        </p:grpSpPr>
        <p:sp>
          <p:nvSpPr>
            <p:cNvPr id="15" name="Rectangle 37"/>
            <p:cNvSpPr>
              <a:spLocks noChangeArrowheads="1"/>
            </p:cNvSpPr>
            <p:nvPr userDrawn="1"/>
          </p:nvSpPr>
          <p:spPr bwMode="black">
            <a:xfrm>
              <a:off x="2105939" y="6172200"/>
              <a:ext cx="228600" cy="52646"/>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noProof="0"/>
            </a:p>
          </p:txBody>
        </p:sp>
        <p:sp>
          <p:nvSpPr>
            <p:cNvPr id="16" name="Freeform 7"/>
            <p:cNvSpPr>
              <a:spLocks noEditPoints="1"/>
            </p:cNvSpPr>
            <p:nvPr userDrawn="1"/>
          </p:nvSpPr>
          <p:spPr bwMode="black">
            <a:xfrm>
              <a:off x="1550415" y="6361023"/>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noProof="0"/>
            </a:p>
          </p:txBody>
        </p:sp>
      </p:grpSp>
    </p:spTree>
    <p:extLst>
      <p:ext uri="{BB962C8B-B14F-4D97-AF65-F5344CB8AC3E}">
        <p14:creationId xmlns:p14="http://schemas.microsoft.com/office/powerpoint/2010/main" val="3565561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sz="3199">
                <a:solidFill>
                  <a:schemeClr val="tx1"/>
                </a:solidFill>
              </a:defRPr>
            </a:lvl1pPr>
          </a:lstStyle>
          <a:p>
            <a:r>
              <a:rPr lang="en-US" noProof="0" dirty="0"/>
              <a:t>Click to edit Master title style</a:t>
            </a:r>
          </a:p>
        </p:txBody>
      </p:sp>
      <p:sp>
        <p:nvSpPr>
          <p:cNvPr id="11" name="Text Placeholder 10"/>
          <p:cNvSpPr>
            <a:spLocks noGrp="1"/>
          </p:cNvSpPr>
          <p:nvPr>
            <p:ph type="body" sz="quarter" idx="10" hasCustomPrompt="1"/>
          </p:nvPr>
        </p:nvSpPr>
        <p:spPr>
          <a:xfrm>
            <a:off x="711200" y="5867400"/>
            <a:ext cx="6400800" cy="762000"/>
          </a:xfrm>
        </p:spPr>
        <p:txBody>
          <a:bodyPr anchor="b"/>
          <a:lstStyle>
            <a:lvl1pPr>
              <a:defRPr sz="900">
                <a:latin typeface="Arial" pitchFamily="34" charset="0"/>
                <a:cs typeface="Arial" pitchFamily="34" charset="0"/>
              </a:defRPr>
            </a:lvl1pPr>
          </a:lstStyle>
          <a:p>
            <a:pPr lvl="0"/>
            <a:r>
              <a:rPr lang="en-US" noProof="0" dirty="0"/>
              <a:t>Add legal and copyright disclaimers here.</a:t>
            </a:r>
          </a:p>
        </p:txBody>
      </p:sp>
      <p:cxnSp>
        <p:nvCxnSpPr>
          <p:cNvPr id="7" name="Shape 6"/>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8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8EEA-C929-4E3E-A7FE-A178C2CA7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CA5955-B5C2-4AE7-AAAD-C15443EF883D}"/>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4" name="Footer Placeholder 3">
            <a:extLst>
              <a:ext uri="{FF2B5EF4-FFF2-40B4-BE49-F238E27FC236}">
                <a16:creationId xmlns:a16="http://schemas.microsoft.com/office/drawing/2014/main" id="{84E88833-680E-44E7-A6DD-42279BFF6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C3AC1-CF25-41E0-BD55-271F9D3A17C9}"/>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206685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5857-B690-4EAD-9CC7-DDDC7583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8CA8D-56E3-4E4B-9E70-94F914174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446CB-B0B0-46B7-B8F0-F800657D26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C6E3E-C8EC-4016-9183-889B2701AB75}"/>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6" name="Footer Placeholder 5">
            <a:extLst>
              <a:ext uri="{FF2B5EF4-FFF2-40B4-BE49-F238E27FC236}">
                <a16:creationId xmlns:a16="http://schemas.microsoft.com/office/drawing/2014/main" id="{43D8CDA9-61C0-4DA5-9656-8D7FCF343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43567-2459-4CDF-BC2D-8CE62C0BC091}"/>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148913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F684-BED2-46CF-BA6D-4846ECAEDE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2E9457-462F-49EC-8EA6-EC95B519D1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5A97F-A4B8-4A9F-A486-43A9552F15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5E1D-22E6-44F5-AB4D-5F35C445B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7D72D-BF5D-4284-8C5B-0A500D1F9B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5C095C-35DD-41AA-9146-B39FD026FB70}"/>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8" name="Footer Placeholder 7">
            <a:extLst>
              <a:ext uri="{FF2B5EF4-FFF2-40B4-BE49-F238E27FC236}">
                <a16:creationId xmlns:a16="http://schemas.microsoft.com/office/drawing/2014/main" id="{A59F8906-D9C6-4365-874A-E854C133D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DD3E7-49C0-4BF3-93B6-941D8059D5B7}"/>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97666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8EEA-C929-4E3E-A7FE-A178C2CA7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CA5955-B5C2-4AE7-AAAD-C15443EF883D}"/>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4" name="Footer Placeholder 3">
            <a:extLst>
              <a:ext uri="{FF2B5EF4-FFF2-40B4-BE49-F238E27FC236}">
                <a16:creationId xmlns:a16="http://schemas.microsoft.com/office/drawing/2014/main" id="{84E88833-680E-44E7-A6DD-42279BFF6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C3AC1-CF25-41E0-BD55-271F9D3A17C9}"/>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15119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38A9A-4E10-43E9-B858-3A684AA6E84E}"/>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3" name="Footer Placeholder 2">
            <a:extLst>
              <a:ext uri="{FF2B5EF4-FFF2-40B4-BE49-F238E27FC236}">
                <a16:creationId xmlns:a16="http://schemas.microsoft.com/office/drawing/2014/main" id="{FBC130CB-38EB-42C8-BAC5-FCFA1E25F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F859B9-7716-432B-B269-2BBAE063F139}"/>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124758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3974-F1F2-487B-BD99-536200BE5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BADF9-17F8-457A-AA69-E47C4FE59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F427A3-AC45-4DC6-8664-CD6FC3017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57CC6-954A-4579-9B56-EECF9C85B64E}"/>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6" name="Footer Placeholder 5">
            <a:extLst>
              <a:ext uri="{FF2B5EF4-FFF2-40B4-BE49-F238E27FC236}">
                <a16:creationId xmlns:a16="http://schemas.microsoft.com/office/drawing/2014/main" id="{0094272A-DF82-4D33-AE77-15B29D28C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37FAF-67CB-47FE-ACD8-C4AFC5206B74}"/>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24493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083D-43B4-4718-B92C-F1124F74B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87F7E3-7CD2-4FD8-94B9-F5B8E6AE1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54671-C2EC-405B-84AA-90249235F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C608C-15DA-4454-98C0-A39536512C44}"/>
              </a:ext>
            </a:extLst>
          </p:cNvPr>
          <p:cNvSpPr>
            <a:spLocks noGrp="1"/>
          </p:cNvSpPr>
          <p:nvPr>
            <p:ph type="dt" sz="half" idx="10"/>
          </p:nvPr>
        </p:nvSpPr>
        <p:spPr/>
        <p:txBody>
          <a:bodyPr/>
          <a:lstStyle/>
          <a:p>
            <a:fld id="{4B81E30D-7161-477F-9BBF-C4A3DEDCA9D9}" type="datetimeFigureOut">
              <a:rPr lang="en-US" smtClean="0"/>
              <a:t>4/25/2023</a:t>
            </a:fld>
            <a:endParaRPr lang="en-US"/>
          </a:p>
        </p:txBody>
      </p:sp>
      <p:sp>
        <p:nvSpPr>
          <p:cNvPr id="6" name="Footer Placeholder 5">
            <a:extLst>
              <a:ext uri="{FF2B5EF4-FFF2-40B4-BE49-F238E27FC236}">
                <a16:creationId xmlns:a16="http://schemas.microsoft.com/office/drawing/2014/main" id="{5224DC0A-B143-4793-8B0D-449AC6D1C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E452F-3231-4FA8-8F7E-E231846B3C86}"/>
              </a:ext>
            </a:extLst>
          </p:cNvPr>
          <p:cNvSpPr>
            <a:spLocks noGrp="1"/>
          </p:cNvSpPr>
          <p:nvPr>
            <p:ph type="sldNum" sz="quarter" idx="12"/>
          </p:nvPr>
        </p:nvSpPr>
        <p:spPr/>
        <p:txBody>
          <a:bodyPr/>
          <a:lstStyle/>
          <a:p>
            <a:fld id="{90F250B7-BF98-4BBD-900C-32853768EEFF}" type="slidenum">
              <a:rPr lang="en-US" smtClean="0"/>
              <a:t>‹#›</a:t>
            </a:fld>
            <a:endParaRPr lang="en-US"/>
          </a:p>
        </p:txBody>
      </p:sp>
    </p:spTree>
    <p:extLst>
      <p:ext uri="{BB962C8B-B14F-4D97-AF65-F5344CB8AC3E}">
        <p14:creationId xmlns:p14="http://schemas.microsoft.com/office/powerpoint/2010/main" val="232753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E3ED3-7A72-42E9-9A75-E57778305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26565-81A8-4D4E-A06E-9BBA2F02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40BCC-A83C-4249-8485-CA90AFE7D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1E30D-7161-477F-9BBF-C4A3DEDCA9D9}" type="datetimeFigureOut">
              <a:rPr lang="en-US" smtClean="0"/>
              <a:t>4/25/2023</a:t>
            </a:fld>
            <a:endParaRPr lang="en-US"/>
          </a:p>
        </p:txBody>
      </p:sp>
      <p:sp>
        <p:nvSpPr>
          <p:cNvPr id="5" name="Footer Placeholder 4">
            <a:extLst>
              <a:ext uri="{FF2B5EF4-FFF2-40B4-BE49-F238E27FC236}">
                <a16:creationId xmlns:a16="http://schemas.microsoft.com/office/drawing/2014/main" id="{C613CE53-BB34-4756-91A2-8EA50DBCF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879B30-8EB9-4D21-B137-9282AB99A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250B7-BF98-4BBD-900C-32853768EEFF}" type="slidenum">
              <a:rPr lang="en-US" smtClean="0"/>
              <a:t>‹#›</a:t>
            </a:fld>
            <a:endParaRPr lang="en-US"/>
          </a:p>
        </p:txBody>
      </p:sp>
    </p:spTree>
    <p:extLst>
      <p:ext uri="{BB962C8B-B14F-4D97-AF65-F5344CB8AC3E}">
        <p14:creationId xmlns:p14="http://schemas.microsoft.com/office/powerpoint/2010/main" val="217600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1" y="685800"/>
            <a:ext cx="10769601" cy="914400"/>
          </a:xfrm>
          <a:prstGeom prst="rect">
            <a:avLst/>
          </a:prstGeom>
        </p:spPr>
        <p:txBody>
          <a:bodyPr vert="horz" lIns="0" tIns="0" rIns="0" bIns="0" rtlCol="0" anchor="t" anchorCtr="0">
            <a:noAutofit/>
          </a:bodyPr>
          <a:lstStyle/>
          <a:p>
            <a:r>
              <a:rPr lang="en-US" noProof="0" dirty="0"/>
              <a:t>Click to edit</a:t>
            </a:r>
            <a:br>
              <a:rPr lang="en-US" noProof="0" dirty="0"/>
            </a:br>
            <a:r>
              <a:rPr lang="en-US" noProof="0" dirty="0"/>
              <a:t>Master title style</a:t>
            </a:r>
          </a:p>
        </p:txBody>
      </p:sp>
      <p:sp>
        <p:nvSpPr>
          <p:cNvPr id="3" name="Text Placeholder 2"/>
          <p:cNvSpPr>
            <a:spLocks noGrp="1"/>
          </p:cNvSpPr>
          <p:nvPr>
            <p:ph type="body" idx="1"/>
          </p:nvPr>
        </p:nvSpPr>
        <p:spPr>
          <a:xfrm>
            <a:off x="711202" y="1752600"/>
            <a:ext cx="10769598" cy="44196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0F250B7-BF98-4BBD-900C-32853768EEFF}" type="slidenum">
              <a:rPr lang="en-US" smtClean="0"/>
              <a:t>‹#›</a:t>
            </a:fld>
            <a:endParaRPr lang="en-US"/>
          </a:p>
        </p:txBody>
      </p:sp>
      <p:sp>
        <p:nvSpPr>
          <p:cNvPr id="6"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81E30D-7161-477F-9BBF-C4A3DEDCA9D9}" type="datetimeFigureOut">
              <a:rPr lang="en-US" smtClean="0"/>
              <a:t>4/25/2023</a:t>
            </a:fld>
            <a:endParaRPr lang="en-US"/>
          </a:p>
        </p:txBody>
      </p:sp>
      <p:sp>
        <p:nvSpPr>
          <p:cNvPr id="7" name="Footer Placeholder 4"/>
          <p:cNvSpPr>
            <a:spLocks noGrp="1"/>
          </p:cNvSpPr>
          <p:nvPr>
            <p:ph type="ftr" sz="quarter" idx="3"/>
          </p:nvPr>
        </p:nvSpPr>
        <p:spPr>
          <a:xfrm>
            <a:off x="707137"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2383308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126" rtl="0" eaLnBrk="1" latinLnBrk="0" hangingPunct="1">
        <a:lnSpc>
          <a:spcPct val="100000"/>
        </a:lnSpc>
        <a:spcBef>
          <a:spcPct val="0"/>
        </a:spcBef>
        <a:buNone/>
        <a:defRPr sz="2399" b="1" i="1" kern="1200">
          <a:solidFill>
            <a:schemeClr val="tx1"/>
          </a:solidFill>
          <a:latin typeface="+mj-lt"/>
          <a:ea typeface="+mj-ea"/>
          <a:cs typeface="+mj-cs"/>
        </a:defRPr>
      </a:lvl1pPr>
    </p:titleStyle>
    <p:body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4.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mustafa.o.ozdemir@pwc.com"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4.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4.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4.xml"/><Relationship Id="rId1" Type="http://schemas.openxmlformats.org/officeDocument/2006/relationships/themeOverride" Target="../theme/themeOverride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7.xml"/><Relationship Id="rId1" Type="http://schemas.openxmlformats.org/officeDocument/2006/relationships/themeOverride" Target="../theme/themeOverride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asalon template_2016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 y="0"/>
            <a:ext cx="12189708" cy="6858000"/>
          </a:xfrm>
          <a:prstGeom prst="rect">
            <a:avLst/>
          </a:prstGeom>
        </p:spPr>
      </p:pic>
      <p:sp>
        <p:nvSpPr>
          <p:cNvPr id="8" name="Title 1"/>
          <p:cNvSpPr txBox="1">
            <a:spLocks/>
          </p:cNvSpPr>
          <p:nvPr/>
        </p:nvSpPr>
        <p:spPr>
          <a:xfrm>
            <a:off x="334682" y="2125968"/>
            <a:ext cx="11122212" cy="147263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tr-TR" sz="4000" dirty="0">
                <a:solidFill>
                  <a:schemeClr val="bg1"/>
                </a:solidFill>
              </a:rPr>
              <a:t>7440 Sayılı Kanun’la Yapılan Vergi Düzenlemeleri</a:t>
            </a:r>
          </a:p>
        </p:txBody>
      </p:sp>
    </p:spTree>
    <p:extLst>
      <p:ext uri="{BB962C8B-B14F-4D97-AF65-F5344CB8AC3E}">
        <p14:creationId xmlns:p14="http://schemas.microsoft.com/office/powerpoint/2010/main" val="189404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Vergiye Tabi İndirim ve İstisnalar - 2</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10</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aphicFrame>
        <p:nvGraphicFramePr>
          <p:cNvPr id="10" name="Table 9">
            <a:extLst>
              <a:ext uri="{FF2B5EF4-FFF2-40B4-BE49-F238E27FC236}">
                <a16:creationId xmlns:a16="http://schemas.microsoft.com/office/drawing/2014/main" id="{BE40AC01-9007-431A-A207-B8A791607FA8}"/>
              </a:ext>
            </a:extLst>
          </p:cNvPr>
          <p:cNvGraphicFramePr>
            <a:graphicFrameLocks noGrp="1"/>
          </p:cNvGraphicFramePr>
          <p:nvPr>
            <p:extLst>
              <p:ext uri="{D42A27DB-BD31-4B8C-83A1-F6EECF244321}">
                <p14:modId xmlns:p14="http://schemas.microsoft.com/office/powerpoint/2010/main" val="847684052"/>
              </p:ext>
            </p:extLst>
          </p:nvPr>
        </p:nvGraphicFramePr>
        <p:xfrm>
          <a:off x="527900" y="1399358"/>
          <a:ext cx="11201984" cy="4734355"/>
        </p:xfrm>
        <a:graphic>
          <a:graphicData uri="http://schemas.openxmlformats.org/drawingml/2006/table">
            <a:tbl>
              <a:tblPr/>
              <a:tblGrid>
                <a:gridCol w="9740446">
                  <a:extLst>
                    <a:ext uri="{9D8B030D-6E8A-4147-A177-3AD203B41FA5}">
                      <a16:colId xmlns:a16="http://schemas.microsoft.com/office/drawing/2014/main" val="3339651531"/>
                    </a:ext>
                  </a:extLst>
                </a:gridCol>
                <a:gridCol w="1461538">
                  <a:extLst>
                    <a:ext uri="{9D8B030D-6E8A-4147-A177-3AD203B41FA5}">
                      <a16:colId xmlns:a16="http://schemas.microsoft.com/office/drawing/2014/main" val="1139805324"/>
                    </a:ext>
                  </a:extLst>
                </a:gridCol>
              </a:tblGrid>
              <a:tr h="4342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l" fontAlgn="base"/>
                      <a:r>
                        <a:rPr lang="tr-TR" sz="1400" b="1" i="1" noProof="0" dirty="0">
                          <a:solidFill>
                            <a:schemeClr val="tx1"/>
                          </a:solidFill>
                          <a:effectLst/>
                          <a:latin typeface="+mj-lt"/>
                        </a:rPr>
                        <a:t>İndirim ve İstisnanın Türü</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7588">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fontAlgn="base"/>
                      <a:r>
                        <a:rPr lang="tr-TR" sz="1400" b="1" i="1" noProof="0">
                          <a:solidFill>
                            <a:schemeClr val="tx1"/>
                          </a:solidFill>
                          <a:latin typeface="+mj-lt"/>
                        </a:rPr>
                        <a:t>Vergi Oranı (%)</a:t>
                      </a:r>
                      <a:endParaRPr lang="tr-TR" sz="1400" b="1" i="1" noProof="0">
                        <a:solidFill>
                          <a:schemeClr val="tx1"/>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7588">
                        <a:lumMod val="60000"/>
                        <a:lumOff val="40000"/>
                      </a:srgbClr>
                    </a:solidFill>
                  </a:tcPr>
                </a:tc>
                <a:extLst>
                  <a:ext uri="{0D108BD9-81ED-4DB2-BD59-A6C34878D82A}">
                    <a16:rowId xmlns:a16="http://schemas.microsoft.com/office/drawing/2014/main" val="2829803648"/>
                  </a:ext>
                </a:extLst>
              </a:tr>
              <a:tr h="2114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126" rtl="0" eaLnBrk="1" fontAlgn="base" latinLnBrk="0" hangingPunct="1">
                        <a:lnSpc>
                          <a:spcPct val="100000"/>
                        </a:lnSpc>
                        <a:spcBef>
                          <a:spcPts val="0"/>
                        </a:spcBef>
                        <a:spcAft>
                          <a:spcPts val="0"/>
                        </a:spcAft>
                        <a:buClr>
                          <a:srgbClr val="000000"/>
                        </a:buClr>
                        <a:buSzTx/>
                        <a:buFont typeface="Arial"/>
                        <a:buNone/>
                        <a:tabLst/>
                        <a:defRPr/>
                      </a:pPr>
                      <a:r>
                        <a:rPr lang="tr-TR" sz="1400" i="1" kern="1200" noProof="0" dirty="0">
                          <a:solidFill>
                            <a:schemeClr val="tx1"/>
                          </a:solidFill>
                          <a:latin typeface="+mj-lt"/>
                          <a:ea typeface="+mn-ea"/>
                          <a:cs typeface="+mn-cs"/>
                          <a:sym typeface="Arial"/>
                        </a:rPr>
                        <a:t>Emisyon primi istisnası </a:t>
                      </a:r>
                      <a:r>
                        <a:rPr lang="tr-TR" sz="1400" i="1" kern="1200" noProof="0" dirty="0">
                          <a:solidFill>
                            <a:srgbClr val="FF0000"/>
                          </a:solidFill>
                          <a:latin typeface="+mj-lt"/>
                          <a:ea typeface="+mn-ea"/>
                          <a:cs typeface="+mn-cs"/>
                          <a:sym typeface="Arial"/>
                        </a:rPr>
                        <a:t>(KVK Md. 5/1-ç)</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0505726"/>
                  </a:ext>
                </a:extLst>
              </a:tr>
              <a:tr h="336909">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kern="1200" noProof="0" dirty="0">
                          <a:solidFill>
                            <a:schemeClr val="tx1"/>
                          </a:solidFill>
                          <a:latin typeface="+mj-lt"/>
                          <a:ea typeface="+mn-ea"/>
                          <a:cs typeface="+mn-cs"/>
                        </a:rPr>
                        <a:t>Eğitim ve öğretim işletmeleri kazançları </a:t>
                      </a:r>
                      <a:r>
                        <a:rPr lang="tr-TR" sz="1400" i="1" kern="1200" noProof="0" dirty="0">
                          <a:solidFill>
                            <a:srgbClr val="FF0000"/>
                          </a:solidFill>
                          <a:latin typeface="+mj-lt"/>
                          <a:ea typeface="+mn-ea"/>
                          <a:cs typeface="+mn-cs"/>
                        </a:rPr>
                        <a:t>(KVK Md. 5/1-i)</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08283307"/>
                  </a:ext>
                </a:extLst>
              </a:tr>
              <a:tr h="211481">
                <a:tc>
                  <a:txBody>
                    <a:bodyPr/>
                    <a:lstStyle/>
                    <a:p>
                      <a:pPr marL="0" marR="0" lvl="0" indent="0" algn="l" defTabSz="914126" rtl="0" eaLnBrk="1" fontAlgn="base" latinLnBrk="0" hangingPunct="1">
                        <a:lnSpc>
                          <a:spcPct val="100000"/>
                        </a:lnSpc>
                        <a:spcBef>
                          <a:spcPts val="0"/>
                        </a:spcBef>
                        <a:spcAft>
                          <a:spcPts val="0"/>
                        </a:spcAft>
                        <a:buClr>
                          <a:srgbClr val="000000"/>
                        </a:buClr>
                        <a:buSzTx/>
                        <a:buFont typeface="Arial"/>
                        <a:buNone/>
                        <a:tabLst/>
                        <a:defRPr/>
                      </a:pPr>
                      <a:r>
                        <a:rPr lang="tr-TR" sz="1400" b="0" i="1" u="none" strike="noStrike" kern="1200" cap="none" noProof="0" dirty="0">
                          <a:solidFill>
                            <a:schemeClr val="tx1"/>
                          </a:solidFill>
                          <a:latin typeface="+mj-lt"/>
                          <a:ea typeface="+mn-ea"/>
                          <a:cs typeface="+mn-cs"/>
                          <a:sym typeface="Arial"/>
                        </a:rPr>
                        <a:t>Bankalar, finansal kiralama ve finansman şirketleri veya </a:t>
                      </a:r>
                      <a:r>
                        <a:rPr lang="tr-TR" sz="1400" b="0" i="1" u="none" strike="noStrike" kern="1200" cap="none" noProof="0" dirty="0" err="1">
                          <a:solidFill>
                            <a:schemeClr val="tx1"/>
                          </a:solidFill>
                          <a:latin typeface="+mj-lt"/>
                          <a:ea typeface="+mn-ea"/>
                          <a:cs typeface="+mn-cs"/>
                          <a:sym typeface="Arial"/>
                        </a:rPr>
                        <a:t>TMSF’ye</a:t>
                      </a:r>
                      <a:r>
                        <a:rPr lang="tr-TR" sz="1400" b="0" i="1" u="none" strike="noStrike" kern="1200" cap="none" noProof="0" dirty="0">
                          <a:solidFill>
                            <a:schemeClr val="tx1"/>
                          </a:solidFill>
                          <a:latin typeface="+mj-lt"/>
                          <a:ea typeface="+mn-ea"/>
                          <a:cs typeface="+mn-cs"/>
                          <a:sym typeface="Arial"/>
                        </a:rPr>
                        <a:t> borçlu olan kurumların taşınmaz ve iştirak hisselerini satmalarından elde ettikleri kazançlara ilişkin istisna </a:t>
                      </a:r>
                      <a:r>
                        <a:rPr lang="tr-TR" sz="1400" b="0" i="1" u="none" strike="noStrike" kern="1200" cap="none" noProof="0" dirty="0">
                          <a:solidFill>
                            <a:srgbClr val="FF0000"/>
                          </a:solidFill>
                          <a:latin typeface="+mj-lt"/>
                          <a:ea typeface="+mn-ea"/>
                          <a:cs typeface="+mn-cs"/>
                          <a:sym typeface="Arial"/>
                        </a:rPr>
                        <a:t>(KVK Md. 5/1-f) </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00938370"/>
                  </a:ext>
                </a:extLst>
              </a:tr>
              <a:tr h="422865">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TUGS’a kayıtlı gemilerin işletilmesinden ve devrinden sağlanan kazançlara ilişkin istisna </a:t>
                      </a:r>
                      <a:r>
                        <a:rPr lang="tr-TR" sz="1400" i="1" noProof="0" dirty="0">
                          <a:solidFill>
                            <a:srgbClr val="FF0000"/>
                          </a:solidFill>
                          <a:latin typeface="+mj-lt"/>
                        </a:rPr>
                        <a:t>(4490 sayılı Kanun Md. 12)</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09172496"/>
                  </a:ext>
                </a:extLst>
              </a:tr>
              <a:tr h="422865">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Yurtdışı mukim kişi ve kurumlara verilen hizmetlerden sağlanan kazançların %50’si oranında hesaplanan indirim   </a:t>
                      </a:r>
                      <a:r>
                        <a:rPr lang="tr-TR" sz="1400" i="1" noProof="0" dirty="0">
                          <a:solidFill>
                            <a:srgbClr val="FF0000"/>
                          </a:solidFill>
                          <a:latin typeface="+mj-lt"/>
                        </a:rPr>
                        <a:t>(KVK Md.10/1-ğ)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023422"/>
                  </a:ext>
                </a:extLst>
              </a:tr>
              <a:tr h="422865">
                <a:tc>
                  <a:txBody>
                    <a:bodyPr/>
                    <a:lstStyle/>
                    <a:p>
                      <a:pPr fontAlgn="base"/>
                      <a:r>
                        <a:rPr lang="tr-TR" sz="1400" i="1" noProof="0" dirty="0">
                          <a:latin typeface="+mj-lt"/>
                        </a:rPr>
                        <a:t>İştirak Kazançları İstisnası </a:t>
                      </a:r>
                      <a:r>
                        <a:rPr lang="tr-TR" sz="1400" i="1" noProof="0" dirty="0">
                          <a:solidFill>
                            <a:srgbClr val="FF0000"/>
                          </a:solidFill>
                          <a:latin typeface="+mj-lt"/>
                        </a:rPr>
                        <a:t>(KVK Md. 5/1-a)</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5</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8935500"/>
                  </a:ext>
                </a:extLst>
              </a:tr>
              <a:tr h="422865">
                <a:tc>
                  <a:txBody>
                    <a:bodyPr/>
                    <a:lstStyle/>
                    <a:p>
                      <a:pPr fontAlgn="base"/>
                      <a:r>
                        <a:rPr lang="tr-TR" sz="1400" i="1" noProof="0" dirty="0">
                          <a:latin typeface="+mj-lt"/>
                        </a:rPr>
                        <a:t>Yurtdışı iştirak kazançları istisnası </a:t>
                      </a:r>
                      <a:r>
                        <a:rPr lang="tr-TR" sz="1400" i="1" noProof="0" dirty="0">
                          <a:solidFill>
                            <a:srgbClr val="0070C0"/>
                          </a:solidFill>
                          <a:latin typeface="+mj-lt"/>
                        </a:rPr>
                        <a:t>(En az %15 vergi yükü taşıyan) </a:t>
                      </a:r>
                      <a:r>
                        <a:rPr lang="tr-TR" sz="1400" i="1" noProof="0" dirty="0">
                          <a:solidFill>
                            <a:srgbClr val="FF0000"/>
                          </a:solidFill>
                          <a:latin typeface="+mj-lt"/>
                        </a:rPr>
                        <a:t>(KVK Md. 5/1-b)</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5</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4867546"/>
                  </a:ext>
                </a:extLst>
              </a:tr>
              <a:tr h="422865">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Yurtdışı şube kazançları istisnası </a:t>
                      </a:r>
                      <a:r>
                        <a:rPr lang="tr-TR" sz="1400" i="1" noProof="0" dirty="0">
                          <a:solidFill>
                            <a:srgbClr val="0070C0"/>
                          </a:solidFill>
                          <a:latin typeface="+mj-lt"/>
                        </a:rPr>
                        <a:t>(En az %15 vergi yükü taşıyan) </a:t>
                      </a:r>
                      <a:r>
                        <a:rPr lang="tr-TR" sz="1400" i="1" noProof="0" dirty="0">
                          <a:solidFill>
                            <a:srgbClr val="FF0000"/>
                          </a:solidFill>
                          <a:latin typeface="+mj-lt"/>
                        </a:rPr>
                        <a:t>(KVK Md. 5/1-g)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5</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45340113"/>
                  </a:ext>
                </a:extLst>
              </a:tr>
              <a:tr h="422865">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Yurtdışı inşaat ve onarma işleri kazanç istisnası </a:t>
                      </a:r>
                      <a:r>
                        <a:rPr lang="tr-TR" sz="1400" i="1" noProof="0" dirty="0">
                          <a:solidFill>
                            <a:srgbClr val="0070C0"/>
                          </a:solidFill>
                          <a:latin typeface="+mj-lt"/>
                        </a:rPr>
                        <a:t>(En az %15 vergi yükü taşıyan) </a:t>
                      </a:r>
                      <a:r>
                        <a:rPr lang="tr-TR" sz="1400" i="1" noProof="0" dirty="0">
                          <a:solidFill>
                            <a:srgbClr val="FF0000"/>
                          </a:solidFill>
                          <a:latin typeface="+mj-lt"/>
                        </a:rPr>
                        <a:t>(KVK Md. 5/1-h)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5</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85861267"/>
                  </a:ext>
                </a:extLst>
              </a:tr>
            </a:tbl>
          </a:graphicData>
        </a:graphic>
      </p:graphicFrame>
    </p:spTree>
    <p:extLst>
      <p:ext uri="{BB962C8B-B14F-4D97-AF65-F5344CB8AC3E}">
        <p14:creationId xmlns:p14="http://schemas.microsoft.com/office/powerpoint/2010/main" val="3573104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28600"/>
            <a:ext cx="10825899" cy="622123"/>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İstisnalar</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11</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aphicFrame>
        <p:nvGraphicFramePr>
          <p:cNvPr id="16" name="Table 15">
            <a:extLst>
              <a:ext uri="{FF2B5EF4-FFF2-40B4-BE49-F238E27FC236}">
                <a16:creationId xmlns:a16="http://schemas.microsoft.com/office/drawing/2014/main" id="{6581DFED-A849-4824-933C-725F5B5A8535}"/>
              </a:ext>
            </a:extLst>
          </p:cNvPr>
          <p:cNvGraphicFramePr>
            <a:graphicFrameLocks noGrp="1"/>
          </p:cNvGraphicFramePr>
          <p:nvPr>
            <p:extLst>
              <p:ext uri="{D42A27DB-BD31-4B8C-83A1-F6EECF244321}">
                <p14:modId xmlns:p14="http://schemas.microsoft.com/office/powerpoint/2010/main" val="1019815358"/>
              </p:ext>
            </p:extLst>
          </p:nvPr>
        </p:nvGraphicFramePr>
        <p:xfrm>
          <a:off x="527899" y="1269660"/>
          <a:ext cx="11295209" cy="5107726"/>
        </p:xfrm>
        <a:graphic>
          <a:graphicData uri="http://schemas.openxmlformats.org/drawingml/2006/table">
            <a:tbl>
              <a:tblPr/>
              <a:tblGrid>
                <a:gridCol w="11295209">
                  <a:extLst>
                    <a:ext uri="{9D8B030D-6E8A-4147-A177-3AD203B41FA5}">
                      <a16:colId xmlns:a16="http://schemas.microsoft.com/office/drawing/2014/main" val="3339651531"/>
                    </a:ext>
                  </a:extLst>
                </a:gridCol>
              </a:tblGrid>
              <a:tr h="4259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l" fontAlgn="base"/>
                      <a:r>
                        <a:rPr lang="tr-TR" sz="1400" b="1" i="1" noProof="0" dirty="0">
                          <a:solidFill>
                            <a:schemeClr val="tx1"/>
                          </a:solidFill>
                          <a:effectLst/>
                          <a:latin typeface="+mj-lt"/>
                        </a:rPr>
                        <a:t>İndirim ve İstisnanın Türü</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7588">
                        <a:lumMod val="60000"/>
                        <a:lumOff val="40000"/>
                      </a:srgbClr>
                    </a:solidFill>
                  </a:tcPr>
                </a:tc>
                <a:extLst>
                  <a:ext uri="{0D108BD9-81ED-4DB2-BD59-A6C34878D82A}">
                    <a16:rowId xmlns:a16="http://schemas.microsoft.com/office/drawing/2014/main" val="2829803648"/>
                  </a:ext>
                </a:extLst>
              </a:tr>
              <a:tr h="4147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1" algn="l" defTabSz="914126" rtl="0" eaLnBrk="1" fontAlgn="base" latinLnBrk="0" hangingPunct="1">
                        <a:lnSpc>
                          <a:spcPct val="100000"/>
                        </a:lnSpc>
                        <a:spcBef>
                          <a:spcPts val="1200"/>
                        </a:spcBef>
                        <a:spcAft>
                          <a:spcPts val="1200"/>
                        </a:spcAft>
                        <a:buClr>
                          <a:srgbClr val="000000"/>
                        </a:buClr>
                        <a:buFont typeface="Arial"/>
                      </a:pPr>
                      <a:r>
                        <a:rPr lang="tr-TR" sz="1400" b="0" i="1" u="none" strike="noStrike" kern="1200" cap="none" dirty="0">
                          <a:solidFill>
                            <a:schemeClr val="tx1"/>
                          </a:solidFill>
                          <a:latin typeface="+mj-lt"/>
                          <a:ea typeface="+mn-ea"/>
                          <a:cs typeface="+mn-cs"/>
                          <a:sym typeface="Arial"/>
                        </a:rPr>
                        <a:t>Kurum kazancından indirilen bağış, yardım ve sponsorluk indirimleri </a:t>
                      </a:r>
                      <a:r>
                        <a:rPr lang="tr-TR" sz="1400" b="0" i="1" u="none" strike="noStrike" kern="1200" cap="none" dirty="0">
                          <a:solidFill>
                            <a:srgbClr val="FF0000"/>
                          </a:solidFill>
                          <a:latin typeface="+mj-lt"/>
                          <a:ea typeface="+mn-ea"/>
                          <a:cs typeface="+mn-cs"/>
                          <a:sym typeface="Arial"/>
                        </a:rPr>
                        <a:t>(KVK Md. 10/1-b, c, ç, d, e, f)</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0505726"/>
                  </a:ext>
                </a:extLst>
              </a:tr>
              <a:tr h="414746">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Sat - kirala - geri al işlemlerinden doğan kazançlarda istisna </a:t>
                      </a:r>
                      <a:r>
                        <a:rPr lang="tr-TR" sz="1400" b="0" i="1" u="none" strike="noStrike" kern="1200" cap="none" dirty="0">
                          <a:solidFill>
                            <a:srgbClr val="FF0000"/>
                          </a:solidFill>
                          <a:latin typeface="+mj-lt"/>
                          <a:ea typeface="+mn-ea"/>
                          <a:cs typeface="+mn-cs"/>
                          <a:sym typeface="Arial"/>
                        </a:rPr>
                        <a:t>(KVK Md. 5/1-j)</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09172496"/>
                  </a:ext>
                </a:extLst>
              </a:tr>
              <a:tr h="414746">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Kurumlar vergisinden müstesna tutulan kur korumalı mevduat (KKM) kaynaklı kazançlar </a:t>
                      </a:r>
                      <a:r>
                        <a:rPr lang="tr-TR" sz="1400" b="0" i="1" u="none" strike="noStrike" kern="1200" cap="none" dirty="0">
                          <a:solidFill>
                            <a:srgbClr val="FF0000"/>
                          </a:solidFill>
                          <a:latin typeface="+mj-lt"/>
                          <a:ea typeface="+mn-ea"/>
                          <a:cs typeface="+mn-cs"/>
                          <a:sym typeface="Arial"/>
                        </a:rPr>
                        <a:t>(KVK Geçici Md. 14)</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023422"/>
                  </a:ext>
                </a:extLst>
              </a:tr>
              <a:tr h="0">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Tevkifata tabi yatırım indirimi istisnası </a:t>
                      </a:r>
                      <a:r>
                        <a:rPr lang="tr-TR" sz="1400" b="0" i="1" u="none" strike="noStrike" kern="1200" cap="none" dirty="0">
                          <a:solidFill>
                            <a:srgbClr val="FF0000"/>
                          </a:solidFill>
                          <a:latin typeface="+mj-lt"/>
                          <a:ea typeface="+mn-ea"/>
                          <a:cs typeface="+mn-cs"/>
                          <a:sym typeface="Arial"/>
                        </a:rPr>
                        <a:t>(GVK Geçici Md. 61)</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6334966"/>
                  </a:ext>
                </a:extLst>
              </a:tr>
              <a:tr h="0">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VUK Md. 325/A kapsamında girişim sermayesi fonu indirimi </a:t>
                      </a:r>
                      <a:r>
                        <a:rPr lang="tr-TR" sz="1400" b="0" i="1" u="none" strike="noStrike" kern="1200" cap="none" dirty="0">
                          <a:solidFill>
                            <a:srgbClr val="FF0000"/>
                          </a:solidFill>
                          <a:latin typeface="+mj-lt"/>
                          <a:ea typeface="+mn-ea"/>
                          <a:cs typeface="+mn-cs"/>
                          <a:sym typeface="Arial"/>
                        </a:rPr>
                        <a:t>(KVK Md. 10/1-g) </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28167604"/>
                  </a:ext>
                </a:extLst>
              </a:tr>
              <a:tr h="414746">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Mikro ve küçük işletmelerin Ar-Ge ve Tasarım Merkezleri ile Teknoloji Geliştirme Bölgelerinden elde ettikleri istisnaya ve indirime konu kazançları </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8935500"/>
                  </a:ext>
                </a:extLst>
              </a:tr>
              <a:tr h="414746">
                <a:tc>
                  <a:txBody>
                    <a:bodyPr/>
                    <a:lstStyle/>
                    <a:p>
                      <a:pPr marL="0" marR="0" lvl="1" algn="l" defTabSz="914126" rtl="0" eaLnBrk="1" fontAlgn="base" latinLnBrk="0" hangingPunct="1">
                        <a:lnSpc>
                          <a:spcPct val="100000"/>
                        </a:lnSpc>
                        <a:spcBef>
                          <a:spcPts val="1200"/>
                        </a:spcBef>
                        <a:spcAft>
                          <a:spcPts val="1200"/>
                        </a:spcAft>
                        <a:buClr>
                          <a:srgbClr val="000000"/>
                        </a:buClr>
                        <a:buFont typeface="Arial"/>
                      </a:pPr>
                      <a:r>
                        <a:rPr lang="tr-TR" sz="1400" b="0" i="1" u="none" strike="noStrike" kern="1200" cap="none" dirty="0" err="1">
                          <a:solidFill>
                            <a:schemeClr val="tx1"/>
                          </a:solidFill>
                          <a:latin typeface="+mj-lt"/>
                          <a:ea typeface="+mn-ea"/>
                          <a:cs typeface="+mn-cs"/>
                          <a:sym typeface="Arial"/>
                        </a:rPr>
                        <a:t>Risturn</a:t>
                      </a:r>
                      <a:r>
                        <a:rPr lang="tr-TR" sz="1400" b="0" i="1" u="none" strike="noStrike" kern="1200" cap="none" dirty="0">
                          <a:solidFill>
                            <a:schemeClr val="tx1"/>
                          </a:solidFill>
                          <a:latin typeface="+mj-lt"/>
                          <a:ea typeface="+mn-ea"/>
                          <a:cs typeface="+mn-cs"/>
                          <a:sym typeface="Arial"/>
                        </a:rPr>
                        <a:t> İstisnası </a:t>
                      </a:r>
                      <a:r>
                        <a:rPr lang="tr-TR" sz="1400" b="0" i="1" u="none" strike="noStrike" kern="1200" cap="none" dirty="0">
                          <a:solidFill>
                            <a:srgbClr val="FF0000"/>
                          </a:solidFill>
                          <a:latin typeface="+mj-lt"/>
                          <a:ea typeface="+mn-ea"/>
                          <a:cs typeface="+mn-cs"/>
                          <a:sym typeface="Arial"/>
                        </a:rPr>
                        <a:t>(KVK Md. 5/1-i)</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4867546"/>
                  </a:ext>
                </a:extLst>
              </a:tr>
              <a:tr h="414746">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Yatırım Fon ve Ortaklıkları tarafından elde edilen Portföy İşletmeciliği Kazançları </a:t>
                      </a:r>
                      <a:r>
                        <a:rPr lang="tr-TR" sz="1400" b="0" i="1" u="none" strike="noStrike" kern="1200" cap="none" dirty="0">
                          <a:solidFill>
                            <a:srgbClr val="FF0000"/>
                          </a:solidFill>
                          <a:latin typeface="+mj-lt"/>
                          <a:ea typeface="+mn-ea"/>
                          <a:cs typeface="+mn-cs"/>
                          <a:sym typeface="Arial"/>
                        </a:rPr>
                        <a:t>(KVK Md. 5/1-d)</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45340113"/>
                  </a:ext>
                </a:extLst>
              </a:tr>
              <a:tr h="414746">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Kira Sertifikası ihracı amacıyla varlık ve hakların satışından doğan kazançlara ilişkin istisna </a:t>
                      </a:r>
                      <a:r>
                        <a:rPr lang="tr-TR" sz="1400" b="0" i="1" u="none" strike="noStrike" kern="1200" cap="none" dirty="0">
                          <a:solidFill>
                            <a:srgbClr val="FF0000"/>
                          </a:solidFill>
                          <a:latin typeface="+mj-lt"/>
                          <a:ea typeface="+mn-ea"/>
                          <a:cs typeface="+mn-cs"/>
                          <a:sym typeface="Arial"/>
                        </a:rPr>
                        <a:t>(KVK Md. 5/1-k)</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85861267"/>
                  </a:ext>
                </a:extLst>
              </a:tr>
              <a:tr h="0">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Korumalı İşyeri İndirimi </a:t>
                      </a:r>
                      <a:r>
                        <a:rPr lang="tr-TR" sz="1400" b="0" i="1" u="none" strike="noStrike" kern="1200" cap="none" dirty="0">
                          <a:solidFill>
                            <a:srgbClr val="FF0000"/>
                          </a:solidFill>
                          <a:latin typeface="+mj-lt"/>
                          <a:ea typeface="+mn-ea"/>
                          <a:cs typeface="+mn-cs"/>
                          <a:sym typeface="Arial"/>
                        </a:rPr>
                        <a:t>(KVK Md. 10/1-h)</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6778311"/>
                  </a:ext>
                </a:extLst>
              </a:tr>
              <a:tr h="0">
                <a:tc>
                  <a:txBody>
                    <a:bodyPr/>
                    <a:lstStyle/>
                    <a:p>
                      <a:pPr marL="0" marR="0" lvl="1" indent="0" algn="l" defTabSz="914126" rtl="0" eaLnBrk="1" fontAlgn="base" latinLnBrk="0" hangingPunct="1">
                        <a:lnSpc>
                          <a:spcPct val="100000"/>
                        </a:lnSpc>
                        <a:spcBef>
                          <a:spcPts val="1200"/>
                        </a:spcBef>
                        <a:spcAft>
                          <a:spcPts val="1200"/>
                        </a:spcAft>
                        <a:buClr>
                          <a:srgbClr val="000000"/>
                        </a:buClr>
                        <a:buSzTx/>
                        <a:buFont typeface="Arial"/>
                        <a:buNone/>
                        <a:tabLst/>
                        <a:defRPr/>
                      </a:pPr>
                      <a:r>
                        <a:rPr lang="tr-TR" sz="1400" b="0" i="1" u="none" strike="noStrike" kern="1200" cap="none" dirty="0">
                          <a:solidFill>
                            <a:schemeClr val="tx1"/>
                          </a:solidFill>
                          <a:latin typeface="+mj-lt"/>
                          <a:ea typeface="+mn-ea"/>
                          <a:cs typeface="+mn-cs"/>
                          <a:sym typeface="Arial"/>
                        </a:rPr>
                        <a:t>İlgili kanunları uyarınca kazançtan indirilebilen Bağış ve Yardımlar </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80594643"/>
                  </a:ext>
                </a:extLst>
              </a:tr>
            </a:tbl>
          </a:graphicData>
        </a:graphic>
      </p:graphicFrame>
    </p:spTree>
    <p:extLst>
      <p:ext uri="{BB962C8B-B14F-4D97-AF65-F5344CB8AC3E}">
        <p14:creationId xmlns:p14="http://schemas.microsoft.com/office/powerpoint/2010/main" val="684905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Ek Verginin Matrahı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12</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8" name="Picture 7">
            <a:extLst>
              <a:ext uri="{FF2B5EF4-FFF2-40B4-BE49-F238E27FC236}">
                <a16:creationId xmlns:a16="http://schemas.microsoft.com/office/drawing/2014/main" id="{B6429FAC-933D-4BE4-8468-3AAB2C1AF435}"/>
              </a:ext>
            </a:extLst>
          </p:cNvPr>
          <p:cNvPicPr>
            <a:picLocks noChangeAspect="1"/>
          </p:cNvPicPr>
          <p:nvPr/>
        </p:nvPicPr>
        <p:blipFill>
          <a:blip r:embed="rId3"/>
          <a:stretch>
            <a:fillRect/>
          </a:stretch>
        </p:blipFill>
        <p:spPr>
          <a:xfrm>
            <a:off x="132669" y="983919"/>
            <a:ext cx="7542684" cy="5837831"/>
          </a:xfrm>
          <a:prstGeom prst="rect">
            <a:avLst/>
          </a:prstGeom>
        </p:spPr>
      </p:pic>
      <p:sp>
        <p:nvSpPr>
          <p:cNvPr id="19" name="TextBox 18">
            <a:extLst>
              <a:ext uri="{FF2B5EF4-FFF2-40B4-BE49-F238E27FC236}">
                <a16:creationId xmlns:a16="http://schemas.microsoft.com/office/drawing/2014/main" id="{64A0822E-1C49-43B2-A715-1E7FC707B0D5}"/>
              </a:ext>
            </a:extLst>
          </p:cNvPr>
          <p:cNvSpPr txBox="1"/>
          <p:nvPr/>
        </p:nvSpPr>
        <p:spPr>
          <a:xfrm>
            <a:off x="7872309" y="2678861"/>
            <a:ext cx="3841072" cy="2215991"/>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b="1" i="1" dirty="0">
                <a:solidFill>
                  <a:srgbClr val="FF0000"/>
                </a:solidFill>
                <a:latin typeface="+mj-lt"/>
              </a:rPr>
              <a:t>7440 </a:t>
            </a:r>
            <a:r>
              <a:rPr lang="en-US" b="1" i="1" dirty="0" err="1">
                <a:solidFill>
                  <a:srgbClr val="FF0000"/>
                </a:solidFill>
                <a:latin typeface="+mj-lt"/>
              </a:rPr>
              <a:t>Sayılı</a:t>
            </a:r>
            <a:r>
              <a:rPr lang="en-US" b="1" i="1" dirty="0">
                <a:solidFill>
                  <a:srgbClr val="FF0000"/>
                </a:solidFill>
                <a:latin typeface="+mj-lt"/>
              </a:rPr>
              <a:t> </a:t>
            </a:r>
            <a:r>
              <a:rPr lang="en-US" b="1" i="1" dirty="0" err="1">
                <a:solidFill>
                  <a:srgbClr val="FF0000"/>
                </a:solidFill>
                <a:latin typeface="+mj-lt"/>
              </a:rPr>
              <a:t>Kanuna</a:t>
            </a:r>
            <a:r>
              <a:rPr lang="en-US" b="1" i="1" dirty="0">
                <a:solidFill>
                  <a:srgbClr val="FF0000"/>
                </a:solidFill>
                <a:latin typeface="+mj-lt"/>
              </a:rPr>
              <a:t> </a:t>
            </a:r>
            <a:r>
              <a:rPr lang="en-US" b="1" i="1" dirty="0" err="1">
                <a:solidFill>
                  <a:srgbClr val="FF0000"/>
                </a:solidFill>
                <a:latin typeface="+mj-lt"/>
              </a:rPr>
              <a:t>Göre</a:t>
            </a:r>
            <a:r>
              <a:rPr lang="en-US" b="1" i="1" dirty="0">
                <a:solidFill>
                  <a:srgbClr val="FF0000"/>
                </a:solidFill>
                <a:latin typeface="+mj-lt"/>
              </a:rPr>
              <a:t> </a:t>
            </a:r>
            <a:r>
              <a:rPr lang="en-US" b="1" i="1" dirty="0" err="1">
                <a:solidFill>
                  <a:srgbClr val="FF0000"/>
                </a:solidFill>
                <a:latin typeface="+mj-lt"/>
              </a:rPr>
              <a:t>Ödenecek</a:t>
            </a:r>
            <a:r>
              <a:rPr lang="en-US" b="1" i="1" dirty="0">
                <a:solidFill>
                  <a:srgbClr val="FF0000"/>
                </a:solidFill>
                <a:latin typeface="+mj-lt"/>
              </a:rPr>
              <a:t> Ek </a:t>
            </a:r>
            <a:r>
              <a:rPr lang="en-US" b="1" i="1" dirty="0" err="1">
                <a:solidFill>
                  <a:srgbClr val="FF0000"/>
                </a:solidFill>
                <a:latin typeface="+mj-lt"/>
              </a:rPr>
              <a:t>Vergi</a:t>
            </a:r>
            <a:r>
              <a:rPr lang="en-US" b="1" i="1" dirty="0">
                <a:solidFill>
                  <a:srgbClr val="FF0000"/>
                </a:solidFill>
                <a:latin typeface="+mj-lt"/>
              </a:rPr>
              <a:t> </a:t>
            </a:r>
            <a:r>
              <a:rPr lang="en-US" b="1" i="1" dirty="0" err="1">
                <a:solidFill>
                  <a:srgbClr val="FF0000"/>
                </a:solidFill>
                <a:latin typeface="+mj-lt"/>
              </a:rPr>
              <a:t>Matrahı</a:t>
            </a:r>
            <a:r>
              <a:rPr lang="en-US" b="1" i="1" dirty="0">
                <a:solidFill>
                  <a:srgbClr val="FF0000"/>
                </a:solidFill>
                <a:latin typeface="+mj-lt"/>
              </a:rPr>
              <a:t> </a:t>
            </a:r>
            <a:endParaRPr lang="tr-TR" b="1" i="1" dirty="0">
              <a:solidFill>
                <a:srgbClr val="FF0000"/>
              </a:solidFill>
              <a:latin typeface="+mj-lt"/>
            </a:endParaRPr>
          </a:p>
          <a:p>
            <a:pPr algn="ctr"/>
            <a:r>
              <a:rPr lang="en-US" sz="1700" b="1" dirty="0">
                <a:solidFill>
                  <a:srgbClr val="0070C0"/>
                </a:solidFill>
                <a:latin typeface="+mj-lt"/>
              </a:rPr>
              <a:t>= </a:t>
            </a:r>
            <a:endParaRPr lang="tr-TR" sz="1700" b="1" dirty="0">
              <a:solidFill>
                <a:srgbClr val="0070C0"/>
              </a:solidFill>
              <a:latin typeface="+mj-lt"/>
            </a:endParaRPr>
          </a:p>
          <a:p>
            <a:pPr algn="ctr"/>
            <a:r>
              <a:rPr lang="en-US" sz="1700" b="1" i="1" dirty="0">
                <a:solidFill>
                  <a:srgbClr val="0070C0"/>
                </a:solidFill>
                <a:effectLst/>
                <a:latin typeface="+mj-lt"/>
                <a:ea typeface="Times New Roman" panose="02020603050405020304" pitchFamily="18" charset="0"/>
              </a:rPr>
              <a:t>[(34+35+41)x%5] </a:t>
            </a:r>
            <a:endParaRPr lang="tr-TR" sz="1700" b="1" i="1" dirty="0">
              <a:solidFill>
                <a:srgbClr val="0070C0"/>
              </a:solidFill>
              <a:effectLst/>
              <a:latin typeface="+mj-lt"/>
              <a:ea typeface="Times New Roman" panose="02020603050405020304" pitchFamily="18" charset="0"/>
            </a:endParaRPr>
          </a:p>
          <a:p>
            <a:pPr algn="ctr"/>
            <a:r>
              <a:rPr lang="en-US" sz="1700" b="1" i="1" dirty="0">
                <a:solidFill>
                  <a:srgbClr val="0070C0"/>
                </a:solidFill>
                <a:effectLst/>
                <a:latin typeface="+mj-lt"/>
                <a:ea typeface="Times New Roman" panose="02020603050405020304" pitchFamily="18" charset="0"/>
              </a:rPr>
              <a:t>+ [(36+37+39+40+42+43+46+47+48+49+51+62+63+ 64+65+73+75+76+77+87)x%10]</a:t>
            </a:r>
            <a:endParaRPr lang="en-US" sz="1700" b="1" dirty="0">
              <a:solidFill>
                <a:srgbClr val="0070C0"/>
              </a:solidFill>
              <a:latin typeface="+mj-lt"/>
            </a:endParaRPr>
          </a:p>
        </p:txBody>
      </p:sp>
    </p:spTree>
    <p:extLst>
      <p:ext uri="{BB962C8B-B14F-4D97-AF65-F5344CB8AC3E}">
        <p14:creationId xmlns:p14="http://schemas.microsoft.com/office/powerpoint/2010/main" val="116857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28600"/>
            <a:ext cx="10825899" cy="622123"/>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Örnek</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13</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0" name="Picture 9">
            <a:extLst>
              <a:ext uri="{FF2B5EF4-FFF2-40B4-BE49-F238E27FC236}">
                <a16:creationId xmlns:a16="http://schemas.microsoft.com/office/drawing/2014/main" id="{30E30CB6-65C8-4C16-8EA4-E32B7E4B7374}"/>
              </a:ext>
            </a:extLst>
          </p:cNvPr>
          <p:cNvPicPr>
            <a:picLocks noChangeAspect="1"/>
          </p:cNvPicPr>
          <p:nvPr/>
        </p:nvPicPr>
        <p:blipFill>
          <a:blip r:embed="rId3"/>
          <a:stretch>
            <a:fillRect/>
          </a:stretch>
        </p:blipFill>
        <p:spPr>
          <a:xfrm>
            <a:off x="2074985" y="1213338"/>
            <a:ext cx="8042030" cy="5486400"/>
          </a:xfrm>
          <a:prstGeom prst="rect">
            <a:avLst/>
          </a:prstGeom>
        </p:spPr>
      </p:pic>
    </p:spTree>
    <p:extLst>
      <p:ext uri="{BB962C8B-B14F-4D97-AF65-F5344CB8AC3E}">
        <p14:creationId xmlns:p14="http://schemas.microsoft.com/office/powerpoint/2010/main" val="3840634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Örnek</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14</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2" name="Picture 1">
            <a:extLst>
              <a:ext uri="{FF2B5EF4-FFF2-40B4-BE49-F238E27FC236}">
                <a16:creationId xmlns:a16="http://schemas.microsoft.com/office/drawing/2014/main" id="{36CDF614-8D44-45EE-ADE4-3E64917A7053}"/>
              </a:ext>
            </a:extLst>
          </p:cNvPr>
          <p:cNvPicPr>
            <a:picLocks noChangeAspect="1"/>
          </p:cNvPicPr>
          <p:nvPr/>
        </p:nvPicPr>
        <p:blipFill>
          <a:blip r:embed="rId3"/>
          <a:stretch>
            <a:fillRect/>
          </a:stretch>
        </p:blipFill>
        <p:spPr>
          <a:xfrm>
            <a:off x="75678" y="1192533"/>
            <a:ext cx="12040644" cy="5023539"/>
          </a:xfrm>
          <a:prstGeom prst="rect">
            <a:avLst/>
          </a:prstGeom>
        </p:spPr>
      </p:pic>
    </p:spTree>
    <p:extLst>
      <p:ext uri="{BB962C8B-B14F-4D97-AF65-F5344CB8AC3E}">
        <p14:creationId xmlns:p14="http://schemas.microsoft.com/office/powerpoint/2010/main" val="134584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15</a:t>
            </a:fld>
            <a:endParaRPr lang="en-US"/>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8" name="Subtitle 2">
            <a:extLst>
              <a:ext uri="{FF2B5EF4-FFF2-40B4-BE49-F238E27FC236}">
                <a16:creationId xmlns:a16="http://schemas.microsoft.com/office/drawing/2014/main" id="{0B311A34-C3E8-4FD1-93AF-AAF3F70673C6}"/>
              </a:ext>
            </a:extLst>
          </p:cNvPr>
          <p:cNvSpPr txBox="1">
            <a:spLocks/>
          </p:cNvSpPr>
          <p:nvPr/>
        </p:nvSpPr>
        <p:spPr>
          <a:xfrm>
            <a:off x="711200" y="2385644"/>
            <a:ext cx="10769600" cy="1371600"/>
          </a:xfrm>
          <a:prstGeom prst="rect">
            <a:avLst/>
          </a:prstGeom>
        </p:spPr>
        <p:txBody>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2860675" indent="-2860675"/>
            <a:r>
              <a:rPr lang="tr-TR" sz="4000" b="1" i="1" dirty="0">
                <a:solidFill>
                  <a:schemeClr val="bg1"/>
                </a:solidFill>
              </a:rPr>
              <a:t>Bölüm - 2: %10 Ek Vergi Düzenlemesine İlişkin Tartışmalı Alanlar</a:t>
            </a:r>
          </a:p>
          <a:p>
            <a:endParaRPr lang="en-US" sz="4000" dirty="0"/>
          </a:p>
        </p:txBody>
      </p:sp>
    </p:spTree>
    <p:extLst>
      <p:ext uri="{BB962C8B-B14F-4D97-AF65-F5344CB8AC3E}">
        <p14:creationId xmlns:p14="http://schemas.microsoft.com/office/powerpoint/2010/main" val="3836213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28600"/>
            <a:ext cx="10825899" cy="622123"/>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İstisnadan Vazgeçilebilir mi?</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16</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Content Placeholder 3">
            <a:extLst>
              <a:ext uri="{FF2B5EF4-FFF2-40B4-BE49-F238E27FC236}">
                <a16:creationId xmlns:a16="http://schemas.microsoft.com/office/drawing/2014/main" id="{686C6F15-F7F6-4E88-856C-7EC671C18CD7}"/>
              </a:ext>
            </a:extLst>
          </p:cNvPr>
          <p:cNvSpPr txBox="1">
            <a:spLocks/>
          </p:cNvSpPr>
          <p:nvPr/>
        </p:nvSpPr>
        <p:spPr>
          <a:xfrm>
            <a:off x="602937" y="1307917"/>
            <a:ext cx="10877864" cy="4411747"/>
          </a:xfrm>
          <a:prstGeom prst="rect">
            <a:avLst/>
          </a:prstGeom>
        </p:spPr>
        <p:txBody>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177800" lvl="1" indent="-177800" algn="just">
              <a:spcBef>
                <a:spcPts val="600"/>
              </a:spcBef>
              <a:spcAft>
                <a:spcPts val="600"/>
              </a:spcAft>
              <a:buClr>
                <a:srgbClr val="000000"/>
              </a:buClr>
            </a:pPr>
            <a:r>
              <a:rPr lang="tr-TR" sz="1600" b="1" i="1" dirty="0"/>
              <a:t>İndirimli kurumlar vergisi uygulaması</a:t>
            </a:r>
          </a:p>
          <a:p>
            <a:pPr marL="177800" lvl="1" indent="-177800" algn="just">
              <a:spcBef>
                <a:spcPts val="600"/>
              </a:spcBef>
              <a:spcAft>
                <a:spcPts val="600"/>
              </a:spcAft>
              <a:buClr>
                <a:srgbClr val="000000"/>
              </a:buClr>
            </a:pPr>
            <a:r>
              <a:rPr lang="tr-TR" sz="1600" b="1" i="1" dirty="0"/>
              <a:t>Tek seferlik istisnalar</a:t>
            </a:r>
          </a:p>
          <a:p>
            <a:pPr marL="354013" lvl="3" indent="-176213" algn="just">
              <a:spcBef>
                <a:spcPts val="600"/>
              </a:spcBef>
              <a:spcAft>
                <a:spcPts val="600"/>
              </a:spcAft>
              <a:buClr>
                <a:srgbClr val="000000"/>
              </a:buClr>
              <a:buFont typeface="Georgia" panose="02040502050405020303" pitchFamily="18" charset="0"/>
              <a:buChar char="-"/>
            </a:pPr>
            <a:r>
              <a:rPr lang="tr-TR" sz="1600" i="1" dirty="0"/>
              <a:t>İştirak kazancı istisnası</a:t>
            </a:r>
          </a:p>
          <a:p>
            <a:pPr marL="354013" lvl="3" indent="-176213" algn="just">
              <a:spcBef>
                <a:spcPts val="600"/>
              </a:spcBef>
              <a:spcAft>
                <a:spcPts val="600"/>
              </a:spcAft>
              <a:buClr>
                <a:srgbClr val="000000"/>
              </a:buClr>
              <a:buFont typeface="Georgia" panose="02040502050405020303" pitchFamily="18" charset="0"/>
              <a:buChar char="-"/>
            </a:pPr>
            <a:r>
              <a:rPr lang="tr-TR" sz="1600" i="1" dirty="0"/>
              <a:t>Taşınmaz satış kazancı istisnası</a:t>
            </a:r>
          </a:p>
          <a:p>
            <a:pPr marL="354013" lvl="3" indent="-176213" algn="just">
              <a:spcBef>
                <a:spcPts val="600"/>
              </a:spcBef>
              <a:spcAft>
                <a:spcPts val="600"/>
              </a:spcAft>
              <a:buClr>
                <a:srgbClr val="000000"/>
              </a:buClr>
              <a:buFont typeface="Georgia" panose="02040502050405020303" pitchFamily="18" charset="0"/>
              <a:buChar char="-"/>
            </a:pPr>
            <a:r>
              <a:rPr lang="tr-TR" sz="1600" i="1" dirty="0"/>
              <a:t>Emisyon primi istisnası</a:t>
            </a:r>
          </a:p>
          <a:p>
            <a:pPr marL="177800" lvl="1" indent="-177800" algn="just">
              <a:spcBef>
                <a:spcPts val="600"/>
              </a:spcBef>
              <a:spcAft>
                <a:spcPts val="600"/>
              </a:spcAft>
              <a:buClr>
                <a:srgbClr val="000000"/>
              </a:buClr>
            </a:pPr>
            <a:r>
              <a:rPr lang="tr-TR" sz="1600" b="1" i="1" dirty="0"/>
              <a:t>Faaliyet Kaynaklı İstisnalar: </a:t>
            </a:r>
          </a:p>
          <a:p>
            <a:pPr marL="354013" lvl="3" indent="-176213" algn="just">
              <a:spcBef>
                <a:spcPts val="600"/>
              </a:spcBef>
              <a:spcAft>
                <a:spcPts val="600"/>
              </a:spcAft>
              <a:buClr>
                <a:srgbClr val="000000"/>
              </a:buClr>
              <a:buFont typeface="Georgia" panose="02040502050405020303" pitchFamily="18" charset="0"/>
              <a:buChar char="-"/>
            </a:pPr>
            <a:r>
              <a:rPr lang="tr-TR" sz="1600" i="1" dirty="0"/>
              <a:t>Serbest bölge kazanç istisnası </a:t>
            </a:r>
          </a:p>
          <a:p>
            <a:pPr marL="354013" lvl="3" indent="-176213" algn="just">
              <a:spcBef>
                <a:spcPts val="600"/>
              </a:spcBef>
              <a:spcAft>
                <a:spcPts val="600"/>
              </a:spcAft>
              <a:buClr>
                <a:srgbClr val="000000"/>
              </a:buClr>
              <a:buFont typeface="Georgia" panose="02040502050405020303" pitchFamily="18" charset="0"/>
              <a:buChar char="-"/>
            </a:pPr>
            <a:r>
              <a:rPr lang="tr-TR" sz="1600" i="1" dirty="0"/>
              <a:t>Teknoloji Geliştirme Bölgeleri kazanç istisnası</a:t>
            </a:r>
          </a:p>
          <a:p>
            <a:pPr marL="354013" lvl="3" indent="-176213" algn="just">
              <a:spcBef>
                <a:spcPts val="600"/>
              </a:spcBef>
              <a:spcAft>
                <a:spcPts val="600"/>
              </a:spcAft>
              <a:buClr>
                <a:srgbClr val="000000"/>
              </a:buClr>
              <a:buFont typeface="Georgia" panose="02040502050405020303" pitchFamily="18" charset="0"/>
              <a:buChar char="-"/>
            </a:pPr>
            <a:r>
              <a:rPr lang="tr-TR" sz="1600" i="1" dirty="0"/>
              <a:t>Holding şirketlerinin elde ettiği iştirak kazancı ve buna ilişkin İstisna</a:t>
            </a:r>
          </a:p>
          <a:p>
            <a:pPr marL="354013" lvl="3" indent="-176213" algn="just">
              <a:spcBef>
                <a:spcPts val="600"/>
              </a:spcBef>
              <a:spcAft>
                <a:spcPts val="600"/>
              </a:spcAft>
              <a:buClr>
                <a:srgbClr val="000000"/>
              </a:buClr>
              <a:buFont typeface="Georgia" panose="02040502050405020303" pitchFamily="18" charset="0"/>
              <a:buChar char="-"/>
            </a:pPr>
            <a:r>
              <a:rPr lang="tr-TR" sz="1600" i="1" dirty="0"/>
              <a:t>Yurtdışı inşaat işlerinde kazanç istisnası</a:t>
            </a:r>
          </a:p>
          <a:p>
            <a:pPr marL="177800" lvl="1" indent="-177800" algn="just">
              <a:spcBef>
                <a:spcPts val="600"/>
              </a:spcBef>
              <a:spcAft>
                <a:spcPts val="600"/>
              </a:spcAft>
              <a:buClr>
                <a:srgbClr val="000000"/>
              </a:buClr>
            </a:pPr>
            <a:r>
              <a:rPr lang="tr-TR" sz="1600" b="1" dirty="0"/>
              <a:t>Danıştay’ın Yaklaşımı: </a:t>
            </a:r>
            <a:r>
              <a:rPr lang="tr-TR" sz="1600" dirty="0"/>
              <a:t>Karar No: 2021/2099 (</a:t>
            </a:r>
            <a:r>
              <a:rPr lang="tr-TR" sz="1600" b="1" dirty="0"/>
              <a:t>Olumsuz</a:t>
            </a:r>
            <a:r>
              <a:rPr lang="tr-TR" sz="1600" dirty="0"/>
              <a:t>), Karar No: 1998/2058 (</a:t>
            </a:r>
            <a:r>
              <a:rPr lang="tr-TR" sz="1600" b="1" dirty="0"/>
              <a:t>Olumlu</a:t>
            </a:r>
            <a:r>
              <a:rPr lang="tr-TR" sz="1600" dirty="0"/>
              <a:t>)</a:t>
            </a:r>
          </a:p>
          <a:p>
            <a:pPr marL="177800" lvl="1" indent="-177800" algn="just">
              <a:spcBef>
                <a:spcPts val="600"/>
              </a:spcBef>
              <a:spcAft>
                <a:spcPts val="600"/>
              </a:spcAft>
              <a:buClr>
                <a:srgbClr val="000000"/>
              </a:buClr>
            </a:pPr>
            <a:r>
              <a:rPr lang="tr-TR" sz="1600" b="1" i="1" dirty="0"/>
              <a:t>Geçici vergi dönemlerinde kullanılan istisnaların durumu</a:t>
            </a:r>
          </a:p>
          <a:p>
            <a:pPr marL="177800" lvl="1" indent="-177800" algn="just">
              <a:spcBef>
                <a:spcPts val="600"/>
              </a:spcBef>
              <a:spcAft>
                <a:spcPts val="600"/>
              </a:spcAft>
              <a:buClr>
                <a:srgbClr val="000000"/>
              </a:buClr>
            </a:pPr>
            <a:endParaRPr lang="tr-TR" sz="1600" dirty="0"/>
          </a:p>
          <a:p>
            <a:pPr marL="177800" lvl="1" indent="-177800" algn="just">
              <a:spcBef>
                <a:spcPts val="600"/>
              </a:spcBef>
              <a:spcAft>
                <a:spcPts val="600"/>
              </a:spcAft>
              <a:buClr>
                <a:srgbClr val="000000"/>
              </a:buClr>
            </a:pPr>
            <a:endParaRPr lang="tr-TR" sz="1600" b="1" i="1" dirty="0"/>
          </a:p>
        </p:txBody>
      </p:sp>
    </p:spTree>
    <p:extLst>
      <p:ext uri="{BB962C8B-B14F-4D97-AF65-F5344CB8AC3E}">
        <p14:creationId xmlns:p14="http://schemas.microsoft.com/office/powerpoint/2010/main" val="1841422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İKV Uygulamasında Yatırıma Katkının Kullanılma(ma)sı</a:t>
            </a:r>
            <a:endParaRPr lang="en-US" b="0" i="0" dirty="0"/>
          </a:p>
        </p:txBody>
      </p:sp>
      <p:sp>
        <p:nvSpPr>
          <p:cNvPr id="5" name="Slide Number Placeholder 4"/>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9EBD5762-3BDC-484D-9503-7EA6D5A9A8CE}" type="slidenum">
              <a:rPr kumimoji="0" lang="en-US" sz="1000" b="0" i="0" u="none" strike="noStrike" kern="1200" cap="none" spc="0" normalizeH="0" baseline="0" noProof="0">
                <a:ln>
                  <a:noFill/>
                </a:ln>
                <a:solidFill>
                  <a:srgbClr val="000000"/>
                </a:solidFill>
                <a:effectLst/>
                <a:uLnTx/>
                <a:uFillTx/>
                <a:latin typeface="Georgia"/>
                <a:ea typeface="+mn-ea"/>
                <a:cs typeface="Arial" pitchFamily="34" charset="0"/>
              </a:rPr>
              <a:pPr marL="0" marR="0" lvl="0" indent="0" algn="r" defTabSz="914126"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Georgia"/>
              <a:ea typeface="+mn-ea"/>
              <a:cs typeface="Arial" pitchFamily="34" charset="0"/>
            </a:endParaRPr>
          </a:p>
        </p:txBody>
      </p:sp>
      <p:sp>
        <p:nvSpPr>
          <p:cNvPr id="10" name="TextBox 9">
            <a:extLst>
              <a:ext uri="{FF2B5EF4-FFF2-40B4-BE49-F238E27FC236}">
                <a16:creationId xmlns:a16="http://schemas.microsoft.com/office/drawing/2014/main" id="{1CDDE963-7F73-4DB1-8352-7ACB4E305495}"/>
              </a:ext>
            </a:extLst>
          </p:cNvPr>
          <p:cNvSpPr txBox="1"/>
          <p:nvPr/>
        </p:nvSpPr>
        <p:spPr>
          <a:xfrm>
            <a:off x="914163" y="1624045"/>
            <a:ext cx="8229044" cy="304721"/>
          </a:xfrm>
          <a:prstGeom prst="rect">
            <a:avLst/>
          </a:prstGeom>
          <a:noFill/>
        </p:spPr>
        <p:txBody>
          <a:bodyPr wrap="square" lIns="0" tIns="0" rIns="0" bIns="0" rtlCol="0">
            <a:noAutofit/>
          </a:bodyPr>
          <a:lstStyle/>
          <a:p>
            <a:pPr marL="0" marR="0" lvl="0" indent="-274238" algn="l" defTabSz="914126" rtl="0" eaLnBrk="1" fontAlgn="auto" latinLnBrk="0" hangingPunct="1">
              <a:lnSpc>
                <a:spcPct val="100000"/>
              </a:lnSpc>
              <a:spcBef>
                <a:spcPts val="0"/>
              </a:spcBef>
              <a:spcAft>
                <a:spcPts val="900"/>
              </a:spcAft>
              <a:buClrTx/>
              <a:buSzTx/>
              <a:buFontTx/>
              <a:buNone/>
              <a:tabLst/>
              <a:defRPr/>
            </a:pPr>
            <a:r>
              <a:rPr kumimoji="0" lang="tr-TR" sz="1800" b="1" i="0" u="none" strike="noStrike" kern="1200" cap="none" spc="0" normalizeH="0" baseline="0" noProof="0" dirty="0">
                <a:ln>
                  <a:noFill/>
                </a:ln>
                <a:solidFill>
                  <a:srgbClr val="A32020"/>
                </a:solidFill>
                <a:effectLst/>
                <a:uLnTx/>
                <a:uFillTx/>
                <a:latin typeface="Georgia" pitchFamily="18" charset="0"/>
                <a:ea typeface="+mn-ea"/>
                <a:cs typeface="+mn-cs"/>
              </a:rPr>
              <a:t>Yatırımdan Elde Edilen Kazanç Üzerinden Katkı Kullanımı:</a:t>
            </a:r>
          </a:p>
        </p:txBody>
      </p:sp>
      <p:sp>
        <p:nvSpPr>
          <p:cNvPr id="11" name="Content Placeholder 3">
            <a:extLst>
              <a:ext uri="{FF2B5EF4-FFF2-40B4-BE49-F238E27FC236}">
                <a16:creationId xmlns:a16="http://schemas.microsoft.com/office/drawing/2014/main" id="{AC1C2A26-9A20-4728-8E69-97FA046DC3FD}"/>
              </a:ext>
            </a:extLst>
          </p:cNvPr>
          <p:cNvSpPr>
            <a:spLocks noGrp="1"/>
          </p:cNvSpPr>
          <p:nvPr>
            <p:ph sz="quarter" idx="15"/>
          </p:nvPr>
        </p:nvSpPr>
        <p:spPr>
          <a:xfrm>
            <a:off x="1056228" y="2139702"/>
            <a:ext cx="10608233" cy="4489698"/>
          </a:xfrm>
        </p:spPr>
        <p:txBody>
          <a:bodyPr/>
          <a:lstStyle/>
          <a:p>
            <a:pPr lvl="1" algn="just">
              <a:spcBef>
                <a:spcPts val="600"/>
              </a:spcBef>
              <a:spcAft>
                <a:spcPts val="1800"/>
              </a:spcAft>
              <a:buClr>
                <a:srgbClr val="000000"/>
              </a:buClr>
            </a:pPr>
            <a:r>
              <a:rPr lang="tr-TR" sz="1600" dirty="0"/>
              <a:t>Yatırımdan Elde Edilen Kazançlar üzerinden İKV uygulanması ve Yatırıma Katkı kullanılması zorunludur (esneklik yoktur).</a:t>
            </a:r>
          </a:p>
          <a:p>
            <a:pPr lvl="1" algn="just">
              <a:spcBef>
                <a:spcPts val="600"/>
              </a:spcBef>
              <a:spcAft>
                <a:spcPts val="1800"/>
              </a:spcAft>
              <a:buClr>
                <a:srgbClr val="000000"/>
              </a:buClr>
            </a:pPr>
            <a:r>
              <a:rPr lang="tr-TR" sz="1600" dirty="0"/>
              <a:t>Yatırımdan Elde Edilen Kazançlar üzerinden kullanılamayan Yatırıma Katkı tutarlarının kullanım hakkı da  kaybolacaktır. </a:t>
            </a:r>
          </a:p>
          <a:p>
            <a:pPr lvl="1" algn="just">
              <a:spcBef>
                <a:spcPts val="600"/>
              </a:spcBef>
              <a:spcAft>
                <a:spcPts val="2400"/>
              </a:spcAft>
              <a:buClr>
                <a:srgbClr val="000000"/>
              </a:buClr>
            </a:pPr>
            <a:endParaRPr lang="tr-TR" sz="1600" dirty="0"/>
          </a:p>
          <a:p>
            <a:pPr lvl="1" algn="just">
              <a:spcBef>
                <a:spcPts val="600"/>
              </a:spcBef>
              <a:spcAft>
                <a:spcPts val="1800"/>
              </a:spcAft>
              <a:buClr>
                <a:srgbClr val="000000"/>
              </a:buClr>
            </a:pPr>
            <a:r>
              <a:rPr lang="tr-TR" sz="1600" dirty="0"/>
              <a:t>Yatırım dönemi içerisinde Diğer Faaliyetlerden Elde Edilen Kazançlar üzerinden İKV uygulanması ve Yatırıma Katkı kullanılması zorunludur değildir.</a:t>
            </a:r>
          </a:p>
          <a:p>
            <a:pPr lvl="1" algn="just">
              <a:spcBef>
                <a:spcPts val="600"/>
              </a:spcBef>
              <a:spcAft>
                <a:spcPts val="1800"/>
              </a:spcAft>
              <a:buClr>
                <a:srgbClr val="000000"/>
              </a:buClr>
            </a:pPr>
            <a:r>
              <a:rPr lang="tr-TR" sz="1600" dirty="0"/>
              <a:t>Ancak bu dönemde kullanılmayan katkı, Yatırım ya da İşletme Döneminde </a:t>
            </a:r>
            <a:r>
              <a:rPr lang="tr-TR" sz="1600" b="1" u="sng" dirty="0"/>
              <a:t>Yatırımlardan Elde Edilen Kazanç </a:t>
            </a:r>
            <a:r>
              <a:rPr lang="tr-TR" sz="1600" dirty="0"/>
              <a:t>olarak ilerleyen yıllara devrolur. </a:t>
            </a:r>
          </a:p>
          <a:p>
            <a:pPr lvl="1" algn="just">
              <a:spcBef>
                <a:spcPts val="600"/>
              </a:spcBef>
              <a:spcAft>
                <a:spcPts val="1800"/>
              </a:spcAft>
              <a:buClr>
                <a:srgbClr val="000000"/>
              </a:buClr>
            </a:pPr>
            <a:r>
              <a:rPr lang="tr-TR" sz="1600" dirty="0"/>
              <a:t>Kullanılmayan katkıların tekrar Yatırım Döneminde kullanımı içinse öncelikle katkı kullanılmayan dönemin KV Beyannamesi düzeltilerek katkı kullanılmalıdır (</a:t>
            </a:r>
            <a:r>
              <a:rPr lang="en-US" sz="1600" b="1" dirty="0"/>
              <a:t>17192610-125[ÖZG-15/59]-228</a:t>
            </a:r>
            <a:r>
              <a:rPr lang="tr-TR" sz="1600" dirty="0"/>
              <a:t> Sayılı Özelge).</a:t>
            </a:r>
          </a:p>
        </p:txBody>
      </p:sp>
      <p:sp>
        <p:nvSpPr>
          <p:cNvPr id="12" name="TextBox 11">
            <a:extLst>
              <a:ext uri="{FF2B5EF4-FFF2-40B4-BE49-F238E27FC236}">
                <a16:creationId xmlns:a16="http://schemas.microsoft.com/office/drawing/2014/main" id="{9A19AFFC-EFBD-431C-A6E1-6C0D3DFD9281}"/>
              </a:ext>
            </a:extLst>
          </p:cNvPr>
          <p:cNvSpPr txBox="1"/>
          <p:nvPr/>
        </p:nvSpPr>
        <p:spPr>
          <a:xfrm>
            <a:off x="914164" y="3816254"/>
            <a:ext cx="11148882" cy="304721"/>
          </a:xfrm>
          <a:prstGeom prst="rect">
            <a:avLst/>
          </a:prstGeom>
          <a:noFill/>
        </p:spPr>
        <p:txBody>
          <a:bodyPr wrap="square" lIns="0" tIns="0" rIns="0" bIns="0" rtlCol="0">
            <a:noAutofit/>
          </a:bodyPr>
          <a:lstStyle/>
          <a:p>
            <a:pPr indent="-274238" defTabSz="914126">
              <a:spcAft>
                <a:spcPts val="900"/>
              </a:spcAft>
              <a:defRPr/>
            </a:pPr>
            <a:r>
              <a:rPr lang="tr-TR" b="1" dirty="0">
                <a:solidFill>
                  <a:srgbClr val="A32020"/>
                </a:solidFill>
                <a:latin typeface="Georgia" pitchFamily="18" charset="0"/>
              </a:rPr>
              <a:t>Yatırım Döneminde Diğer Faaliyetlerden Elde Edilen Kazanç Üzerinden Katkı Kullanımı:</a:t>
            </a:r>
          </a:p>
        </p:txBody>
      </p:sp>
    </p:spTree>
    <p:extLst>
      <p:ext uri="{BB962C8B-B14F-4D97-AF65-F5344CB8AC3E}">
        <p14:creationId xmlns:p14="http://schemas.microsoft.com/office/powerpoint/2010/main" val="132929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İKV Uygulamasında Yatırıma Katkının Kullanılma(ma)sı</a:t>
            </a:r>
            <a:endParaRPr lang="en-US" b="0" i="0" dirty="0"/>
          </a:p>
        </p:txBody>
      </p:sp>
      <p:sp>
        <p:nvSpPr>
          <p:cNvPr id="5" name="Slide Number Placeholder 4"/>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9EBD5762-3BDC-484D-9503-7EA6D5A9A8CE}" type="slidenum">
              <a:rPr kumimoji="0" lang="en-US" sz="1000" b="0" i="0" u="none" strike="noStrike" kern="1200" cap="none" spc="0" normalizeH="0" baseline="0" noProof="0">
                <a:ln>
                  <a:noFill/>
                </a:ln>
                <a:solidFill>
                  <a:srgbClr val="000000"/>
                </a:solidFill>
                <a:effectLst/>
                <a:uLnTx/>
                <a:uFillTx/>
                <a:latin typeface="Georgia"/>
                <a:ea typeface="+mn-ea"/>
                <a:cs typeface="Arial" pitchFamily="34" charset="0"/>
              </a:rPr>
              <a:pPr marL="0" marR="0" lvl="0" indent="0" algn="r" defTabSz="914126"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Georgia"/>
              <a:ea typeface="+mn-ea"/>
              <a:cs typeface="Arial" pitchFamily="34" charset="0"/>
            </a:endParaRPr>
          </a:p>
        </p:txBody>
      </p:sp>
      <p:sp>
        <p:nvSpPr>
          <p:cNvPr id="10" name="TextBox 9">
            <a:extLst>
              <a:ext uri="{FF2B5EF4-FFF2-40B4-BE49-F238E27FC236}">
                <a16:creationId xmlns:a16="http://schemas.microsoft.com/office/drawing/2014/main" id="{1CDDE963-7F73-4DB1-8352-7ACB4E305495}"/>
              </a:ext>
            </a:extLst>
          </p:cNvPr>
          <p:cNvSpPr txBox="1"/>
          <p:nvPr/>
        </p:nvSpPr>
        <p:spPr>
          <a:xfrm>
            <a:off x="914163" y="1624045"/>
            <a:ext cx="8229044" cy="304721"/>
          </a:xfrm>
          <a:prstGeom prst="rect">
            <a:avLst/>
          </a:prstGeom>
          <a:noFill/>
        </p:spPr>
        <p:txBody>
          <a:bodyPr wrap="square" lIns="0" tIns="0" rIns="0" bIns="0" rtlCol="0">
            <a:noAutofit/>
          </a:bodyPr>
          <a:lstStyle/>
          <a:p>
            <a:pPr marL="0" marR="0" lvl="0" indent="-274238" algn="l" defTabSz="914126" rtl="0" eaLnBrk="1" fontAlgn="auto" latinLnBrk="0" hangingPunct="1">
              <a:lnSpc>
                <a:spcPct val="100000"/>
              </a:lnSpc>
              <a:spcBef>
                <a:spcPts val="0"/>
              </a:spcBef>
              <a:spcAft>
                <a:spcPts val="900"/>
              </a:spcAft>
              <a:buClrTx/>
              <a:buSzTx/>
              <a:buFontTx/>
              <a:buNone/>
              <a:tabLst/>
              <a:defRPr/>
            </a:pPr>
            <a:r>
              <a:rPr kumimoji="0" lang="tr-TR" sz="1800" b="1" i="0" u="none" strike="noStrike" kern="1200" cap="none" spc="0" normalizeH="0" baseline="0" noProof="0" dirty="0">
                <a:ln>
                  <a:noFill/>
                </a:ln>
                <a:effectLst/>
                <a:uLnTx/>
                <a:uFillTx/>
                <a:latin typeface="Georgia" pitchFamily="18" charset="0"/>
                <a:ea typeface="+mn-ea"/>
                <a:cs typeface="+mn-cs"/>
              </a:rPr>
              <a:t>.............</a:t>
            </a:r>
            <a:endParaRPr kumimoji="0" lang="tr-TR" sz="1800" b="1" i="0" u="none" strike="noStrike" kern="1200" cap="none" spc="0" normalizeH="0" baseline="0" noProof="0" dirty="0">
              <a:ln>
                <a:noFill/>
              </a:ln>
              <a:solidFill>
                <a:srgbClr val="A32020"/>
              </a:solidFill>
              <a:effectLst/>
              <a:uLnTx/>
              <a:uFillTx/>
              <a:latin typeface="Georgia" pitchFamily="18" charset="0"/>
              <a:ea typeface="+mn-ea"/>
              <a:cs typeface="+mn-cs"/>
            </a:endParaRPr>
          </a:p>
        </p:txBody>
      </p:sp>
      <p:pic>
        <p:nvPicPr>
          <p:cNvPr id="7" name="Picture 6">
            <a:extLst>
              <a:ext uri="{FF2B5EF4-FFF2-40B4-BE49-F238E27FC236}">
                <a16:creationId xmlns:a16="http://schemas.microsoft.com/office/drawing/2014/main" id="{07B0107B-74BA-4789-9AFB-7EA1255C8F45}"/>
              </a:ext>
            </a:extLst>
          </p:cNvPr>
          <p:cNvPicPr>
            <a:picLocks noChangeAspect="1"/>
          </p:cNvPicPr>
          <p:nvPr/>
        </p:nvPicPr>
        <p:blipFill>
          <a:blip r:embed="rId3"/>
          <a:stretch>
            <a:fillRect/>
          </a:stretch>
        </p:blipFill>
        <p:spPr>
          <a:xfrm>
            <a:off x="914163" y="2152650"/>
            <a:ext cx="10035191" cy="1704242"/>
          </a:xfrm>
          <a:prstGeom prst="rect">
            <a:avLst/>
          </a:prstGeom>
        </p:spPr>
      </p:pic>
      <p:sp>
        <p:nvSpPr>
          <p:cNvPr id="13" name="TextBox 12">
            <a:extLst>
              <a:ext uri="{FF2B5EF4-FFF2-40B4-BE49-F238E27FC236}">
                <a16:creationId xmlns:a16="http://schemas.microsoft.com/office/drawing/2014/main" id="{146D3E8C-2548-4B51-AB6E-961CF18935D3}"/>
              </a:ext>
            </a:extLst>
          </p:cNvPr>
          <p:cNvSpPr txBox="1"/>
          <p:nvPr/>
        </p:nvSpPr>
        <p:spPr>
          <a:xfrm>
            <a:off x="914164" y="4085893"/>
            <a:ext cx="8229044" cy="304721"/>
          </a:xfrm>
          <a:prstGeom prst="rect">
            <a:avLst/>
          </a:prstGeom>
          <a:noFill/>
        </p:spPr>
        <p:txBody>
          <a:bodyPr wrap="square" lIns="0" tIns="0" rIns="0" bIns="0" rtlCol="0">
            <a:noAutofit/>
          </a:bodyPr>
          <a:lstStyle/>
          <a:p>
            <a:pPr marL="0" marR="0" lvl="0" indent="-274238" algn="l" defTabSz="914126" rtl="0" eaLnBrk="1" fontAlgn="auto" latinLnBrk="0" hangingPunct="1">
              <a:lnSpc>
                <a:spcPct val="100000"/>
              </a:lnSpc>
              <a:spcBef>
                <a:spcPts val="0"/>
              </a:spcBef>
              <a:spcAft>
                <a:spcPts val="900"/>
              </a:spcAft>
              <a:buClrTx/>
              <a:buSzTx/>
              <a:buFontTx/>
              <a:buNone/>
              <a:tabLst/>
              <a:defRPr/>
            </a:pPr>
            <a:r>
              <a:rPr kumimoji="0" lang="tr-TR" sz="1800" b="1" i="0" u="none" strike="noStrike" kern="1200" cap="none" spc="0" normalizeH="0" baseline="0" noProof="0" dirty="0">
                <a:ln>
                  <a:noFill/>
                </a:ln>
                <a:effectLst/>
                <a:uLnTx/>
                <a:uFillTx/>
                <a:latin typeface="Georgia" pitchFamily="18" charset="0"/>
                <a:ea typeface="+mn-ea"/>
                <a:cs typeface="+mn-cs"/>
              </a:rPr>
              <a:t>.............</a:t>
            </a:r>
            <a:endParaRPr kumimoji="0" lang="tr-TR" sz="1800" b="1" i="0" u="none" strike="noStrike" kern="1200" cap="none" spc="0" normalizeH="0" baseline="0" noProof="0" dirty="0">
              <a:ln>
                <a:noFill/>
              </a:ln>
              <a:solidFill>
                <a:srgbClr val="A32020"/>
              </a:solidFill>
              <a:effectLst/>
              <a:uLnTx/>
              <a:uFillTx/>
              <a:latin typeface="Georgia" pitchFamily="18" charset="0"/>
              <a:ea typeface="+mn-ea"/>
              <a:cs typeface="+mn-cs"/>
            </a:endParaRPr>
          </a:p>
        </p:txBody>
      </p:sp>
      <p:pic>
        <p:nvPicPr>
          <p:cNvPr id="9" name="Picture 8">
            <a:extLst>
              <a:ext uri="{FF2B5EF4-FFF2-40B4-BE49-F238E27FC236}">
                <a16:creationId xmlns:a16="http://schemas.microsoft.com/office/drawing/2014/main" id="{8CC00DFA-8C72-42D6-AF2C-7F870CDCA713}"/>
              </a:ext>
            </a:extLst>
          </p:cNvPr>
          <p:cNvPicPr>
            <a:picLocks noChangeAspect="1"/>
          </p:cNvPicPr>
          <p:nvPr/>
        </p:nvPicPr>
        <p:blipFill>
          <a:blip r:embed="rId4"/>
          <a:stretch>
            <a:fillRect/>
          </a:stretch>
        </p:blipFill>
        <p:spPr>
          <a:xfrm>
            <a:off x="914163" y="4491404"/>
            <a:ext cx="10035191" cy="1475642"/>
          </a:xfrm>
          <a:prstGeom prst="rect">
            <a:avLst/>
          </a:prstGeom>
        </p:spPr>
      </p:pic>
    </p:spTree>
    <p:extLst>
      <p:ext uri="{BB962C8B-B14F-4D97-AF65-F5344CB8AC3E}">
        <p14:creationId xmlns:p14="http://schemas.microsoft.com/office/powerpoint/2010/main" val="232525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274238" algn="l" defTabSz="914126" rtl="0" eaLnBrk="1" fontAlgn="auto" latinLnBrk="0" hangingPunct="1">
              <a:lnSpc>
                <a:spcPct val="100000"/>
              </a:lnSpc>
              <a:spcBef>
                <a:spcPts val="0"/>
              </a:spcBef>
              <a:spcAft>
                <a:spcPts val="900"/>
              </a:spcAft>
              <a:buClrTx/>
              <a:buSzTx/>
              <a:buFontTx/>
              <a:buNone/>
              <a:tabLst/>
              <a:defRPr/>
            </a:pPr>
            <a:r>
              <a:rPr kumimoji="0" lang="tr-TR" sz="2400" b="1" i="0" u="none" strike="noStrike" kern="1200" cap="none" spc="0" normalizeH="0" baseline="0" noProof="0" dirty="0">
                <a:ln>
                  <a:noFill/>
                </a:ln>
                <a:solidFill>
                  <a:srgbClr val="A32020"/>
                </a:solidFill>
                <a:effectLst/>
                <a:uLnTx/>
                <a:uFillTx/>
                <a:latin typeface="Georgia" pitchFamily="18" charset="0"/>
                <a:ea typeface="+mn-ea"/>
                <a:cs typeface="+mn-cs"/>
              </a:rPr>
              <a:t>Vergi Anlaşmaları Açısından Ek Vergi</a:t>
            </a:r>
          </a:p>
        </p:txBody>
      </p:sp>
      <p:sp>
        <p:nvSpPr>
          <p:cNvPr id="5" name="Slide Number Placeholder 4"/>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9EBD5762-3BDC-484D-9503-7EA6D5A9A8CE}" type="slidenum">
              <a:rPr kumimoji="0" lang="en-US" sz="1000" b="0" i="0" u="none" strike="noStrike" kern="1200" cap="none" spc="0" normalizeH="0" baseline="0" noProof="0">
                <a:ln>
                  <a:noFill/>
                </a:ln>
                <a:solidFill>
                  <a:srgbClr val="000000"/>
                </a:solidFill>
                <a:effectLst/>
                <a:uLnTx/>
                <a:uFillTx/>
                <a:latin typeface="Georgia"/>
                <a:ea typeface="+mn-ea"/>
                <a:cs typeface="Arial" pitchFamily="34" charset="0"/>
              </a:rPr>
              <a:pPr marL="0" marR="0" lvl="0" indent="0" algn="r" defTabSz="914126"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Georgia"/>
              <a:ea typeface="+mn-ea"/>
              <a:cs typeface="Arial" pitchFamily="34" charset="0"/>
            </a:endParaRPr>
          </a:p>
        </p:txBody>
      </p:sp>
      <p:sp>
        <p:nvSpPr>
          <p:cNvPr id="10" name="Content Placeholder 3">
            <a:extLst>
              <a:ext uri="{FF2B5EF4-FFF2-40B4-BE49-F238E27FC236}">
                <a16:creationId xmlns:a16="http://schemas.microsoft.com/office/drawing/2014/main" id="{686C4624-EB3A-4FA5-854F-62B514767F1A}"/>
              </a:ext>
            </a:extLst>
          </p:cNvPr>
          <p:cNvSpPr txBox="1">
            <a:spLocks/>
          </p:cNvSpPr>
          <p:nvPr/>
        </p:nvSpPr>
        <p:spPr>
          <a:xfrm>
            <a:off x="711201" y="2655256"/>
            <a:ext cx="10261600" cy="2602095"/>
          </a:xfrm>
          <a:prstGeom prst="rect">
            <a:avLst/>
          </a:prstGeom>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indent="0" algn="just">
              <a:spcBef>
                <a:spcPts val="2400"/>
              </a:spcBef>
              <a:spcAft>
                <a:spcPts val="1200"/>
              </a:spcAft>
              <a:buClr>
                <a:srgbClr val="000000"/>
              </a:buClr>
            </a:pPr>
            <a:r>
              <a:rPr lang="en-US" sz="1600" b="0" i="0" dirty="0" err="1">
                <a:solidFill>
                  <a:srgbClr val="000000"/>
                </a:solidFill>
                <a:effectLst/>
                <a:latin typeface="+mj-lt"/>
              </a:rPr>
              <a:t>Vergi</a:t>
            </a:r>
            <a:r>
              <a:rPr lang="en-US" sz="1600" b="0" i="0" dirty="0">
                <a:solidFill>
                  <a:srgbClr val="000000"/>
                </a:solidFill>
                <a:effectLst/>
                <a:latin typeface="+mj-lt"/>
              </a:rPr>
              <a:t> </a:t>
            </a:r>
            <a:r>
              <a:rPr lang="en-US" sz="1600" b="0" i="0" dirty="0" err="1">
                <a:solidFill>
                  <a:srgbClr val="000000"/>
                </a:solidFill>
                <a:effectLst/>
                <a:latin typeface="+mj-lt"/>
              </a:rPr>
              <a:t>anlaşmalarının</a:t>
            </a:r>
            <a:r>
              <a:rPr lang="en-US" sz="1600" b="0" i="0" dirty="0">
                <a:solidFill>
                  <a:srgbClr val="000000"/>
                </a:solidFill>
                <a:effectLst/>
                <a:latin typeface="+mj-lt"/>
              </a:rPr>
              <a:t> </a:t>
            </a:r>
            <a:r>
              <a:rPr lang="en-US" sz="1600" b="0" i="0" dirty="0" err="1">
                <a:solidFill>
                  <a:srgbClr val="000000"/>
                </a:solidFill>
                <a:effectLst/>
                <a:latin typeface="+mj-lt"/>
              </a:rPr>
              <a:t>birden</a:t>
            </a:r>
            <a:r>
              <a:rPr lang="en-US" sz="1600" b="0" i="0" dirty="0">
                <a:solidFill>
                  <a:srgbClr val="000000"/>
                </a:solidFill>
                <a:effectLst/>
                <a:latin typeface="+mj-lt"/>
              </a:rPr>
              <a:t> </a:t>
            </a:r>
            <a:r>
              <a:rPr lang="en-US" sz="1600" b="0" i="0" dirty="0" err="1">
                <a:solidFill>
                  <a:srgbClr val="000000"/>
                </a:solidFill>
                <a:effectLst/>
                <a:latin typeface="+mj-lt"/>
              </a:rPr>
              <a:t>çok</a:t>
            </a:r>
            <a:r>
              <a:rPr lang="en-US" sz="1600" b="0" i="0" dirty="0">
                <a:solidFill>
                  <a:srgbClr val="000000"/>
                </a:solidFill>
                <a:effectLst/>
                <a:latin typeface="+mj-lt"/>
              </a:rPr>
              <a:t> </a:t>
            </a:r>
            <a:r>
              <a:rPr lang="en-US" sz="1600" b="0" i="0" dirty="0" err="1">
                <a:solidFill>
                  <a:srgbClr val="000000"/>
                </a:solidFill>
                <a:effectLst/>
                <a:latin typeface="+mj-lt"/>
              </a:rPr>
              <a:t>amacı</a:t>
            </a:r>
            <a:r>
              <a:rPr lang="en-US" sz="1600" b="0" i="0" dirty="0">
                <a:solidFill>
                  <a:srgbClr val="000000"/>
                </a:solidFill>
                <a:effectLst/>
                <a:latin typeface="+mj-lt"/>
              </a:rPr>
              <a:t> </a:t>
            </a:r>
            <a:r>
              <a:rPr lang="en-US" sz="1600" b="0" i="0" dirty="0" err="1">
                <a:solidFill>
                  <a:srgbClr val="000000"/>
                </a:solidFill>
                <a:effectLst/>
                <a:latin typeface="+mj-lt"/>
              </a:rPr>
              <a:t>olsa</a:t>
            </a:r>
            <a:r>
              <a:rPr lang="en-US" sz="1600" b="0" i="0" dirty="0">
                <a:solidFill>
                  <a:srgbClr val="000000"/>
                </a:solidFill>
                <a:effectLst/>
                <a:latin typeface="+mj-lt"/>
              </a:rPr>
              <a:t> da </a:t>
            </a:r>
            <a:r>
              <a:rPr lang="en-US" sz="1600" b="0" i="0" dirty="0" err="1">
                <a:solidFill>
                  <a:srgbClr val="000000"/>
                </a:solidFill>
                <a:effectLst/>
                <a:latin typeface="+mj-lt"/>
              </a:rPr>
              <a:t>temel</a:t>
            </a:r>
            <a:r>
              <a:rPr lang="en-US" sz="1600" b="0" i="0" dirty="0">
                <a:solidFill>
                  <a:srgbClr val="000000"/>
                </a:solidFill>
                <a:effectLst/>
                <a:latin typeface="+mj-lt"/>
              </a:rPr>
              <a:t> </a:t>
            </a:r>
            <a:r>
              <a:rPr lang="en-US" sz="1600" b="0" i="0" dirty="0" err="1">
                <a:solidFill>
                  <a:srgbClr val="000000"/>
                </a:solidFill>
                <a:effectLst/>
                <a:latin typeface="+mj-lt"/>
              </a:rPr>
              <a:t>amacı</a:t>
            </a:r>
            <a:r>
              <a:rPr lang="en-US" sz="1600" b="0" i="0" dirty="0">
                <a:solidFill>
                  <a:srgbClr val="000000"/>
                </a:solidFill>
                <a:effectLst/>
                <a:latin typeface="+mj-lt"/>
              </a:rPr>
              <a:t>, </a:t>
            </a:r>
            <a:r>
              <a:rPr lang="en-US" sz="1600" b="0" i="0" dirty="0" err="1">
                <a:solidFill>
                  <a:srgbClr val="000000"/>
                </a:solidFill>
                <a:effectLst/>
                <a:latin typeface="+mj-lt"/>
              </a:rPr>
              <a:t>anlaşma</a:t>
            </a:r>
            <a:r>
              <a:rPr lang="en-US" sz="1600" b="0" i="0" dirty="0">
                <a:solidFill>
                  <a:srgbClr val="000000"/>
                </a:solidFill>
                <a:effectLst/>
                <a:latin typeface="+mj-lt"/>
              </a:rPr>
              <a:t> </a:t>
            </a:r>
            <a:r>
              <a:rPr lang="en-US" sz="1600" b="0" i="0" dirty="0" err="1">
                <a:solidFill>
                  <a:srgbClr val="000000"/>
                </a:solidFill>
                <a:effectLst/>
                <a:latin typeface="+mj-lt"/>
              </a:rPr>
              <a:t>tarafı</a:t>
            </a:r>
            <a:r>
              <a:rPr lang="en-US" sz="1600" b="0" i="0" dirty="0">
                <a:solidFill>
                  <a:srgbClr val="000000"/>
                </a:solidFill>
                <a:effectLst/>
                <a:latin typeface="+mj-lt"/>
              </a:rPr>
              <a:t> </a:t>
            </a:r>
            <a:r>
              <a:rPr lang="en-US" sz="1600" b="0" i="0" dirty="0" err="1">
                <a:solidFill>
                  <a:srgbClr val="000000"/>
                </a:solidFill>
                <a:effectLst/>
                <a:latin typeface="+mj-lt"/>
              </a:rPr>
              <a:t>devlet</a:t>
            </a:r>
            <a:r>
              <a:rPr lang="en-US" sz="1600" b="0" i="0" dirty="0">
                <a:solidFill>
                  <a:srgbClr val="000000"/>
                </a:solidFill>
                <a:effectLst/>
                <a:latin typeface="+mj-lt"/>
              </a:rPr>
              <a:t> </a:t>
            </a:r>
            <a:r>
              <a:rPr lang="en-US" sz="1600" b="0" i="0" dirty="0" err="1">
                <a:solidFill>
                  <a:srgbClr val="000000"/>
                </a:solidFill>
                <a:effectLst/>
                <a:latin typeface="+mj-lt"/>
              </a:rPr>
              <a:t>mukimleri</a:t>
            </a:r>
            <a:r>
              <a:rPr lang="en-US" sz="1600" b="0" i="0" dirty="0">
                <a:solidFill>
                  <a:srgbClr val="000000"/>
                </a:solidFill>
                <a:effectLst/>
                <a:latin typeface="+mj-lt"/>
              </a:rPr>
              <a:t> </a:t>
            </a:r>
            <a:r>
              <a:rPr lang="en-US" sz="1600" b="0" i="0" dirty="0" err="1">
                <a:solidFill>
                  <a:srgbClr val="000000"/>
                </a:solidFill>
                <a:effectLst/>
                <a:latin typeface="+mj-lt"/>
              </a:rPr>
              <a:t>açısından</a:t>
            </a:r>
            <a:r>
              <a:rPr lang="en-US" sz="1600" b="0" i="0" dirty="0">
                <a:solidFill>
                  <a:srgbClr val="000000"/>
                </a:solidFill>
                <a:effectLst/>
                <a:latin typeface="+mj-lt"/>
              </a:rPr>
              <a:t> </a:t>
            </a:r>
            <a:r>
              <a:rPr lang="en-US" sz="1600" b="0" i="0" dirty="0" err="1">
                <a:solidFill>
                  <a:srgbClr val="000000"/>
                </a:solidFill>
                <a:effectLst/>
                <a:latin typeface="+mj-lt"/>
              </a:rPr>
              <a:t>çifte</a:t>
            </a:r>
            <a:r>
              <a:rPr lang="en-US" sz="1600" b="0" i="0" dirty="0">
                <a:solidFill>
                  <a:srgbClr val="000000"/>
                </a:solidFill>
                <a:effectLst/>
                <a:latin typeface="+mj-lt"/>
              </a:rPr>
              <a:t> </a:t>
            </a:r>
            <a:r>
              <a:rPr lang="en-US" sz="1600" b="0" i="0" dirty="0" err="1">
                <a:solidFill>
                  <a:srgbClr val="000000"/>
                </a:solidFill>
                <a:effectLst/>
                <a:latin typeface="+mj-lt"/>
              </a:rPr>
              <a:t>vergilendirmenin</a:t>
            </a:r>
            <a:r>
              <a:rPr lang="en-US" sz="1600" b="0" i="0" dirty="0">
                <a:solidFill>
                  <a:srgbClr val="000000"/>
                </a:solidFill>
                <a:effectLst/>
                <a:latin typeface="+mj-lt"/>
              </a:rPr>
              <a:t> </a:t>
            </a:r>
            <a:r>
              <a:rPr lang="en-US" sz="1600" b="0" i="0" dirty="0" err="1">
                <a:solidFill>
                  <a:srgbClr val="000000"/>
                </a:solidFill>
                <a:effectLst/>
                <a:latin typeface="+mj-lt"/>
              </a:rPr>
              <a:t>önlenmesidir</a:t>
            </a:r>
            <a:r>
              <a:rPr lang="en-US" sz="1600" b="0" i="0" dirty="0">
                <a:solidFill>
                  <a:srgbClr val="000000"/>
                </a:solidFill>
                <a:effectLst/>
                <a:latin typeface="+mj-lt"/>
              </a:rPr>
              <a:t>. </a:t>
            </a:r>
            <a:r>
              <a:rPr lang="en-US" sz="1600" b="0" i="0" dirty="0" err="1">
                <a:solidFill>
                  <a:srgbClr val="000000"/>
                </a:solidFill>
                <a:effectLst/>
                <a:latin typeface="+mj-lt"/>
              </a:rPr>
              <a:t>Anlaşmalarda</a:t>
            </a:r>
            <a:r>
              <a:rPr lang="en-US" sz="1600" b="0" i="0" dirty="0">
                <a:solidFill>
                  <a:srgbClr val="000000"/>
                </a:solidFill>
                <a:effectLst/>
                <a:latin typeface="+mj-lt"/>
              </a:rPr>
              <a:t> </a:t>
            </a:r>
            <a:r>
              <a:rPr lang="en-US" sz="1600" b="0" i="0" dirty="0" err="1">
                <a:solidFill>
                  <a:srgbClr val="000000"/>
                </a:solidFill>
                <a:effectLst/>
                <a:latin typeface="+mj-lt"/>
              </a:rPr>
              <a:t>düzenlenen</a:t>
            </a:r>
            <a:r>
              <a:rPr lang="en-US" sz="1600" b="0" i="0" dirty="0">
                <a:solidFill>
                  <a:srgbClr val="000000"/>
                </a:solidFill>
                <a:effectLst/>
                <a:latin typeface="+mj-lt"/>
              </a:rPr>
              <a:t> </a:t>
            </a:r>
            <a:r>
              <a:rPr lang="en-US" sz="1600" b="0" i="0" dirty="0" err="1">
                <a:solidFill>
                  <a:srgbClr val="000000"/>
                </a:solidFill>
                <a:effectLst/>
                <a:latin typeface="+mj-lt"/>
              </a:rPr>
              <a:t>istisna</a:t>
            </a:r>
            <a:r>
              <a:rPr lang="en-US" sz="1600" b="0" i="0" dirty="0">
                <a:solidFill>
                  <a:srgbClr val="000000"/>
                </a:solidFill>
                <a:effectLst/>
                <a:latin typeface="+mj-lt"/>
              </a:rPr>
              <a:t> </a:t>
            </a:r>
            <a:r>
              <a:rPr lang="en-US" sz="1600" b="0" i="0" dirty="0" err="1">
                <a:solidFill>
                  <a:srgbClr val="000000"/>
                </a:solidFill>
                <a:effectLst/>
                <a:latin typeface="+mj-lt"/>
              </a:rPr>
              <a:t>yöntemi</a:t>
            </a:r>
            <a:r>
              <a:rPr lang="en-US" sz="1600" b="0" i="0" dirty="0">
                <a:solidFill>
                  <a:srgbClr val="000000"/>
                </a:solidFill>
                <a:effectLst/>
                <a:latin typeface="+mj-lt"/>
              </a:rPr>
              <a:t>, </a:t>
            </a:r>
            <a:r>
              <a:rPr lang="en-US" sz="1600" b="0" i="0" dirty="0" err="1">
                <a:solidFill>
                  <a:srgbClr val="000000"/>
                </a:solidFill>
                <a:effectLst/>
                <a:latin typeface="+mj-lt"/>
              </a:rPr>
              <a:t>temel</a:t>
            </a:r>
            <a:r>
              <a:rPr lang="en-US" sz="1600" b="0" i="0" dirty="0">
                <a:solidFill>
                  <a:srgbClr val="000000"/>
                </a:solidFill>
                <a:effectLst/>
                <a:latin typeface="+mj-lt"/>
              </a:rPr>
              <a:t> </a:t>
            </a:r>
            <a:r>
              <a:rPr lang="en-US" sz="1600" b="0" i="0" dirty="0" err="1">
                <a:solidFill>
                  <a:srgbClr val="000000"/>
                </a:solidFill>
                <a:effectLst/>
                <a:latin typeface="+mj-lt"/>
              </a:rPr>
              <a:t>olarak</a:t>
            </a:r>
            <a:r>
              <a:rPr lang="en-US" sz="1600" b="0" i="0" dirty="0">
                <a:solidFill>
                  <a:srgbClr val="000000"/>
                </a:solidFill>
                <a:effectLst/>
                <a:latin typeface="+mj-lt"/>
              </a:rPr>
              <a:t> </a:t>
            </a:r>
            <a:r>
              <a:rPr lang="en-US" sz="1600" b="0" i="0" dirty="0" err="1">
                <a:solidFill>
                  <a:srgbClr val="000000"/>
                </a:solidFill>
                <a:effectLst/>
                <a:latin typeface="+mj-lt"/>
              </a:rPr>
              <a:t>çifte</a:t>
            </a:r>
            <a:r>
              <a:rPr lang="en-US" sz="1600" b="0" i="0" dirty="0">
                <a:solidFill>
                  <a:srgbClr val="000000"/>
                </a:solidFill>
                <a:effectLst/>
                <a:latin typeface="+mj-lt"/>
              </a:rPr>
              <a:t> </a:t>
            </a:r>
            <a:r>
              <a:rPr lang="en-US" sz="1600" b="0" i="0" dirty="0" err="1">
                <a:solidFill>
                  <a:srgbClr val="000000"/>
                </a:solidFill>
                <a:effectLst/>
                <a:latin typeface="+mj-lt"/>
              </a:rPr>
              <a:t>vergilendirmeyi</a:t>
            </a:r>
            <a:r>
              <a:rPr lang="en-US" sz="1600" b="0" i="0" dirty="0">
                <a:solidFill>
                  <a:srgbClr val="000000"/>
                </a:solidFill>
                <a:effectLst/>
                <a:latin typeface="+mj-lt"/>
              </a:rPr>
              <a:t> </a:t>
            </a:r>
            <a:r>
              <a:rPr lang="en-US" sz="1600" b="0" i="0" dirty="0" err="1">
                <a:solidFill>
                  <a:srgbClr val="000000"/>
                </a:solidFill>
                <a:effectLst/>
                <a:latin typeface="+mj-lt"/>
              </a:rPr>
              <a:t>ortadan</a:t>
            </a:r>
            <a:r>
              <a:rPr lang="en-US" sz="1600" b="0" i="0" dirty="0">
                <a:solidFill>
                  <a:srgbClr val="000000"/>
                </a:solidFill>
                <a:effectLst/>
                <a:latin typeface="+mj-lt"/>
              </a:rPr>
              <a:t> </a:t>
            </a:r>
            <a:r>
              <a:rPr lang="en-US" sz="1600" b="0" i="0" dirty="0" err="1">
                <a:solidFill>
                  <a:srgbClr val="000000"/>
                </a:solidFill>
                <a:effectLst/>
                <a:latin typeface="+mj-lt"/>
              </a:rPr>
              <a:t>kaldırma</a:t>
            </a:r>
            <a:r>
              <a:rPr lang="en-US" sz="1600" b="0" i="0" dirty="0">
                <a:solidFill>
                  <a:srgbClr val="000000"/>
                </a:solidFill>
                <a:effectLst/>
                <a:latin typeface="+mj-lt"/>
              </a:rPr>
              <a:t> </a:t>
            </a:r>
            <a:r>
              <a:rPr lang="en-US" sz="1600" b="0" i="0" dirty="0" err="1">
                <a:solidFill>
                  <a:srgbClr val="000000"/>
                </a:solidFill>
                <a:effectLst/>
                <a:latin typeface="+mj-lt"/>
              </a:rPr>
              <a:t>yöntemidir</a:t>
            </a:r>
            <a:r>
              <a:rPr lang="en-US" sz="1600" b="0" i="0" dirty="0">
                <a:solidFill>
                  <a:srgbClr val="000000"/>
                </a:solidFill>
                <a:effectLst/>
                <a:latin typeface="+mj-lt"/>
              </a:rPr>
              <a:t>. </a:t>
            </a:r>
            <a:endParaRPr lang="tr-TR" sz="1600" b="0" i="0" dirty="0">
              <a:solidFill>
                <a:srgbClr val="000000"/>
              </a:solidFill>
              <a:effectLst/>
              <a:latin typeface="+mj-lt"/>
            </a:endParaRPr>
          </a:p>
          <a:p>
            <a:pPr indent="0" algn="just">
              <a:spcBef>
                <a:spcPts val="2400"/>
              </a:spcBef>
              <a:spcAft>
                <a:spcPts val="1200"/>
              </a:spcAft>
              <a:buClr>
                <a:srgbClr val="000000"/>
              </a:buClr>
            </a:pPr>
            <a:r>
              <a:rPr lang="en-US" sz="1600" b="0" i="0" dirty="0">
                <a:solidFill>
                  <a:srgbClr val="000000"/>
                </a:solidFill>
                <a:effectLst/>
                <a:latin typeface="+mj-lt"/>
              </a:rPr>
              <a:t>A</a:t>
            </a:r>
            <a:r>
              <a:rPr lang="tr-TR" sz="1600" b="0" i="0" dirty="0" err="1">
                <a:solidFill>
                  <a:srgbClr val="000000"/>
                </a:solidFill>
                <a:effectLst/>
                <a:latin typeface="+mj-lt"/>
              </a:rPr>
              <a:t>nayasa</a:t>
            </a:r>
            <a:r>
              <a:rPr lang="en-US" sz="1600" b="0" i="0" dirty="0">
                <a:solidFill>
                  <a:srgbClr val="000000"/>
                </a:solidFill>
                <a:effectLst/>
                <a:latin typeface="+mj-lt"/>
              </a:rPr>
              <a:t> 90</a:t>
            </a:r>
            <a:r>
              <a:rPr lang="tr-TR" sz="1600" b="0" i="0" dirty="0">
                <a:solidFill>
                  <a:srgbClr val="000000"/>
                </a:solidFill>
                <a:effectLst/>
                <a:latin typeface="+mj-lt"/>
              </a:rPr>
              <a:t>. </a:t>
            </a:r>
            <a:r>
              <a:rPr lang="tr-TR" sz="1600" b="0" i="0" dirty="0" err="1">
                <a:solidFill>
                  <a:srgbClr val="000000"/>
                </a:solidFill>
                <a:effectLst/>
                <a:latin typeface="+mj-lt"/>
              </a:rPr>
              <a:t>md.</a:t>
            </a:r>
            <a:r>
              <a:rPr lang="en-US" sz="1600" b="0" i="0" dirty="0">
                <a:solidFill>
                  <a:srgbClr val="000000"/>
                </a:solidFill>
                <a:effectLst/>
                <a:latin typeface="+mj-lt"/>
              </a:rPr>
              <a:t> </a:t>
            </a:r>
            <a:r>
              <a:rPr lang="en-US" sz="1600" b="0" i="0" dirty="0" err="1">
                <a:solidFill>
                  <a:srgbClr val="000000"/>
                </a:solidFill>
                <a:effectLst/>
                <a:latin typeface="+mj-lt"/>
              </a:rPr>
              <a:t>gereği</a:t>
            </a:r>
            <a:r>
              <a:rPr lang="en-US" sz="1600" b="0" i="0" dirty="0">
                <a:solidFill>
                  <a:srgbClr val="000000"/>
                </a:solidFill>
                <a:effectLst/>
                <a:latin typeface="+mj-lt"/>
              </a:rPr>
              <a:t> </a:t>
            </a:r>
            <a:r>
              <a:rPr lang="en-US" sz="1600" b="0" i="0" dirty="0" err="1">
                <a:solidFill>
                  <a:srgbClr val="000000"/>
                </a:solidFill>
                <a:effectLst/>
                <a:latin typeface="+mj-lt"/>
              </a:rPr>
              <a:t>vergi</a:t>
            </a:r>
            <a:r>
              <a:rPr lang="en-US" sz="1600" b="0" i="0" dirty="0">
                <a:solidFill>
                  <a:srgbClr val="000000"/>
                </a:solidFill>
                <a:effectLst/>
                <a:latin typeface="+mj-lt"/>
              </a:rPr>
              <a:t> </a:t>
            </a:r>
            <a:r>
              <a:rPr lang="en-US" sz="1600" b="0" i="0" dirty="0" err="1">
                <a:solidFill>
                  <a:srgbClr val="000000"/>
                </a:solidFill>
                <a:effectLst/>
                <a:latin typeface="+mj-lt"/>
              </a:rPr>
              <a:t>anlaşmaları</a:t>
            </a:r>
            <a:r>
              <a:rPr lang="en-US" sz="1600" b="0" i="0" dirty="0">
                <a:solidFill>
                  <a:srgbClr val="000000"/>
                </a:solidFill>
                <a:effectLst/>
                <a:latin typeface="+mj-lt"/>
              </a:rPr>
              <a:t> </a:t>
            </a:r>
            <a:r>
              <a:rPr lang="en-US" sz="1600" b="0" i="0" dirty="0" err="1">
                <a:solidFill>
                  <a:srgbClr val="000000"/>
                </a:solidFill>
                <a:effectLst/>
                <a:latin typeface="+mj-lt"/>
              </a:rPr>
              <a:t>kanunlardan</a:t>
            </a:r>
            <a:r>
              <a:rPr lang="en-US" sz="1600" b="0" i="0" dirty="0">
                <a:solidFill>
                  <a:srgbClr val="000000"/>
                </a:solidFill>
                <a:effectLst/>
                <a:latin typeface="+mj-lt"/>
              </a:rPr>
              <a:t> </a:t>
            </a:r>
            <a:r>
              <a:rPr lang="en-US" sz="1600" b="0" i="0" dirty="0" err="1">
                <a:solidFill>
                  <a:srgbClr val="000000"/>
                </a:solidFill>
                <a:effectLst/>
                <a:latin typeface="+mj-lt"/>
              </a:rPr>
              <a:t>üstün</a:t>
            </a:r>
            <a:r>
              <a:rPr lang="en-US" sz="1600" b="0" i="0" dirty="0">
                <a:solidFill>
                  <a:srgbClr val="000000"/>
                </a:solidFill>
                <a:effectLst/>
                <a:latin typeface="+mj-lt"/>
              </a:rPr>
              <a:t> </a:t>
            </a:r>
            <a:r>
              <a:rPr lang="en-US" sz="1600" b="0" i="0" dirty="0" err="1">
                <a:solidFill>
                  <a:srgbClr val="000000"/>
                </a:solidFill>
                <a:effectLst/>
                <a:latin typeface="+mj-lt"/>
              </a:rPr>
              <a:t>olup</a:t>
            </a:r>
            <a:r>
              <a:rPr lang="en-US" sz="1600" b="0" i="0" dirty="0">
                <a:solidFill>
                  <a:srgbClr val="000000"/>
                </a:solidFill>
                <a:effectLst/>
                <a:latin typeface="+mj-lt"/>
              </a:rPr>
              <a:t> </a:t>
            </a:r>
            <a:r>
              <a:rPr lang="en-US" sz="1600" b="0" i="0" dirty="0" err="1">
                <a:solidFill>
                  <a:srgbClr val="000000"/>
                </a:solidFill>
                <a:effectLst/>
                <a:latin typeface="+mj-lt"/>
              </a:rPr>
              <a:t>Viyana</a:t>
            </a:r>
            <a:r>
              <a:rPr lang="en-US" sz="1600" b="0" i="0" dirty="0">
                <a:solidFill>
                  <a:srgbClr val="000000"/>
                </a:solidFill>
                <a:effectLst/>
                <a:latin typeface="+mj-lt"/>
              </a:rPr>
              <a:t> </a:t>
            </a:r>
            <a:r>
              <a:rPr lang="en-US" sz="1600" b="0" i="0" dirty="0" err="1">
                <a:solidFill>
                  <a:srgbClr val="000000"/>
                </a:solidFill>
                <a:effectLst/>
                <a:latin typeface="+mj-lt"/>
              </a:rPr>
              <a:t>Anlaşmalar</a:t>
            </a:r>
            <a:r>
              <a:rPr lang="en-US" sz="1600" b="0" i="0" dirty="0">
                <a:solidFill>
                  <a:srgbClr val="000000"/>
                </a:solidFill>
                <a:effectLst/>
                <a:latin typeface="+mj-lt"/>
              </a:rPr>
              <a:t> </a:t>
            </a:r>
            <a:r>
              <a:rPr lang="en-US" sz="1600" b="0" i="0" dirty="0" err="1">
                <a:solidFill>
                  <a:srgbClr val="000000"/>
                </a:solidFill>
                <a:effectLst/>
                <a:latin typeface="+mj-lt"/>
              </a:rPr>
              <a:t>Hukuku</a:t>
            </a:r>
            <a:r>
              <a:rPr lang="en-US" sz="1600" b="0" i="0" dirty="0">
                <a:solidFill>
                  <a:srgbClr val="000000"/>
                </a:solidFill>
                <a:effectLst/>
                <a:latin typeface="+mj-lt"/>
              </a:rPr>
              <a:t> </a:t>
            </a:r>
            <a:r>
              <a:rPr lang="en-US" sz="1600" b="0" i="0" dirty="0" err="1">
                <a:solidFill>
                  <a:srgbClr val="000000"/>
                </a:solidFill>
                <a:effectLst/>
                <a:latin typeface="+mj-lt"/>
              </a:rPr>
              <a:t>Sözleşmesi’nin</a:t>
            </a:r>
            <a:r>
              <a:rPr lang="en-US" sz="1600" b="0" i="0" dirty="0">
                <a:solidFill>
                  <a:srgbClr val="000000"/>
                </a:solidFill>
                <a:effectLst/>
                <a:latin typeface="+mj-lt"/>
              </a:rPr>
              <a:t> </a:t>
            </a:r>
            <a:r>
              <a:rPr lang="en-US" sz="1600" b="0" i="0" dirty="0" err="1">
                <a:solidFill>
                  <a:srgbClr val="000000"/>
                </a:solidFill>
                <a:effectLst/>
                <a:latin typeface="+mj-lt"/>
              </a:rPr>
              <a:t>yönetimi</a:t>
            </a:r>
            <a:r>
              <a:rPr lang="en-US" sz="1600" b="0" i="0" dirty="0">
                <a:solidFill>
                  <a:srgbClr val="000000"/>
                </a:solidFill>
                <a:effectLst/>
                <a:latin typeface="+mj-lt"/>
              </a:rPr>
              <a:t> </a:t>
            </a:r>
            <a:r>
              <a:rPr lang="en-US" sz="1600" b="0" i="0" dirty="0" err="1">
                <a:solidFill>
                  <a:srgbClr val="000000"/>
                </a:solidFill>
                <a:effectLst/>
                <a:latin typeface="+mj-lt"/>
              </a:rPr>
              <a:t>altındadır</a:t>
            </a:r>
            <a:r>
              <a:rPr lang="en-US" sz="1600" b="0" i="0" dirty="0">
                <a:solidFill>
                  <a:srgbClr val="000000"/>
                </a:solidFill>
                <a:effectLst/>
                <a:latin typeface="+mj-lt"/>
              </a:rPr>
              <a:t>. </a:t>
            </a:r>
            <a:r>
              <a:rPr lang="en-US" sz="1600" b="0" i="0" dirty="0" err="1">
                <a:solidFill>
                  <a:srgbClr val="000000"/>
                </a:solidFill>
                <a:effectLst/>
                <a:latin typeface="+mj-lt"/>
              </a:rPr>
              <a:t>VAHS’ne</a:t>
            </a:r>
            <a:r>
              <a:rPr lang="en-US" sz="1600" b="0" i="0" dirty="0">
                <a:solidFill>
                  <a:srgbClr val="000000"/>
                </a:solidFill>
                <a:effectLst/>
                <a:latin typeface="+mj-lt"/>
              </a:rPr>
              <a:t> </a:t>
            </a:r>
            <a:r>
              <a:rPr lang="en-US" sz="1600" b="0" i="0" dirty="0" err="1">
                <a:solidFill>
                  <a:srgbClr val="000000"/>
                </a:solidFill>
                <a:effectLst/>
                <a:latin typeface="+mj-lt"/>
              </a:rPr>
              <a:t>göre</a:t>
            </a:r>
            <a:r>
              <a:rPr lang="en-US" sz="1600" b="0" i="0" dirty="0">
                <a:solidFill>
                  <a:srgbClr val="000000"/>
                </a:solidFill>
                <a:effectLst/>
                <a:latin typeface="+mj-lt"/>
              </a:rPr>
              <a:t>, </a:t>
            </a:r>
            <a:r>
              <a:rPr lang="en-US" sz="1600" b="0" i="0" dirty="0" err="1">
                <a:solidFill>
                  <a:srgbClr val="000000"/>
                </a:solidFill>
                <a:effectLst/>
                <a:latin typeface="+mj-lt"/>
              </a:rPr>
              <a:t>sözleşmeci</a:t>
            </a:r>
            <a:r>
              <a:rPr lang="en-US" sz="1600" b="0" i="0" dirty="0">
                <a:solidFill>
                  <a:srgbClr val="000000"/>
                </a:solidFill>
                <a:effectLst/>
                <a:latin typeface="+mj-lt"/>
              </a:rPr>
              <a:t> </a:t>
            </a:r>
            <a:r>
              <a:rPr lang="en-US" sz="1600" b="0" i="0" dirty="0" err="1">
                <a:solidFill>
                  <a:srgbClr val="000000"/>
                </a:solidFill>
                <a:effectLst/>
                <a:latin typeface="+mj-lt"/>
              </a:rPr>
              <a:t>devletler</a:t>
            </a:r>
            <a:r>
              <a:rPr lang="en-US" sz="1600" b="0" i="0" dirty="0">
                <a:solidFill>
                  <a:srgbClr val="000000"/>
                </a:solidFill>
                <a:effectLst/>
                <a:latin typeface="+mj-lt"/>
              </a:rPr>
              <a:t>, </a:t>
            </a:r>
            <a:r>
              <a:rPr lang="en-US" sz="1600" b="0" i="0" dirty="0" err="1">
                <a:solidFill>
                  <a:srgbClr val="000000"/>
                </a:solidFill>
                <a:effectLst/>
                <a:latin typeface="+mj-lt"/>
              </a:rPr>
              <a:t>anlaşma</a:t>
            </a:r>
            <a:r>
              <a:rPr lang="en-US" sz="1600" b="0" i="0" dirty="0">
                <a:solidFill>
                  <a:srgbClr val="000000"/>
                </a:solidFill>
                <a:effectLst/>
                <a:latin typeface="+mj-lt"/>
              </a:rPr>
              <a:t> </a:t>
            </a:r>
            <a:r>
              <a:rPr lang="en-US" sz="1600" b="0" i="0" dirty="0" err="1">
                <a:solidFill>
                  <a:srgbClr val="000000"/>
                </a:solidFill>
                <a:effectLst/>
                <a:latin typeface="+mj-lt"/>
              </a:rPr>
              <a:t>hükümlerine</a:t>
            </a:r>
            <a:r>
              <a:rPr lang="en-US" sz="1600" b="0" i="0" dirty="0">
                <a:solidFill>
                  <a:srgbClr val="000000"/>
                </a:solidFill>
                <a:effectLst/>
                <a:latin typeface="+mj-lt"/>
              </a:rPr>
              <a:t> </a:t>
            </a:r>
            <a:r>
              <a:rPr lang="en-US" sz="1600" b="0" i="0" dirty="0" err="1">
                <a:solidFill>
                  <a:srgbClr val="000000"/>
                </a:solidFill>
                <a:effectLst/>
                <a:latin typeface="+mj-lt"/>
              </a:rPr>
              <a:t>karşılıklı</a:t>
            </a:r>
            <a:r>
              <a:rPr lang="en-US" sz="1600" b="0" i="0" dirty="0">
                <a:solidFill>
                  <a:srgbClr val="000000"/>
                </a:solidFill>
                <a:effectLst/>
                <a:latin typeface="+mj-lt"/>
              </a:rPr>
              <a:t> </a:t>
            </a:r>
            <a:r>
              <a:rPr lang="en-US" sz="1600" b="0" i="0" dirty="0" err="1">
                <a:solidFill>
                  <a:srgbClr val="000000"/>
                </a:solidFill>
                <a:effectLst/>
                <a:latin typeface="+mj-lt"/>
              </a:rPr>
              <a:t>olarak</a:t>
            </a:r>
            <a:r>
              <a:rPr lang="en-US" sz="1600" b="0" i="0" dirty="0">
                <a:solidFill>
                  <a:srgbClr val="000000"/>
                </a:solidFill>
                <a:effectLst/>
                <a:latin typeface="+mj-lt"/>
              </a:rPr>
              <a:t> </a:t>
            </a:r>
            <a:r>
              <a:rPr lang="en-US" sz="1600" b="0" i="0" dirty="0" err="1">
                <a:solidFill>
                  <a:srgbClr val="000000"/>
                </a:solidFill>
                <a:effectLst/>
                <a:latin typeface="+mj-lt"/>
              </a:rPr>
              <a:t>uyma</a:t>
            </a:r>
            <a:r>
              <a:rPr lang="en-US" sz="1600" b="0" i="0" dirty="0">
                <a:solidFill>
                  <a:srgbClr val="000000"/>
                </a:solidFill>
                <a:effectLst/>
                <a:latin typeface="+mj-lt"/>
              </a:rPr>
              <a:t> </a:t>
            </a:r>
            <a:r>
              <a:rPr lang="en-US" sz="1600" b="0" i="0" dirty="0" err="1">
                <a:solidFill>
                  <a:srgbClr val="000000"/>
                </a:solidFill>
                <a:effectLst/>
                <a:latin typeface="+mj-lt"/>
              </a:rPr>
              <a:t>yükümlülüğü</a:t>
            </a:r>
            <a:r>
              <a:rPr lang="en-US" sz="1600" b="0" i="0" dirty="0">
                <a:solidFill>
                  <a:srgbClr val="000000"/>
                </a:solidFill>
                <a:effectLst/>
                <a:latin typeface="+mj-lt"/>
              </a:rPr>
              <a:t> </a:t>
            </a:r>
            <a:r>
              <a:rPr lang="en-US" sz="1600" b="1" i="1" dirty="0">
                <a:solidFill>
                  <a:srgbClr val="000000"/>
                </a:solidFill>
                <a:effectLst/>
                <a:latin typeface="+mj-lt"/>
              </a:rPr>
              <a:t>(“</a:t>
            </a:r>
            <a:r>
              <a:rPr lang="en-US" sz="1600" b="1" i="1" dirty="0" err="1">
                <a:solidFill>
                  <a:srgbClr val="000000"/>
                </a:solidFill>
                <a:effectLst/>
                <a:latin typeface="+mj-lt"/>
              </a:rPr>
              <a:t>ahde</a:t>
            </a:r>
            <a:r>
              <a:rPr lang="en-US" sz="1600" b="1" i="1" dirty="0">
                <a:solidFill>
                  <a:srgbClr val="000000"/>
                </a:solidFill>
                <a:effectLst/>
                <a:latin typeface="+mj-lt"/>
              </a:rPr>
              <a:t> </a:t>
            </a:r>
            <a:r>
              <a:rPr lang="en-US" sz="1600" b="1" i="1" dirty="0" err="1">
                <a:solidFill>
                  <a:srgbClr val="000000"/>
                </a:solidFill>
                <a:effectLst/>
                <a:latin typeface="+mj-lt"/>
              </a:rPr>
              <a:t>vefa</a:t>
            </a:r>
            <a:r>
              <a:rPr lang="en-US" sz="1600" b="1" i="1" dirty="0">
                <a:solidFill>
                  <a:srgbClr val="000000"/>
                </a:solidFill>
                <a:effectLst/>
                <a:latin typeface="+mj-lt"/>
              </a:rPr>
              <a:t> </a:t>
            </a:r>
            <a:r>
              <a:rPr lang="en-US" sz="1600" b="1" i="1" dirty="0" err="1">
                <a:solidFill>
                  <a:srgbClr val="000000"/>
                </a:solidFill>
                <a:effectLst/>
                <a:latin typeface="+mj-lt"/>
              </a:rPr>
              <a:t>ilkesi</a:t>
            </a:r>
            <a:r>
              <a:rPr lang="en-US" sz="1600" b="1" i="1" dirty="0">
                <a:solidFill>
                  <a:srgbClr val="000000"/>
                </a:solidFill>
                <a:effectLst/>
                <a:latin typeface="+mj-lt"/>
              </a:rPr>
              <a:t>”) </a:t>
            </a:r>
            <a:r>
              <a:rPr lang="en-US" sz="1600" b="0" i="0" dirty="0" err="1">
                <a:solidFill>
                  <a:srgbClr val="000000"/>
                </a:solidFill>
                <a:effectLst/>
                <a:latin typeface="+mj-lt"/>
              </a:rPr>
              <a:t>altındadır</a:t>
            </a:r>
            <a:r>
              <a:rPr lang="en-US" sz="1600" b="0" i="0" dirty="0">
                <a:solidFill>
                  <a:srgbClr val="000000"/>
                </a:solidFill>
                <a:effectLst/>
                <a:latin typeface="+mj-lt"/>
              </a:rPr>
              <a:t>.</a:t>
            </a:r>
            <a:endParaRPr lang="tr-TR" sz="1600" dirty="0">
              <a:solidFill>
                <a:srgbClr val="000000"/>
              </a:solidFill>
              <a:latin typeface="+mj-lt"/>
            </a:endParaRPr>
          </a:p>
        </p:txBody>
      </p:sp>
    </p:spTree>
    <p:extLst>
      <p:ext uri="{BB962C8B-B14F-4D97-AF65-F5344CB8AC3E}">
        <p14:creationId xmlns:p14="http://schemas.microsoft.com/office/powerpoint/2010/main" val="277777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4611228E-E3C2-4604-A56B-D897B69B6FCB}"/>
              </a:ext>
            </a:extLst>
          </p:cNvPr>
          <p:cNvSpPr txBox="1">
            <a:spLocks/>
          </p:cNvSpPr>
          <p:nvPr/>
        </p:nvSpPr>
        <p:spPr bwMode="auto">
          <a:xfrm>
            <a:off x="711199" y="1250692"/>
            <a:ext cx="4539770" cy="481109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just"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endParaRPr lang="tr-TR" i="1" dirty="0">
              <a:solidFill>
                <a:srgbClr val="000000"/>
              </a:solidFill>
            </a:endParaRPr>
          </a:p>
          <a:p>
            <a:pPr marL="231775" marR="0" lvl="0" indent="-231775" algn="just"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endParaRPr lang="tr-TR" i="1" dirty="0">
              <a:solidFill>
                <a:srgbClr val="000000"/>
              </a:solidFill>
            </a:endParaRPr>
          </a:p>
          <a:p>
            <a:pPr marR="0" lvl="0" indent="0" algn="just" defTabSz="914400" rtl="0" eaLnBrk="1" fontAlgn="base" latinLnBrk="0" hangingPunct="1">
              <a:lnSpc>
                <a:spcPct val="100000"/>
              </a:lnSpc>
              <a:spcBef>
                <a:spcPts val="600"/>
              </a:spcBef>
              <a:spcAft>
                <a:spcPts val="600"/>
              </a:spcAft>
              <a:buClr>
                <a:srgbClr val="000000"/>
              </a:buClr>
              <a:buSzTx/>
              <a:tabLst/>
              <a:defRPr/>
            </a:pPr>
            <a:r>
              <a:rPr lang="tr-TR" b="1" i="1" dirty="0">
                <a:solidFill>
                  <a:srgbClr val="000000"/>
                </a:solidFill>
              </a:rPr>
              <a:t>M. Mustafa ÖZDEMİR</a:t>
            </a:r>
          </a:p>
          <a:p>
            <a:pPr marR="0" lvl="0" indent="0" algn="just" defTabSz="914400" rtl="0" eaLnBrk="1" fontAlgn="base" latinLnBrk="0" hangingPunct="1">
              <a:lnSpc>
                <a:spcPct val="100000"/>
              </a:lnSpc>
              <a:spcBef>
                <a:spcPts val="600"/>
              </a:spcBef>
              <a:spcAft>
                <a:spcPts val="600"/>
              </a:spcAft>
              <a:buClr>
                <a:srgbClr val="000000"/>
              </a:buClr>
              <a:buSzTx/>
              <a:tabLst/>
              <a:defRPr/>
            </a:pPr>
            <a:r>
              <a:rPr lang="tr-TR" b="1" i="1" dirty="0">
                <a:solidFill>
                  <a:srgbClr val="000000"/>
                </a:solidFill>
              </a:rPr>
              <a:t>Yeminli Mali Müşavir</a:t>
            </a:r>
          </a:p>
          <a:p>
            <a:pPr marR="0" lvl="0" indent="0" algn="just" defTabSz="914400" rtl="0" eaLnBrk="1" fontAlgn="base" latinLnBrk="0" hangingPunct="1">
              <a:lnSpc>
                <a:spcPct val="100000"/>
              </a:lnSpc>
              <a:spcBef>
                <a:spcPts val="600"/>
              </a:spcBef>
              <a:spcAft>
                <a:spcPts val="600"/>
              </a:spcAft>
              <a:buClr>
                <a:srgbClr val="000000"/>
              </a:buClr>
              <a:buSzTx/>
              <a:tabLst/>
              <a:defRPr/>
            </a:pPr>
            <a:r>
              <a:rPr lang="tr-TR" b="1" dirty="0">
                <a:solidFill>
                  <a:srgbClr val="000000"/>
                </a:solidFill>
                <a:hlinkClick r:id="rId3"/>
              </a:rPr>
              <a:t>mustafa.o.ozdemir@pwc.com</a:t>
            </a:r>
            <a:endParaRPr lang="tr-TR" b="1" dirty="0">
              <a:solidFill>
                <a:srgbClr val="000000"/>
              </a:solidFill>
            </a:endParaRPr>
          </a:p>
          <a:p>
            <a:pPr marR="0" lvl="0" indent="0" algn="just" defTabSz="914400" rtl="0" eaLnBrk="1" fontAlgn="base" latinLnBrk="0" hangingPunct="1">
              <a:lnSpc>
                <a:spcPct val="100000"/>
              </a:lnSpc>
              <a:spcBef>
                <a:spcPts val="600"/>
              </a:spcBef>
              <a:spcAft>
                <a:spcPts val="600"/>
              </a:spcAft>
              <a:buClr>
                <a:srgbClr val="000000"/>
              </a:buClr>
              <a:buSzTx/>
              <a:tabLst/>
              <a:defRPr/>
            </a:pPr>
            <a:r>
              <a:rPr lang="tr-TR" b="1" dirty="0">
                <a:solidFill>
                  <a:srgbClr val="000000"/>
                </a:solidFill>
              </a:rPr>
              <a:t>+90 (532) 256 89 94</a:t>
            </a:r>
          </a:p>
          <a:p>
            <a:pPr marL="231775" marR="0" lvl="0" indent="-231775" algn="just"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endParaRPr lang="tr-TR" i="1" dirty="0">
              <a:solidFill>
                <a:srgbClr val="000000"/>
              </a:solidFill>
            </a:endParaRPr>
          </a:p>
          <a:p>
            <a:pPr marL="231775" marR="0" lvl="0" indent="-231775" algn="just"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endParaRPr kumimoji="0" lang="tr-TR"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356728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311058"/>
            <a:ext cx="10825899" cy="539665"/>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Anayasaya Uygun mu?</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4611228E-E3C2-4604-A56B-D897B69B6FCB}"/>
              </a:ext>
            </a:extLst>
          </p:cNvPr>
          <p:cNvSpPr txBox="1">
            <a:spLocks/>
          </p:cNvSpPr>
          <p:nvPr/>
        </p:nvSpPr>
        <p:spPr bwMode="auto">
          <a:xfrm>
            <a:off x="533399" y="1216483"/>
            <a:ext cx="11157155" cy="481109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ts val="300"/>
              </a:spcBef>
              <a:spcAft>
                <a:spcPts val="300"/>
              </a:spcAft>
              <a:buClr>
                <a:srgbClr val="000000"/>
              </a:buClr>
              <a:buSzTx/>
              <a:buFont typeface="Wingdings" pitchFamily="2" charset="2"/>
              <a:buChar char="§"/>
              <a:tabLst/>
              <a:defRPr/>
            </a:pPr>
            <a:r>
              <a:rPr kumimoji="0" lang="tr-TR" sz="1400" b="1" i="1" u="none" strike="noStrike" kern="1200" cap="none" spc="0" normalizeH="0" baseline="0" noProof="0" dirty="0">
                <a:ln>
                  <a:noFill/>
                </a:ln>
                <a:solidFill>
                  <a:srgbClr val="000000"/>
                </a:solidFill>
                <a:effectLst/>
                <a:uLnTx/>
                <a:uFillTx/>
                <a:latin typeface="Georgia" pitchFamily="18" charset="0"/>
                <a:ea typeface="+mn-ea"/>
                <a:cs typeface="+mn-cs"/>
              </a:rPr>
              <a:t>Değerlendirme kıstasları</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kumimoji="0" lang="tr-TR" sz="1400" b="0" i="1" u="none" strike="noStrike" kern="1200" cap="none" spc="0" normalizeH="0" baseline="0" noProof="0" dirty="0">
                <a:ln>
                  <a:noFill/>
                </a:ln>
                <a:solidFill>
                  <a:srgbClr val="000000"/>
                </a:solidFill>
                <a:effectLst/>
                <a:uLnTx/>
                <a:uFillTx/>
                <a:latin typeface="Georgia" pitchFamily="18" charset="0"/>
                <a:ea typeface="+mn-ea"/>
                <a:cs typeface="+mn-cs"/>
              </a:rPr>
              <a:t>Anayasa madde 2 (Hukuk devleti, hukuki güvenlik, öngörülebilirlik</a:t>
            </a:r>
            <a:r>
              <a:rPr lang="tr-TR" sz="1400" i="1" dirty="0">
                <a:solidFill>
                  <a:srgbClr val="000000"/>
                </a:solidFill>
              </a:rPr>
              <a:t>)</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kumimoji="0" lang="tr-TR" sz="1400" b="0" i="1" u="none" strike="noStrike" kern="1200" cap="none" spc="0" normalizeH="0" baseline="0" noProof="0" dirty="0">
                <a:ln>
                  <a:noFill/>
                </a:ln>
                <a:solidFill>
                  <a:srgbClr val="000000"/>
                </a:solidFill>
                <a:effectLst/>
                <a:uLnTx/>
                <a:uFillTx/>
                <a:latin typeface="Georgia" pitchFamily="18" charset="0"/>
                <a:ea typeface="+mn-ea"/>
                <a:cs typeface="+mn-cs"/>
              </a:rPr>
              <a:t>Anayasa madde 73 (Verginin mali güce göre alınması, vergi yükünün adaletli ve eşit dağılımı)</a:t>
            </a:r>
          </a:p>
          <a:p>
            <a:pPr marL="231775" indent="-231775">
              <a:spcBef>
                <a:spcPts val="300"/>
              </a:spcBef>
              <a:spcAft>
                <a:spcPts val="300"/>
              </a:spcAft>
              <a:buClr>
                <a:srgbClr val="000000"/>
              </a:buClr>
              <a:buFont typeface="Wingdings" pitchFamily="2" charset="2"/>
              <a:buChar char="§"/>
              <a:defRPr/>
            </a:pPr>
            <a:r>
              <a:rPr lang="tr-TR" sz="1400" b="1" i="1" dirty="0">
                <a:solidFill>
                  <a:srgbClr val="000000"/>
                </a:solidFill>
              </a:rPr>
              <a:t>Anayasa mahkemesi içtihadı</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kumimoji="0" lang="tr-TR" sz="1400" b="0" i="1" u="none" strike="noStrike" kern="1200" cap="none" spc="0" normalizeH="0" baseline="0" noProof="0" dirty="0">
                <a:ln>
                  <a:noFill/>
                </a:ln>
                <a:solidFill>
                  <a:srgbClr val="000000"/>
                </a:solidFill>
                <a:effectLst/>
                <a:uLnTx/>
                <a:uFillTx/>
                <a:latin typeface="Georgia" pitchFamily="18" charset="0"/>
                <a:ea typeface="+mn-ea"/>
                <a:cs typeface="+mn-cs"/>
              </a:rPr>
              <a:t>Gerçek geriye yürüme / Gerçek olmayan geriye yürüme</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Gerçek geriye yürüme kabul görmez / Gerçek olmayan geriye yürüme mümkündür</a:t>
            </a:r>
          </a:p>
          <a:p>
            <a:pPr marL="231775" marR="0" lvl="2" indent="-231775">
              <a:lnSpc>
                <a:spcPct val="100000"/>
              </a:lnSpc>
              <a:spcBef>
                <a:spcPts val="300"/>
              </a:spcBef>
              <a:spcAft>
                <a:spcPts val="300"/>
              </a:spcAft>
              <a:buClr>
                <a:srgbClr val="000000"/>
              </a:buClr>
              <a:buSzTx/>
              <a:buFont typeface="Wingdings" pitchFamily="2" charset="2"/>
              <a:buChar char="§"/>
              <a:tabLst/>
              <a:defRPr/>
            </a:pPr>
            <a:r>
              <a:rPr lang="tr-TR" sz="1400" b="1" i="1" dirty="0">
                <a:solidFill>
                  <a:srgbClr val="FF0000"/>
                </a:solidFill>
              </a:rPr>
              <a:t>Ekonomik denge vergisi </a:t>
            </a:r>
            <a:r>
              <a:rPr lang="tr-TR" sz="1400" b="1" i="1" dirty="0">
                <a:solidFill>
                  <a:srgbClr val="000000"/>
                </a:solidFill>
              </a:rPr>
              <a:t>deneyimi</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Yasalaşma tarihi: Mayıs/1994</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Verginin konusu: 1993 kurum kazancı</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Karar: Oybirliğiyle Anayasaya aykırılık yok</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Gerekçe: Ek vergi değil yeni bir vergi, vergiyi doğuran olay 1994, kazanç üzerinden indirim ve istisnalar dikkate alınarak adaletli ve dengeli dağılım var, kamu yararı</a:t>
            </a:r>
          </a:p>
          <a:p>
            <a:pPr marL="231775" marR="0" lvl="2" indent="-231775">
              <a:lnSpc>
                <a:spcPct val="100000"/>
              </a:lnSpc>
              <a:spcBef>
                <a:spcPts val="300"/>
              </a:spcBef>
              <a:spcAft>
                <a:spcPts val="300"/>
              </a:spcAft>
              <a:buClr>
                <a:srgbClr val="000000"/>
              </a:buClr>
              <a:buSzTx/>
              <a:buFont typeface="Wingdings" pitchFamily="2" charset="2"/>
              <a:buChar char="§"/>
              <a:tabLst/>
              <a:defRPr/>
            </a:pPr>
            <a:r>
              <a:rPr lang="tr-TR" sz="1400" b="1" i="1" dirty="0">
                <a:solidFill>
                  <a:srgbClr val="FF0000"/>
                </a:solidFill>
              </a:rPr>
              <a:t>Ek gelir/kurumlar vergisi </a:t>
            </a:r>
            <a:r>
              <a:rPr lang="tr-TR" sz="1400" b="1" i="1" dirty="0">
                <a:solidFill>
                  <a:srgbClr val="000000"/>
                </a:solidFill>
              </a:rPr>
              <a:t>deneyimi</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Yasalaşma tarihi: Kasım/1999</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Verginin konusu: 1998 kurum kazancı</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Karar: Oyçokluğuyla Anayasaya aykırılık yok</a:t>
            </a: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r>
              <a:rPr lang="tr-TR" sz="1400" i="1" dirty="0">
                <a:solidFill>
                  <a:srgbClr val="000000"/>
                </a:solidFill>
              </a:rPr>
              <a:t>Gerekçe: 1998 vergisine ek vergi, adaletli ve dengeli dağılım var, kamu yararı</a:t>
            </a:r>
            <a:endParaRPr kumimoji="0" lang="tr-TR" sz="1400" b="0" i="1" u="none" strike="noStrike" kern="1200" cap="none" spc="0" normalizeH="0" baseline="0" noProof="0" dirty="0">
              <a:ln>
                <a:noFill/>
              </a:ln>
              <a:solidFill>
                <a:srgbClr val="000000"/>
              </a:solidFill>
              <a:effectLst/>
              <a:uLnTx/>
              <a:uFillTx/>
              <a:latin typeface="Georgia" pitchFamily="18" charset="0"/>
              <a:ea typeface="+mn-ea"/>
              <a:cs typeface="+mn-cs"/>
            </a:endParaRPr>
          </a:p>
          <a:p>
            <a:pPr marL="573088" marR="0" lvl="2" indent="-285750" algn="l" defTabSz="914400" rtl="0" eaLnBrk="1" fontAlgn="base" latinLnBrk="0" hangingPunct="1">
              <a:lnSpc>
                <a:spcPct val="100000"/>
              </a:lnSpc>
              <a:spcBef>
                <a:spcPts val="300"/>
              </a:spcBef>
              <a:spcAft>
                <a:spcPts val="300"/>
              </a:spcAft>
              <a:buClr>
                <a:srgbClr val="000000"/>
              </a:buClr>
              <a:buSzTx/>
              <a:buFont typeface="Georgia" pitchFamily="18" charset="0"/>
              <a:buChar char="-"/>
              <a:tabLst/>
              <a:defRPr/>
            </a:pPr>
            <a:endParaRPr kumimoji="0" lang="tr-TR" sz="14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2399647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21</a:t>
            </a:fld>
            <a:endParaRPr lang="en-US"/>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Title 1">
            <a:extLst>
              <a:ext uri="{FF2B5EF4-FFF2-40B4-BE49-F238E27FC236}">
                <a16:creationId xmlns:a16="http://schemas.microsoft.com/office/drawing/2014/main" id="{6BFF5C02-7687-4205-AFFD-25B574EA5A61}"/>
              </a:ext>
            </a:extLst>
          </p:cNvPr>
          <p:cNvSpPr txBox="1">
            <a:spLocks/>
          </p:cNvSpPr>
          <p:nvPr/>
        </p:nvSpPr>
        <p:spPr bwMode="black">
          <a:xfrm>
            <a:off x="533399" y="3352800"/>
            <a:ext cx="11027229"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Matrah &amp; Vergi</a:t>
            </a:r>
          </a:p>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Artırımı</a:t>
            </a:r>
            <a:endParaRPr lang="en-GB" sz="3600" b="1" i="1"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627825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Yıllar İtibariyle Matrah Artırımı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22</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aphicFrame>
        <p:nvGraphicFramePr>
          <p:cNvPr id="86" name="Table 85">
            <a:extLst>
              <a:ext uri="{FF2B5EF4-FFF2-40B4-BE49-F238E27FC236}">
                <a16:creationId xmlns:a16="http://schemas.microsoft.com/office/drawing/2014/main" id="{6A25736D-F5EF-4D49-BBF3-29338435BB77}"/>
              </a:ext>
            </a:extLst>
          </p:cNvPr>
          <p:cNvGraphicFramePr>
            <a:graphicFrameLocks noGrp="1"/>
          </p:cNvGraphicFramePr>
          <p:nvPr>
            <p:extLst>
              <p:ext uri="{D42A27DB-BD31-4B8C-83A1-F6EECF244321}">
                <p14:modId xmlns:p14="http://schemas.microsoft.com/office/powerpoint/2010/main" val="1524634040"/>
              </p:ext>
            </p:extLst>
          </p:nvPr>
        </p:nvGraphicFramePr>
        <p:xfrm>
          <a:off x="527901" y="1353637"/>
          <a:ext cx="10935715" cy="4190304"/>
        </p:xfrm>
        <a:graphic>
          <a:graphicData uri="http://schemas.openxmlformats.org/drawingml/2006/table">
            <a:tbl>
              <a:tblPr firstRow="1" bandRow="1">
                <a:effectLst/>
              </a:tblPr>
              <a:tblGrid>
                <a:gridCol w="2187143">
                  <a:extLst>
                    <a:ext uri="{9D8B030D-6E8A-4147-A177-3AD203B41FA5}">
                      <a16:colId xmlns:a16="http://schemas.microsoft.com/office/drawing/2014/main" val="20000"/>
                    </a:ext>
                  </a:extLst>
                </a:gridCol>
                <a:gridCol w="2187143">
                  <a:extLst>
                    <a:ext uri="{9D8B030D-6E8A-4147-A177-3AD203B41FA5}">
                      <a16:colId xmlns:a16="http://schemas.microsoft.com/office/drawing/2014/main" val="20001"/>
                    </a:ext>
                  </a:extLst>
                </a:gridCol>
                <a:gridCol w="2187143">
                  <a:extLst>
                    <a:ext uri="{9D8B030D-6E8A-4147-A177-3AD203B41FA5}">
                      <a16:colId xmlns:a16="http://schemas.microsoft.com/office/drawing/2014/main" val="20002"/>
                    </a:ext>
                  </a:extLst>
                </a:gridCol>
                <a:gridCol w="2187143">
                  <a:extLst>
                    <a:ext uri="{9D8B030D-6E8A-4147-A177-3AD203B41FA5}">
                      <a16:colId xmlns:a16="http://schemas.microsoft.com/office/drawing/2014/main" val="20003"/>
                    </a:ext>
                  </a:extLst>
                </a:gridCol>
                <a:gridCol w="2187143">
                  <a:extLst>
                    <a:ext uri="{9D8B030D-6E8A-4147-A177-3AD203B41FA5}">
                      <a16:colId xmlns:a16="http://schemas.microsoft.com/office/drawing/2014/main" val="20004"/>
                    </a:ext>
                  </a:extLst>
                </a:gridCol>
              </a:tblGrid>
              <a:tr h="1015096">
                <a:tc>
                  <a:txBody>
                    <a:bodyPr/>
                    <a:lstStyle/>
                    <a:p>
                      <a:pPr algn="ctr">
                        <a:spcAft>
                          <a:spcPts val="0"/>
                        </a:spcAft>
                      </a:pPr>
                      <a:r>
                        <a:rPr lang="tr-TR" sz="1800" b="1" i="1" dirty="0">
                          <a:solidFill>
                            <a:schemeClr val="tx1"/>
                          </a:solidFill>
                          <a:latin typeface="Georgia" panose="02040502050405020303" pitchFamily="18" charset="0"/>
                          <a:cs typeface="Arial" panose="020B0604020202020204" pitchFamily="34" charset="0"/>
                        </a:rPr>
                        <a:t>2003</a:t>
                      </a:r>
                      <a:endParaRPr lang="en-GB" sz="1800" b="1" i="1" dirty="0">
                        <a:solidFill>
                          <a:schemeClr val="tx1"/>
                        </a:solidFill>
                        <a:latin typeface="Georgia" panose="02040502050405020303" pitchFamily="18" charset="0"/>
                        <a:cs typeface="Arial" panose="020B0604020202020204" pitchFamily="34" charset="0"/>
                      </a:endParaRPr>
                    </a:p>
                  </a:txBody>
                  <a:tcPr marL="54000" marR="54000" marT="54000" marB="54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tr-TR" sz="1800" b="1" i="1" dirty="0">
                          <a:solidFill>
                            <a:schemeClr val="tx1"/>
                          </a:solidFill>
                          <a:latin typeface="Georgia" panose="02040502050405020303" pitchFamily="18" charset="0"/>
                          <a:cs typeface="Arial" panose="020B0604020202020204" pitchFamily="34" charset="0"/>
                        </a:rPr>
                        <a:t>2004</a:t>
                      </a:r>
                      <a:endParaRPr lang="en-GB" sz="1800" b="1" i="1" dirty="0">
                        <a:solidFill>
                          <a:schemeClr val="tx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tr-TR" sz="1800" b="1" i="1" dirty="0">
                          <a:solidFill>
                            <a:schemeClr val="tx1"/>
                          </a:solidFill>
                          <a:latin typeface="Georgia" panose="02040502050405020303" pitchFamily="18" charset="0"/>
                          <a:cs typeface="Arial" panose="020B0604020202020204" pitchFamily="34" charset="0"/>
                        </a:rPr>
                        <a:t>2005</a:t>
                      </a:r>
                      <a:endParaRPr lang="en-GB" sz="1800" b="1" i="1" dirty="0">
                        <a:solidFill>
                          <a:schemeClr val="tx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2006</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2007</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102255">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2008</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2009</a:t>
                      </a:r>
                      <a:endParaRPr lang="en-GB" sz="1800" b="1" i="1" kern="1200" dirty="0">
                        <a:solidFill>
                          <a:schemeClr val="bg1"/>
                        </a:solidFill>
                        <a:latin typeface="Georgia" panose="02040502050405020303" pitchFamily="18" charset="0"/>
                        <a:ea typeface="+mj-ea"/>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tr-TR" sz="1800" b="1" i="1" dirty="0">
                          <a:solidFill>
                            <a:schemeClr val="tx1"/>
                          </a:solidFill>
                          <a:latin typeface="Georgia" panose="02040502050405020303" pitchFamily="18" charset="0"/>
                          <a:cs typeface="Arial" panose="020B0604020202020204" pitchFamily="34" charset="0"/>
                        </a:rPr>
                        <a:t>2010</a:t>
                      </a:r>
                      <a:endParaRPr lang="en-GB" sz="1800" b="1" i="1" dirty="0">
                        <a:solidFill>
                          <a:schemeClr val="tx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2011</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2012</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1017036">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2013</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2014</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2015</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2016</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2017</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1055917">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2018</a:t>
                      </a:r>
                    </a:p>
                  </a:txBody>
                  <a:tcPr marL="54000" marR="54000" marT="54000" marB="54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2019</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bg1"/>
                          </a:solidFill>
                          <a:latin typeface="Georgia" panose="02040502050405020303" pitchFamily="18" charset="0"/>
                          <a:cs typeface="Arial" panose="020B0604020202020204" pitchFamily="34" charset="0"/>
                        </a:rPr>
                        <a:t>2020</a:t>
                      </a:r>
                      <a:endParaRPr lang="en-GB" sz="1800" b="1" i="1" dirty="0">
                        <a:solidFill>
                          <a:schemeClr val="bg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0"/>
                        </a:spcAft>
                      </a:pPr>
                      <a:r>
                        <a:rPr lang="tr-TR" sz="1800" b="1" i="1" dirty="0">
                          <a:solidFill>
                            <a:schemeClr val="tx1"/>
                          </a:solidFill>
                          <a:latin typeface="Georgia" panose="02040502050405020303" pitchFamily="18" charset="0"/>
                          <a:cs typeface="Arial" panose="020B0604020202020204" pitchFamily="34" charset="0"/>
                        </a:rPr>
                        <a:t>2021</a:t>
                      </a:r>
                      <a:endParaRPr lang="en-GB" sz="1800" b="1" i="1" dirty="0">
                        <a:solidFill>
                          <a:schemeClr val="tx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tr-TR" sz="1800" b="1" i="1" dirty="0">
                          <a:solidFill>
                            <a:schemeClr val="tx1"/>
                          </a:solidFill>
                          <a:latin typeface="Georgia" panose="02040502050405020303" pitchFamily="18" charset="0"/>
                          <a:cs typeface="Arial" panose="020B0604020202020204" pitchFamily="34" charset="0"/>
                        </a:rPr>
                        <a:t>2022</a:t>
                      </a:r>
                      <a:endParaRPr lang="en-GB" sz="1800" b="1" i="1" dirty="0">
                        <a:solidFill>
                          <a:schemeClr val="tx1"/>
                        </a:solidFill>
                        <a:latin typeface="Georgia" panose="02040502050405020303" pitchFamily="18" charset="0"/>
                        <a:cs typeface="Arial" panose="020B0604020202020204" pitchFamily="34" charset="0"/>
                      </a:endParaRPr>
                    </a:p>
                  </a:txBody>
                  <a:tcPr marL="54000" marR="54000" marT="54000" marB="54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28802598"/>
                  </a:ext>
                </a:extLst>
              </a:tr>
            </a:tbl>
          </a:graphicData>
        </a:graphic>
      </p:graphicFrame>
    </p:spTree>
    <p:extLst>
      <p:ext uri="{BB962C8B-B14F-4D97-AF65-F5344CB8AC3E}">
        <p14:creationId xmlns:p14="http://schemas.microsoft.com/office/powerpoint/2010/main" val="3981431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Af Kanunları Kapsamı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23</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aphicFrame>
        <p:nvGraphicFramePr>
          <p:cNvPr id="2" name="Table 1">
            <a:extLst>
              <a:ext uri="{FF2B5EF4-FFF2-40B4-BE49-F238E27FC236}">
                <a16:creationId xmlns:a16="http://schemas.microsoft.com/office/drawing/2014/main" id="{EEDBD79F-10B0-458F-B6ED-F01B3924279F}"/>
              </a:ext>
            </a:extLst>
          </p:cNvPr>
          <p:cNvGraphicFramePr>
            <a:graphicFrameLocks noGrp="1"/>
          </p:cNvGraphicFramePr>
          <p:nvPr>
            <p:extLst>
              <p:ext uri="{D42A27DB-BD31-4B8C-83A1-F6EECF244321}">
                <p14:modId xmlns:p14="http://schemas.microsoft.com/office/powerpoint/2010/main" val="2582693694"/>
              </p:ext>
            </p:extLst>
          </p:nvPr>
        </p:nvGraphicFramePr>
        <p:xfrm>
          <a:off x="681135" y="1216483"/>
          <a:ext cx="11141973" cy="5089644"/>
        </p:xfrm>
        <a:graphic>
          <a:graphicData uri="http://schemas.openxmlformats.org/drawingml/2006/table">
            <a:tbl>
              <a:tblPr firstRow="1" firstCol="1" bandRow="1"/>
              <a:tblGrid>
                <a:gridCol w="1202122">
                  <a:extLst>
                    <a:ext uri="{9D8B030D-6E8A-4147-A177-3AD203B41FA5}">
                      <a16:colId xmlns:a16="http://schemas.microsoft.com/office/drawing/2014/main" val="2779621634"/>
                    </a:ext>
                  </a:extLst>
                </a:gridCol>
                <a:gridCol w="764426">
                  <a:extLst>
                    <a:ext uri="{9D8B030D-6E8A-4147-A177-3AD203B41FA5}">
                      <a16:colId xmlns:a16="http://schemas.microsoft.com/office/drawing/2014/main" val="3769427866"/>
                    </a:ext>
                  </a:extLst>
                </a:gridCol>
                <a:gridCol w="765197">
                  <a:extLst>
                    <a:ext uri="{9D8B030D-6E8A-4147-A177-3AD203B41FA5}">
                      <a16:colId xmlns:a16="http://schemas.microsoft.com/office/drawing/2014/main" val="3229022842"/>
                    </a:ext>
                  </a:extLst>
                </a:gridCol>
                <a:gridCol w="764426">
                  <a:extLst>
                    <a:ext uri="{9D8B030D-6E8A-4147-A177-3AD203B41FA5}">
                      <a16:colId xmlns:a16="http://schemas.microsoft.com/office/drawing/2014/main" val="3730487146"/>
                    </a:ext>
                  </a:extLst>
                </a:gridCol>
                <a:gridCol w="764426">
                  <a:extLst>
                    <a:ext uri="{9D8B030D-6E8A-4147-A177-3AD203B41FA5}">
                      <a16:colId xmlns:a16="http://schemas.microsoft.com/office/drawing/2014/main" val="2988256483"/>
                    </a:ext>
                  </a:extLst>
                </a:gridCol>
                <a:gridCol w="764426">
                  <a:extLst>
                    <a:ext uri="{9D8B030D-6E8A-4147-A177-3AD203B41FA5}">
                      <a16:colId xmlns:a16="http://schemas.microsoft.com/office/drawing/2014/main" val="404767915"/>
                    </a:ext>
                  </a:extLst>
                </a:gridCol>
                <a:gridCol w="764426">
                  <a:extLst>
                    <a:ext uri="{9D8B030D-6E8A-4147-A177-3AD203B41FA5}">
                      <a16:colId xmlns:a16="http://schemas.microsoft.com/office/drawing/2014/main" val="3181732971"/>
                    </a:ext>
                  </a:extLst>
                </a:gridCol>
                <a:gridCol w="765197">
                  <a:extLst>
                    <a:ext uri="{9D8B030D-6E8A-4147-A177-3AD203B41FA5}">
                      <a16:colId xmlns:a16="http://schemas.microsoft.com/office/drawing/2014/main" val="1845698701"/>
                    </a:ext>
                  </a:extLst>
                </a:gridCol>
                <a:gridCol w="764426">
                  <a:extLst>
                    <a:ext uri="{9D8B030D-6E8A-4147-A177-3AD203B41FA5}">
                      <a16:colId xmlns:a16="http://schemas.microsoft.com/office/drawing/2014/main" val="4040857505"/>
                    </a:ext>
                  </a:extLst>
                </a:gridCol>
                <a:gridCol w="764426">
                  <a:extLst>
                    <a:ext uri="{9D8B030D-6E8A-4147-A177-3AD203B41FA5}">
                      <a16:colId xmlns:a16="http://schemas.microsoft.com/office/drawing/2014/main" val="1198953950"/>
                    </a:ext>
                  </a:extLst>
                </a:gridCol>
                <a:gridCol w="764426">
                  <a:extLst>
                    <a:ext uri="{9D8B030D-6E8A-4147-A177-3AD203B41FA5}">
                      <a16:colId xmlns:a16="http://schemas.microsoft.com/office/drawing/2014/main" val="605859960"/>
                    </a:ext>
                  </a:extLst>
                </a:gridCol>
                <a:gridCol w="765197">
                  <a:extLst>
                    <a:ext uri="{9D8B030D-6E8A-4147-A177-3AD203B41FA5}">
                      <a16:colId xmlns:a16="http://schemas.microsoft.com/office/drawing/2014/main" val="369372325"/>
                    </a:ext>
                  </a:extLst>
                </a:gridCol>
                <a:gridCol w="764426">
                  <a:extLst>
                    <a:ext uri="{9D8B030D-6E8A-4147-A177-3AD203B41FA5}">
                      <a16:colId xmlns:a16="http://schemas.microsoft.com/office/drawing/2014/main" val="2722599424"/>
                    </a:ext>
                  </a:extLst>
                </a:gridCol>
                <a:gridCol w="764426">
                  <a:extLst>
                    <a:ext uri="{9D8B030D-6E8A-4147-A177-3AD203B41FA5}">
                      <a16:colId xmlns:a16="http://schemas.microsoft.com/office/drawing/2014/main" val="4147890245"/>
                    </a:ext>
                  </a:extLst>
                </a:gridCol>
              </a:tblGrid>
              <a:tr h="475713">
                <a:tc>
                  <a:txBody>
                    <a:bodyPr/>
                    <a:lstStyle/>
                    <a:p>
                      <a:pPr indent="-228600" algn="l">
                        <a:lnSpc>
                          <a:spcPct val="100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 </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4811</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25.02.2003</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5811</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13.11.2008</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6111</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13.02.2011</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dirty="0">
                          <a:effectLst/>
                          <a:latin typeface="Georgia" panose="02040502050405020303" pitchFamily="18" charset="0"/>
                          <a:ea typeface="Calibri" panose="020F0502020204030204" pitchFamily="34" charset="0"/>
                          <a:cs typeface="Times New Roman" panose="02020603050405020304" pitchFamily="18" charset="0"/>
                        </a:rPr>
                        <a:t>6486</a:t>
                      </a:r>
                      <a:endParaRPr lang="en-US" sz="800" b="1" i="0" dirty="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dirty="0">
                          <a:effectLst/>
                          <a:latin typeface="Georgia" panose="02040502050405020303" pitchFamily="18" charset="0"/>
                          <a:ea typeface="Calibri" panose="020F0502020204030204" pitchFamily="34" charset="0"/>
                          <a:cs typeface="Times New Roman" panose="02020603050405020304" pitchFamily="18" charset="0"/>
                        </a:rPr>
                        <a:t>21.05.2013</a:t>
                      </a:r>
                      <a:endParaRPr lang="en-US" sz="8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6552</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10.09.2014</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6736</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03.08.2016</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7020</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18.05.2017</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7143</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11.05.2018</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7186</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17.07.2019</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7256</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11.11.2020</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7326</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03.06.2021</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7417</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a:effectLst/>
                          <a:latin typeface="Georgia" panose="02040502050405020303" pitchFamily="18" charset="0"/>
                          <a:ea typeface="Calibri" panose="020F0502020204030204" pitchFamily="34" charset="0"/>
                          <a:cs typeface="Times New Roman" panose="02020603050405020304" pitchFamily="18" charset="0"/>
                        </a:rPr>
                        <a:t>01.07.2022</a:t>
                      </a:r>
                      <a:endParaRPr lang="en-US" sz="800" b="1"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tr-TR" sz="800" b="1" i="1" dirty="0">
                          <a:effectLst/>
                          <a:latin typeface="Georgia" panose="02040502050405020303" pitchFamily="18" charset="0"/>
                          <a:ea typeface="Calibri" panose="020F0502020204030204" pitchFamily="34" charset="0"/>
                          <a:cs typeface="Times New Roman" panose="02020603050405020304" pitchFamily="18" charset="0"/>
                        </a:rPr>
                        <a:t>7440</a:t>
                      </a:r>
                      <a:endParaRPr lang="en-US" sz="800" b="1" i="0" dirty="0">
                        <a:effectLst/>
                        <a:latin typeface="Georgia" panose="02040502050405020303" pitchFamily="18" charset="0"/>
                        <a:ea typeface="Calibri" panose="020F0502020204030204" pitchFamily="34" charset="0"/>
                        <a:cs typeface="Times New Roman" panose="02020603050405020304" pitchFamily="18" charset="0"/>
                      </a:endParaRPr>
                    </a:p>
                    <a:p>
                      <a:pPr indent="-228600" algn="ctr">
                        <a:lnSpc>
                          <a:spcPct val="115000"/>
                        </a:lnSpc>
                        <a:spcAft>
                          <a:spcPts val="0"/>
                        </a:spcAft>
                      </a:pPr>
                      <a:r>
                        <a:rPr lang="tr-TR" sz="800" b="1" i="1" dirty="0">
                          <a:effectLst/>
                          <a:latin typeface="Georgia" panose="02040502050405020303" pitchFamily="18" charset="0"/>
                          <a:ea typeface="Calibri" panose="020F0502020204030204" pitchFamily="34" charset="0"/>
                          <a:cs typeface="Times New Roman" panose="02020603050405020304" pitchFamily="18" charset="0"/>
                        </a:rPr>
                        <a:t>09.03.2023</a:t>
                      </a:r>
                      <a:endParaRPr lang="en-US" sz="8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990934"/>
                  </a:ext>
                </a:extLst>
              </a:tr>
              <a:tr h="323306">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Kesinleşmiş alacaklar</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1">
                        <a:effectLst/>
                        <a:latin typeface="Georgia" panose="02040502050405020303" pitchFamily="18" charset="0"/>
                        <a:ea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800841"/>
                  </a:ext>
                </a:extLst>
              </a:tr>
              <a:tr h="323306">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İhtilaflı alacaklar</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167330"/>
                  </a:ext>
                </a:extLst>
              </a:tr>
              <a:tr h="323306">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İncelemedeki işlemler</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240247"/>
                  </a:ext>
                </a:extLst>
              </a:tr>
              <a:tr h="336178">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Matrah artırımı</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397523"/>
                  </a:ext>
                </a:extLst>
              </a:tr>
              <a:tr h="341026">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Kasa düzeltmesi</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516050"/>
                  </a:ext>
                </a:extLst>
              </a:tr>
              <a:tr h="387896">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Ortaklardan alacaklar </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93057"/>
                  </a:ext>
                </a:extLst>
              </a:tr>
              <a:tr h="518215">
                <a:tc>
                  <a:txBody>
                    <a:bodyPr/>
                    <a:lstStyle/>
                    <a:p>
                      <a:pPr indent="-228600" algn="l">
                        <a:lnSpc>
                          <a:spcPct val="100000"/>
                        </a:lnSpc>
                        <a:spcAft>
                          <a:spcPts val="0"/>
                        </a:spcAft>
                      </a:pPr>
                      <a:r>
                        <a:rPr lang="tr-TR" sz="1000" b="1" i="1" dirty="0">
                          <a:effectLst/>
                          <a:latin typeface="Georgia" panose="02040502050405020303" pitchFamily="18" charset="0"/>
                          <a:ea typeface="Calibri" panose="020F0502020204030204" pitchFamily="34" charset="0"/>
                          <a:cs typeface="Times New Roman" panose="02020603050405020304" pitchFamily="18" charset="0"/>
                        </a:rPr>
                        <a:t>Kayıt dışı mal ve sabit kıy. kayda alınması</a:t>
                      </a:r>
                      <a:endParaRPr lang="en-US" sz="1000" i="0" dirty="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dirty="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884014"/>
                  </a:ext>
                </a:extLst>
              </a:tr>
              <a:tr h="585025">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Fiilen olmayan mallarla ilgili düzeltme</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302060"/>
                  </a:ext>
                </a:extLst>
              </a:tr>
              <a:tr h="491891">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Yurt dışı varlıklarla ilgili beyan</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095453"/>
                  </a:ext>
                </a:extLst>
              </a:tr>
              <a:tr h="491891">
                <a:tc>
                  <a:txBody>
                    <a:bodyPr/>
                    <a:lstStyle/>
                    <a:p>
                      <a:pPr indent="-228600" algn="l">
                        <a:lnSpc>
                          <a:spcPct val="100000"/>
                        </a:lnSpc>
                        <a:spcAft>
                          <a:spcPts val="0"/>
                        </a:spcAft>
                      </a:pPr>
                      <a:r>
                        <a:rPr lang="tr-TR" sz="1000" b="1" i="1">
                          <a:effectLst/>
                          <a:latin typeface="Georgia" panose="02040502050405020303" pitchFamily="18" charset="0"/>
                          <a:ea typeface="Calibri" panose="020F0502020204030204" pitchFamily="34" charset="0"/>
                          <a:cs typeface="Times New Roman" panose="02020603050405020304" pitchFamily="18" charset="0"/>
                        </a:rPr>
                        <a:t>Yurt içi varlıklarla ilgili beyan</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734709"/>
                  </a:ext>
                </a:extLst>
              </a:tr>
              <a:tr h="491891">
                <a:tc>
                  <a:txBody>
                    <a:bodyPr/>
                    <a:lstStyle/>
                    <a:p>
                      <a:pPr indent="-228600" algn="l">
                        <a:lnSpc>
                          <a:spcPct val="100000"/>
                        </a:lnSpc>
                        <a:spcAft>
                          <a:spcPts val="0"/>
                        </a:spcAft>
                      </a:pPr>
                      <a:r>
                        <a:rPr lang="tr-TR" sz="1000" b="1" i="1" dirty="0">
                          <a:effectLst/>
                          <a:latin typeface="Georgia" panose="02040502050405020303" pitchFamily="18" charset="0"/>
                          <a:ea typeface="Calibri" panose="020F0502020204030204" pitchFamily="34" charset="0"/>
                          <a:cs typeface="Times New Roman" panose="02020603050405020304" pitchFamily="18" charset="0"/>
                        </a:rPr>
                        <a:t>Yurt dışı kazançlarda istisna</a:t>
                      </a:r>
                      <a:endParaRPr lang="en-US" sz="1000" i="0" dirty="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00B050"/>
                          </a:solidFill>
                          <a:effectLst/>
                          <a:latin typeface="Wingdings" panose="05000000000000000000" pitchFamily="2" charset="2"/>
                          <a:ea typeface="+mn-ea"/>
                          <a:cs typeface="Arial" panose="020B0604020202020204" pitchFamily="34" charset="0"/>
                        </a:rPr>
                        <a:t>ü</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1000"/>
                        </a:spcAft>
                      </a:pPr>
                      <a:r>
                        <a:rPr lang="tr-TR" sz="1000" b="1"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X</a:t>
                      </a:r>
                      <a:endParaRPr lang="en-US" sz="1000" i="0" dirty="0">
                        <a:effectLst/>
                        <a:latin typeface="Georgia" panose="02040502050405020303" pitchFamily="18" charset="0"/>
                        <a:ea typeface="Calibri" panose="020F0502020204030204" pitchFamily="34" charset="0"/>
                        <a:cs typeface="Times New Roman" panose="02020603050405020304" pitchFamily="18" charset="0"/>
                      </a:endParaRPr>
                    </a:p>
                  </a:txBody>
                  <a:tcPr marL="53060" marR="53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460655"/>
                  </a:ext>
                </a:extLst>
              </a:tr>
            </a:tbl>
          </a:graphicData>
        </a:graphic>
      </p:graphicFrame>
    </p:spTree>
    <p:extLst>
      <p:ext uri="{BB962C8B-B14F-4D97-AF65-F5344CB8AC3E}">
        <p14:creationId xmlns:p14="http://schemas.microsoft.com/office/powerpoint/2010/main" val="232257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Matrah &amp; Vergi Artırımı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24</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Content Placeholder 2">
            <a:extLst>
              <a:ext uri="{FF2B5EF4-FFF2-40B4-BE49-F238E27FC236}">
                <a16:creationId xmlns:a16="http://schemas.microsoft.com/office/drawing/2014/main" id="{4611228E-E3C2-4604-A56B-D897B69B6FCB}"/>
              </a:ext>
            </a:extLst>
          </p:cNvPr>
          <p:cNvSpPr txBox="1">
            <a:spLocks/>
          </p:cNvSpPr>
          <p:nvPr/>
        </p:nvSpPr>
        <p:spPr bwMode="auto">
          <a:xfrm>
            <a:off x="533399" y="1409699"/>
            <a:ext cx="11157155" cy="245437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2400" b="0" i="1" u="none" strike="noStrike" kern="1200" cap="none" spc="0" normalizeH="0" baseline="0" noProof="0" dirty="0">
                <a:ln>
                  <a:noFill/>
                </a:ln>
                <a:solidFill>
                  <a:srgbClr val="000000"/>
                </a:solidFill>
                <a:effectLst/>
                <a:uLnTx/>
                <a:uFillTx/>
                <a:latin typeface="Georgia" pitchFamily="18" charset="0"/>
                <a:ea typeface="+mn-ea"/>
                <a:cs typeface="+mn-cs"/>
              </a:rPr>
              <a:t>Matrah ve vergi artırımı dört vergi grubunda </a:t>
            </a:r>
            <a:r>
              <a:rPr kumimoji="0" lang="tr-TR" sz="2400" b="1" i="1" u="none" strike="noStrike" kern="1200" cap="none" spc="0" normalizeH="0" baseline="0" noProof="0" dirty="0">
                <a:ln>
                  <a:noFill/>
                </a:ln>
                <a:solidFill>
                  <a:srgbClr val="000000"/>
                </a:solidFill>
                <a:effectLst/>
                <a:uLnTx/>
                <a:uFillTx/>
                <a:latin typeface="Georgia" pitchFamily="18" charset="0"/>
                <a:ea typeface="+mn-ea"/>
                <a:cs typeface="+mn-cs"/>
              </a:rPr>
              <a:t>2018-2022</a:t>
            </a:r>
            <a:r>
              <a:rPr kumimoji="0" lang="tr-TR" sz="2400" b="0" i="1" u="none" strike="noStrike" kern="1200" cap="none" spc="0" normalizeH="0" baseline="0" noProof="0" dirty="0">
                <a:ln>
                  <a:noFill/>
                </a:ln>
                <a:solidFill>
                  <a:srgbClr val="000000"/>
                </a:solidFill>
                <a:effectLst/>
                <a:uLnTx/>
                <a:uFillTx/>
                <a:latin typeface="Georgia" pitchFamily="18" charset="0"/>
                <a:ea typeface="+mn-ea"/>
                <a:cs typeface="+mn-cs"/>
              </a:rPr>
              <a:t> için yapılabilir.</a:t>
            </a:r>
          </a:p>
          <a:p>
            <a:pPr marL="573088" marR="0" lvl="2" indent="-285750" algn="l" defTabSz="914400" rtl="0" eaLnBrk="1" fontAlgn="base" latinLnBrk="0" hangingPunct="1">
              <a:lnSpc>
                <a:spcPct val="100000"/>
              </a:lnSpc>
              <a:spcBef>
                <a:spcPct val="0"/>
              </a:spcBef>
              <a:spcAft>
                <a:spcPts val="900"/>
              </a:spcAft>
              <a:buClr>
                <a:srgbClr val="000000"/>
              </a:buClr>
              <a:buSzTx/>
              <a:buFont typeface="Georgia" pitchFamily="18" charset="0"/>
              <a:buChar char="-"/>
              <a:tabLst/>
              <a:defRPr/>
            </a:pPr>
            <a:r>
              <a:rPr kumimoji="0" lang="tr-TR" sz="2400" b="0" i="1" u="none" strike="noStrike" kern="1200" cap="none" spc="0" normalizeH="0" baseline="0" noProof="0" dirty="0">
                <a:ln>
                  <a:noFill/>
                </a:ln>
                <a:solidFill>
                  <a:srgbClr val="000000"/>
                </a:solidFill>
                <a:effectLst/>
                <a:uLnTx/>
                <a:uFillTx/>
                <a:latin typeface="Georgia" pitchFamily="18" charset="0"/>
                <a:ea typeface="+mn-ea"/>
                <a:cs typeface="+mn-cs"/>
              </a:rPr>
              <a:t>Gelir vergisi</a:t>
            </a:r>
          </a:p>
          <a:p>
            <a:pPr marL="573088" marR="0" lvl="2" indent="-285750" algn="l" defTabSz="914400" rtl="0" eaLnBrk="1" fontAlgn="base" latinLnBrk="0" hangingPunct="1">
              <a:lnSpc>
                <a:spcPct val="100000"/>
              </a:lnSpc>
              <a:spcBef>
                <a:spcPct val="0"/>
              </a:spcBef>
              <a:spcAft>
                <a:spcPts val="900"/>
              </a:spcAft>
              <a:buClr>
                <a:srgbClr val="000000"/>
              </a:buClr>
              <a:buSzTx/>
              <a:buFont typeface="Georgia" pitchFamily="18" charset="0"/>
              <a:buChar char="-"/>
              <a:tabLst/>
              <a:defRPr/>
            </a:pPr>
            <a:r>
              <a:rPr kumimoji="0" lang="tr-TR" sz="2400" b="0" i="1" u="none" strike="noStrike" kern="1200" cap="none" spc="0" normalizeH="0" baseline="0" noProof="0" dirty="0">
                <a:ln>
                  <a:noFill/>
                </a:ln>
                <a:solidFill>
                  <a:srgbClr val="000000"/>
                </a:solidFill>
                <a:effectLst/>
                <a:uLnTx/>
                <a:uFillTx/>
                <a:latin typeface="Georgia" pitchFamily="18" charset="0"/>
                <a:ea typeface="+mn-ea"/>
                <a:cs typeface="+mn-cs"/>
              </a:rPr>
              <a:t>Kurumlar vergisi</a:t>
            </a:r>
          </a:p>
          <a:p>
            <a:pPr marL="573088" marR="0" lvl="2" indent="-285750" algn="l" defTabSz="914400" rtl="0" eaLnBrk="1" fontAlgn="base" latinLnBrk="0" hangingPunct="1">
              <a:lnSpc>
                <a:spcPct val="100000"/>
              </a:lnSpc>
              <a:spcBef>
                <a:spcPct val="0"/>
              </a:spcBef>
              <a:spcAft>
                <a:spcPts val="900"/>
              </a:spcAft>
              <a:buClr>
                <a:srgbClr val="000000"/>
              </a:buClr>
              <a:buSzTx/>
              <a:buFont typeface="Georgia" pitchFamily="18" charset="0"/>
              <a:buChar char="-"/>
              <a:tabLst/>
              <a:defRPr/>
            </a:pPr>
            <a:r>
              <a:rPr kumimoji="0" lang="tr-TR" sz="2400" b="0" i="1" u="none" strike="noStrike" kern="1200" cap="none" spc="0" normalizeH="0" baseline="0" noProof="0" dirty="0">
                <a:ln>
                  <a:noFill/>
                </a:ln>
                <a:solidFill>
                  <a:srgbClr val="000000"/>
                </a:solidFill>
                <a:effectLst/>
                <a:uLnTx/>
                <a:uFillTx/>
                <a:latin typeface="Georgia" pitchFamily="18" charset="0"/>
                <a:ea typeface="+mn-ea"/>
                <a:cs typeface="+mn-cs"/>
              </a:rPr>
              <a:t>Gelir/Kurumlar vergisi stopajı (sadece belirlenen ödemeler)</a:t>
            </a:r>
          </a:p>
          <a:p>
            <a:pPr marL="573088" marR="0" lvl="2" indent="-285750" algn="l" defTabSz="914400" rtl="0" eaLnBrk="1" fontAlgn="base" latinLnBrk="0" hangingPunct="1">
              <a:lnSpc>
                <a:spcPct val="100000"/>
              </a:lnSpc>
              <a:spcBef>
                <a:spcPct val="0"/>
              </a:spcBef>
              <a:spcAft>
                <a:spcPts val="900"/>
              </a:spcAft>
              <a:buClr>
                <a:srgbClr val="000000"/>
              </a:buClr>
              <a:buSzTx/>
              <a:buFont typeface="Georgia" pitchFamily="18" charset="0"/>
              <a:buChar char="-"/>
              <a:tabLst/>
              <a:defRPr/>
            </a:pPr>
            <a:r>
              <a:rPr kumimoji="0" lang="tr-TR" sz="2400" b="0" i="1" u="none" strike="noStrike" kern="1200" cap="none" spc="0" normalizeH="0" baseline="0" noProof="0" dirty="0">
                <a:ln>
                  <a:noFill/>
                </a:ln>
                <a:solidFill>
                  <a:srgbClr val="000000"/>
                </a:solidFill>
                <a:effectLst/>
                <a:uLnTx/>
                <a:uFillTx/>
                <a:latin typeface="Georgia" pitchFamily="18" charset="0"/>
                <a:ea typeface="+mn-ea"/>
                <a:cs typeface="+mn-cs"/>
              </a:rPr>
              <a:t>Katma Değer Vergisi</a:t>
            </a:r>
          </a:p>
        </p:txBody>
      </p:sp>
      <p:sp>
        <p:nvSpPr>
          <p:cNvPr id="12" name="Rounded Rectangle 4">
            <a:extLst>
              <a:ext uri="{FF2B5EF4-FFF2-40B4-BE49-F238E27FC236}">
                <a16:creationId xmlns:a16="http://schemas.microsoft.com/office/drawing/2014/main" id="{7C19C5CB-ED5C-4651-920F-2C027182A0CF}"/>
              </a:ext>
            </a:extLst>
          </p:cNvPr>
          <p:cNvSpPr/>
          <p:nvPr/>
        </p:nvSpPr>
        <p:spPr bwMode="auto">
          <a:xfrm>
            <a:off x="485017" y="4038600"/>
            <a:ext cx="11338091" cy="1828800"/>
          </a:xfrm>
          <a:prstGeom prst="rect">
            <a:avLst/>
          </a:prstGeom>
          <a:solidFill>
            <a:srgbClr val="E0301E">
              <a:lumMod val="60000"/>
              <a:lumOff val="40000"/>
            </a:srgbClr>
          </a:solidFill>
          <a:ln>
            <a:noFill/>
          </a:ln>
          <a:effectLst/>
        </p:spPr>
        <p:txBody>
          <a:bodyPr lIns="211693" tIns="0" rIns="211693" bIns="0" spcCol="127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200" b="1" i="1" u="none" strike="noStrike" kern="0" cap="none" spc="0" normalizeH="0" baseline="0" noProof="0" dirty="0">
                <a:ln>
                  <a:noFill/>
                </a:ln>
                <a:solidFill>
                  <a:srgbClr val="FFFFFF"/>
                </a:solidFill>
                <a:effectLst/>
                <a:uLnTx/>
                <a:uFillTx/>
                <a:latin typeface="Georgia"/>
                <a:ea typeface="+mn-ea"/>
                <a:cs typeface="+mn-cs"/>
              </a:rPr>
              <a:t>Matrah artırımında bulunulan yıllar için daha sonra;</a:t>
            </a:r>
          </a:p>
          <a:p>
            <a:pPr marL="231775" marR="0" lvl="0" indent="-231775" defTabSz="914400" eaLnBrk="1" fontAlgn="auto" latinLnBrk="0" hangingPunct="1">
              <a:lnSpc>
                <a:spcPct val="100000"/>
              </a:lnSpc>
              <a:spcBef>
                <a:spcPts val="0"/>
              </a:spcBef>
              <a:spcAft>
                <a:spcPts val="0"/>
              </a:spcAft>
              <a:buClrTx/>
              <a:buSzTx/>
              <a:buFont typeface="Arial" pitchFamily="34" charset="0"/>
              <a:buChar char="•"/>
              <a:tabLst/>
              <a:defRPr/>
            </a:pPr>
            <a:r>
              <a:rPr kumimoji="0" lang="tr-TR" sz="2200" b="1" i="1" u="none" strike="noStrike" kern="0" cap="none" spc="0" normalizeH="0" baseline="0" noProof="0" dirty="0">
                <a:ln>
                  <a:noFill/>
                </a:ln>
                <a:solidFill>
                  <a:srgbClr val="FFFFFF"/>
                </a:solidFill>
                <a:effectLst/>
                <a:uLnTx/>
                <a:uFillTx/>
                <a:latin typeface="Georgia"/>
                <a:ea typeface="+mn-ea"/>
                <a:cs typeface="+mn-cs"/>
              </a:rPr>
              <a:t>İnceleme ve </a:t>
            </a:r>
          </a:p>
          <a:p>
            <a:pPr marL="231775" marR="0" lvl="0" indent="-231775" defTabSz="914400" eaLnBrk="1" fontAlgn="auto" latinLnBrk="0" hangingPunct="1">
              <a:lnSpc>
                <a:spcPct val="100000"/>
              </a:lnSpc>
              <a:spcBef>
                <a:spcPts val="0"/>
              </a:spcBef>
              <a:spcAft>
                <a:spcPts val="0"/>
              </a:spcAft>
              <a:buClrTx/>
              <a:buSzTx/>
              <a:buFont typeface="Arial" pitchFamily="34" charset="0"/>
              <a:buChar char="•"/>
              <a:tabLst/>
              <a:defRPr/>
            </a:pPr>
            <a:r>
              <a:rPr kumimoji="0" lang="tr-TR" sz="2200" b="1" i="1" u="none" strike="noStrike" kern="0" cap="none" spc="0" normalizeH="0" baseline="0" noProof="0" dirty="0">
                <a:ln>
                  <a:noFill/>
                </a:ln>
                <a:solidFill>
                  <a:srgbClr val="FFFFFF"/>
                </a:solidFill>
                <a:effectLst/>
                <a:uLnTx/>
                <a:uFillTx/>
                <a:latin typeface="Georgia"/>
                <a:ea typeface="+mn-ea"/>
                <a:cs typeface="+mn-cs"/>
              </a:rPr>
              <a:t>Tarhiyat</a:t>
            </a:r>
          </a:p>
          <a:p>
            <a:pPr marL="231775" marR="0" lvl="0" indent="-231775" defTabSz="914400" eaLnBrk="1" fontAlgn="auto" latinLnBrk="0" hangingPunct="1">
              <a:lnSpc>
                <a:spcPct val="100000"/>
              </a:lnSpc>
              <a:spcBef>
                <a:spcPts val="0"/>
              </a:spcBef>
              <a:spcAft>
                <a:spcPts val="0"/>
              </a:spcAft>
              <a:buClrTx/>
              <a:buSzTx/>
              <a:buFontTx/>
              <a:buNone/>
              <a:tabLst/>
              <a:defRPr/>
            </a:pPr>
            <a:r>
              <a:rPr kumimoji="0" lang="tr-TR" sz="2200" b="1" i="1" u="none" strike="noStrike" kern="0" cap="none" spc="0" normalizeH="0" baseline="0" noProof="0" dirty="0">
                <a:ln>
                  <a:noFill/>
                </a:ln>
                <a:solidFill>
                  <a:srgbClr val="FFFFFF"/>
                </a:solidFill>
                <a:effectLst/>
                <a:uLnTx/>
                <a:uFillTx/>
                <a:latin typeface="Georgia"/>
                <a:ea typeface="+mn-ea"/>
                <a:cs typeface="+mn-cs"/>
              </a:rPr>
              <a:t>yapılamaz</a:t>
            </a:r>
          </a:p>
        </p:txBody>
      </p:sp>
    </p:spTree>
    <p:extLst>
      <p:ext uri="{BB962C8B-B14F-4D97-AF65-F5344CB8AC3E}">
        <p14:creationId xmlns:p14="http://schemas.microsoft.com/office/powerpoint/2010/main" val="4060975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Gelir ve Kurumlar Vergisinde Matrah Artırımı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061705F1-DCB0-443A-8706-F0287D32A8D4}"/>
              </a:ext>
            </a:extLst>
          </p:cNvPr>
          <p:cNvGraphicFramePr>
            <a:graphicFrameLocks noGrp="1"/>
          </p:cNvGraphicFramePr>
          <p:nvPr>
            <p:extLst>
              <p:ext uri="{D42A27DB-BD31-4B8C-83A1-F6EECF244321}">
                <p14:modId xmlns:p14="http://schemas.microsoft.com/office/powerpoint/2010/main" val="1508813904"/>
              </p:ext>
            </p:extLst>
          </p:nvPr>
        </p:nvGraphicFramePr>
        <p:xfrm>
          <a:off x="380999" y="1235652"/>
          <a:ext cx="11442109" cy="4014774"/>
        </p:xfrm>
        <a:graphic>
          <a:graphicData uri="http://schemas.openxmlformats.org/drawingml/2006/table">
            <a:tbl>
              <a:tblPr/>
              <a:tblGrid>
                <a:gridCol w="1030821">
                  <a:extLst>
                    <a:ext uri="{9D8B030D-6E8A-4147-A177-3AD203B41FA5}">
                      <a16:colId xmlns:a16="http://schemas.microsoft.com/office/drawing/2014/main" val="20000"/>
                    </a:ext>
                  </a:extLst>
                </a:gridCol>
                <a:gridCol w="1443149">
                  <a:extLst>
                    <a:ext uri="{9D8B030D-6E8A-4147-A177-3AD203B41FA5}">
                      <a16:colId xmlns:a16="http://schemas.microsoft.com/office/drawing/2014/main" val="20001"/>
                    </a:ext>
                  </a:extLst>
                </a:gridCol>
                <a:gridCol w="3195544">
                  <a:extLst>
                    <a:ext uri="{9D8B030D-6E8A-4147-A177-3AD203B41FA5}">
                      <a16:colId xmlns:a16="http://schemas.microsoft.com/office/drawing/2014/main" val="20002"/>
                    </a:ext>
                  </a:extLst>
                </a:gridCol>
                <a:gridCol w="2370887">
                  <a:extLst>
                    <a:ext uri="{9D8B030D-6E8A-4147-A177-3AD203B41FA5}">
                      <a16:colId xmlns:a16="http://schemas.microsoft.com/office/drawing/2014/main" val="20003"/>
                    </a:ext>
                  </a:extLst>
                </a:gridCol>
                <a:gridCol w="1700854">
                  <a:extLst>
                    <a:ext uri="{9D8B030D-6E8A-4147-A177-3AD203B41FA5}">
                      <a16:colId xmlns:a16="http://schemas.microsoft.com/office/drawing/2014/main" val="20004"/>
                    </a:ext>
                  </a:extLst>
                </a:gridCol>
                <a:gridCol w="1700854">
                  <a:extLst>
                    <a:ext uri="{9D8B030D-6E8A-4147-A177-3AD203B41FA5}">
                      <a16:colId xmlns:a16="http://schemas.microsoft.com/office/drawing/2014/main" val="3819151792"/>
                    </a:ext>
                  </a:extLst>
                </a:gridCol>
              </a:tblGrid>
              <a:tr h="633072">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Yıl</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Artış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Oranı (%)</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Asgari Matrah Tutarı (TL)</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j-lt"/>
                        <a:ea typeface="+mn-ea"/>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Vergi Oranı (%)</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hMerge="1">
                  <a:txBody>
                    <a:bodyPr/>
                    <a:lstStyle/>
                    <a:p>
                      <a:endParaRPr lang="en-US"/>
                    </a:p>
                  </a:txBody>
                  <a:tcPr/>
                </a:tc>
                <a:extLst>
                  <a:ext uri="{0D108BD9-81ED-4DB2-BD59-A6C34878D82A}">
                    <a16:rowId xmlns:a16="http://schemas.microsoft.com/office/drawing/2014/main" val="10000"/>
                  </a:ext>
                </a:extLst>
              </a:tr>
              <a:tr h="80986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j-lt"/>
                        <a:ea typeface="+mn-ea"/>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j-lt"/>
                        <a:ea typeface="+mn-ea"/>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Bilanço UDT &amp; Serbest Meslek</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Kurumlar Vergisi Mükellefleri</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Standart Oran</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i="1" kern="1200" dirty="0">
                          <a:solidFill>
                            <a:schemeClr val="lt1"/>
                          </a:solidFill>
                          <a:latin typeface="Georgia" panose="02040502050405020303" pitchFamily="18" charset="0"/>
                          <a:ea typeface="+mn-ea"/>
                          <a:cs typeface="+mn-cs"/>
                        </a:rPr>
                        <a:t>İndirimli Oran</a:t>
                      </a:r>
                      <a:endParaRPr lang="en-US" sz="16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extLst>
                  <a:ext uri="{0D108BD9-81ED-4DB2-BD59-A6C34878D82A}">
                    <a16:rowId xmlns:a16="http://schemas.microsoft.com/office/drawing/2014/main" val="10001"/>
                  </a:ext>
                </a:extLst>
              </a:tr>
              <a:tr h="5495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18</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3</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5</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94.000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200.000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p>
                      <a:pPr algn="ct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lang="en-US" dirty="0"/>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p>
                      <a:pPr algn="ct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15</a:t>
                      </a:r>
                      <a:endParaRPr lang="en-US" dirty="0"/>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2"/>
                  </a:ext>
                </a:extLst>
              </a:tr>
              <a:tr h="4856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19</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30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99.600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215.000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p>
                      <a:pPr algn="ct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lang="en-US" dirty="0"/>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a:ln>
                            <a:noFill/>
                          </a:ln>
                          <a:solidFill>
                            <a:srgbClr val="000000"/>
                          </a:solidFill>
                          <a:effectLst/>
                          <a:uLnTx/>
                          <a:uFillTx/>
                          <a:latin typeface="Georgia" pitchFamily="18" charset="0"/>
                          <a:ea typeface="Batang"/>
                          <a:cs typeface="Times New Roman" pitchFamily="18" charset="0"/>
                        </a:rPr>
                        <a:t>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3"/>
                  </a:ext>
                </a:extLst>
              </a:tr>
              <a:tr h="4814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25</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105.800</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230.000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p>
                      <a:pPr algn="ct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lang="en-US" dirty="0"/>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a:ln>
                            <a:noFill/>
                          </a:ln>
                          <a:solidFill>
                            <a:srgbClr val="000000"/>
                          </a:solidFill>
                          <a:effectLst/>
                          <a:uLnTx/>
                          <a:uFillTx/>
                          <a:latin typeface="Georgia" pitchFamily="18" charset="0"/>
                          <a:ea typeface="Batang"/>
                          <a:cs typeface="Times New Roman" pitchFamily="18" charset="0"/>
                        </a:rPr>
                        <a:t>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4"/>
                  </a:ext>
                </a:extLst>
              </a:tr>
              <a:tr h="5275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21</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112.400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260.000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p>
                      <a:pPr algn="ct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lang="en-US" dirty="0"/>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a:ln>
                            <a:noFill/>
                          </a:ln>
                          <a:solidFill>
                            <a:srgbClr val="000000"/>
                          </a:solidFill>
                          <a:effectLst/>
                          <a:uLnTx/>
                          <a:uFillTx/>
                          <a:latin typeface="Georgia" pitchFamily="18" charset="0"/>
                          <a:ea typeface="Batang"/>
                          <a:cs typeface="Times New Roman" pitchFamily="18" charset="0"/>
                        </a:rPr>
                        <a:t>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5"/>
                  </a:ext>
                </a:extLst>
              </a:tr>
              <a:tr h="5275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algn="ctr" defTabSz="914400" rtl="0" eaLnBrk="1" fontAlgn="base" latinLnBrk="0" hangingPunct="1">
                        <a:lnSpc>
                          <a:spcPct val="100000"/>
                        </a:lnSpc>
                        <a:spcBef>
                          <a:spcPts val="400"/>
                        </a:spcBef>
                        <a:spcAft>
                          <a:spcPts val="400"/>
                        </a:spcAft>
                        <a:tabLst>
                          <a:tab pos="2794000" algn="ctr"/>
                          <a:tab pos="5575300" algn="r"/>
                        </a:tabLst>
                      </a:pPr>
                      <a:r>
                        <a:rPr kumimoji="0" lang="en-US" sz="1800" b="0" i="1" u="none" strike="noStrike" kern="1200" cap="none" normalizeH="0" baseline="0" dirty="0">
                          <a:ln>
                            <a:noFill/>
                          </a:ln>
                          <a:solidFill>
                            <a:srgbClr val="FF0000"/>
                          </a:solidFill>
                          <a:effectLst/>
                          <a:latin typeface="Georgia" pitchFamily="18" charset="0"/>
                          <a:ea typeface="Batang"/>
                          <a:cs typeface="Times New Roman" pitchFamily="18" charset="0"/>
                        </a:rPr>
                        <a:t>20</a:t>
                      </a:r>
                      <a:r>
                        <a:rPr kumimoji="0" lang="tr-TR" sz="1800" b="0" i="1" u="none" strike="noStrike" kern="1200" cap="none" normalizeH="0" baseline="0" dirty="0">
                          <a:ln>
                            <a:noFill/>
                          </a:ln>
                          <a:solidFill>
                            <a:srgbClr val="FF0000"/>
                          </a:solidFill>
                          <a:effectLst/>
                          <a:latin typeface="Georgia" pitchFamily="18" charset="0"/>
                          <a:ea typeface="Batang"/>
                          <a:cs typeface="Times New Roman" pitchFamily="18" charset="0"/>
                        </a:rPr>
                        <a:t>22</a:t>
                      </a:r>
                      <a:endParaRPr kumimoji="0" lang="en-US" sz="1800" b="0" i="1" u="none" strike="noStrike" kern="1200"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3202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algn="ctr" defTabSz="914400" rtl="0" eaLnBrk="1" fontAlgn="base" latinLnBrk="0" hangingPunct="1">
                        <a:lnSpc>
                          <a:spcPct val="100000"/>
                        </a:lnSpc>
                        <a:spcBef>
                          <a:spcPts val="400"/>
                        </a:spcBef>
                        <a:spcAft>
                          <a:spcPts val="400"/>
                        </a:spcAft>
                        <a:tabLst>
                          <a:tab pos="2794000" algn="ctr"/>
                          <a:tab pos="5575300" algn="r"/>
                        </a:tabLst>
                      </a:pPr>
                      <a:r>
                        <a:rPr kumimoji="0" lang="tr-TR" sz="1800" b="0" i="1" u="none" strike="noStrike" kern="1200" cap="none" normalizeH="0" baseline="0" dirty="0">
                          <a:ln>
                            <a:noFill/>
                          </a:ln>
                          <a:solidFill>
                            <a:srgbClr val="FF0000"/>
                          </a:solidFill>
                          <a:effectLst/>
                          <a:latin typeface="Georgia" pitchFamily="18" charset="0"/>
                          <a:ea typeface="Batang"/>
                          <a:cs typeface="Times New Roman" pitchFamily="18" charset="0"/>
                        </a:rPr>
                        <a:t>25</a:t>
                      </a:r>
                      <a:endParaRPr kumimoji="0" lang="en-US" sz="1800" b="0" i="1" u="none" strike="noStrike" kern="1200"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3202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FF0000"/>
                          </a:solidFill>
                          <a:effectLst/>
                          <a:latin typeface="Georgia" pitchFamily="18" charset="0"/>
                          <a:ea typeface="Batang"/>
                          <a:cs typeface="Times New Roman" pitchFamily="18" charset="0"/>
                        </a:rPr>
                        <a:t>200.000</a:t>
                      </a:r>
                      <a:endPar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3202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400"/>
                        </a:spcBef>
                        <a:spcAft>
                          <a:spcPts val="400"/>
                        </a:spcAft>
                        <a:tabLst>
                          <a:tab pos="2794000" algn="ctr"/>
                          <a:tab pos="5575300" algn="r"/>
                        </a:tabLst>
                      </a:pPr>
                      <a:r>
                        <a:rPr kumimoji="0" lang="tr-TR" sz="1800" b="0" i="1" u="none" strike="noStrike" cap="none" normalizeH="0" baseline="0" dirty="0">
                          <a:ln>
                            <a:noFill/>
                          </a:ln>
                          <a:solidFill>
                            <a:srgbClr val="FF0000"/>
                          </a:solidFill>
                          <a:effectLst/>
                          <a:latin typeface="Georgia" pitchFamily="18" charset="0"/>
                          <a:ea typeface="Batang"/>
                          <a:cs typeface="Times New Roman" pitchFamily="18" charset="0"/>
                        </a:rPr>
                        <a:t>500.000</a:t>
                      </a:r>
                      <a:endPar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32020">
                        <a:lumMod val="20000"/>
                        <a:lumOff val="80000"/>
                      </a:srgbClr>
                    </a:solidFill>
                  </a:tcPr>
                </a:tc>
                <a:tc>
                  <a:txBody>
                    <a:bodyPr/>
                    <a:lstStyle/>
                    <a:p>
                      <a:pPr algn="ctr"/>
                      <a:r>
                        <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rPr>
                        <a:t>20</a:t>
                      </a:r>
                      <a:endParaRPr lang="en-US" dirty="0">
                        <a:solidFill>
                          <a:srgbClr val="FF0000"/>
                        </a:solidFill>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32020">
                        <a:lumMod val="20000"/>
                        <a:lumOff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dirty="0">
                          <a:ln>
                            <a:noFill/>
                          </a:ln>
                          <a:solidFill>
                            <a:srgbClr val="FF0000"/>
                          </a:solidFill>
                          <a:effectLst/>
                          <a:uLnTx/>
                          <a:uFillTx/>
                          <a:latin typeface="Georgia" pitchFamily="18" charset="0"/>
                          <a:ea typeface="Batang"/>
                          <a:cs typeface="Times New Roman" pitchFamily="18" charset="0"/>
                        </a:rPr>
                        <a:t>15</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32020">
                        <a:lumMod val="20000"/>
                        <a:lumOff val="8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616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2022 Gelir ve Kurumlar Vergisi Matrah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2022’ye Özgü Hükümler</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D03DEB-345B-44D7-A0BF-028B2EDC2482}"/>
              </a:ext>
            </a:extLst>
          </p:cNvPr>
          <p:cNvSpPr txBox="1"/>
          <p:nvPr/>
        </p:nvSpPr>
        <p:spPr>
          <a:xfrm>
            <a:off x="648929" y="1353637"/>
            <a:ext cx="11174179" cy="5447645"/>
          </a:xfrm>
          <a:prstGeom prst="rect">
            <a:avLst/>
          </a:prstGeom>
          <a:noFill/>
        </p:spPr>
        <p:txBody>
          <a:bodyPr wrap="square" lIns="0" tIns="0" rIns="0" bIns="0" rtlCol="0">
            <a:spAutoFit/>
          </a:bodyPr>
          <a:lstStyle/>
          <a:p>
            <a:pPr marL="177800" indent="-177800" algn="just">
              <a:spcAft>
                <a:spcPts val="600"/>
              </a:spcAft>
              <a:buSzPct val="100000"/>
              <a:buFont typeface="Arial" panose="020B0604020202020204" pitchFamily="34" charset="0"/>
              <a:buChar char="•"/>
            </a:pPr>
            <a:r>
              <a:rPr lang="tr-TR" b="1" i="1" dirty="0">
                <a:solidFill>
                  <a:srgbClr val="000000"/>
                </a:solidFill>
                <a:latin typeface="Georgia"/>
              </a:rPr>
              <a:t>2022 matrah artırımı koşulları</a:t>
            </a:r>
          </a:p>
          <a:p>
            <a:pPr marL="354013" indent="-176213" algn="just">
              <a:spcAft>
                <a:spcPts val="600"/>
              </a:spcAft>
              <a:buSzPct val="100000"/>
              <a:buFont typeface="Georgia" panose="02040502050405020303" pitchFamily="18" charset="0"/>
              <a:buChar char="-"/>
            </a:pPr>
            <a:r>
              <a:rPr lang="tr-TR" i="1" dirty="0">
                <a:solidFill>
                  <a:srgbClr val="000000"/>
                </a:solidFill>
                <a:latin typeface="Georgia"/>
              </a:rPr>
              <a:t>2022 yılı beyannamesinin verilmiş olması</a:t>
            </a:r>
          </a:p>
          <a:p>
            <a:pPr marL="354013" indent="-176213" algn="just">
              <a:spcAft>
                <a:spcPts val="600"/>
              </a:spcAft>
              <a:buSzPct val="100000"/>
              <a:buFont typeface="Georgia" panose="02040502050405020303" pitchFamily="18" charset="0"/>
              <a:buChar char="-"/>
            </a:pPr>
            <a:r>
              <a:rPr lang="tr-TR" i="1" dirty="0">
                <a:solidFill>
                  <a:srgbClr val="000000"/>
                </a:solidFill>
                <a:latin typeface="Georgia"/>
              </a:rPr>
              <a:t>Bu beyannamede beyan edilen vergiye esas matrah, 2021 takvim yılında beyan edilen matrahın yüzde 122,93 oranında artırılması suretiyle bulunan tutar ile 2022 takvim yılı üçüncü geçici vergilendirme döneminde beyan edilen matrahın yüzde 40 oranında artırılması suretiyle bulunan tutarın </a:t>
            </a:r>
            <a:r>
              <a:rPr lang="tr-TR" b="1" i="1" dirty="0">
                <a:solidFill>
                  <a:srgbClr val="FF0000"/>
                </a:solidFill>
                <a:latin typeface="Georgia"/>
              </a:rPr>
              <a:t>yüksek olanından az olmaması</a:t>
            </a:r>
            <a:endParaRPr lang="tr-TR" i="1" dirty="0">
              <a:solidFill>
                <a:srgbClr val="000000"/>
              </a:solidFill>
              <a:latin typeface="Georgia"/>
            </a:endParaRPr>
          </a:p>
          <a:p>
            <a:pPr marL="285750" indent="-285750" algn="just">
              <a:spcAft>
                <a:spcPts val="600"/>
              </a:spcAft>
              <a:buSzPct val="100000"/>
              <a:buFont typeface="Arial" panose="020B0604020202020204" pitchFamily="34" charset="0"/>
              <a:buChar char="•"/>
            </a:pPr>
            <a:r>
              <a:rPr lang="tr-TR" i="1" dirty="0">
                <a:solidFill>
                  <a:srgbClr val="000000"/>
                </a:solidFill>
                <a:latin typeface="Georgia"/>
              </a:rPr>
              <a:t>1 Ocak 2023'ten sonra matrah azaltıcı nitelikte düzeltme beyannamesi verilmesi durumunda, bu </a:t>
            </a:r>
            <a:r>
              <a:rPr lang="tr-TR" i="1" dirty="0">
                <a:solidFill>
                  <a:srgbClr val="FF0000"/>
                </a:solidFill>
                <a:latin typeface="Georgia"/>
              </a:rPr>
              <a:t>kıyaslamada</a:t>
            </a:r>
            <a:r>
              <a:rPr lang="tr-TR" i="1" dirty="0">
                <a:solidFill>
                  <a:srgbClr val="000000"/>
                </a:solidFill>
                <a:latin typeface="Georgia"/>
              </a:rPr>
              <a:t> düzeltme öncesi beyan edilen matrahlar esas alınacak</a:t>
            </a:r>
          </a:p>
          <a:p>
            <a:pPr marL="285750" indent="-285750" algn="just">
              <a:spcAft>
                <a:spcPts val="600"/>
              </a:spcAft>
              <a:buSzPct val="100000"/>
              <a:buFont typeface="Arial" panose="020B0604020202020204" pitchFamily="34" charset="0"/>
              <a:buChar char="•"/>
            </a:pPr>
            <a:r>
              <a:rPr lang="tr-TR" i="1" dirty="0">
                <a:solidFill>
                  <a:srgbClr val="000000"/>
                </a:solidFill>
                <a:latin typeface="Georgia"/>
              </a:rPr>
              <a:t>2022/3 geçici vergilendirme dönemi beyannamesinin verilmemiş olması halinde; ikinci geçici vergilendirme dönemi beyannamesinde beyan edilen matrahın yüzde 100 artırılmasıyla bulunan tutar; sadece birinci geçici vergilendirme dönemi beyannamesinin verilmiş olması halinde bu beyannamede beyan edilen matrahın yüzde 300 artırılması suretiyle bulunan tutar, yapılacak kıyaslamada dikkate alınır</a:t>
            </a:r>
          </a:p>
          <a:p>
            <a:pPr marL="285750" indent="-285750" algn="just">
              <a:spcAft>
                <a:spcPts val="600"/>
              </a:spcAft>
              <a:buSzPct val="100000"/>
              <a:buFont typeface="Arial" panose="020B0604020202020204" pitchFamily="34" charset="0"/>
              <a:buChar char="•"/>
            </a:pPr>
            <a:r>
              <a:rPr lang="tr-TR" i="1" dirty="0">
                <a:solidFill>
                  <a:srgbClr val="000000"/>
                </a:solidFill>
                <a:latin typeface="Georgia"/>
              </a:rPr>
              <a:t>2021 takvim yılı ve 2022 yılının üçüncü geçici vergilendirme dönemine ilişkin gelir veya kurumlar vergisi beyannamelerinde zarar beyan edilmiş olması veya indirim ve istisnalar nedeniyle matrah oluşmaması ya da hiç beyanname verilmemiş olması durumunda, 2022 yılı gelir ve kurumlar vergisi beyannameleri için bu şart aranmayacaktır.</a:t>
            </a:r>
          </a:p>
          <a:p>
            <a:pPr marL="285750" indent="-285750" algn="just">
              <a:spcAft>
                <a:spcPts val="600"/>
              </a:spcAft>
              <a:buSzPct val="100000"/>
              <a:buFont typeface="Arial" panose="020B0604020202020204" pitchFamily="34" charset="0"/>
              <a:buChar char="•"/>
            </a:pPr>
            <a:endParaRPr lang="tr-TR" i="1" dirty="0">
              <a:solidFill>
                <a:srgbClr val="000000"/>
              </a:solidFill>
              <a:latin typeface="Georgia"/>
            </a:endParaRPr>
          </a:p>
        </p:txBody>
      </p:sp>
    </p:spTree>
    <p:extLst>
      <p:ext uri="{BB962C8B-B14F-4D97-AF65-F5344CB8AC3E}">
        <p14:creationId xmlns:p14="http://schemas.microsoft.com/office/powerpoint/2010/main" val="177683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Matrah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2022 Örnek</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202C652-DB67-49BC-917A-3BE8020C349C}"/>
              </a:ext>
            </a:extLst>
          </p:cNvPr>
          <p:cNvSpPr txBox="1"/>
          <p:nvPr/>
        </p:nvSpPr>
        <p:spPr>
          <a:xfrm>
            <a:off x="648474" y="1370478"/>
            <a:ext cx="8229044" cy="304721"/>
          </a:xfrm>
          <a:prstGeom prst="rect">
            <a:avLst/>
          </a:prstGeom>
          <a:noFill/>
        </p:spPr>
        <p:txBody>
          <a:bodyPr wrap="square" lIns="0" tIns="0" rIns="0" bIns="0" rtlCol="0">
            <a:noAutofit/>
          </a:bodyPr>
          <a:lstStyle/>
          <a:p>
            <a:pPr indent="-274238" defTabSz="914126">
              <a:spcAft>
                <a:spcPts val="900"/>
              </a:spcAft>
              <a:defRPr/>
            </a:pPr>
            <a:r>
              <a:rPr lang="tr-TR" sz="1799" b="1" i="1" dirty="0">
                <a:solidFill>
                  <a:srgbClr val="A32020"/>
                </a:solidFill>
                <a:latin typeface="Georgia" pitchFamily="18" charset="0"/>
              </a:rPr>
              <a:t>Örnek - 1</a:t>
            </a:r>
          </a:p>
        </p:txBody>
      </p:sp>
      <p:sp>
        <p:nvSpPr>
          <p:cNvPr id="15" name="Content Placeholder 3">
            <a:extLst>
              <a:ext uri="{FF2B5EF4-FFF2-40B4-BE49-F238E27FC236}">
                <a16:creationId xmlns:a16="http://schemas.microsoft.com/office/drawing/2014/main" id="{175812E8-666C-4309-9A10-E235DA49CD0C}"/>
              </a:ext>
            </a:extLst>
          </p:cNvPr>
          <p:cNvSpPr txBox="1">
            <a:spLocks/>
          </p:cNvSpPr>
          <p:nvPr/>
        </p:nvSpPr>
        <p:spPr>
          <a:xfrm>
            <a:off x="648475" y="2047025"/>
            <a:ext cx="4865918" cy="1470615"/>
          </a:xfrm>
          <a:prstGeom prst="rect">
            <a:avLst/>
          </a:prstGeom>
          <a:solidFill>
            <a:schemeClr val="tx2">
              <a:lumMod val="20000"/>
              <a:lumOff val="80000"/>
            </a:schemeClr>
          </a:solidFill>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0" lvl="1" indent="0" algn="just">
              <a:spcBef>
                <a:spcPts val="300"/>
              </a:spcBef>
              <a:spcAft>
                <a:spcPts val="300"/>
              </a:spcAft>
              <a:buClr>
                <a:srgbClr val="000000"/>
              </a:buClr>
              <a:buNone/>
            </a:pPr>
            <a:r>
              <a:rPr kumimoji="0" lang="tr-TR" sz="1800" b="1" i="1" u="none" strike="noStrike" kern="1200" cap="none" spc="0" normalizeH="0" baseline="0" noProof="0" dirty="0">
                <a:ln>
                  <a:noFill/>
                </a:ln>
                <a:solidFill>
                  <a:srgbClr val="FF0000"/>
                </a:solidFill>
                <a:effectLst/>
                <a:uLnTx/>
                <a:uFillTx/>
                <a:latin typeface="Georgia" pitchFamily="18" charset="0"/>
                <a:ea typeface="+mn-ea"/>
                <a:cs typeface="+mn-cs"/>
              </a:rPr>
              <a:t>Veriler</a:t>
            </a:r>
          </a:p>
          <a:p>
            <a:pPr marL="177800" lvl="1" indent="-177800" algn="just">
              <a:spcBef>
                <a:spcPts val="300"/>
              </a:spcBef>
              <a:spcAft>
                <a:spcPts val="300"/>
              </a:spcAft>
              <a:buClr>
                <a:srgbClr val="000000"/>
              </a:buCl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2021 KV </a:t>
            </a:r>
            <a:r>
              <a:rPr lang="tr-TR" sz="1800" i="1" dirty="0">
                <a:solidFill>
                  <a:srgbClr val="000000"/>
                </a:solidFill>
              </a:rPr>
              <a:t>m</a:t>
            </a:r>
            <a:r>
              <a:rPr kumimoji="0" lang="tr-TR" sz="1800" b="0" i="1" u="none" strike="noStrike" kern="1200" cap="none" spc="0" normalizeH="0" baseline="0" noProof="0" dirty="0" err="1">
                <a:ln>
                  <a:noFill/>
                </a:ln>
                <a:solidFill>
                  <a:srgbClr val="000000"/>
                </a:solidFill>
                <a:effectLst/>
                <a:uLnTx/>
                <a:uFillTx/>
                <a:latin typeface="Georgia" pitchFamily="18" charset="0"/>
                <a:ea typeface="+mn-ea"/>
                <a:cs typeface="+mn-cs"/>
              </a:rPr>
              <a:t>atrahı</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	: 100.000.000 TL</a:t>
            </a:r>
          </a:p>
          <a:p>
            <a:pPr marL="177800" lvl="1" indent="-177800" algn="just">
              <a:spcBef>
                <a:spcPts val="300"/>
              </a:spcBef>
              <a:spcAft>
                <a:spcPts val="300"/>
              </a:spcAft>
              <a:buClr>
                <a:srgbClr val="000000"/>
              </a:buCl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2022/3. GV matrahı	: 200.000.000 TL</a:t>
            </a:r>
          </a:p>
          <a:p>
            <a:pPr marL="177800" lvl="1" indent="-177800" algn="just">
              <a:spcBef>
                <a:spcPts val="300"/>
              </a:spcBef>
              <a:spcAft>
                <a:spcPts val="300"/>
              </a:spcAft>
              <a:buClr>
                <a:srgbClr val="000000"/>
              </a:buClr>
            </a:pPr>
            <a:r>
              <a:rPr lang="tr-TR" sz="1800" i="1" dirty="0">
                <a:solidFill>
                  <a:srgbClr val="000000"/>
                </a:solidFill>
              </a:rPr>
              <a:t>2022 KV matrahı	: 350.000.000 TL</a:t>
            </a:r>
            <a:endPar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16" name="Arrow: Right 15">
            <a:extLst>
              <a:ext uri="{FF2B5EF4-FFF2-40B4-BE49-F238E27FC236}">
                <a16:creationId xmlns:a16="http://schemas.microsoft.com/office/drawing/2014/main" id="{DB8F8FA1-7654-4A88-BCB2-A580591B3091}"/>
              </a:ext>
            </a:extLst>
          </p:cNvPr>
          <p:cNvSpPr/>
          <p:nvPr/>
        </p:nvSpPr>
        <p:spPr bwMode="ltGray">
          <a:xfrm>
            <a:off x="5745819" y="3861364"/>
            <a:ext cx="2657669" cy="766453"/>
          </a:xfrm>
          <a:prstGeom prst="rightArrow">
            <a:avLst/>
          </a:prstGeom>
          <a:solidFill>
            <a:srgbClr val="A32020">
              <a:lumMod val="40000"/>
              <a:lumOff val="60000"/>
            </a:srgbClr>
          </a:solidFill>
          <a:ln w="3175" cap="flat" cmpd="sng" algn="ctr">
            <a:solidFill>
              <a:srgbClr val="E0301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7" name="TextBox 16">
            <a:extLst>
              <a:ext uri="{FF2B5EF4-FFF2-40B4-BE49-F238E27FC236}">
                <a16:creationId xmlns:a16="http://schemas.microsoft.com/office/drawing/2014/main" id="{88F87AF7-A828-4DD5-BA94-5BE60467C15E}"/>
              </a:ext>
            </a:extLst>
          </p:cNvPr>
          <p:cNvSpPr txBox="1"/>
          <p:nvPr/>
        </p:nvSpPr>
        <p:spPr>
          <a:xfrm>
            <a:off x="8720416" y="3429850"/>
            <a:ext cx="2743200" cy="1620984"/>
          </a:xfrm>
          <a:prstGeom prst="rect">
            <a:avLst/>
          </a:prstGeom>
          <a:noFill/>
          <a:ln>
            <a:solidFill>
              <a:srgbClr val="C00000"/>
            </a:solidFill>
          </a:ln>
        </p:spPr>
        <p:txBody>
          <a:bodyPr wrap="square" lIns="0" tIns="0" rIns="0" bIns="0" rtlCol="0" anchor="ctr" anchorCtr="0">
            <a:noAutofit/>
          </a:bodyPr>
          <a:lstStyle/>
          <a:p>
            <a:pPr indent="-274320" algn="ctr"/>
            <a:r>
              <a:rPr lang="tr-TR" b="1" i="1" dirty="0">
                <a:solidFill>
                  <a:srgbClr val="000000"/>
                </a:solidFill>
                <a:latin typeface="Georgia"/>
              </a:rPr>
              <a:t>Kurumlar Vergisi Matrahı</a:t>
            </a:r>
          </a:p>
          <a:p>
            <a:pPr indent="-274320" algn="ctr"/>
            <a:r>
              <a:rPr lang="tr-TR" b="1" i="1" dirty="0">
                <a:solidFill>
                  <a:srgbClr val="000000"/>
                </a:solidFill>
                <a:latin typeface="Georgia"/>
              </a:rPr>
              <a:t>+</a:t>
            </a:r>
          </a:p>
          <a:p>
            <a:pPr indent="-274320" algn="ctr"/>
            <a:r>
              <a:rPr lang="tr-TR" b="1" i="1" dirty="0">
                <a:solidFill>
                  <a:srgbClr val="000000"/>
                </a:solidFill>
                <a:latin typeface="Georgia"/>
              </a:rPr>
              <a:t>Matrah Artırım Matrahı</a:t>
            </a:r>
          </a:p>
        </p:txBody>
      </p:sp>
      <p:sp>
        <p:nvSpPr>
          <p:cNvPr id="18" name="Content Placeholder 3">
            <a:extLst>
              <a:ext uri="{FF2B5EF4-FFF2-40B4-BE49-F238E27FC236}">
                <a16:creationId xmlns:a16="http://schemas.microsoft.com/office/drawing/2014/main" id="{5BB44ECD-EE62-4806-B712-7B1A5E9E2F84}"/>
              </a:ext>
            </a:extLst>
          </p:cNvPr>
          <p:cNvSpPr txBox="1">
            <a:spLocks/>
          </p:cNvSpPr>
          <p:nvPr/>
        </p:nvSpPr>
        <p:spPr>
          <a:xfrm>
            <a:off x="648474" y="3730847"/>
            <a:ext cx="4865920" cy="1470614"/>
          </a:xfrm>
          <a:prstGeom prst="rect">
            <a:avLst/>
          </a:prstGeom>
          <a:solidFill>
            <a:schemeClr val="tx2">
              <a:lumMod val="20000"/>
              <a:lumOff val="80000"/>
            </a:schemeClr>
          </a:solidFill>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0" lvl="1" indent="0" algn="just">
              <a:spcBef>
                <a:spcPts val="300"/>
              </a:spcBef>
              <a:spcAft>
                <a:spcPts val="300"/>
              </a:spcAft>
              <a:buClr>
                <a:srgbClr val="000000"/>
              </a:buClr>
              <a:buNone/>
            </a:pPr>
            <a:r>
              <a:rPr lang="tr-TR" sz="1800" b="1" i="1" dirty="0">
                <a:solidFill>
                  <a:srgbClr val="FF0000"/>
                </a:solidFill>
              </a:rPr>
              <a:t>Karşılaştırma</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2022 KV matrahı	: 350.000.000 TL</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2021 KV matrahı	: 222.930.000 TL</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2022/3. GV matrahı	: 280.000.000 TL</a:t>
            </a:r>
          </a:p>
        </p:txBody>
      </p:sp>
      <p:sp>
        <p:nvSpPr>
          <p:cNvPr id="19" name="Rectangle 18">
            <a:extLst>
              <a:ext uri="{FF2B5EF4-FFF2-40B4-BE49-F238E27FC236}">
                <a16:creationId xmlns:a16="http://schemas.microsoft.com/office/drawing/2014/main" id="{F7BCF4A4-9062-4B10-AD76-B6880B86FD67}"/>
              </a:ext>
            </a:extLst>
          </p:cNvPr>
          <p:cNvSpPr/>
          <p:nvPr/>
        </p:nvSpPr>
        <p:spPr bwMode="ltGray">
          <a:xfrm>
            <a:off x="648473" y="4021495"/>
            <a:ext cx="4865917" cy="446192"/>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Tree>
    <p:extLst>
      <p:ext uri="{BB962C8B-B14F-4D97-AF65-F5344CB8AC3E}">
        <p14:creationId xmlns:p14="http://schemas.microsoft.com/office/powerpoint/2010/main" val="3229254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p"/>
      <p:bldP spid="16" grpId="0" animBg="1"/>
      <p:bldP spid="17" grpId="0" animBg="1"/>
      <p:bldP spid="18" grpId="0" build="p"/>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485193" y="265339"/>
            <a:ext cx="10868608" cy="585384"/>
          </a:xfrm>
        </p:spPr>
        <p:txBody>
          <a:bodyPr>
            <a:noAutofit/>
          </a:bodyPr>
          <a:lstStyle/>
          <a:p>
            <a:r>
              <a:rPr lang="tr-TR" sz="2400" b="1" i="1" dirty="0">
                <a:solidFill>
                  <a:srgbClr val="000000"/>
                </a:solidFill>
                <a:latin typeface="Georgia" panose="02040502050405020303" pitchFamily="18" charset="0"/>
              </a:rPr>
              <a:t>Matrah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2022 Örnek</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B9A3797-E387-405D-9DCD-D95E1289A6D0}"/>
              </a:ext>
            </a:extLst>
          </p:cNvPr>
          <p:cNvSpPr txBox="1"/>
          <p:nvPr/>
        </p:nvSpPr>
        <p:spPr>
          <a:xfrm>
            <a:off x="578498" y="1240697"/>
            <a:ext cx="4935895" cy="304721"/>
          </a:xfrm>
          <a:prstGeom prst="rect">
            <a:avLst/>
          </a:prstGeom>
          <a:noFill/>
        </p:spPr>
        <p:txBody>
          <a:bodyPr wrap="square" lIns="0" tIns="0" rIns="0" bIns="0" rtlCol="0">
            <a:noAutofit/>
          </a:bodyPr>
          <a:lstStyle/>
          <a:p>
            <a:pPr indent="-274238" defTabSz="914126">
              <a:spcAft>
                <a:spcPts val="900"/>
              </a:spcAft>
              <a:defRPr/>
            </a:pPr>
            <a:r>
              <a:rPr lang="tr-TR" sz="1799" b="1" i="1" dirty="0">
                <a:solidFill>
                  <a:srgbClr val="A32020"/>
                </a:solidFill>
                <a:latin typeface="Georgia" pitchFamily="18" charset="0"/>
              </a:rPr>
              <a:t>Örnek - 2</a:t>
            </a:r>
          </a:p>
        </p:txBody>
      </p:sp>
      <p:sp>
        <p:nvSpPr>
          <p:cNvPr id="19" name="Star: 8 Points 18">
            <a:extLst>
              <a:ext uri="{FF2B5EF4-FFF2-40B4-BE49-F238E27FC236}">
                <a16:creationId xmlns:a16="http://schemas.microsoft.com/office/drawing/2014/main" id="{D7BCA74E-BBCF-4142-8F35-852EB2CC257F}"/>
              </a:ext>
            </a:extLst>
          </p:cNvPr>
          <p:cNvSpPr/>
          <p:nvPr/>
        </p:nvSpPr>
        <p:spPr bwMode="ltGray">
          <a:xfrm rot="20355857">
            <a:off x="8233724" y="992181"/>
            <a:ext cx="2838468" cy="2110053"/>
          </a:xfrm>
          <a:prstGeom prst="star8">
            <a:avLst/>
          </a:prstGeom>
          <a:solidFill>
            <a:srgbClr val="E0301E">
              <a:lumMod val="20000"/>
              <a:lumOff val="80000"/>
            </a:srgbClr>
          </a:solidFill>
          <a:ln w="38100" cap="flat" cmpd="sng" algn="ctr">
            <a:solidFill>
              <a:srgbClr val="E0301E">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20" name="Content Placeholder 3">
            <a:extLst>
              <a:ext uri="{FF2B5EF4-FFF2-40B4-BE49-F238E27FC236}">
                <a16:creationId xmlns:a16="http://schemas.microsoft.com/office/drawing/2014/main" id="{A0297390-6271-4C73-9935-7967C219F0E0}"/>
              </a:ext>
            </a:extLst>
          </p:cNvPr>
          <p:cNvSpPr txBox="1">
            <a:spLocks/>
          </p:cNvSpPr>
          <p:nvPr/>
        </p:nvSpPr>
        <p:spPr>
          <a:xfrm>
            <a:off x="648475" y="2047025"/>
            <a:ext cx="4865918" cy="1470615"/>
          </a:xfrm>
          <a:prstGeom prst="rect">
            <a:avLst/>
          </a:prstGeom>
          <a:solidFill>
            <a:schemeClr val="tx2">
              <a:lumMod val="20000"/>
              <a:lumOff val="80000"/>
            </a:schemeClr>
          </a:solidFill>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0" lvl="1" indent="0" algn="just">
              <a:spcBef>
                <a:spcPts val="300"/>
              </a:spcBef>
              <a:spcAft>
                <a:spcPts val="300"/>
              </a:spcAft>
              <a:buClr>
                <a:srgbClr val="000000"/>
              </a:buClr>
              <a:buNone/>
            </a:pPr>
            <a:r>
              <a:rPr kumimoji="0" lang="tr-TR" sz="1800" b="1" i="1" u="none" strike="noStrike" kern="1200" cap="none" spc="0" normalizeH="0" baseline="0" noProof="0" dirty="0">
                <a:ln>
                  <a:noFill/>
                </a:ln>
                <a:solidFill>
                  <a:srgbClr val="FF0000"/>
                </a:solidFill>
                <a:effectLst/>
                <a:uLnTx/>
                <a:uFillTx/>
                <a:latin typeface="Georgia" pitchFamily="18" charset="0"/>
                <a:ea typeface="+mn-ea"/>
                <a:cs typeface="+mn-cs"/>
              </a:rPr>
              <a:t>Veriler</a:t>
            </a:r>
          </a:p>
          <a:p>
            <a:pPr marL="177800" lvl="1" indent="-177800" algn="just">
              <a:spcBef>
                <a:spcPts val="300"/>
              </a:spcBef>
              <a:spcAft>
                <a:spcPts val="300"/>
              </a:spcAft>
              <a:buClr>
                <a:srgbClr val="000000"/>
              </a:buCl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2021 KV </a:t>
            </a:r>
            <a:r>
              <a:rPr lang="tr-TR" sz="1800" i="1" dirty="0">
                <a:solidFill>
                  <a:srgbClr val="000000"/>
                </a:solidFill>
              </a:rPr>
              <a:t>m</a:t>
            </a:r>
            <a:r>
              <a:rPr kumimoji="0" lang="tr-TR" sz="1800" b="0" i="1" u="none" strike="noStrike" kern="1200" cap="none" spc="0" normalizeH="0" baseline="0" noProof="0" dirty="0" err="1">
                <a:ln>
                  <a:noFill/>
                </a:ln>
                <a:solidFill>
                  <a:srgbClr val="000000"/>
                </a:solidFill>
                <a:effectLst/>
                <a:uLnTx/>
                <a:uFillTx/>
                <a:latin typeface="Georgia" pitchFamily="18" charset="0"/>
                <a:ea typeface="+mn-ea"/>
                <a:cs typeface="+mn-cs"/>
              </a:rPr>
              <a:t>atrahı</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	: 100.000.000 TL</a:t>
            </a:r>
          </a:p>
          <a:p>
            <a:pPr marL="177800" lvl="1" indent="-177800" algn="just">
              <a:spcBef>
                <a:spcPts val="300"/>
              </a:spcBef>
              <a:spcAft>
                <a:spcPts val="300"/>
              </a:spcAft>
              <a:buClr>
                <a:srgbClr val="000000"/>
              </a:buCl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2022/3. GV matrahı	: 80.000.000 TL</a:t>
            </a:r>
          </a:p>
          <a:p>
            <a:pPr marL="177800" lvl="1" indent="-177800" algn="just">
              <a:spcBef>
                <a:spcPts val="300"/>
              </a:spcBef>
              <a:spcAft>
                <a:spcPts val="300"/>
              </a:spcAft>
              <a:buClr>
                <a:srgbClr val="000000"/>
              </a:buClr>
            </a:pPr>
            <a:r>
              <a:rPr lang="tr-TR" sz="1800" i="1" dirty="0">
                <a:solidFill>
                  <a:srgbClr val="000000"/>
                </a:solidFill>
              </a:rPr>
              <a:t>2022 KV matrahı	: 105.000.000 TL</a:t>
            </a:r>
            <a:endPar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21" name="Content Placeholder 3">
            <a:extLst>
              <a:ext uri="{FF2B5EF4-FFF2-40B4-BE49-F238E27FC236}">
                <a16:creationId xmlns:a16="http://schemas.microsoft.com/office/drawing/2014/main" id="{CC024096-1F0F-478D-9E7A-C84E5430FDDA}"/>
              </a:ext>
            </a:extLst>
          </p:cNvPr>
          <p:cNvSpPr txBox="1">
            <a:spLocks/>
          </p:cNvSpPr>
          <p:nvPr/>
        </p:nvSpPr>
        <p:spPr>
          <a:xfrm>
            <a:off x="648474" y="3730847"/>
            <a:ext cx="4865920" cy="1470614"/>
          </a:xfrm>
          <a:prstGeom prst="rect">
            <a:avLst/>
          </a:prstGeom>
          <a:solidFill>
            <a:schemeClr val="tx2">
              <a:lumMod val="20000"/>
              <a:lumOff val="80000"/>
            </a:schemeClr>
          </a:solidFill>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0" lvl="1" indent="0" algn="just">
              <a:spcBef>
                <a:spcPts val="300"/>
              </a:spcBef>
              <a:spcAft>
                <a:spcPts val="300"/>
              </a:spcAft>
              <a:buClr>
                <a:srgbClr val="000000"/>
              </a:buClr>
              <a:buNone/>
            </a:pPr>
            <a:r>
              <a:rPr lang="tr-TR" sz="1800" b="1" i="1" dirty="0">
                <a:solidFill>
                  <a:srgbClr val="FF0000"/>
                </a:solidFill>
              </a:rPr>
              <a:t>Karşılaştırma</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2022 KV matrahı	: 105.000.000 TL</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2021 KV matrahı	: 222.930.000 TL</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2022/3. GV matrahı	: 112.000.000 TL</a:t>
            </a:r>
          </a:p>
        </p:txBody>
      </p:sp>
      <p:sp>
        <p:nvSpPr>
          <p:cNvPr id="22" name="TextBox 21">
            <a:extLst>
              <a:ext uri="{FF2B5EF4-FFF2-40B4-BE49-F238E27FC236}">
                <a16:creationId xmlns:a16="http://schemas.microsoft.com/office/drawing/2014/main" id="{F90DA7D8-ED3A-4B57-AD35-6BB3EB43A9D0}"/>
              </a:ext>
            </a:extLst>
          </p:cNvPr>
          <p:cNvSpPr txBox="1"/>
          <p:nvPr/>
        </p:nvSpPr>
        <p:spPr>
          <a:xfrm rot="20090901">
            <a:off x="8619804" y="1666953"/>
            <a:ext cx="2066307" cy="858994"/>
          </a:xfrm>
          <a:prstGeom prst="rect">
            <a:avLst/>
          </a:prstGeom>
          <a:noFill/>
        </p:spPr>
        <p:txBody>
          <a:bodyPr wrap="square" lIns="0" tIns="0" rIns="0" bIns="0" rtlCol="0">
            <a:noAutofit/>
          </a:bodyPr>
          <a:lstStyle/>
          <a:p>
            <a:pPr indent="-274320" algn="ctr">
              <a:spcAft>
                <a:spcPts val="900"/>
              </a:spcAft>
            </a:pPr>
            <a:r>
              <a:rPr lang="tr-TR" sz="2000" b="1" i="1" dirty="0">
                <a:latin typeface="Georgia" panose="02040502050405020303" pitchFamily="18" charset="0"/>
              </a:rPr>
              <a:t>Matrahın ARTIRILMASI!</a:t>
            </a:r>
            <a:endParaRPr lang="en-US" sz="2000" i="1" dirty="0" err="1">
              <a:latin typeface="Georgia" panose="02040502050405020303" pitchFamily="18" charset="0"/>
            </a:endParaRPr>
          </a:p>
        </p:txBody>
      </p:sp>
      <p:sp>
        <p:nvSpPr>
          <p:cNvPr id="23" name="Rectangle 22">
            <a:extLst>
              <a:ext uri="{FF2B5EF4-FFF2-40B4-BE49-F238E27FC236}">
                <a16:creationId xmlns:a16="http://schemas.microsoft.com/office/drawing/2014/main" id="{23AFB4E6-8459-44D7-843F-18480F871AB7}"/>
              </a:ext>
            </a:extLst>
          </p:cNvPr>
          <p:cNvSpPr/>
          <p:nvPr/>
        </p:nvSpPr>
        <p:spPr bwMode="ltGray">
          <a:xfrm>
            <a:off x="648474" y="4392903"/>
            <a:ext cx="4865919" cy="421693"/>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25" name="Arrow: Right 24">
            <a:extLst>
              <a:ext uri="{FF2B5EF4-FFF2-40B4-BE49-F238E27FC236}">
                <a16:creationId xmlns:a16="http://schemas.microsoft.com/office/drawing/2014/main" id="{835D5D02-C262-4C67-9EC8-117AEDB22E21}"/>
              </a:ext>
            </a:extLst>
          </p:cNvPr>
          <p:cNvSpPr/>
          <p:nvPr/>
        </p:nvSpPr>
        <p:spPr bwMode="ltGray">
          <a:xfrm>
            <a:off x="5745819" y="4206600"/>
            <a:ext cx="2657669" cy="766453"/>
          </a:xfrm>
          <a:prstGeom prst="rightArrow">
            <a:avLst/>
          </a:prstGeom>
          <a:solidFill>
            <a:srgbClr val="A32020">
              <a:lumMod val="40000"/>
              <a:lumOff val="60000"/>
            </a:srgbClr>
          </a:solidFill>
          <a:ln w="3175" cap="flat" cmpd="sng" algn="ctr">
            <a:solidFill>
              <a:srgbClr val="E0301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26" name="TextBox 25">
            <a:extLst>
              <a:ext uri="{FF2B5EF4-FFF2-40B4-BE49-F238E27FC236}">
                <a16:creationId xmlns:a16="http://schemas.microsoft.com/office/drawing/2014/main" id="{BF00FC81-51F4-4093-9B56-27E8C59AF10A}"/>
              </a:ext>
            </a:extLst>
          </p:cNvPr>
          <p:cNvSpPr txBox="1"/>
          <p:nvPr/>
        </p:nvSpPr>
        <p:spPr>
          <a:xfrm>
            <a:off x="8720416" y="3735756"/>
            <a:ext cx="2743200" cy="1544362"/>
          </a:xfrm>
          <a:prstGeom prst="rect">
            <a:avLst/>
          </a:prstGeom>
          <a:noFill/>
          <a:ln>
            <a:solidFill>
              <a:srgbClr val="C00000"/>
            </a:solidFill>
          </a:ln>
        </p:spPr>
        <p:txBody>
          <a:bodyPr wrap="square" lIns="0" tIns="0" rIns="0" bIns="0" rtlCol="0" anchor="ctr" anchorCtr="0">
            <a:noAutofit/>
          </a:bodyPr>
          <a:lstStyle/>
          <a:p>
            <a:pPr indent="-274320" algn="ctr"/>
            <a:r>
              <a:rPr lang="tr-TR" b="1" i="1" dirty="0">
                <a:solidFill>
                  <a:srgbClr val="000000"/>
                </a:solidFill>
                <a:latin typeface="Georgia"/>
              </a:rPr>
              <a:t>Kurumlar Vergisi Matrahı</a:t>
            </a:r>
          </a:p>
          <a:p>
            <a:pPr indent="-274320" algn="ctr"/>
            <a:r>
              <a:rPr lang="tr-TR" b="1" i="1" dirty="0">
                <a:solidFill>
                  <a:srgbClr val="000000"/>
                </a:solidFill>
                <a:latin typeface="Georgia"/>
              </a:rPr>
              <a:t>+</a:t>
            </a:r>
          </a:p>
          <a:p>
            <a:pPr indent="-274320" algn="ctr"/>
            <a:r>
              <a:rPr lang="tr-TR" b="1" i="1" dirty="0">
                <a:solidFill>
                  <a:srgbClr val="000000"/>
                </a:solidFill>
                <a:latin typeface="Georgia"/>
              </a:rPr>
              <a:t>Matrah Artırım Matrahı</a:t>
            </a:r>
          </a:p>
        </p:txBody>
      </p:sp>
    </p:spTree>
    <p:extLst>
      <p:ext uri="{BB962C8B-B14F-4D97-AF65-F5344CB8AC3E}">
        <p14:creationId xmlns:p14="http://schemas.microsoft.com/office/powerpoint/2010/main" val="5932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build="p"/>
      <p:bldP spid="21" grpId="0" build="p"/>
      <p:bldP spid="23"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Matrah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2022 Örnek</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072671F-F703-4565-AFB2-272E4CFBA8B0}"/>
              </a:ext>
            </a:extLst>
          </p:cNvPr>
          <p:cNvSpPr txBox="1"/>
          <p:nvPr/>
        </p:nvSpPr>
        <p:spPr>
          <a:xfrm>
            <a:off x="750853" y="1335556"/>
            <a:ext cx="4865918" cy="304721"/>
          </a:xfrm>
          <a:prstGeom prst="rect">
            <a:avLst/>
          </a:prstGeom>
          <a:noFill/>
        </p:spPr>
        <p:txBody>
          <a:bodyPr wrap="square" lIns="0" tIns="0" rIns="0" bIns="0" rtlCol="0">
            <a:noAutofit/>
          </a:bodyPr>
          <a:lstStyle/>
          <a:p>
            <a:pPr indent="-274238" defTabSz="914126">
              <a:spcAft>
                <a:spcPts val="900"/>
              </a:spcAft>
              <a:defRPr/>
            </a:pPr>
            <a:r>
              <a:rPr lang="tr-TR" sz="1799" b="1" i="1" dirty="0">
                <a:solidFill>
                  <a:srgbClr val="A32020"/>
                </a:solidFill>
                <a:latin typeface="Georgia" pitchFamily="18" charset="0"/>
              </a:rPr>
              <a:t>Örnek - 3</a:t>
            </a:r>
          </a:p>
        </p:txBody>
      </p:sp>
      <p:sp>
        <p:nvSpPr>
          <p:cNvPr id="15" name="Arrow: Curved Right 14">
            <a:extLst>
              <a:ext uri="{FF2B5EF4-FFF2-40B4-BE49-F238E27FC236}">
                <a16:creationId xmlns:a16="http://schemas.microsoft.com/office/drawing/2014/main" id="{5139A743-69BB-47E0-AA03-7A31EBA171C5}"/>
              </a:ext>
            </a:extLst>
          </p:cNvPr>
          <p:cNvSpPr/>
          <p:nvPr/>
        </p:nvSpPr>
        <p:spPr bwMode="ltGray">
          <a:xfrm>
            <a:off x="225625" y="4149970"/>
            <a:ext cx="302276" cy="935214"/>
          </a:xfrm>
          <a:prstGeom prst="curvedRightArrow">
            <a:avLst/>
          </a:prstGeom>
          <a:solidFill>
            <a:srgbClr val="E0301E"/>
          </a:solidFill>
          <a:ln w="3175" cap="flat" cmpd="sng" algn="ctr">
            <a:solidFill>
              <a:srgbClr val="E0301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6" name="Star: 8 Points 15">
            <a:extLst>
              <a:ext uri="{FF2B5EF4-FFF2-40B4-BE49-F238E27FC236}">
                <a16:creationId xmlns:a16="http://schemas.microsoft.com/office/drawing/2014/main" id="{56704AFA-677A-415F-823C-EF6D4DC647FC}"/>
              </a:ext>
            </a:extLst>
          </p:cNvPr>
          <p:cNvSpPr/>
          <p:nvPr/>
        </p:nvSpPr>
        <p:spPr bwMode="ltGray">
          <a:xfrm rot="20355857">
            <a:off x="8024090" y="1115164"/>
            <a:ext cx="3099501" cy="2353157"/>
          </a:xfrm>
          <a:prstGeom prst="star8">
            <a:avLst/>
          </a:prstGeom>
          <a:solidFill>
            <a:srgbClr val="E0301E">
              <a:lumMod val="20000"/>
              <a:lumOff val="80000"/>
            </a:srgbClr>
          </a:solidFill>
          <a:ln w="38100" cap="flat" cmpd="sng" algn="ctr">
            <a:solidFill>
              <a:srgbClr val="E0301E">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21" name="TextBox 20">
            <a:extLst>
              <a:ext uri="{FF2B5EF4-FFF2-40B4-BE49-F238E27FC236}">
                <a16:creationId xmlns:a16="http://schemas.microsoft.com/office/drawing/2014/main" id="{170A39F7-E8B2-4EFF-824B-DAB9FEAD67E9}"/>
              </a:ext>
            </a:extLst>
          </p:cNvPr>
          <p:cNvSpPr txBox="1"/>
          <p:nvPr/>
        </p:nvSpPr>
        <p:spPr>
          <a:xfrm rot="20713037">
            <a:off x="8485239" y="1735013"/>
            <a:ext cx="2133600" cy="1447354"/>
          </a:xfrm>
          <a:prstGeom prst="rect">
            <a:avLst/>
          </a:prstGeom>
          <a:noFill/>
        </p:spPr>
        <p:txBody>
          <a:bodyPr wrap="square" lIns="0" tIns="0" rIns="0" bIns="0" rtlCol="0">
            <a:noAutofit/>
          </a:bodyPr>
          <a:lstStyle/>
          <a:p>
            <a:pPr indent="-274320" algn="ctr">
              <a:spcAft>
                <a:spcPts val="900"/>
              </a:spcAft>
            </a:pPr>
            <a:r>
              <a:rPr lang="tr-TR" sz="2000" b="1" i="1" dirty="0">
                <a:solidFill>
                  <a:srgbClr val="000000"/>
                </a:solidFill>
                <a:latin typeface="Georgia"/>
              </a:rPr>
              <a:t>Matrahın AZALTILMASI!</a:t>
            </a:r>
          </a:p>
          <a:p>
            <a:pPr indent="-274320" algn="ctr">
              <a:spcAft>
                <a:spcPts val="900"/>
              </a:spcAft>
            </a:pPr>
            <a:r>
              <a:rPr lang="tr-TR" sz="3600" b="1" i="1" dirty="0">
                <a:solidFill>
                  <a:srgbClr val="FF0000"/>
                </a:solidFill>
                <a:latin typeface="Georgia"/>
              </a:rPr>
              <a:t>?</a:t>
            </a:r>
            <a:endParaRPr lang="en-US" sz="3600" b="1" i="1" dirty="0" err="1">
              <a:solidFill>
                <a:srgbClr val="FF0000"/>
              </a:solidFill>
              <a:latin typeface="Georgia"/>
            </a:endParaRPr>
          </a:p>
        </p:txBody>
      </p:sp>
      <p:sp>
        <p:nvSpPr>
          <p:cNvPr id="22" name="Content Placeholder 3">
            <a:extLst>
              <a:ext uri="{FF2B5EF4-FFF2-40B4-BE49-F238E27FC236}">
                <a16:creationId xmlns:a16="http://schemas.microsoft.com/office/drawing/2014/main" id="{2DF8C14E-CE65-426F-A6E2-06174879362E}"/>
              </a:ext>
            </a:extLst>
          </p:cNvPr>
          <p:cNvSpPr txBox="1">
            <a:spLocks/>
          </p:cNvSpPr>
          <p:nvPr/>
        </p:nvSpPr>
        <p:spPr>
          <a:xfrm>
            <a:off x="648475" y="2047025"/>
            <a:ext cx="4865918" cy="1470615"/>
          </a:xfrm>
          <a:prstGeom prst="rect">
            <a:avLst/>
          </a:prstGeom>
          <a:solidFill>
            <a:schemeClr val="tx2">
              <a:lumMod val="20000"/>
              <a:lumOff val="80000"/>
            </a:schemeClr>
          </a:solidFill>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0" lvl="1" indent="0" algn="just">
              <a:spcBef>
                <a:spcPts val="300"/>
              </a:spcBef>
              <a:spcAft>
                <a:spcPts val="300"/>
              </a:spcAft>
              <a:buClr>
                <a:srgbClr val="000000"/>
              </a:buClr>
              <a:buNone/>
            </a:pPr>
            <a:r>
              <a:rPr kumimoji="0" lang="tr-TR" sz="1800" b="1" i="1" u="none" strike="noStrike" kern="1200" cap="none" spc="0" normalizeH="0" baseline="0" noProof="0" dirty="0">
                <a:ln>
                  <a:noFill/>
                </a:ln>
                <a:solidFill>
                  <a:srgbClr val="FF0000"/>
                </a:solidFill>
                <a:effectLst/>
                <a:uLnTx/>
                <a:uFillTx/>
                <a:latin typeface="Georgia" pitchFamily="18" charset="0"/>
                <a:ea typeface="+mn-ea"/>
                <a:cs typeface="+mn-cs"/>
              </a:rPr>
              <a:t>Veriler</a:t>
            </a:r>
          </a:p>
          <a:p>
            <a:pPr marL="177800" lvl="1" indent="-177800" algn="just">
              <a:spcBef>
                <a:spcPts val="300"/>
              </a:spcBef>
              <a:spcAft>
                <a:spcPts val="300"/>
              </a:spcAft>
              <a:buClr>
                <a:srgbClr val="000000"/>
              </a:buCl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2021 KV </a:t>
            </a:r>
            <a:r>
              <a:rPr lang="tr-TR" sz="1800" i="1" dirty="0">
                <a:solidFill>
                  <a:srgbClr val="000000"/>
                </a:solidFill>
              </a:rPr>
              <a:t>m</a:t>
            </a:r>
            <a:r>
              <a:rPr kumimoji="0" lang="tr-TR" sz="1800" b="0" i="1" u="none" strike="noStrike" kern="1200" cap="none" spc="0" normalizeH="0" baseline="0" noProof="0" dirty="0" err="1">
                <a:ln>
                  <a:noFill/>
                </a:ln>
                <a:solidFill>
                  <a:srgbClr val="000000"/>
                </a:solidFill>
                <a:effectLst/>
                <a:uLnTx/>
                <a:uFillTx/>
                <a:latin typeface="Georgia" pitchFamily="18" charset="0"/>
                <a:ea typeface="+mn-ea"/>
                <a:cs typeface="+mn-cs"/>
              </a:rPr>
              <a:t>atrahı</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	: 100.000.000 TL</a:t>
            </a:r>
          </a:p>
          <a:p>
            <a:pPr marL="177800" lvl="1" indent="-177800" algn="just">
              <a:spcBef>
                <a:spcPts val="300"/>
              </a:spcBef>
              <a:spcAft>
                <a:spcPts val="300"/>
              </a:spcAft>
              <a:buClr>
                <a:srgbClr val="000000"/>
              </a:buCl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2022/3. GV matrahı	: 200.000.000 TL</a:t>
            </a:r>
          </a:p>
          <a:p>
            <a:pPr marL="177800" lvl="1" indent="-177800" algn="just">
              <a:spcBef>
                <a:spcPts val="300"/>
              </a:spcBef>
              <a:spcAft>
                <a:spcPts val="300"/>
              </a:spcAft>
              <a:buClr>
                <a:srgbClr val="000000"/>
              </a:buClr>
            </a:pPr>
            <a:r>
              <a:rPr lang="tr-TR" sz="1800" i="1" dirty="0">
                <a:solidFill>
                  <a:srgbClr val="000000"/>
                </a:solidFill>
              </a:rPr>
              <a:t>2022 KV matrahı	: 350.000.000 TL</a:t>
            </a:r>
            <a:endPar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23" name="Content Placeholder 3">
            <a:extLst>
              <a:ext uri="{FF2B5EF4-FFF2-40B4-BE49-F238E27FC236}">
                <a16:creationId xmlns:a16="http://schemas.microsoft.com/office/drawing/2014/main" id="{B19786BF-EA32-4216-8687-371FCB396EDF}"/>
              </a:ext>
            </a:extLst>
          </p:cNvPr>
          <p:cNvSpPr txBox="1">
            <a:spLocks/>
          </p:cNvSpPr>
          <p:nvPr/>
        </p:nvSpPr>
        <p:spPr>
          <a:xfrm>
            <a:off x="648474" y="3730847"/>
            <a:ext cx="4865920" cy="1470614"/>
          </a:xfrm>
          <a:prstGeom prst="rect">
            <a:avLst/>
          </a:prstGeom>
          <a:solidFill>
            <a:schemeClr val="tx2">
              <a:lumMod val="20000"/>
              <a:lumOff val="80000"/>
            </a:schemeClr>
          </a:solidFill>
        </p:spPr>
        <p:txBody>
          <a:bodyPr vert="horz" lIns="0" tIns="0" rIns="0" bIns="0" rtlCol="0">
            <a:noAutofit/>
          </a:bodyPr>
          <a:lst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baseline="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a:lstStyle>
          <a:p>
            <a:pPr marL="0" lvl="1" indent="0" algn="just">
              <a:spcBef>
                <a:spcPts val="300"/>
              </a:spcBef>
              <a:spcAft>
                <a:spcPts val="300"/>
              </a:spcAft>
              <a:buClr>
                <a:srgbClr val="000000"/>
              </a:buClr>
              <a:buNone/>
            </a:pPr>
            <a:r>
              <a:rPr lang="tr-TR" sz="1800" b="1" i="1" dirty="0">
                <a:solidFill>
                  <a:srgbClr val="FF0000"/>
                </a:solidFill>
              </a:rPr>
              <a:t>Karşılaştırma</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2022 KV matrahı	: 350.000.000 TL</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2021 KV matrahı	: 222.930.000 TL</a:t>
            </a:r>
          </a:p>
          <a:p>
            <a:pPr marL="177800" marR="0" lvl="1" indent="-177800" algn="just" fontAlgn="auto">
              <a:spcBef>
                <a:spcPts val="300"/>
              </a:spcBef>
              <a:spcAft>
                <a:spcPts val="300"/>
              </a:spcAft>
              <a:buClr>
                <a:srgbClr val="000000"/>
              </a:buClr>
              <a:buSzTx/>
              <a:tabLst/>
              <a:defRPr/>
            </a:pPr>
            <a:r>
              <a:rPr lang="tr-TR" sz="1800" i="1" dirty="0">
                <a:solidFill>
                  <a:srgbClr val="000000"/>
                </a:solidFill>
              </a:rPr>
              <a:t>2022/3. GV matrahı	: 280.000.000 TL</a:t>
            </a:r>
          </a:p>
        </p:txBody>
      </p:sp>
      <p:sp>
        <p:nvSpPr>
          <p:cNvPr id="24" name="Arrow: Right 23">
            <a:extLst>
              <a:ext uri="{FF2B5EF4-FFF2-40B4-BE49-F238E27FC236}">
                <a16:creationId xmlns:a16="http://schemas.microsoft.com/office/drawing/2014/main" id="{08DCA136-E653-4AB6-A475-DD1D16C4B23B}"/>
              </a:ext>
            </a:extLst>
          </p:cNvPr>
          <p:cNvSpPr/>
          <p:nvPr/>
        </p:nvSpPr>
        <p:spPr bwMode="ltGray">
          <a:xfrm>
            <a:off x="5745818" y="3813709"/>
            <a:ext cx="2657669" cy="766453"/>
          </a:xfrm>
          <a:prstGeom prst="rightArrow">
            <a:avLst/>
          </a:prstGeom>
          <a:solidFill>
            <a:srgbClr val="A32020">
              <a:lumMod val="40000"/>
              <a:lumOff val="60000"/>
            </a:srgbClr>
          </a:solidFill>
          <a:ln w="3175" cap="flat" cmpd="sng" algn="ctr">
            <a:solidFill>
              <a:srgbClr val="E0301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26" name="Rectangle 25">
            <a:extLst>
              <a:ext uri="{FF2B5EF4-FFF2-40B4-BE49-F238E27FC236}">
                <a16:creationId xmlns:a16="http://schemas.microsoft.com/office/drawing/2014/main" id="{D3C72C8E-FCD0-4F07-AD72-C8E06509CDC3}"/>
              </a:ext>
            </a:extLst>
          </p:cNvPr>
          <p:cNvSpPr/>
          <p:nvPr/>
        </p:nvSpPr>
        <p:spPr bwMode="ltGray">
          <a:xfrm>
            <a:off x="648474" y="4019675"/>
            <a:ext cx="4865919" cy="421693"/>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28" name="Rectangle 27">
            <a:extLst>
              <a:ext uri="{FF2B5EF4-FFF2-40B4-BE49-F238E27FC236}">
                <a16:creationId xmlns:a16="http://schemas.microsoft.com/office/drawing/2014/main" id="{0BF837CF-4145-4BA6-ABB4-0C286C283E6B}"/>
              </a:ext>
            </a:extLst>
          </p:cNvPr>
          <p:cNvSpPr/>
          <p:nvPr/>
        </p:nvSpPr>
        <p:spPr bwMode="ltGray">
          <a:xfrm>
            <a:off x="653390" y="4712847"/>
            <a:ext cx="4865919" cy="421693"/>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29" name="TextBox 28">
            <a:extLst>
              <a:ext uri="{FF2B5EF4-FFF2-40B4-BE49-F238E27FC236}">
                <a16:creationId xmlns:a16="http://schemas.microsoft.com/office/drawing/2014/main" id="{AF59438D-3EF3-4337-9651-60E24A8F5851}"/>
              </a:ext>
            </a:extLst>
          </p:cNvPr>
          <p:cNvSpPr txBox="1"/>
          <p:nvPr/>
        </p:nvSpPr>
        <p:spPr>
          <a:xfrm>
            <a:off x="8720416" y="3735756"/>
            <a:ext cx="2743200" cy="1544362"/>
          </a:xfrm>
          <a:prstGeom prst="rect">
            <a:avLst/>
          </a:prstGeom>
          <a:noFill/>
          <a:ln>
            <a:solidFill>
              <a:srgbClr val="C00000"/>
            </a:solidFill>
          </a:ln>
        </p:spPr>
        <p:txBody>
          <a:bodyPr wrap="square" lIns="0" tIns="0" rIns="0" bIns="0" rtlCol="0" anchor="ctr" anchorCtr="0">
            <a:noAutofit/>
          </a:bodyPr>
          <a:lstStyle/>
          <a:p>
            <a:pPr indent="-274320" algn="ctr"/>
            <a:r>
              <a:rPr lang="tr-TR" b="1" i="1" dirty="0">
                <a:solidFill>
                  <a:srgbClr val="000000"/>
                </a:solidFill>
                <a:latin typeface="Georgia"/>
              </a:rPr>
              <a:t>Kurumlar Vergisi Matrahı</a:t>
            </a:r>
          </a:p>
          <a:p>
            <a:pPr indent="-274320" algn="ctr"/>
            <a:r>
              <a:rPr lang="tr-TR" b="1" i="1" dirty="0">
                <a:solidFill>
                  <a:srgbClr val="000000"/>
                </a:solidFill>
                <a:latin typeface="Georgia"/>
              </a:rPr>
              <a:t>+</a:t>
            </a:r>
          </a:p>
          <a:p>
            <a:pPr indent="-274320" algn="ctr"/>
            <a:r>
              <a:rPr lang="tr-TR" b="1" i="1" dirty="0">
                <a:solidFill>
                  <a:srgbClr val="000000"/>
                </a:solidFill>
                <a:latin typeface="Georgia"/>
              </a:rPr>
              <a:t>Matrah Artırım Matrahı</a:t>
            </a:r>
          </a:p>
        </p:txBody>
      </p:sp>
    </p:spTree>
    <p:extLst>
      <p:ext uri="{BB962C8B-B14F-4D97-AF65-F5344CB8AC3E}">
        <p14:creationId xmlns:p14="http://schemas.microsoft.com/office/powerpoint/2010/main" val="3618780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build="p"/>
      <p:bldP spid="23" grpId="0" build="p"/>
      <p:bldP spid="24" grpId="0" animBg="1"/>
      <p:bldP spid="26"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İçerik</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4611228E-E3C2-4604-A56B-D897B69B6FCB}"/>
              </a:ext>
            </a:extLst>
          </p:cNvPr>
          <p:cNvSpPr txBox="1">
            <a:spLocks/>
          </p:cNvSpPr>
          <p:nvPr/>
        </p:nvSpPr>
        <p:spPr bwMode="auto">
          <a:xfrm>
            <a:off x="533399" y="1216483"/>
            <a:ext cx="11157155" cy="481109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kumimoji="0" lang="tr-TR" i="1" u="none" strike="noStrike" kern="1200" cap="none" spc="0" normalizeH="0" baseline="0" noProof="0" dirty="0">
                <a:ln>
                  <a:noFill/>
                </a:ln>
                <a:solidFill>
                  <a:srgbClr val="000000"/>
                </a:solidFill>
                <a:effectLst/>
                <a:uLnTx/>
                <a:uFillTx/>
                <a:latin typeface="Georgia" pitchFamily="18" charset="0"/>
                <a:ea typeface="+mn-ea"/>
                <a:cs typeface="+mn-cs"/>
              </a:rPr>
              <a:t>Ek vergi</a:t>
            </a:r>
            <a:endParaRPr lang="tr-TR" i="1" dirty="0">
              <a:solidFill>
                <a:srgbClr val="000000"/>
              </a:solidFill>
            </a:endParaRPr>
          </a:p>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kumimoji="0" lang="tr-TR" i="1" u="none" strike="noStrike" kern="1200" cap="none" spc="0" normalizeH="0" baseline="0" noProof="0" dirty="0">
                <a:ln>
                  <a:noFill/>
                </a:ln>
                <a:solidFill>
                  <a:srgbClr val="000000"/>
                </a:solidFill>
                <a:effectLst/>
                <a:uLnTx/>
                <a:uFillTx/>
                <a:latin typeface="Georgia" pitchFamily="18" charset="0"/>
                <a:ea typeface="+mn-ea"/>
                <a:cs typeface="+mn-cs"/>
              </a:rPr>
              <a:t>Matrah ve vergi artırımı</a:t>
            </a:r>
          </a:p>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kumimoji="0" lang="tr-TR" i="1" u="none" strike="noStrike" kern="1200" cap="none" spc="0" normalizeH="0" baseline="0" noProof="0" dirty="0">
                <a:ln>
                  <a:noFill/>
                </a:ln>
                <a:solidFill>
                  <a:srgbClr val="000000"/>
                </a:solidFill>
                <a:effectLst/>
                <a:uLnTx/>
                <a:uFillTx/>
                <a:latin typeface="Georgia" pitchFamily="18" charset="0"/>
                <a:ea typeface="+mn-ea"/>
                <a:cs typeface="+mn-cs"/>
              </a:rPr>
              <a:t>İşletme kayıtlarının düzeltilmesi</a:t>
            </a:r>
          </a:p>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lang="tr-TR" i="1" dirty="0">
                <a:solidFill>
                  <a:srgbClr val="000000"/>
                </a:solidFill>
              </a:rPr>
              <a:t>Vergi borçlarının yapılandırılması</a:t>
            </a:r>
          </a:p>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lang="tr-TR" i="1" dirty="0">
                <a:solidFill>
                  <a:srgbClr val="000000"/>
                </a:solidFill>
              </a:rPr>
              <a:t>Diğer düzenlemeler</a:t>
            </a:r>
          </a:p>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endParaRPr lang="tr-TR" i="1" dirty="0">
              <a:solidFill>
                <a:srgbClr val="000000"/>
              </a:solidFill>
            </a:endParaRPr>
          </a:p>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endParaRPr kumimoji="0" lang="tr-TR"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38842726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İndirimli Oran Uygulamasında Koşullar</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4">
            <a:extLst>
              <a:ext uri="{FF2B5EF4-FFF2-40B4-BE49-F238E27FC236}">
                <a16:creationId xmlns:a16="http://schemas.microsoft.com/office/drawing/2014/main" id="{B6370BE6-2DD4-4B74-A59F-53237C460495}"/>
              </a:ext>
            </a:extLst>
          </p:cNvPr>
          <p:cNvSpPr/>
          <p:nvPr/>
        </p:nvSpPr>
        <p:spPr bwMode="auto">
          <a:xfrm>
            <a:off x="485018" y="1170040"/>
            <a:ext cx="11269488" cy="970914"/>
          </a:xfrm>
          <a:prstGeom prst="rect">
            <a:avLst/>
          </a:prstGeom>
          <a:solidFill>
            <a:schemeClr val="accent2"/>
          </a:solidFill>
          <a:ln>
            <a:noFill/>
          </a:ln>
          <a:effectLst/>
        </p:spPr>
        <p:txBody>
          <a:bodyPr lIns="211693" tIns="0" rIns="211693" bIns="0" spcCol="1270" anchor="ctr"/>
          <a:lstStyle/>
          <a:p>
            <a:pPr marL="628650" marR="0" lvl="0" indent="0" defTabSz="914400" eaLnBrk="1" fontAlgn="auto" latinLnBrk="0" hangingPunct="1">
              <a:lnSpc>
                <a:spcPct val="100000"/>
              </a:lnSpc>
              <a:spcBef>
                <a:spcPts val="0"/>
              </a:spcBef>
              <a:spcAft>
                <a:spcPts val="0"/>
              </a:spcAft>
              <a:buClrTx/>
              <a:buSzTx/>
              <a:buFontTx/>
              <a:buNone/>
              <a:tabLst/>
              <a:defRPr/>
            </a:pPr>
            <a:r>
              <a:rPr kumimoji="0" lang="tr-TR" b="1" i="1" u="none" strike="noStrike" kern="0" cap="none" spc="0" normalizeH="0" baseline="0" noProof="0" dirty="0">
                <a:ln>
                  <a:noFill/>
                </a:ln>
                <a:solidFill>
                  <a:srgbClr val="FFFFFF"/>
                </a:solidFill>
                <a:effectLst/>
                <a:uLnTx/>
                <a:uFillTx/>
                <a:latin typeface="Georgia"/>
                <a:ea typeface="+mn-ea"/>
                <a:cs typeface="+mn-cs"/>
              </a:rPr>
              <a:t>Yıllık gelir veya kurumlar vergisi beyannamesinin yasal süresinde verilmiş, tahakkuk eden verginin (damga vergisi dahil) süresinde ödenmiş olması (Her yıl için ayrı ayrı aranır.) </a:t>
            </a:r>
          </a:p>
        </p:txBody>
      </p:sp>
      <p:sp>
        <p:nvSpPr>
          <p:cNvPr id="12" name="Rounded Rectangle 4">
            <a:extLst>
              <a:ext uri="{FF2B5EF4-FFF2-40B4-BE49-F238E27FC236}">
                <a16:creationId xmlns:a16="http://schemas.microsoft.com/office/drawing/2014/main" id="{4595A684-6134-4D2D-B56E-555C13DD7AA9}"/>
              </a:ext>
            </a:extLst>
          </p:cNvPr>
          <p:cNvSpPr/>
          <p:nvPr/>
        </p:nvSpPr>
        <p:spPr bwMode="auto">
          <a:xfrm>
            <a:off x="480060" y="2860105"/>
            <a:ext cx="11269488" cy="841768"/>
          </a:xfrm>
          <a:prstGeom prst="rect">
            <a:avLst/>
          </a:prstGeom>
          <a:solidFill>
            <a:schemeClr val="accent2"/>
          </a:solidFill>
          <a:ln>
            <a:noFill/>
          </a:ln>
          <a:effectLst/>
        </p:spPr>
        <p:txBody>
          <a:bodyPr lIns="211693" tIns="0" rIns="211693" bIns="0" spcCol="1270" anchor="ctr"/>
          <a:lstStyle/>
          <a:p>
            <a:pPr marL="628650" marR="0" lvl="0" indent="0" defTabSz="914400" eaLnBrk="1" fontAlgn="auto" latinLnBrk="0" hangingPunct="1">
              <a:lnSpc>
                <a:spcPct val="100000"/>
              </a:lnSpc>
              <a:spcBef>
                <a:spcPts val="0"/>
              </a:spcBef>
              <a:spcAft>
                <a:spcPts val="0"/>
              </a:spcAft>
              <a:buClrTx/>
              <a:buSzTx/>
              <a:buFontTx/>
              <a:buNone/>
              <a:tabLst/>
              <a:defRPr/>
            </a:pPr>
            <a:r>
              <a:rPr kumimoji="0" lang="tr-TR" b="1" i="1" u="none" strike="noStrike" kern="0" cap="none" spc="0" normalizeH="0" baseline="0" noProof="0" dirty="0">
                <a:ln>
                  <a:noFill/>
                </a:ln>
                <a:solidFill>
                  <a:srgbClr val="FFFFFF"/>
                </a:solidFill>
                <a:effectLst/>
                <a:uLnTx/>
                <a:uFillTx/>
                <a:latin typeface="Georgia"/>
                <a:ea typeface="+mn-ea"/>
                <a:cs typeface="+mn-cs"/>
              </a:rPr>
              <a:t>Gelir ve kurumlar vergisi için Kanun’un 2 ve 3. maddelerinden yararlanılmaması (Genel Tebliğ:  ‘‘…bu vergi türü için diğer dönemler de dahil olmak </a:t>
            </a:r>
            <a:r>
              <a:rPr lang="tr-TR" b="1" i="1" kern="0" dirty="0">
                <a:solidFill>
                  <a:srgbClr val="FFFFFF"/>
                </a:solidFill>
                <a:latin typeface="Georgia"/>
              </a:rPr>
              <a:t>üzere…’’ ifadesinden;  </a:t>
            </a:r>
            <a:r>
              <a:rPr kumimoji="0" lang="tr-TR" b="1" i="1" u="none" strike="noStrike" kern="0" cap="none" spc="0" normalizeH="0" baseline="0" noProof="0" dirty="0">
                <a:ln>
                  <a:noFill/>
                </a:ln>
                <a:solidFill>
                  <a:srgbClr val="FFFFFF"/>
                </a:solidFill>
                <a:effectLst/>
                <a:uLnTx/>
                <a:uFillTx/>
                <a:latin typeface="Georgia"/>
                <a:ea typeface="+mn-ea"/>
                <a:cs typeface="+mn-cs"/>
              </a:rPr>
              <a:t>Her yıl için ayrı ayrı bakılmaz, topluca aranır.)</a:t>
            </a:r>
          </a:p>
        </p:txBody>
      </p:sp>
      <p:sp>
        <p:nvSpPr>
          <p:cNvPr id="15" name="Rounded Rectangle 4">
            <a:extLst>
              <a:ext uri="{FF2B5EF4-FFF2-40B4-BE49-F238E27FC236}">
                <a16:creationId xmlns:a16="http://schemas.microsoft.com/office/drawing/2014/main" id="{AB3FFD2D-9FA7-467C-A8CB-1E9CA9C68564}"/>
              </a:ext>
            </a:extLst>
          </p:cNvPr>
          <p:cNvSpPr/>
          <p:nvPr/>
        </p:nvSpPr>
        <p:spPr bwMode="auto">
          <a:xfrm>
            <a:off x="480060" y="2196012"/>
            <a:ext cx="11269488" cy="609919"/>
          </a:xfrm>
          <a:prstGeom prst="rect">
            <a:avLst/>
          </a:prstGeom>
          <a:solidFill>
            <a:srgbClr val="FFFFFF">
              <a:lumMod val="65000"/>
            </a:srgbClr>
          </a:solidFill>
          <a:ln>
            <a:noFill/>
          </a:ln>
          <a:effectLst/>
        </p:spPr>
        <p:txBody>
          <a:bodyPr lIns="211693" tIns="0" rIns="211693" bIns="0" spcCol="1270" anchor="ctr"/>
          <a:lstStyle/>
          <a:p>
            <a:pPr marL="806450" marR="0" lvl="0" indent="-177800" defTabSz="914400" eaLnBrk="1" fontAlgn="auto" latinLnBrk="0" hangingPunct="1">
              <a:lnSpc>
                <a:spcPct val="100000"/>
              </a:lnSpc>
              <a:buClrTx/>
              <a:buSzTx/>
              <a:buFont typeface="Wingdings" pitchFamily="2" charset="2"/>
              <a:buChar char="§"/>
              <a:tabLst/>
              <a:defRPr/>
            </a:pPr>
            <a:r>
              <a:rPr kumimoji="0" lang="tr-TR" sz="1600" b="1" i="1" u="none" strike="noStrike" kern="0" cap="none" spc="0" normalizeH="0" baseline="0" noProof="0" dirty="0">
                <a:ln>
                  <a:noFill/>
                </a:ln>
                <a:solidFill>
                  <a:srgbClr val="FFFFFF"/>
                </a:solidFill>
                <a:effectLst/>
                <a:uLnTx/>
                <a:uFillTx/>
                <a:latin typeface="Georgia"/>
                <a:ea typeface="+mn-ea"/>
                <a:cs typeface="+mn-cs"/>
              </a:rPr>
              <a:t>Beyannamesinin sonradan düzeltilmesi engel değil.</a:t>
            </a:r>
          </a:p>
          <a:p>
            <a:pPr marL="806450" marR="0" lvl="0" indent="-177800" defTabSz="914400" eaLnBrk="1" fontAlgn="auto" latinLnBrk="0" hangingPunct="1">
              <a:lnSpc>
                <a:spcPct val="100000"/>
              </a:lnSpc>
              <a:buClrTx/>
              <a:buSzTx/>
              <a:buFont typeface="Wingdings" pitchFamily="2" charset="2"/>
              <a:buChar char="§"/>
              <a:tabLst/>
              <a:defRPr/>
            </a:pPr>
            <a:r>
              <a:rPr kumimoji="0" lang="tr-TR" sz="1600" b="1" i="1" u="none" strike="noStrike" kern="0" cap="none" spc="0" normalizeH="0" baseline="0" noProof="0" dirty="0">
                <a:ln>
                  <a:noFill/>
                </a:ln>
                <a:solidFill>
                  <a:srgbClr val="FFFFFF"/>
                </a:solidFill>
                <a:effectLst/>
                <a:uLnTx/>
                <a:uFillTx/>
                <a:latin typeface="Georgia"/>
                <a:ea typeface="+mn-ea"/>
                <a:cs typeface="+mn-cs"/>
              </a:rPr>
              <a:t>Zarar, indirim, istisna veya mahsuplar nedeniyle ödenecek vergi çıkmaması engel değil.</a:t>
            </a:r>
          </a:p>
        </p:txBody>
      </p:sp>
      <p:sp>
        <p:nvSpPr>
          <p:cNvPr id="16" name="Text Box 5">
            <a:extLst>
              <a:ext uri="{FF2B5EF4-FFF2-40B4-BE49-F238E27FC236}">
                <a16:creationId xmlns:a16="http://schemas.microsoft.com/office/drawing/2014/main" id="{E816A43F-4CF1-41C9-8C84-690C9866FF8C}"/>
              </a:ext>
            </a:extLst>
          </p:cNvPr>
          <p:cNvSpPr txBox="1">
            <a:spLocks noChangeArrowheads="1"/>
          </p:cNvSpPr>
          <p:nvPr/>
        </p:nvSpPr>
        <p:spPr bwMode="gray">
          <a:xfrm>
            <a:off x="639579" y="1234615"/>
            <a:ext cx="808221" cy="655638"/>
          </a:xfrm>
          <a:prstGeom prst="rect">
            <a:avLst/>
          </a:prstGeom>
          <a:noFill/>
          <a:ln w="9525">
            <a:noFill/>
            <a:miter lim="800000"/>
            <a:headEnd/>
            <a:tailEnd/>
          </a:ln>
          <a:effectLst/>
        </p:spPr>
        <p:txBody>
          <a:bodyPr lIns="64800" tIns="0" rIns="0" bIns="0" anchor="ctr" anchorCtr="0"/>
          <a:lstStyle/>
          <a:p>
            <a:pPr fontAlgn="base">
              <a:spcBef>
                <a:spcPct val="0"/>
              </a:spcBef>
              <a:spcAft>
                <a:spcPct val="0"/>
              </a:spcAft>
              <a:buSzPct val="90000"/>
            </a:pPr>
            <a:r>
              <a:rPr lang="en-GB" sz="6600" i="1" dirty="0">
                <a:solidFill>
                  <a:srgbClr val="FFFFFF"/>
                </a:solidFill>
                <a:latin typeface="Georgia" pitchFamily="18" charset="0"/>
              </a:rPr>
              <a:t>1</a:t>
            </a:r>
          </a:p>
        </p:txBody>
      </p:sp>
      <p:sp>
        <p:nvSpPr>
          <p:cNvPr id="17" name="Text Box 5">
            <a:extLst>
              <a:ext uri="{FF2B5EF4-FFF2-40B4-BE49-F238E27FC236}">
                <a16:creationId xmlns:a16="http://schemas.microsoft.com/office/drawing/2014/main" id="{4E06E1F5-4256-45C9-B529-0C350A759CBE}"/>
              </a:ext>
            </a:extLst>
          </p:cNvPr>
          <p:cNvSpPr txBox="1">
            <a:spLocks noChangeArrowheads="1"/>
          </p:cNvSpPr>
          <p:nvPr/>
        </p:nvSpPr>
        <p:spPr bwMode="gray">
          <a:xfrm>
            <a:off x="563379" y="2849562"/>
            <a:ext cx="808221" cy="655638"/>
          </a:xfrm>
          <a:prstGeom prst="rect">
            <a:avLst/>
          </a:prstGeom>
          <a:noFill/>
          <a:ln w="9525">
            <a:noFill/>
            <a:miter lim="800000"/>
            <a:headEnd/>
            <a:tailEnd/>
          </a:ln>
          <a:effectLst/>
        </p:spPr>
        <p:txBody>
          <a:bodyPr lIns="64800" tIns="0" rIns="0" bIns="0" anchor="ctr" anchorCtr="0"/>
          <a:lstStyle/>
          <a:p>
            <a:pPr fontAlgn="base">
              <a:spcBef>
                <a:spcPct val="0"/>
              </a:spcBef>
              <a:spcAft>
                <a:spcPct val="0"/>
              </a:spcAft>
              <a:buSzPct val="90000"/>
            </a:pPr>
            <a:r>
              <a:rPr lang="tr-TR" sz="6600" i="1" dirty="0">
                <a:solidFill>
                  <a:srgbClr val="FFFFFF"/>
                </a:solidFill>
                <a:latin typeface="Georgia" pitchFamily="18" charset="0"/>
              </a:rPr>
              <a:t>2</a:t>
            </a:r>
            <a:endParaRPr lang="en-GB" sz="6600" i="1" dirty="0">
              <a:solidFill>
                <a:srgbClr val="FFFFFF"/>
              </a:solidFill>
              <a:latin typeface="Georgia" pitchFamily="18" charset="0"/>
            </a:endParaRPr>
          </a:p>
        </p:txBody>
      </p:sp>
      <p:sp>
        <p:nvSpPr>
          <p:cNvPr id="18" name="Rounded Rectangle 4">
            <a:extLst>
              <a:ext uri="{FF2B5EF4-FFF2-40B4-BE49-F238E27FC236}">
                <a16:creationId xmlns:a16="http://schemas.microsoft.com/office/drawing/2014/main" id="{8D28ECDC-3231-4BAA-B21B-6ED4F2B04791}"/>
              </a:ext>
            </a:extLst>
          </p:cNvPr>
          <p:cNvSpPr/>
          <p:nvPr/>
        </p:nvSpPr>
        <p:spPr bwMode="auto">
          <a:xfrm>
            <a:off x="480060" y="3775051"/>
            <a:ext cx="11269488" cy="1619678"/>
          </a:xfrm>
          <a:prstGeom prst="rect">
            <a:avLst/>
          </a:prstGeom>
          <a:solidFill>
            <a:schemeClr val="bg2"/>
          </a:solidFill>
          <a:ln>
            <a:noFill/>
          </a:ln>
          <a:effectLst/>
        </p:spPr>
        <p:txBody>
          <a:bodyPr lIns="211693" tIns="0" rIns="211693" bIns="0" spcCol="1270" anchor="ctr"/>
          <a:lstStyle/>
          <a:p>
            <a:pPr>
              <a:defRPr/>
            </a:pPr>
            <a:r>
              <a:rPr lang="tr-TR" sz="1400" b="1" i="1" kern="0" dirty="0">
                <a:latin typeface="Georgia" panose="02040502050405020303" pitchFamily="18" charset="0"/>
                <a:ea typeface="Times New Roman" panose="02020603050405020304" pitchFamily="18" charset="0"/>
                <a:cs typeface="Times New Roman" panose="02020603050405020304" pitchFamily="18" charset="0"/>
              </a:rPr>
              <a:t>«</a:t>
            </a:r>
            <a:r>
              <a:rPr lang="tr-TR" sz="1400" i="1" dirty="0">
                <a:effectLst/>
                <a:latin typeface="Georgia" panose="02040502050405020303" pitchFamily="18" charset="0"/>
                <a:ea typeface="Times New Roman" panose="02020603050405020304" pitchFamily="18" charset="0"/>
                <a:cs typeface="Times New Roman" panose="02020603050405020304" pitchFamily="18" charset="0"/>
              </a:rPr>
              <a:t>Bu fıkra hükmüne göre artırılan matrahlar, %20 oranında vergilendirilir ve üzerinden ayrıca herhangi bir vergi alınmaz. Ancak, gelir ve kurumlar vergisi mükelleflerinin, </a:t>
            </a:r>
            <a:r>
              <a:rPr lang="tr-TR" sz="1400" b="1" i="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artırımda bulunmak istedikleri yıla ait </a:t>
            </a:r>
            <a:r>
              <a:rPr lang="tr-TR" sz="1400" i="1" dirty="0">
                <a:effectLst/>
                <a:latin typeface="Georgia" panose="02040502050405020303" pitchFamily="18" charset="0"/>
                <a:ea typeface="Times New Roman" panose="02020603050405020304" pitchFamily="18" charset="0"/>
                <a:cs typeface="Times New Roman" panose="02020603050405020304" pitchFamily="18" charset="0"/>
              </a:rPr>
              <a:t>yıllık beyannamelerini kanuni sürelerinde vermiş, bu vergi türlerinden tahakkuk eden vergiler ile ilgili beyannameler üzerinden tahakkuk eden damga vergisini süresinde ödemiş ve </a:t>
            </a:r>
            <a:r>
              <a:rPr lang="tr-TR" sz="1400" b="1" i="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bu vergi türleri için </a:t>
            </a:r>
            <a:r>
              <a:rPr lang="tr-TR" sz="1400" i="1" dirty="0">
                <a:effectLst/>
                <a:latin typeface="Georgia" panose="02040502050405020303" pitchFamily="18" charset="0"/>
                <a:ea typeface="Times New Roman" panose="02020603050405020304" pitchFamily="18" charset="0"/>
                <a:cs typeface="Times New Roman" panose="02020603050405020304" pitchFamily="18" charset="0"/>
              </a:rPr>
              <a:t>bu Kanunun 2 </a:t>
            </a:r>
            <a:r>
              <a:rPr lang="tr-TR" sz="1400" i="1" dirty="0" err="1">
                <a:effectLst/>
                <a:latin typeface="Georgia" panose="02040502050405020303" pitchFamily="18" charset="0"/>
                <a:ea typeface="Times New Roman" panose="02020603050405020304" pitchFamily="18" charset="0"/>
                <a:cs typeface="Times New Roman" panose="02020603050405020304" pitchFamily="18" charset="0"/>
              </a:rPr>
              <a:t>nci</a:t>
            </a:r>
            <a:r>
              <a:rPr lang="tr-TR" sz="1400" i="1" dirty="0">
                <a:effectLst/>
                <a:latin typeface="Georgia" panose="02040502050405020303" pitchFamily="18" charset="0"/>
                <a:ea typeface="Times New Roman" panose="02020603050405020304" pitchFamily="18" charset="0"/>
                <a:cs typeface="Times New Roman" panose="02020603050405020304" pitchFamily="18" charset="0"/>
              </a:rPr>
              <a:t> ve 3 üncü maddesi hükümlerinden yararlanmamış olmaları şartıyla bu fıkra hükmüne göre artırılan matrahları %15 oranında vergilendirilir. İstisna, indirim ve mahsuplar nedeniyle bu beyannameler üzerinden ödenmesi gereken verginin bulunmaması hâlinde de bu hüküm uygulanır.»</a:t>
            </a:r>
            <a:endParaRPr kumimoji="0" lang="tr-TR" sz="1400" b="1" i="1" u="none" strike="noStrike" kern="0" cap="none" spc="0" normalizeH="0" baseline="0" noProof="0" dirty="0">
              <a:ln>
                <a:noFill/>
              </a:ln>
              <a:effectLst/>
              <a:uLnTx/>
              <a:uFillTx/>
              <a:latin typeface="Georgia" panose="02040502050405020303" pitchFamily="18" charset="0"/>
            </a:endParaRPr>
          </a:p>
        </p:txBody>
      </p:sp>
      <p:sp>
        <p:nvSpPr>
          <p:cNvPr id="19" name="Rounded Rectangle 4">
            <a:extLst>
              <a:ext uri="{FF2B5EF4-FFF2-40B4-BE49-F238E27FC236}">
                <a16:creationId xmlns:a16="http://schemas.microsoft.com/office/drawing/2014/main" id="{918F667C-DA96-4A67-8FDA-625EC5A91451}"/>
              </a:ext>
            </a:extLst>
          </p:cNvPr>
          <p:cNvSpPr/>
          <p:nvPr/>
        </p:nvSpPr>
        <p:spPr bwMode="auto">
          <a:xfrm>
            <a:off x="475142" y="5453230"/>
            <a:ext cx="11269488" cy="841768"/>
          </a:xfrm>
          <a:prstGeom prst="rect">
            <a:avLst/>
          </a:prstGeom>
          <a:solidFill>
            <a:srgbClr val="FF0000"/>
          </a:solidFill>
          <a:ln>
            <a:noFill/>
          </a:ln>
          <a:effectLst/>
        </p:spPr>
        <p:txBody>
          <a:bodyPr lIns="211693" tIns="0" rIns="211693" bIns="0" spcCol="1270" anchor="ctr"/>
          <a:lstStyle/>
          <a:p>
            <a:pPr>
              <a:defRPr/>
            </a:pPr>
            <a:r>
              <a:rPr lang="tr-TR" sz="1600" b="1" i="1" kern="0" dirty="0">
                <a:solidFill>
                  <a:schemeClr val="bg1"/>
                </a:solidFill>
                <a:latin typeface="Georgia" panose="02040502050405020303" pitchFamily="18" charset="0"/>
                <a:ea typeface="Times New Roman" panose="02020603050405020304" pitchFamily="18" charset="0"/>
                <a:cs typeface="Times New Roman" panose="02020603050405020304" pitchFamily="18" charset="0"/>
              </a:rPr>
              <a:t>«</a:t>
            </a:r>
            <a:r>
              <a:rPr lang="tr-TR" sz="1600" i="1" dirty="0">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rPr>
              <a:t>Tebliğde yer alan «herhangi bir yıl» ibaresine Kanun’da yer verilmediği gibi Kanun’un ruhundan da böyle bir anlamın çıkmadığı görülmektedir.» (Danıştay Dokuzuncu Dairesinin 08.11.2022 </a:t>
            </a:r>
            <a:r>
              <a:rPr lang="tr-TR" sz="1600" i="1" dirty="0">
                <a:solidFill>
                  <a:schemeClr val="bg1"/>
                </a:solidFill>
                <a:latin typeface="Georgia" panose="02040502050405020303" pitchFamily="18" charset="0"/>
                <a:ea typeface="Times New Roman" panose="02020603050405020304" pitchFamily="18" charset="0"/>
                <a:cs typeface="Times New Roman" panose="02020603050405020304" pitchFamily="18" charset="0"/>
              </a:rPr>
              <a:t>tarih ve E:2020/3861 K:2022/5480 sayılı Kararı)</a:t>
            </a:r>
            <a:endParaRPr kumimoji="0" lang="tr-TR" sz="1600" b="1" i="1" u="none" strike="noStrike" kern="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065912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Matrah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Eksik veya Fazla Beyan</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F6D190AC-0A0E-49E2-A04E-604B3A104596}"/>
              </a:ext>
            </a:extLst>
          </p:cNvPr>
          <p:cNvSpPr txBox="1">
            <a:spLocks/>
          </p:cNvSpPr>
          <p:nvPr/>
        </p:nvSpPr>
        <p:spPr bwMode="auto">
          <a:xfrm>
            <a:off x="533400" y="1268362"/>
            <a:ext cx="11289709" cy="16427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Eksik tahakkuk: </a:t>
            </a:r>
            <a:r>
              <a:rPr kumimoji="0" lang="tr-TR" sz="1600" i="1" u="none" strike="noStrike" kern="1200" cap="none" spc="0" normalizeH="0" baseline="0" noProof="0" dirty="0">
                <a:ln>
                  <a:noFill/>
                </a:ln>
                <a:solidFill>
                  <a:srgbClr val="000000"/>
                </a:solidFill>
                <a:effectLst/>
                <a:uLnTx/>
                <a:uFillTx/>
                <a:latin typeface="Georgia" pitchFamily="18" charset="0"/>
                <a:ea typeface="+mn-ea"/>
                <a:cs typeface="+mn-cs"/>
              </a:rPr>
              <a:t>M</a:t>
            </a:r>
            <a:r>
              <a:rPr lang="tr-TR" sz="1600" i="1" dirty="0" err="1">
                <a:solidFill>
                  <a:srgbClr val="000000"/>
                </a:solidFill>
              </a:rPr>
              <a:t>atrah</a:t>
            </a:r>
            <a:r>
              <a:rPr lang="tr-TR" sz="1600" i="1" dirty="0">
                <a:solidFill>
                  <a:srgbClr val="000000"/>
                </a:solidFill>
              </a:rPr>
              <a:t> veya vergi artırımı ile ilgili olarak </a:t>
            </a:r>
            <a:r>
              <a:rPr lang="tr-TR" sz="1600" i="1" dirty="0">
                <a:solidFill>
                  <a:srgbClr val="C00000"/>
                </a:solidFill>
              </a:rPr>
              <a:t>doğru beyan yapılmaması</a:t>
            </a:r>
            <a:r>
              <a:rPr lang="tr-TR" sz="1600" i="1" dirty="0">
                <a:solidFill>
                  <a:srgbClr val="000000"/>
                </a:solidFill>
              </a:rPr>
              <a:t> veya </a:t>
            </a:r>
            <a:r>
              <a:rPr lang="tr-TR" sz="1600" i="1" dirty="0">
                <a:solidFill>
                  <a:srgbClr val="C00000"/>
                </a:solidFill>
              </a:rPr>
              <a:t>vergi hataları </a:t>
            </a:r>
            <a:r>
              <a:rPr lang="tr-TR" sz="1600" i="1" dirty="0">
                <a:solidFill>
                  <a:srgbClr val="000000"/>
                </a:solidFill>
              </a:rPr>
              <a:t>nedeniyle eksik tahakkuk eden vergiler, ilk taksit ödeme süresinin sonunda tahakkuk etmiş sayılır ve ödenmemesi hâlinde 6183 sayılı Kanuna göre takip edilir. Kanun hükümlerinin ihlal edilmemiş olması şartıyla mükellefe bildirimde bulunularak eksik tahakkuk eden tutarın </a:t>
            </a:r>
            <a:r>
              <a:rPr lang="tr-TR" sz="1600" i="1" dirty="0">
                <a:solidFill>
                  <a:srgbClr val="C00000"/>
                </a:solidFill>
              </a:rPr>
              <a:t>bir ay içinde geç ödeme zammı ile birlikte </a:t>
            </a:r>
            <a:r>
              <a:rPr lang="tr-TR" sz="1600" i="1" dirty="0">
                <a:solidFill>
                  <a:srgbClr val="000000"/>
                </a:solidFill>
              </a:rPr>
              <a:t>ödenmesi istenir, verilen sürede ödeme yapılması hâlinde eksik tahakkuk eden vergiler açısından </a:t>
            </a:r>
            <a:r>
              <a:rPr lang="tr-TR" sz="1600" b="1" i="1" dirty="0">
                <a:solidFill>
                  <a:srgbClr val="C00000"/>
                </a:solidFill>
              </a:rPr>
              <a:t>Kanun hükümleri ihlal edilmiş sayılmaz</a:t>
            </a:r>
            <a:r>
              <a:rPr lang="tr-TR" sz="1600" i="1" dirty="0">
                <a:solidFill>
                  <a:srgbClr val="000000"/>
                </a:solidFill>
              </a:rPr>
              <a:t>.</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lang="tr-TR" sz="1600" b="1" i="1" dirty="0">
                <a:solidFill>
                  <a:srgbClr val="000000"/>
                </a:solidFill>
              </a:rPr>
              <a:t>Fazla tahakkuk: </a:t>
            </a:r>
            <a:r>
              <a:rPr lang="tr-TR" sz="1600" i="1" dirty="0">
                <a:solidFill>
                  <a:srgbClr val="000000"/>
                </a:solidFill>
              </a:rPr>
              <a:t>Matrahlar, Kanun’da belirlenen orandan az olmamak üzere artırılır. </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lang="en-US" sz="1600" i="1" dirty="0">
              <a:solidFill>
                <a:srgbClr val="000000"/>
              </a:solidFill>
            </a:endParaRPr>
          </a:p>
          <a:p>
            <a:pPr marL="174625" marR="0" lvl="0" indent="-174625" algn="l" defTabSz="914400" rtl="0" eaLnBrk="1" fontAlgn="base" latinLnBrk="0" hangingPunct="1">
              <a:lnSpc>
                <a:spcPct val="100000"/>
              </a:lnSpc>
              <a:spcBef>
                <a:spcPct val="0"/>
              </a:spcBef>
              <a:spcAft>
                <a:spcPts val="900"/>
              </a:spcAft>
              <a:buClr>
                <a:srgbClr val="000000"/>
              </a:buClr>
              <a:buSzTx/>
              <a:buFontTx/>
              <a:buNone/>
              <a:tabLst/>
              <a:defRPr/>
            </a:pPr>
            <a:endParaRPr kumimoji="0" lang="en-GB" sz="16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12" name="Content Placeholder 2">
            <a:extLst>
              <a:ext uri="{FF2B5EF4-FFF2-40B4-BE49-F238E27FC236}">
                <a16:creationId xmlns:a16="http://schemas.microsoft.com/office/drawing/2014/main" id="{CCA599A5-C1AC-4D4E-B824-D560EF593C0F}"/>
              </a:ext>
            </a:extLst>
          </p:cNvPr>
          <p:cNvSpPr txBox="1">
            <a:spLocks/>
          </p:cNvSpPr>
          <p:nvPr/>
        </p:nvSpPr>
        <p:spPr bwMode="auto">
          <a:xfrm>
            <a:off x="527901" y="3348541"/>
            <a:ext cx="11289709" cy="2933059"/>
          </a:xfrm>
          <a:prstGeom prst="rect">
            <a:avLst/>
          </a:prstGeom>
          <a:solidFill>
            <a:schemeClr val="bg2"/>
          </a:solid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176213" lvl="0" indent="-176213" algn="just" hangingPunct="0">
              <a:lnSpc>
                <a:spcPct val="115000"/>
              </a:lnSpc>
              <a:spcBef>
                <a:spcPts val="0"/>
              </a:spcBef>
              <a:spcAft>
                <a:spcPts val="0"/>
              </a:spcAft>
              <a:buFont typeface="Symbol" panose="05050102010706020507" pitchFamily="18" charset="2"/>
              <a:buChar char=""/>
            </a:pPr>
            <a:r>
              <a:rPr lang="tr-TR" sz="1400" b="1" i="1" dirty="0">
                <a:effectLst/>
                <a:ea typeface="Batang" panose="02030600000101010101" pitchFamily="18" charset="-127"/>
              </a:rPr>
              <a:t>Danıştay Dördüncü Dairesinin, 06.10.2020 tarih ve E:2020/2183 K:2020/3476 sayılı kararı</a:t>
            </a:r>
          </a:p>
          <a:p>
            <a:pPr marL="342900" lvl="0" indent="-166688" algn="just" hangingPunct="0">
              <a:lnSpc>
                <a:spcPct val="115000"/>
              </a:lnSpc>
              <a:spcBef>
                <a:spcPts val="0"/>
              </a:spcBef>
              <a:spcAft>
                <a:spcPts val="0"/>
              </a:spcAft>
              <a:buFont typeface="Georgia" panose="02040502050405020303" pitchFamily="18" charset="0"/>
              <a:buChar char="-"/>
            </a:pPr>
            <a:r>
              <a:rPr lang="tr-TR" sz="1400" i="1" dirty="0">
                <a:solidFill>
                  <a:srgbClr val="000000"/>
                </a:solidFill>
                <a:effectLst/>
                <a:ea typeface="Calibri" panose="020F0502020204030204" pitchFamily="34" charset="0"/>
                <a:cs typeface="Times New Roman" panose="02020603050405020304" pitchFamily="18" charset="0"/>
              </a:rPr>
              <a:t>Davacı şirketin 7143 sayılı Kanun’da yer alan asgari matrah oranını beyan etmek istediği, </a:t>
            </a:r>
            <a:endParaRPr lang="en-US" sz="1400" dirty="0">
              <a:effectLst/>
              <a:ea typeface="Times New Roman" panose="02020603050405020304" pitchFamily="18" charset="0"/>
            </a:endParaRPr>
          </a:p>
          <a:p>
            <a:pPr marL="342900" lvl="0" indent="-166688" algn="just" hangingPunct="0">
              <a:lnSpc>
                <a:spcPct val="115000"/>
              </a:lnSpc>
              <a:spcBef>
                <a:spcPts val="0"/>
              </a:spcBef>
              <a:spcAft>
                <a:spcPts val="0"/>
              </a:spcAft>
              <a:buFont typeface="Georgia" panose="02040502050405020303" pitchFamily="18" charset="0"/>
              <a:buChar char="-"/>
            </a:pPr>
            <a:r>
              <a:rPr lang="tr-TR" sz="1400" i="1" dirty="0">
                <a:solidFill>
                  <a:srgbClr val="000000"/>
                </a:solidFill>
                <a:effectLst/>
                <a:ea typeface="Calibri" panose="020F0502020204030204" pitchFamily="34" charset="0"/>
                <a:cs typeface="Times New Roman" panose="02020603050405020304" pitchFamily="18" charset="0"/>
              </a:rPr>
              <a:t>İlgili Kanun hükmü gereği dava konusu dönemde ticari hayatın olağan akışına uygun olarak davacının 2017 kurumlar vergisi matrahının %15'ini beyan etme olanağı varken, %100 oranında matrah artırımında bulunmasının ticari hayatın olağan akışına aykırı olduğu, </a:t>
            </a:r>
            <a:endParaRPr lang="en-US" sz="1400" dirty="0">
              <a:effectLst/>
              <a:ea typeface="Times New Roman" panose="02020603050405020304" pitchFamily="18" charset="0"/>
            </a:endParaRPr>
          </a:p>
          <a:p>
            <a:pPr marL="342900" lvl="0" indent="-166688" algn="just" hangingPunct="0">
              <a:lnSpc>
                <a:spcPct val="115000"/>
              </a:lnSpc>
              <a:spcBef>
                <a:spcPts val="0"/>
              </a:spcBef>
              <a:spcAft>
                <a:spcPts val="0"/>
              </a:spcAft>
              <a:buFont typeface="Georgia" panose="02040502050405020303" pitchFamily="18" charset="0"/>
              <a:buChar char="-"/>
            </a:pPr>
            <a:r>
              <a:rPr lang="tr-TR" sz="1400" i="1" dirty="0">
                <a:solidFill>
                  <a:srgbClr val="000000"/>
                </a:solidFill>
                <a:effectLst/>
                <a:ea typeface="Calibri" panose="020F0502020204030204" pitchFamily="34" charset="0"/>
                <a:cs typeface="Times New Roman" panose="02020603050405020304" pitchFamily="18" charset="0"/>
              </a:rPr>
              <a:t>Bu haliyle de yapılan matrah artırım oranının yanlışlıkla yazıldığının kabulü gerektiği</a:t>
            </a:r>
            <a:endParaRPr lang="en-US" sz="1400" dirty="0">
              <a:effectLst/>
              <a:ea typeface="Times New Roman" panose="02020603050405020304" pitchFamily="18" charset="0"/>
            </a:endParaRPr>
          </a:p>
          <a:p>
            <a:pPr algn="just">
              <a:spcBef>
                <a:spcPts val="0"/>
              </a:spcBef>
              <a:spcAft>
                <a:spcPts val="0"/>
              </a:spcAft>
            </a:pPr>
            <a:r>
              <a:rPr lang="tr-TR" sz="1400" i="1" dirty="0">
                <a:solidFill>
                  <a:srgbClr val="000000"/>
                </a:solidFill>
                <a:effectLst/>
                <a:ea typeface="Times New Roman" panose="02020603050405020304" pitchFamily="18" charset="0"/>
              </a:rPr>
              <a:t>gerekçeleriyle, davalı idareye yapılan başvurunun reddine ilişkin işlemde hukuka uyarlık bulunmadığı sonucuna ulaşılmış ve aksi yöndeki </a:t>
            </a:r>
            <a:r>
              <a:rPr lang="tr-TR" sz="1400" i="1" dirty="0">
                <a:effectLst/>
                <a:ea typeface="Batang" panose="02030600000101010101" pitchFamily="18" charset="-127"/>
              </a:rPr>
              <a:t>temyize konu Bölge İdare Mahkemesi kararı bozulmuştur. </a:t>
            </a:r>
          </a:p>
          <a:p>
            <a:pPr marL="176213" indent="-176213" algn="just" hangingPunct="0">
              <a:lnSpc>
                <a:spcPct val="115000"/>
              </a:lnSpc>
              <a:spcBef>
                <a:spcPts val="0"/>
              </a:spcBef>
              <a:spcAft>
                <a:spcPts val="0"/>
              </a:spcAft>
              <a:buFont typeface="Symbol" panose="05050102010706020507" pitchFamily="18" charset="2"/>
              <a:buChar char=""/>
            </a:pPr>
            <a:r>
              <a:rPr lang="tr-TR" sz="1400" b="1" i="1" dirty="0">
                <a:ea typeface="Batang" panose="02030600000101010101" pitchFamily="18" charset="-127"/>
              </a:rPr>
              <a:t>Aynı yönde BİM Kararı: 12.02.2020 E:2019/2867 K:2020/217 sayılı karar.</a:t>
            </a:r>
          </a:p>
          <a:p>
            <a:pPr algn="just">
              <a:spcBef>
                <a:spcPts val="0"/>
              </a:spcBef>
              <a:spcAft>
                <a:spcPts val="0"/>
              </a:spcAft>
            </a:pPr>
            <a:endParaRPr kumimoji="0" lang="en-GB" sz="1400" b="0" i="1"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71059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Gelir &amp; Kurumlar Vergisi Matrah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Diğer Konular</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F6D190AC-0A0E-49E2-A04E-604B3A104596}"/>
              </a:ext>
            </a:extLst>
          </p:cNvPr>
          <p:cNvSpPr txBox="1">
            <a:spLocks/>
          </p:cNvSpPr>
          <p:nvPr/>
        </p:nvSpPr>
        <p:spPr bwMode="auto">
          <a:xfrm>
            <a:off x="533400" y="1337192"/>
            <a:ext cx="11289709" cy="449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Kıst dönemde </a:t>
            </a: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faaliyet gösteren mükellefler için asgari matrahlar, çalışılan ay sayısı dikkate alınarak hesaplanır.</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Kanun’un yayınlandığı tarihten önce </a:t>
            </a: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kesinleşen tarhiyatlar </a:t>
            </a: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matrah artırımında ilgili dönem beyanı ile birlikte dikkate alınır.</a:t>
            </a:r>
          </a:p>
          <a:p>
            <a:pPr marL="231775" indent="-231775">
              <a:buClr>
                <a:srgbClr val="000000"/>
              </a:buClr>
              <a:buFont typeface="Wingdings" pitchFamily="2" charset="2"/>
              <a:buChar char="§"/>
            </a:pPr>
            <a:r>
              <a:rPr lang="tr-TR" sz="1600" i="1" dirty="0">
                <a:solidFill>
                  <a:srgbClr val="000000"/>
                </a:solidFill>
              </a:rPr>
              <a:t>Matrah artırımında bulunulan 2023 ve izleyen yıllar kârından mahsup edilemez.</a:t>
            </a:r>
            <a:r>
              <a:rPr lang="tr-TR" sz="1600" b="1" i="1" dirty="0">
                <a:solidFill>
                  <a:srgbClr val="FF0000"/>
                </a:solidFill>
              </a:rPr>
              <a:t> 2018-2021 yıllarına ait zararların %50’si </a:t>
            </a:r>
            <a:r>
              <a:rPr lang="tr-TR" sz="1600" b="1" i="1" dirty="0">
                <a:solidFill>
                  <a:srgbClr val="000000"/>
                </a:solidFill>
              </a:rPr>
              <a:t>2022 ve izleyen yıllar kârlarından, </a:t>
            </a:r>
            <a:r>
              <a:rPr lang="tr-TR" sz="1600" b="1" i="1" dirty="0">
                <a:solidFill>
                  <a:srgbClr val="FF0000"/>
                </a:solidFill>
              </a:rPr>
              <a:t>2022 yılına ait zararın ise tamamı</a:t>
            </a:r>
            <a:r>
              <a:rPr lang="tr-TR" sz="1600" b="1" i="1" dirty="0">
                <a:solidFill>
                  <a:srgbClr val="000000"/>
                </a:solidFill>
              </a:rPr>
              <a:t> </a:t>
            </a:r>
            <a:endParaRPr lang="en-US" sz="1600"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Matrah artıranların, GVK geçici madde 61 kapsamında tevkifata tabi kazançları için de matrah artırmaları şarttır.</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Geçmiş yıl zararları ve tevkif suretiyle ödenen vergiler matrah artırımı dolayısıyla hesaplanan vergilerden mahsup edilemez.</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Ödenen vergiler gelir ve kurumlar vergisi hesabında </a:t>
            </a: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gider yazılamaz</a:t>
            </a: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İade olunacak vergilerle </a:t>
            </a: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sınırlı inceleme </a:t>
            </a:r>
            <a:r>
              <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rPr>
              <a:t>yapılabilir.</a:t>
            </a:r>
          </a:p>
          <a:p>
            <a:pPr marL="231775" indent="-231775">
              <a:buClr>
                <a:srgbClr val="000000"/>
              </a:buClr>
              <a:buFont typeface="Wingdings" pitchFamily="2" charset="2"/>
              <a:buChar char="§"/>
            </a:pPr>
            <a:r>
              <a:rPr lang="tr-TR" sz="1600" b="1" i="1" dirty="0">
                <a:solidFill>
                  <a:srgbClr val="FF0000"/>
                </a:solidFill>
              </a:rPr>
              <a:t>2022 yılına ilişkin yıllık beyannamelerde hesaplanan vergilerinden mahsup edilemeyen geçici vergiler iade edilmez.</a:t>
            </a:r>
            <a:endParaRPr kumimoji="0" lang="tr-TR" sz="1600" b="1" i="1" u="none" strike="noStrike" kern="1200" cap="none" spc="0" normalizeH="0" baseline="0" noProof="0" dirty="0">
              <a:ln>
                <a:noFill/>
              </a:ln>
              <a:solidFill>
                <a:srgbClr val="FF0000"/>
              </a:solidFill>
              <a:effectLst/>
              <a:uLnTx/>
              <a:uFillTx/>
              <a:latin typeface="Georgia" pitchFamily="18" charset="0"/>
              <a:ea typeface="+mn-ea"/>
              <a:cs typeface="+mn-cs"/>
            </a:endParaRPr>
          </a:p>
          <a:p>
            <a:pPr marL="174625" marR="0" lvl="0" indent="-174625" algn="l" defTabSz="914400" rtl="0" eaLnBrk="1" fontAlgn="base" latinLnBrk="0" hangingPunct="1">
              <a:lnSpc>
                <a:spcPct val="100000"/>
              </a:lnSpc>
              <a:spcBef>
                <a:spcPct val="0"/>
              </a:spcBef>
              <a:spcAft>
                <a:spcPts val="900"/>
              </a:spcAft>
              <a:buClr>
                <a:srgbClr val="000000"/>
              </a:buClr>
              <a:buSzTx/>
              <a:buFontTx/>
              <a:buNone/>
              <a:tabLst/>
              <a:defRPr/>
            </a:pPr>
            <a:endParaRPr kumimoji="0" lang="en-GB" sz="16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4019605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dirty="0">
                <a:solidFill>
                  <a:srgbClr val="000000"/>
                </a:solidFill>
                <a:latin typeface="Georgia" panose="02040502050405020303" pitchFamily="18" charset="0"/>
              </a:rPr>
              <a:t>Gelir ve Kurumlar Vergisi Stopajında Matrah Artırımı</a:t>
            </a:r>
            <a:endParaRPr lang="en-US" sz="2400" b="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849CDDDB-C07C-4ABA-AC3C-53A13CA56A19}"/>
              </a:ext>
            </a:extLst>
          </p:cNvPr>
          <p:cNvSpPr txBox="1">
            <a:spLocks/>
          </p:cNvSpPr>
          <p:nvPr/>
        </p:nvSpPr>
        <p:spPr bwMode="auto">
          <a:xfrm>
            <a:off x="646175" y="1216483"/>
            <a:ext cx="11064043" cy="482236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Gelir Vergisi Kanunu’nun 94. maddesinin birinci fıkrasının</a:t>
            </a:r>
          </a:p>
          <a:p>
            <a:pPr marL="452438" marR="0" lvl="2" indent="-187325" algn="l" defTabSz="914400" rtl="0" eaLnBrk="1" fontAlgn="base" latinLnBrk="0" hangingPunct="1">
              <a:lnSpc>
                <a:spcPct val="100000"/>
              </a:lnSpc>
              <a:spcBef>
                <a:spcPts val="0"/>
              </a:spcBef>
              <a:spcAft>
                <a:spcPts val="0"/>
              </a:spcAft>
              <a:buClr>
                <a:srgbClr val="000000"/>
              </a:buClr>
              <a:buSzTx/>
              <a:buFont typeface="Georgia" pitchFamily="18"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1 numaralı bendinde yer alan ücret ödemeleri</a:t>
            </a:r>
          </a:p>
          <a:p>
            <a:pPr marL="452438" marR="0" lvl="2" indent="-187325" algn="l" defTabSz="914400" rtl="0" eaLnBrk="1" fontAlgn="base" latinLnBrk="0" hangingPunct="1">
              <a:lnSpc>
                <a:spcPct val="100000"/>
              </a:lnSpc>
              <a:spcBef>
                <a:spcPts val="0"/>
              </a:spcBef>
              <a:spcAft>
                <a:spcPts val="0"/>
              </a:spcAft>
              <a:buClr>
                <a:srgbClr val="000000"/>
              </a:buClr>
              <a:buSzTx/>
              <a:buFont typeface="Georgia" pitchFamily="18"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2 numaralı bendinde yer alan serbest meslek ödemeleri</a:t>
            </a:r>
          </a:p>
          <a:p>
            <a:pPr marL="452438" marR="0" lvl="2" indent="-187325" algn="l" defTabSz="914400" rtl="0" eaLnBrk="1" fontAlgn="base" latinLnBrk="0" hangingPunct="1">
              <a:lnSpc>
                <a:spcPct val="100000"/>
              </a:lnSpc>
              <a:spcBef>
                <a:spcPts val="0"/>
              </a:spcBef>
              <a:spcAft>
                <a:spcPts val="0"/>
              </a:spcAft>
              <a:buClr>
                <a:srgbClr val="000000"/>
              </a:buClr>
              <a:buSzTx/>
              <a:buFont typeface="Georgia" pitchFamily="18"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3 numaralı bendinde yer alan inşaat işleri istihkak bedelleri</a:t>
            </a:r>
          </a:p>
          <a:p>
            <a:pPr marL="452438" marR="0" lvl="2" indent="-187325" algn="l" defTabSz="914400" rtl="0" eaLnBrk="1" fontAlgn="base" latinLnBrk="0" hangingPunct="1">
              <a:lnSpc>
                <a:spcPct val="100000"/>
              </a:lnSpc>
              <a:spcBef>
                <a:spcPts val="0"/>
              </a:spcBef>
              <a:spcAft>
                <a:spcPts val="0"/>
              </a:spcAft>
              <a:buClr>
                <a:srgbClr val="000000"/>
              </a:buClr>
              <a:buSzTx/>
              <a:buFont typeface="Georgia" pitchFamily="18"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5 numaralı bendinde yer alan kira ödemeleri</a:t>
            </a:r>
          </a:p>
          <a:p>
            <a:pPr marL="452438" lvl="2" indent="-187325">
              <a:spcBef>
                <a:spcPts val="0"/>
              </a:spcBef>
              <a:spcAft>
                <a:spcPts val="0"/>
              </a:spcAft>
              <a:buClr>
                <a:srgbClr val="000000"/>
              </a:buClr>
            </a:pPr>
            <a:r>
              <a:rPr lang="tr-TR" sz="1800" b="1" i="1" dirty="0">
                <a:solidFill>
                  <a:srgbClr val="FF0000"/>
                </a:solidFill>
              </a:rPr>
              <a:t>6 numaralı bendinde yer alan kâr payı ödemelerinden</a:t>
            </a:r>
            <a:endParaRPr lang="en-US" sz="1800" b="1" i="1" dirty="0">
              <a:solidFill>
                <a:srgbClr val="FF0000"/>
              </a:solidFill>
            </a:endParaRPr>
          </a:p>
          <a:p>
            <a:pPr marL="452438" lvl="2" indent="-187325">
              <a:spcBef>
                <a:spcPts val="0"/>
              </a:spcBef>
              <a:spcAft>
                <a:spcPts val="0"/>
              </a:spcAft>
              <a:buClr>
                <a:srgbClr val="000000"/>
              </a:buClr>
            </a:pPr>
            <a:r>
              <a:rPr lang="tr-TR" sz="1800" i="1" dirty="0">
                <a:solidFill>
                  <a:srgbClr val="000000"/>
                </a:solidFill>
              </a:rPr>
              <a:t>11 numaralı bendinde yer alan çiftçilere yapılan ödemeler</a:t>
            </a:r>
            <a:endParaRPr lang="en-US" sz="1800" i="1" dirty="0">
              <a:solidFill>
                <a:srgbClr val="000000"/>
              </a:solidFill>
            </a:endParaRPr>
          </a:p>
          <a:p>
            <a:pPr marL="452438" lvl="2" indent="-187325">
              <a:spcBef>
                <a:spcPts val="0"/>
              </a:spcBef>
              <a:spcAft>
                <a:spcPts val="0"/>
              </a:spcAft>
              <a:buClr>
                <a:srgbClr val="000000"/>
              </a:buClr>
            </a:pPr>
            <a:r>
              <a:rPr lang="tr-TR" sz="1800" i="1" dirty="0">
                <a:solidFill>
                  <a:srgbClr val="000000"/>
                </a:solidFill>
              </a:rPr>
              <a:t>13 numaralı bendinde yer alan esnaf muaflığından yararlananlara yapılan ödemeler</a:t>
            </a:r>
            <a:endParaRPr lang="en-US" sz="1800" i="1" dirty="0">
              <a:solidFill>
                <a:srgbClr val="000000"/>
              </a:solidFill>
            </a:endParaRPr>
          </a:p>
          <a:p>
            <a:pPr marL="231775" marR="0" lvl="2" indent="-231775" algn="l" defTabSz="914400" rtl="0" eaLnBrk="1" fontAlgn="base" latinLnBrk="0" hangingPunct="1">
              <a:lnSpc>
                <a:spcPct val="100000"/>
              </a:lnSpc>
              <a:spcBef>
                <a:spcPts val="600"/>
              </a:spcBef>
              <a:spcAft>
                <a:spcPts val="6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Kurumlar Vergisi Kanunu’nun 15. maddesinin</a:t>
            </a:r>
          </a:p>
          <a:p>
            <a:pPr marL="452438" marR="0" lvl="2" indent="-187325">
              <a:lnSpc>
                <a:spcPct val="100000"/>
              </a:lnSpc>
              <a:spcBef>
                <a:spcPts val="0"/>
              </a:spcBef>
              <a:spcAft>
                <a:spcPts val="0"/>
              </a:spcAft>
              <a:buClr>
                <a:srgbClr val="000000"/>
              </a:buClr>
              <a:buSzTx/>
              <a:tabLst>
                <a:tab pos="228600" algn="l"/>
              </a:tabLst>
              <a:defRPr/>
            </a:pPr>
            <a:r>
              <a:rPr lang="tr-TR" sz="1800" i="1" dirty="0">
                <a:solidFill>
                  <a:srgbClr val="000000"/>
                </a:solidFill>
              </a:rPr>
              <a:t>Birinci fıkrasının (a) bendinde yer alan inşaat işleri istihkak bedelleri</a:t>
            </a:r>
          </a:p>
          <a:p>
            <a:pPr marL="452438" marR="0" lvl="2" indent="-187325">
              <a:lnSpc>
                <a:spcPct val="100000"/>
              </a:lnSpc>
              <a:spcBef>
                <a:spcPts val="0"/>
              </a:spcBef>
              <a:spcAft>
                <a:spcPts val="0"/>
              </a:spcAft>
              <a:buClr>
                <a:srgbClr val="000000"/>
              </a:buClr>
              <a:buSzTx/>
              <a:tabLst>
                <a:tab pos="571500" algn="l"/>
              </a:tabLst>
              <a:defRPr/>
            </a:pPr>
            <a:r>
              <a:rPr lang="tr-TR" sz="1800" i="1" dirty="0">
                <a:solidFill>
                  <a:srgbClr val="000000"/>
                </a:solidFill>
              </a:rPr>
              <a:t>Birinci fıkrasının (b) bendinde yer alan kooperatiflere ödenen kira bedelleri</a:t>
            </a:r>
          </a:p>
          <a:p>
            <a:pPr marL="452438" marR="0" lvl="2" indent="-187325">
              <a:lnSpc>
                <a:spcPct val="100000"/>
              </a:lnSpc>
              <a:spcBef>
                <a:spcPts val="0"/>
              </a:spcBef>
              <a:spcAft>
                <a:spcPts val="0"/>
              </a:spcAft>
              <a:buClr>
                <a:srgbClr val="000000"/>
              </a:buClr>
              <a:buSzTx/>
              <a:tabLst>
                <a:tab pos="571500" algn="l"/>
              </a:tabLst>
              <a:defRPr/>
            </a:pPr>
            <a:r>
              <a:rPr lang="tr-TR" sz="1800" b="1" i="1" dirty="0">
                <a:solidFill>
                  <a:srgbClr val="FF0000"/>
                </a:solidFill>
              </a:rPr>
              <a:t>İkinci fıkrasında yer alan kâr payı ödemeleri</a:t>
            </a:r>
          </a:p>
          <a:p>
            <a:pPr marL="342900" marR="0" lvl="0" indent="-342900" algn="l" defTabSz="914400" rtl="0" eaLnBrk="1" fontAlgn="base"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Kurumlar Vergisi Kanunu’nun 30. maddesinin</a:t>
            </a:r>
          </a:p>
          <a:p>
            <a:pPr marL="452438" lvl="2" indent="-187325">
              <a:spcBef>
                <a:spcPts val="0"/>
              </a:spcBef>
              <a:spcAft>
                <a:spcPts val="0"/>
              </a:spcAft>
              <a:buClr>
                <a:srgbClr val="000000"/>
              </a:buClr>
              <a:tabLst>
                <a:tab pos="228600" algn="l"/>
              </a:tabLst>
            </a:pPr>
            <a:r>
              <a:rPr lang="tr-TR" sz="1800" i="1" dirty="0">
                <a:solidFill>
                  <a:srgbClr val="000000"/>
                </a:solidFill>
              </a:rPr>
              <a:t>Birinci fıkrasının (a) bendinde yer alan yıllara yaygın inşaat işleri istihkak bedelleri</a:t>
            </a:r>
          </a:p>
          <a:p>
            <a:pPr marL="452438" lvl="2" indent="-187325">
              <a:spcBef>
                <a:spcPts val="0"/>
              </a:spcBef>
              <a:spcAft>
                <a:spcPts val="0"/>
              </a:spcAft>
              <a:buClr>
                <a:srgbClr val="000000"/>
              </a:buClr>
              <a:tabLst>
                <a:tab pos="228600" algn="l"/>
              </a:tabLst>
            </a:pPr>
            <a:r>
              <a:rPr lang="tr-TR" sz="1800" b="1" i="1" dirty="0">
                <a:solidFill>
                  <a:srgbClr val="FF0000"/>
                </a:solidFill>
              </a:rPr>
              <a:t>Üçüncü fıkrasında yer alan kâr payı ödemeleri</a:t>
            </a:r>
            <a:endParaRPr lang="en-GB" sz="1800" b="1" i="1" dirty="0">
              <a:solidFill>
                <a:srgbClr val="FF0000"/>
              </a:solidFill>
            </a:endParaRPr>
          </a:p>
        </p:txBody>
      </p:sp>
      <p:pic>
        <p:nvPicPr>
          <p:cNvPr id="16" name="Graphic 15">
            <a:extLst>
              <a:ext uri="{FF2B5EF4-FFF2-40B4-BE49-F238E27FC236}">
                <a16:creationId xmlns:a16="http://schemas.microsoft.com/office/drawing/2014/main" id="{4802B72D-E353-45AA-9997-091B7FE33A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4322" y="1280149"/>
            <a:ext cx="2686050" cy="1162050"/>
          </a:xfrm>
          <a:prstGeom prst="rect">
            <a:avLst/>
          </a:prstGeom>
        </p:spPr>
      </p:pic>
      <p:pic>
        <p:nvPicPr>
          <p:cNvPr id="17" name="Graphic 16">
            <a:extLst>
              <a:ext uri="{FF2B5EF4-FFF2-40B4-BE49-F238E27FC236}">
                <a16:creationId xmlns:a16="http://schemas.microsoft.com/office/drawing/2014/main" id="{A6921748-5632-4B11-9A43-202239AAE5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4322" y="1280149"/>
            <a:ext cx="771525" cy="790575"/>
          </a:xfrm>
          <a:prstGeom prst="rect">
            <a:avLst/>
          </a:prstGeom>
        </p:spPr>
      </p:pic>
      <p:sp>
        <p:nvSpPr>
          <p:cNvPr id="18" name="TextBox 17">
            <a:extLst>
              <a:ext uri="{FF2B5EF4-FFF2-40B4-BE49-F238E27FC236}">
                <a16:creationId xmlns:a16="http://schemas.microsoft.com/office/drawing/2014/main" id="{F9ABD801-25A2-481A-A2D9-009718345C86}"/>
              </a:ext>
            </a:extLst>
          </p:cNvPr>
          <p:cNvSpPr txBox="1"/>
          <p:nvPr/>
        </p:nvSpPr>
        <p:spPr>
          <a:xfrm>
            <a:off x="10097641" y="1427212"/>
            <a:ext cx="1570936" cy="916292"/>
          </a:xfrm>
          <a:prstGeom prst="rect">
            <a:avLst/>
          </a:prstGeom>
          <a:noFill/>
        </p:spPr>
        <p:txBody>
          <a:bodyPr wrap="square" lIns="0" tIns="0" rIns="0" bIns="0" rtlCol="0">
            <a:noAutofit/>
          </a:bodyPr>
          <a:lstStyle/>
          <a:p>
            <a:pPr algn="ctr">
              <a:spcAft>
                <a:spcPts val="794"/>
              </a:spcAft>
            </a:pPr>
            <a:r>
              <a:rPr lang="tr-TR" sz="1600" b="1" i="1" dirty="0">
                <a:solidFill>
                  <a:srgbClr val="FF0000"/>
                </a:solidFill>
                <a:latin typeface="Georgia" panose="02040502050405020303" pitchFamily="18" charset="0"/>
              </a:rPr>
              <a:t>KVK Madde 30/6 KAPSAM DIŞI</a:t>
            </a:r>
            <a:endParaRPr lang="en-GB" sz="1600" i="1" dirty="0">
              <a:solidFill>
                <a:srgbClr val="FF0000"/>
              </a:solidFill>
              <a:latin typeface="Georgia" panose="02040502050405020303" pitchFamily="18" charset="0"/>
            </a:endParaRPr>
          </a:p>
        </p:txBody>
      </p:sp>
      <p:sp>
        <p:nvSpPr>
          <p:cNvPr id="19" name="TextBox 18">
            <a:extLst>
              <a:ext uri="{FF2B5EF4-FFF2-40B4-BE49-F238E27FC236}">
                <a16:creationId xmlns:a16="http://schemas.microsoft.com/office/drawing/2014/main" id="{10B740B4-37EB-45DD-A6BB-49B65C836779}"/>
              </a:ext>
            </a:extLst>
          </p:cNvPr>
          <p:cNvSpPr txBox="1"/>
          <p:nvPr/>
        </p:nvSpPr>
        <p:spPr>
          <a:xfrm>
            <a:off x="9408479" y="1464201"/>
            <a:ext cx="435006" cy="369332"/>
          </a:xfrm>
          <a:prstGeom prst="rect">
            <a:avLst/>
          </a:prstGeom>
          <a:noFill/>
        </p:spPr>
        <p:txBody>
          <a:bodyPr wrap="square" lIns="0" tIns="0" rIns="0" bIns="0" rtlCol="0">
            <a:spAutoFit/>
          </a:bodyPr>
          <a:lstStyle/>
          <a:p>
            <a:pPr algn="ctr">
              <a:spcAft>
                <a:spcPts val="600"/>
              </a:spcAft>
              <a:buSzPct val="100000"/>
            </a:pPr>
            <a:r>
              <a:rPr lang="tr-TR" sz="2400" b="1" i="1" dirty="0">
                <a:solidFill>
                  <a:schemeClr val="bg1"/>
                </a:solidFill>
                <a:latin typeface="Arial"/>
              </a:rPr>
              <a:t>!</a:t>
            </a:r>
            <a:endParaRPr lang="en-US" sz="2400" b="1" i="1" dirty="0" err="1">
              <a:solidFill>
                <a:schemeClr val="bg1"/>
              </a:solidFill>
              <a:latin typeface="Arial"/>
            </a:endParaRPr>
          </a:p>
        </p:txBody>
      </p:sp>
    </p:spTree>
    <p:extLst>
      <p:ext uri="{BB962C8B-B14F-4D97-AF65-F5344CB8AC3E}">
        <p14:creationId xmlns:p14="http://schemas.microsoft.com/office/powerpoint/2010/main" val="4120107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Gelir ve Kurumlar Vergisi Stopaj Vergi Artırımı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3F45D304-823B-46CA-85EC-1A55548414F2}"/>
              </a:ext>
            </a:extLst>
          </p:cNvPr>
          <p:cNvGraphicFramePr>
            <a:graphicFrameLocks noGrp="1"/>
          </p:cNvGraphicFramePr>
          <p:nvPr>
            <p:extLst>
              <p:ext uri="{D42A27DB-BD31-4B8C-83A1-F6EECF244321}">
                <p14:modId xmlns:p14="http://schemas.microsoft.com/office/powerpoint/2010/main" val="1846047770"/>
              </p:ext>
            </p:extLst>
          </p:nvPr>
        </p:nvGraphicFramePr>
        <p:xfrm>
          <a:off x="527901" y="1353637"/>
          <a:ext cx="11221646" cy="4056561"/>
        </p:xfrm>
        <a:graphic>
          <a:graphicData uri="http://schemas.openxmlformats.org/drawingml/2006/table">
            <a:tbl>
              <a:tblPr/>
              <a:tblGrid>
                <a:gridCol w="1693831">
                  <a:extLst>
                    <a:ext uri="{9D8B030D-6E8A-4147-A177-3AD203B41FA5}">
                      <a16:colId xmlns:a16="http://schemas.microsoft.com/office/drawing/2014/main" val="20000"/>
                    </a:ext>
                  </a:extLst>
                </a:gridCol>
                <a:gridCol w="2964209">
                  <a:extLst>
                    <a:ext uri="{9D8B030D-6E8A-4147-A177-3AD203B41FA5}">
                      <a16:colId xmlns:a16="http://schemas.microsoft.com/office/drawing/2014/main" val="20001"/>
                    </a:ext>
                  </a:extLst>
                </a:gridCol>
                <a:gridCol w="3387668">
                  <a:extLst>
                    <a:ext uri="{9D8B030D-6E8A-4147-A177-3AD203B41FA5}">
                      <a16:colId xmlns:a16="http://schemas.microsoft.com/office/drawing/2014/main" val="20002"/>
                    </a:ext>
                  </a:extLst>
                </a:gridCol>
                <a:gridCol w="3175938">
                  <a:extLst>
                    <a:ext uri="{9D8B030D-6E8A-4147-A177-3AD203B41FA5}">
                      <a16:colId xmlns:a16="http://schemas.microsoft.com/office/drawing/2014/main" val="20003"/>
                    </a:ext>
                  </a:extLst>
                </a:gridCol>
              </a:tblGrid>
              <a:tr h="13685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1" kern="1200" dirty="0">
                          <a:solidFill>
                            <a:schemeClr val="lt1"/>
                          </a:solidFill>
                          <a:latin typeface="Georgia" panose="02040502050405020303" pitchFamily="18" charset="0"/>
                          <a:ea typeface="+mn-ea"/>
                          <a:cs typeface="+mn-cs"/>
                        </a:rPr>
                        <a:t>Yıl</a:t>
                      </a:r>
                      <a:endParaRPr lang="en-US" sz="18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1" kern="1200" dirty="0">
                          <a:solidFill>
                            <a:schemeClr val="lt1"/>
                          </a:solidFill>
                          <a:latin typeface="Georgia" panose="02040502050405020303" pitchFamily="18" charset="0"/>
                          <a:ea typeface="+mn-ea"/>
                          <a:cs typeface="+mn-cs"/>
                        </a:rPr>
                        <a:t>Ücret GV Artış Oranı (%)</a:t>
                      </a:r>
                      <a:endParaRPr lang="en-US" sz="18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1" kern="1200" dirty="0">
                          <a:solidFill>
                            <a:schemeClr val="lt1"/>
                          </a:solidFill>
                          <a:latin typeface="Georgia" panose="02040502050405020303" pitchFamily="18" charset="0"/>
                          <a:ea typeface="+mn-ea"/>
                          <a:cs typeface="+mn-cs"/>
                        </a:rPr>
                        <a:t>SM &amp; Kira &amp; Kâr Payı Artış Oranı (%)</a:t>
                      </a:r>
                      <a:endParaRPr lang="en-US" sz="18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1" kern="1200" dirty="0">
                          <a:solidFill>
                            <a:schemeClr val="lt1"/>
                          </a:solidFill>
                          <a:latin typeface="Georgia" panose="02040502050405020303" pitchFamily="18" charset="0"/>
                          <a:ea typeface="+mn-ea"/>
                          <a:cs typeface="+mn-cs"/>
                        </a:rPr>
                        <a:t>İnşaat İşlerinde Artış Oranı (%)</a:t>
                      </a:r>
                      <a:endParaRPr lang="en-US" sz="1800" b="1" i="1" kern="1200" dirty="0">
                        <a:solidFill>
                          <a:schemeClr val="lt1"/>
                        </a:solidFill>
                        <a:latin typeface="Georgia" panose="02040502050405020303" pitchFamily="18" charset="0"/>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extLst>
                  <a:ext uri="{0D108BD9-81ED-4DB2-BD59-A6C34878D82A}">
                    <a16:rowId xmlns:a16="http://schemas.microsoft.com/office/drawing/2014/main" val="10000"/>
                  </a:ext>
                </a:extLst>
              </a:tr>
              <a:tr h="551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18</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6</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6</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1"/>
                  </a:ext>
                </a:extLst>
              </a:tr>
              <a:tr h="551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19</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5</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5</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2"/>
                  </a:ext>
                </a:extLst>
              </a:tr>
              <a:tr h="551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20</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4</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4</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3"/>
                  </a:ext>
                </a:extLst>
              </a:tr>
              <a:tr h="535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rPr>
                        <a:t>20</a:t>
                      </a: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21</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3</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3</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000000"/>
                          </a:solidFill>
                          <a:effectLst/>
                          <a:latin typeface="Georgia" pitchFamily="18" charset="0"/>
                          <a:ea typeface="Batang"/>
                          <a:cs typeface="Times New Roman" pitchFamily="18" charset="0"/>
                        </a:rPr>
                        <a:t>1</a:t>
                      </a:r>
                      <a:endParaRPr kumimoji="0" lang="en-US" sz="1800" b="0" i="1" u="none" strike="noStrike" cap="none" normalizeH="0" baseline="0" dirty="0">
                        <a:ln>
                          <a:noFill/>
                        </a:ln>
                        <a:solidFill>
                          <a:srgbClr val="00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4"/>
                  </a:ext>
                </a:extLst>
              </a:tr>
              <a:tr h="4967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FF0000"/>
                          </a:solidFill>
                          <a:effectLst/>
                          <a:latin typeface="Georgia" pitchFamily="18" charset="0"/>
                          <a:ea typeface="Batang"/>
                          <a:cs typeface="Times New Roman" pitchFamily="18" charset="0"/>
                        </a:rPr>
                        <a:t>2022</a:t>
                      </a:r>
                      <a:endPar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FF0000"/>
                          </a:solidFill>
                          <a:effectLst/>
                          <a:latin typeface="Georgia" pitchFamily="18" charset="0"/>
                          <a:ea typeface="Batang"/>
                          <a:cs typeface="Times New Roman" pitchFamily="18" charset="0"/>
                        </a:rPr>
                        <a:t>2</a:t>
                      </a:r>
                      <a:endPar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FF0000"/>
                          </a:solidFill>
                          <a:effectLst/>
                          <a:latin typeface="Georgia" pitchFamily="18" charset="0"/>
                          <a:ea typeface="Batang"/>
                          <a:cs typeface="Times New Roman" pitchFamily="18" charset="0"/>
                        </a:rPr>
                        <a:t>2</a:t>
                      </a:r>
                      <a:endPar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ts val="900"/>
                        </a:lnSpc>
                        <a:spcBef>
                          <a:spcPct val="0"/>
                        </a:spcBef>
                        <a:spcAft>
                          <a:spcPct val="0"/>
                        </a:spcAft>
                        <a:tabLst>
                          <a:tab pos="2794000" algn="ctr"/>
                          <a:tab pos="5575300" algn="r"/>
                        </a:tabLst>
                      </a:pPr>
                      <a:r>
                        <a:rPr kumimoji="0" lang="tr-TR" sz="1800" b="0" i="1" u="none" strike="noStrike" cap="none" normalizeH="0" baseline="0" dirty="0">
                          <a:ln>
                            <a:noFill/>
                          </a:ln>
                          <a:solidFill>
                            <a:srgbClr val="FF0000"/>
                          </a:solidFill>
                          <a:effectLst/>
                          <a:latin typeface="Georgia" pitchFamily="18" charset="0"/>
                          <a:ea typeface="Batang"/>
                          <a:cs typeface="Times New Roman" pitchFamily="18" charset="0"/>
                        </a:rPr>
                        <a:t>1</a:t>
                      </a:r>
                      <a:endParaRPr kumimoji="0" lang="en-US" sz="1800" b="0" i="1" u="none" strike="noStrike" cap="none" normalizeH="0" baseline="0" dirty="0">
                        <a:ln>
                          <a:noFill/>
                        </a:ln>
                        <a:solidFill>
                          <a:srgbClr val="FF0000"/>
                        </a:solidFill>
                        <a:effectLst/>
                        <a:latin typeface="Georgia"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4970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Gelir ve Kurumlar Vergisi Stopaj Vergi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Diğer Konular</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F6D190AC-0A0E-49E2-A04E-604B3A104596}"/>
              </a:ext>
            </a:extLst>
          </p:cNvPr>
          <p:cNvSpPr txBox="1">
            <a:spLocks/>
          </p:cNvSpPr>
          <p:nvPr/>
        </p:nvSpPr>
        <p:spPr bwMode="auto">
          <a:xfrm>
            <a:off x="533400" y="1337192"/>
            <a:ext cx="11289709" cy="449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indent="-231775">
              <a:buClr>
                <a:srgbClr val="000000"/>
              </a:buClr>
              <a:buFont typeface="Wingdings" pitchFamily="2" charset="2"/>
              <a:buChar char="§"/>
            </a:pPr>
            <a:r>
              <a:rPr lang="tr-TR" sz="1900" b="1" i="1" dirty="0">
                <a:solidFill>
                  <a:srgbClr val="FF0000"/>
                </a:solidFill>
              </a:rPr>
              <a:t>Kapsama giren kâr payı ödemeleri için matrah artırımında bulunulması durumunda, kurumlar vergisi yönünden de matrah artırımında bulunulması gerekmektedir.</a:t>
            </a:r>
            <a:endParaRPr lang="en-US" sz="1900" b="1" i="1" dirty="0">
              <a:solidFill>
                <a:srgbClr val="FF0000"/>
              </a:solidFill>
            </a:endParaRPr>
          </a:p>
          <a:p>
            <a:pPr marL="231775" indent="-231775">
              <a:buClr>
                <a:srgbClr val="000000"/>
              </a:buClr>
              <a:buFont typeface="Wingdings" pitchFamily="2" charset="2"/>
              <a:buChar char="§"/>
            </a:pPr>
            <a:r>
              <a:rPr lang="tr-TR" sz="1800" b="1" i="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Matrah artırımında bulunulan yıl içinde hiç muhtasar beyanname verilmemişse veya beyannamelerde kâr payı ödemesi yoksa; </a:t>
            </a:r>
            <a:r>
              <a:rPr lang="tr-TR" sz="1900" b="1" i="1" dirty="0">
                <a:solidFill>
                  <a:srgbClr val="FF0000"/>
                </a:solidFill>
              </a:rPr>
              <a:t>ilgili yıllar için artırılan matrahın %80’inden az olmamak üzere belirlenen tutarlar üzerinden %15 oranında hesaplanan vergi ödenir.</a:t>
            </a:r>
            <a:endParaRPr lang="en-US" sz="1900" b="1" i="1" dirty="0">
              <a:solidFill>
                <a:srgbClr val="FF0000"/>
              </a:solidFill>
            </a:endParaRPr>
          </a:p>
          <a:p>
            <a:pPr marL="231775" indent="-231775">
              <a:buClr>
                <a:srgbClr val="000000"/>
              </a:buClr>
              <a:buFont typeface="Wingdings" pitchFamily="2" charset="2"/>
              <a:buChar char="§"/>
            </a:pPr>
            <a:r>
              <a:rPr lang="tr-TR" sz="1900" i="1" dirty="0">
                <a:solidFill>
                  <a:srgbClr val="000000"/>
                </a:solidFill>
              </a:rPr>
              <a:t>Artırımda bulunmak isteyenlerin, yıl içinde işe başlamaları ya da işi bırakmaları halinde faaliyette bulunulan vergilendirme dönemleri için (ay kesirleri tam ay olarak dikkate alınmak suretiyle) uygulama yapılacaktır.</a:t>
            </a:r>
            <a:endParaRPr lang="en-US" sz="1900" i="1" dirty="0">
              <a:solidFill>
                <a:srgbClr val="000000"/>
              </a:solidFill>
            </a:endParaRPr>
          </a:p>
          <a:p>
            <a:pPr marL="231775" indent="-231775">
              <a:buClr>
                <a:srgbClr val="000000"/>
              </a:buClr>
              <a:buFont typeface="Wingdings" pitchFamily="2" charset="2"/>
              <a:buChar char="§"/>
            </a:pPr>
            <a:r>
              <a:rPr lang="tr-TR" sz="1900" i="1" dirty="0">
                <a:solidFill>
                  <a:srgbClr val="000000"/>
                </a:solidFill>
              </a:rPr>
              <a:t>Artırımında bulunulan yıl içinde yer alan vergilendirme dönemlerine ilişkin olarak, Kanun’un yayımından önce yapılıp kesinleşen tarhiyatlar ilgili dönem beyanı ile birlikte dikkate alınacaktır.</a:t>
            </a:r>
            <a:endParaRPr lang="en-US" sz="1900" i="1" dirty="0">
              <a:solidFill>
                <a:srgbClr val="000000"/>
              </a:solidFill>
            </a:endParaRPr>
          </a:p>
          <a:p>
            <a:pPr marL="231775" indent="-231775">
              <a:buClr>
                <a:srgbClr val="000000"/>
              </a:buClr>
              <a:buFont typeface="Wingdings" pitchFamily="2" charset="2"/>
              <a:buChar char="§"/>
            </a:pPr>
            <a:r>
              <a:rPr lang="tr-TR" sz="1900" i="1" dirty="0">
                <a:solidFill>
                  <a:srgbClr val="000000"/>
                </a:solidFill>
              </a:rPr>
              <a:t>Gelir (stopaj) vergisi artırımından yararlanılarak hesaplanan gelir vergisine herhangi bir istisna ve indirim uygulanması mümkün değildir.</a:t>
            </a:r>
            <a:endParaRPr lang="en-US" sz="1900"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en-GB" sz="19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4043283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Gelir ve Kurumlar Vergisi Stopaj Vergi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Hangi Kanun’a Göre Artırım?</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F6D190AC-0A0E-49E2-A04E-604B3A104596}"/>
              </a:ext>
            </a:extLst>
          </p:cNvPr>
          <p:cNvSpPr txBox="1">
            <a:spLocks/>
          </p:cNvSpPr>
          <p:nvPr/>
        </p:nvSpPr>
        <p:spPr bwMode="auto">
          <a:xfrm>
            <a:off x="533400" y="1337192"/>
            <a:ext cx="11289709" cy="2228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just">
              <a:lnSpc>
                <a:spcPct val="107000"/>
              </a:lnSpc>
              <a:spcBef>
                <a:spcPts val="600"/>
              </a:spcBef>
              <a:spcAft>
                <a:spcPts val="600"/>
              </a:spcAft>
            </a:pPr>
            <a:r>
              <a:rPr lang="tr-TR" sz="1600" b="1" i="1" dirty="0">
                <a:solidFill>
                  <a:srgbClr val="000000"/>
                </a:solidFill>
                <a:effectLst/>
                <a:ea typeface="Times New Roman" panose="02020603050405020304" pitchFamily="18" charset="0"/>
                <a:cs typeface="Times New Roman" panose="02020603050405020304" pitchFamily="18" charset="0"/>
              </a:rPr>
              <a:t>Matrah ve vergi artırımı</a:t>
            </a:r>
            <a:endParaRPr lang="en-US" sz="1600" i="1" dirty="0">
              <a:effectLst/>
              <a:ea typeface="Calibri" panose="020F0502020204030204" pitchFamily="34" charset="0"/>
              <a:cs typeface="Times New Roman" panose="02020603050405020304" pitchFamily="18" charset="0"/>
            </a:endParaRPr>
          </a:p>
          <a:p>
            <a:r>
              <a:rPr lang="tr-TR" sz="1600" b="1" i="1" dirty="0">
                <a:solidFill>
                  <a:srgbClr val="000000"/>
                </a:solidFill>
                <a:effectLst/>
                <a:ea typeface="Times New Roman" panose="02020603050405020304" pitchFamily="18" charset="0"/>
                <a:cs typeface="Times New Roman" panose="02020603050405020304" pitchFamily="18" charset="0"/>
              </a:rPr>
              <a:t>MADDE 5 -</a:t>
            </a:r>
            <a:r>
              <a:rPr lang="tr-TR" sz="1600" i="1" dirty="0">
                <a:solidFill>
                  <a:srgbClr val="000000"/>
                </a:solidFill>
                <a:effectLst/>
                <a:ea typeface="Times New Roman" panose="02020603050405020304" pitchFamily="18" charset="0"/>
                <a:cs typeface="Times New Roman" panose="02020603050405020304" pitchFamily="18" charset="0"/>
              </a:rPr>
              <a:t> …</a:t>
            </a:r>
            <a:endParaRPr lang="tr-TR" sz="1600" i="1" dirty="0">
              <a:solidFill>
                <a:srgbClr val="000000"/>
              </a:solidFill>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tr-TR" sz="1600" i="1" dirty="0">
                <a:solidFill>
                  <a:srgbClr val="000000"/>
                </a:solidFill>
                <a:effectLst/>
                <a:ea typeface="Times New Roman" panose="02020603050405020304" pitchFamily="18" charset="0"/>
                <a:cs typeface="Times New Roman" panose="02020603050405020304" pitchFamily="18" charset="0"/>
              </a:rPr>
              <a:t>(2) d) Bu fıkra uyarınca artırımda bulunulması durumunda ayrıca gelir veya kurumlar vergisi matrah artırımında bulunulmuş olması şartı aranmaz. Şu kadar ki, 193 sayılı Kanunun 94 üncü maddesinin birinci fıkrasının (6) numaralı bendi ile 5520 sayılı Kanunun 15 inci maddesinin ikinci fıkrası ve 30 uncu maddesinin üçüncü fıkrası hükmüne istinaden bu fıkra kapsamında matrah artırımında bulunulması durumunda, </a:t>
            </a:r>
            <a:r>
              <a:rPr lang="tr-TR" sz="1600" b="1" i="1" dirty="0">
                <a:solidFill>
                  <a:srgbClr val="FF0000"/>
                </a:solidFill>
                <a:effectLst/>
                <a:ea typeface="Times New Roman" panose="02020603050405020304" pitchFamily="18" charset="0"/>
                <a:cs typeface="Times New Roman" panose="02020603050405020304" pitchFamily="18" charset="0"/>
              </a:rPr>
              <a:t>kurumlar vergisi yönünden de matrah artırımında bulunulması şarttır</a:t>
            </a:r>
            <a:r>
              <a:rPr lang="tr-TR" sz="1600" b="1" i="1" dirty="0">
                <a:solidFill>
                  <a:srgbClr val="000000"/>
                </a:solidFill>
                <a:ea typeface="Times New Roman" panose="02020603050405020304" pitchFamily="18" charset="0"/>
                <a:cs typeface="Times New Roman" panose="02020603050405020304" pitchFamily="18" charset="0"/>
              </a:rPr>
              <a:t>.</a:t>
            </a:r>
            <a:endParaRPr lang="tr-TR" sz="1600" i="1" dirty="0">
              <a:solidFill>
                <a:srgbClr val="000000"/>
              </a:solidFill>
              <a:effectLst/>
              <a:ea typeface="Times New Roman" panose="02020603050405020304" pitchFamily="18" charset="0"/>
              <a:cs typeface="Times New Roman" panose="02020603050405020304" pitchFamily="18" charset="0"/>
            </a:endParaRPr>
          </a:p>
        </p:txBody>
      </p:sp>
      <p:pic>
        <p:nvPicPr>
          <p:cNvPr id="15" name="Graphic 14">
            <a:extLst>
              <a:ext uri="{FF2B5EF4-FFF2-40B4-BE49-F238E27FC236}">
                <a16:creationId xmlns:a16="http://schemas.microsoft.com/office/drawing/2014/main" id="{423DC81F-2961-45F7-8D68-412027A5EB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4322" y="981557"/>
            <a:ext cx="2686050" cy="1052191"/>
          </a:xfrm>
          <a:prstGeom prst="rect">
            <a:avLst/>
          </a:prstGeom>
        </p:spPr>
      </p:pic>
      <p:sp>
        <p:nvSpPr>
          <p:cNvPr id="16" name="TextBox 15">
            <a:extLst>
              <a:ext uri="{FF2B5EF4-FFF2-40B4-BE49-F238E27FC236}">
                <a16:creationId xmlns:a16="http://schemas.microsoft.com/office/drawing/2014/main" id="{ABD3F0C4-680C-4393-8B0B-B82CB7C91FDD}"/>
              </a:ext>
            </a:extLst>
          </p:cNvPr>
          <p:cNvSpPr txBox="1"/>
          <p:nvPr/>
        </p:nvSpPr>
        <p:spPr>
          <a:xfrm>
            <a:off x="10038649" y="1145474"/>
            <a:ext cx="1570936" cy="696556"/>
          </a:xfrm>
          <a:prstGeom prst="rect">
            <a:avLst/>
          </a:prstGeom>
          <a:noFill/>
        </p:spPr>
        <p:txBody>
          <a:bodyPr wrap="square" lIns="0" tIns="0" rIns="0" bIns="0" rtlCol="0">
            <a:noAutofit/>
          </a:bodyPr>
          <a:lstStyle/>
          <a:p>
            <a:pPr algn="ctr">
              <a:spcAft>
                <a:spcPts val="794"/>
              </a:spcAft>
            </a:pPr>
            <a:r>
              <a:rPr lang="tr-TR" sz="2200" b="1" i="1" dirty="0">
                <a:solidFill>
                  <a:srgbClr val="FF0000"/>
                </a:solidFill>
                <a:latin typeface="Georgia" panose="02040502050405020303" pitchFamily="18" charset="0"/>
              </a:rPr>
              <a:t>Hangi Kanun?</a:t>
            </a:r>
            <a:endParaRPr lang="en-GB" sz="2200" i="1" dirty="0">
              <a:solidFill>
                <a:srgbClr val="FF0000"/>
              </a:solidFill>
              <a:latin typeface="Georgia" panose="02040502050405020303" pitchFamily="18" charset="0"/>
            </a:endParaRPr>
          </a:p>
        </p:txBody>
      </p:sp>
      <p:pic>
        <p:nvPicPr>
          <p:cNvPr id="20" name="Graphic 19">
            <a:extLst>
              <a:ext uri="{FF2B5EF4-FFF2-40B4-BE49-F238E27FC236}">
                <a16:creationId xmlns:a16="http://schemas.microsoft.com/office/drawing/2014/main" id="{54CEA193-0CC7-407E-AED7-B8CA881DF7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4322" y="981557"/>
            <a:ext cx="771525" cy="790575"/>
          </a:xfrm>
          <a:prstGeom prst="rect">
            <a:avLst/>
          </a:prstGeom>
        </p:spPr>
      </p:pic>
      <p:sp>
        <p:nvSpPr>
          <p:cNvPr id="21" name="TextBox 20">
            <a:extLst>
              <a:ext uri="{FF2B5EF4-FFF2-40B4-BE49-F238E27FC236}">
                <a16:creationId xmlns:a16="http://schemas.microsoft.com/office/drawing/2014/main" id="{DA34F2E0-9400-4976-8AC4-E2CFE40C8F71}"/>
              </a:ext>
            </a:extLst>
          </p:cNvPr>
          <p:cNvSpPr txBox="1"/>
          <p:nvPr/>
        </p:nvSpPr>
        <p:spPr>
          <a:xfrm>
            <a:off x="9305838" y="1137624"/>
            <a:ext cx="435006" cy="369332"/>
          </a:xfrm>
          <a:prstGeom prst="rect">
            <a:avLst/>
          </a:prstGeom>
          <a:noFill/>
        </p:spPr>
        <p:txBody>
          <a:bodyPr wrap="square" lIns="0" tIns="0" rIns="0" bIns="0" rtlCol="0">
            <a:spAutoFit/>
          </a:bodyPr>
          <a:lstStyle/>
          <a:p>
            <a:pPr algn="ctr">
              <a:spcAft>
                <a:spcPts val="600"/>
              </a:spcAft>
              <a:buSzPct val="100000"/>
            </a:pPr>
            <a:r>
              <a:rPr lang="tr-TR" sz="2400" b="1" i="1" dirty="0">
                <a:solidFill>
                  <a:schemeClr val="bg1"/>
                </a:solidFill>
                <a:latin typeface="Arial"/>
              </a:rPr>
              <a:t>?</a:t>
            </a:r>
            <a:endParaRPr lang="en-US" sz="2400" b="1" i="1" dirty="0" err="1">
              <a:solidFill>
                <a:schemeClr val="bg1"/>
              </a:solidFill>
              <a:latin typeface="Arial"/>
            </a:endParaRPr>
          </a:p>
        </p:txBody>
      </p:sp>
      <p:sp>
        <p:nvSpPr>
          <p:cNvPr id="23" name="TextBox 22">
            <a:extLst>
              <a:ext uri="{FF2B5EF4-FFF2-40B4-BE49-F238E27FC236}">
                <a16:creationId xmlns:a16="http://schemas.microsoft.com/office/drawing/2014/main" id="{D84A2722-6939-4076-B713-3106FA272309}"/>
              </a:ext>
            </a:extLst>
          </p:cNvPr>
          <p:cNvSpPr txBox="1"/>
          <p:nvPr/>
        </p:nvSpPr>
        <p:spPr>
          <a:xfrm>
            <a:off x="457111" y="3640911"/>
            <a:ext cx="5766407" cy="2378598"/>
          </a:xfrm>
          <a:prstGeom prst="rect">
            <a:avLst/>
          </a:prstGeom>
          <a:solidFill>
            <a:schemeClr val="accent2"/>
          </a:solidFill>
        </p:spPr>
        <p:txBody>
          <a:bodyPr wrap="square" lIns="0" tIns="0" rIns="0" bIns="0" rtlCol="0" anchor="ctr" anchorCtr="0">
            <a:noAutofit/>
          </a:bodyPr>
          <a:lstStyle/>
          <a:p>
            <a:pPr algn="ctr">
              <a:spcAft>
                <a:spcPts val="794"/>
              </a:spcAft>
            </a:pPr>
            <a:r>
              <a:rPr lang="tr-TR" sz="1600" b="1" i="1" dirty="0">
                <a:solidFill>
                  <a:schemeClr val="bg1"/>
                </a:solidFill>
                <a:latin typeface="Georgia" panose="02040502050405020303" pitchFamily="18" charset="0"/>
              </a:rPr>
              <a:t>2018 -2020 yıllarında kurumlar vergisi matrah artırımı yapıldıysa, 7440 sayılı Kanun kapsamında bu yıllar için kâr dağıtım stopajı matrah artırımı yapılmak istenmesi durumunda, ilgili yıllar için yeniden matrah artırımı yapılması gerekir mi?</a:t>
            </a:r>
            <a:endParaRPr lang="en-GB" sz="1600" i="1" dirty="0">
              <a:solidFill>
                <a:schemeClr val="bg1"/>
              </a:solidFill>
              <a:latin typeface="Georgia" panose="02040502050405020303" pitchFamily="18" charset="0"/>
            </a:endParaRPr>
          </a:p>
        </p:txBody>
      </p:sp>
      <p:graphicFrame>
        <p:nvGraphicFramePr>
          <p:cNvPr id="17" name="Table 16">
            <a:extLst>
              <a:ext uri="{FF2B5EF4-FFF2-40B4-BE49-F238E27FC236}">
                <a16:creationId xmlns:a16="http://schemas.microsoft.com/office/drawing/2014/main" id="{DD16C96B-8E21-48EA-B83C-965D9097B9B3}"/>
              </a:ext>
            </a:extLst>
          </p:cNvPr>
          <p:cNvGraphicFramePr>
            <a:graphicFrameLocks noGrp="1"/>
          </p:cNvGraphicFramePr>
          <p:nvPr>
            <p:extLst>
              <p:ext uri="{D42A27DB-BD31-4B8C-83A1-F6EECF244321}">
                <p14:modId xmlns:p14="http://schemas.microsoft.com/office/powerpoint/2010/main" val="1361157765"/>
              </p:ext>
            </p:extLst>
          </p:nvPr>
        </p:nvGraphicFramePr>
        <p:xfrm>
          <a:off x="6344816" y="3640910"/>
          <a:ext cx="5390074" cy="2378599"/>
        </p:xfrm>
        <a:graphic>
          <a:graphicData uri="http://schemas.openxmlformats.org/drawingml/2006/table">
            <a:tbl>
              <a:tblPr/>
              <a:tblGrid>
                <a:gridCol w="1797268">
                  <a:extLst>
                    <a:ext uri="{9D8B030D-6E8A-4147-A177-3AD203B41FA5}">
                      <a16:colId xmlns:a16="http://schemas.microsoft.com/office/drawing/2014/main" val="20000"/>
                    </a:ext>
                  </a:extLst>
                </a:gridCol>
                <a:gridCol w="1796403">
                  <a:extLst>
                    <a:ext uri="{9D8B030D-6E8A-4147-A177-3AD203B41FA5}">
                      <a16:colId xmlns:a16="http://schemas.microsoft.com/office/drawing/2014/main" val="20001"/>
                    </a:ext>
                  </a:extLst>
                </a:gridCol>
                <a:gridCol w="1796403">
                  <a:extLst>
                    <a:ext uri="{9D8B030D-6E8A-4147-A177-3AD203B41FA5}">
                      <a16:colId xmlns:a16="http://schemas.microsoft.com/office/drawing/2014/main" val="142907696"/>
                    </a:ext>
                  </a:extLst>
                </a:gridCol>
              </a:tblGrid>
              <a:tr h="5485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eaLnBrk="1" fontAlgn="auto" latinLnBrk="0" hangingPunct="1">
                        <a:lnSpc>
                          <a:spcPct val="100000"/>
                        </a:lnSpc>
                        <a:spcBef>
                          <a:spcPct val="0"/>
                        </a:spcBef>
                        <a:spcAft>
                          <a:spcPts val="0"/>
                        </a:spcAft>
                        <a:tabLst/>
                        <a:defRPr/>
                      </a:pPr>
                      <a:r>
                        <a:rPr lang="tr-TR" sz="1800" b="1" i="1" kern="1200" dirty="0">
                          <a:solidFill>
                            <a:schemeClr val="bg2"/>
                          </a:solidFill>
                          <a:latin typeface="Georgia" panose="02040502050405020303" pitchFamily="18" charset="0"/>
                          <a:ea typeface="+mj-ea"/>
                          <a:cs typeface="+mj-cs"/>
                        </a:rPr>
                        <a:t>2020</a:t>
                      </a:r>
                      <a:endParaRPr lang="en-US" sz="1800" b="1" i="1" kern="1200" dirty="0">
                        <a:solidFill>
                          <a:schemeClr val="bg2"/>
                        </a:solidFill>
                        <a:latin typeface="Georgia" panose="02040502050405020303" pitchFamily="18" charset="0"/>
                        <a:ea typeface="+mj-ea"/>
                        <a:cs typeface="+mj-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eaLnBrk="1" fontAlgn="auto" latinLnBrk="0" hangingPunct="1">
                        <a:lnSpc>
                          <a:spcPct val="100000"/>
                        </a:lnSpc>
                        <a:spcBef>
                          <a:spcPct val="0"/>
                        </a:spcBef>
                        <a:spcAft>
                          <a:spcPts val="0"/>
                        </a:spcAft>
                        <a:tabLst/>
                        <a:defRPr/>
                      </a:pPr>
                      <a:r>
                        <a:rPr lang="tr-TR" sz="1200" b="1" i="1" kern="1200" dirty="0">
                          <a:solidFill>
                            <a:schemeClr val="bg2"/>
                          </a:solidFill>
                          <a:latin typeface="Georgia" panose="02040502050405020303" pitchFamily="18" charset="0"/>
                          <a:ea typeface="+mj-ea"/>
                          <a:cs typeface="+mj-cs"/>
                        </a:rPr>
                        <a:t>7326 sayılı Kanun</a:t>
                      </a:r>
                      <a:endParaRPr lang="en-US" sz="1200" b="1" i="1" kern="1200" dirty="0">
                        <a:solidFill>
                          <a:schemeClr val="bg2"/>
                        </a:solidFill>
                        <a:latin typeface="Georgia" panose="02040502050405020303" pitchFamily="18" charset="0"/>
                        <a:ea typeface="+mj-ea"/>
                        <a:cs typeface="+mj-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p>
                      <a:pPr lvl="0" algn="ctr" rtl="0" eaLnBrk="1" fontAlgn="auto" latinLnBrk="0" hangingPunct="1">
                        <a:lnSpc>
                          <a:spcPct val="100000"/>
                        </a:lnSpc>
                        <a:spcBef>
                          <a:spcPct val="0"/>
                        </a:spcBef>
                        <a:spcAft>
                          <a:spcPts val="0"/>
                        </a:spcAft>
                        <a:tabLst/>
                        <a:defRPr/>
                      </a:pPr>
                      <a:r>
                        <a:rPr lang="tr-TR" sz="1200" b="1" i="1" kern="1200" dirty="0">
                          <a:solidFill>
                            <a:schemeClr val="bg2"/>
                          </a:solidFill>
                          <a:latin typeface="Georgia" panose="02040502050405020303" pitchFamily="18" charset="0"/>
                          <a:ea typeface="+mj-ea"/>
                          <a:cs typeface="+mj-cs"/>
                        </a:rPr>
                        <a:t>7440 sayılı Kanun</a:t>
                      </a:r>
                      <a:endParaRPr lang="en-US" sz="1200" b="1" i="1" kern="1200" dirty="0">
                        <a:solidFill>
                          <a:schemeClr val="bg2"/>
                        </a:solidFill>
                        <a:latin typeface="Georgia" panose="02040502050405020303" pitchFamily="18" charset="0"/>
                        <a:ea typeface="+mj-ea"/>
                        <a:cs typeface="+mj-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extLst>
                  <a:ext uri="{0D108BD9-81ED-4DB2-BD59-A6C34878D82A}">
                    <a16:rowId xmlns:a16="http://schemas.microsoft.com/office/drawing/2014/main" val="10000"/>
                  </a:ext>
                </a:extLst>
              </a:tr>
              <a:tr h="4575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Asgari artırım tutarı (TL)</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127.500</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230.000</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1"/>
                  </a:ext>
                </a:extLst>
              </a:tr>
              <a:tr h="4575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Artırım oranı (%)</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15</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25</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2"/>
                  </a:ext>
                </a:extLst>
              </a:tr>
              <a:tr h="4575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Asgariden artırımda vergi tutarı (TL)</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25.500</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46.000</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3"/>
                  </a:ext>
                </a:extLst>
              </a:tr>
              <a:tr h="4575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Matrah 1 milyon ise vergi tutarı (TL)</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30.000</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p>
                      <a:pPr lvl="0" algn="ctr" eaLnBrk="1" fontAlgn="base" latinLnBrk="0" hangingPunct="1">
                        <a:lnSpc>
                          <a:spcPct val="100000"/>
                        </a:lnSpc>
                        <a:spcBef>
                          <a:spcPts val="600"/>
                        </a:spcBef>
                        <a:spcAft>
                          <a:spcPts val="600"/>
                        </a:spcAft>
                        <a:tabLst>
                          <a:tab pos="2794000" algn="ctr"/>
                          <a:tab pos="5575300" algn="r"/>
                        </a:tabLst>
                      </a:pPr>
                      <a:r>
                        <a:rPr kumimoji="0" lang="tr-TR"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50.000</a:t>
                      </a:r>
                      <a:endParaRPr kumimoji="0" lang="en-US" sz="12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9169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KDV Vergi Artırımı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60C7A2BB-BC3C-4195-8F2C-A18378370FB3}"/>
              </a:ext>
            </a:extLst>
          </p:cNvPr>
          <p:cNvGraphicFramePr>
            <a:graphicFrameLocks noGrp="1"/>
          </p:cNvGraphicFramePr>
          <p:nvPr>
            <p:extLst>
              <p:ext uri="{D42A27DB-BD31-4B8C-83A1-F6EECF244321}">
                <p14:modId xmlns:p14="http://schemas.microsoft.com/office/powerpoint/2010/main" val="722564620"/>
              </p:ext>
            </p:extLst>
          </p:nvPr>
        </p:nvGraphicFramePr>
        <p:xfrm>
          <a:off x="4721290" y="1618979"/>
          <a:ext cx="6960638" cy="3276600"/>
        </p:xfrm>
        <a:graphic>
          <a:graphicData uri="http://schemas.openxmlformats.org/drawingml/2006/table">
            <a:tbl>
              <a:tblPr/>
              <a:tblGrid>
                <a:gridCol w="2320957">
                  <a:extLst>
                    <a:ext uri="{9D8B030D-6E8A-4147-A177-3AD203B41FA5}">
                      <a16:colId xmlns:a16="http://schemas.microsoft.com/office/drawing/2014/main" val="20000"/>
                    </a:ext>
                  </a:extLst>
                </a:gridCol>
                <a:gridCol w="4639681">
                  <a:extLst>
                    <a:ext uri="{9D8B030D-6E8A-4147-A177-3AD203B41FA5}">
                      <a16:colId xmlns:a16="http://schemas.microsoft.com/office/drawing/2014/main" val="20001"/>
                    </a:ext>
                  </a:extLst>
                </a:gridCol>
              </a:tblGrid>
              <a:tr h="7502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eaLnBrk="1" fontAlgn="auto" latinLnBrk="0" hangingPunct="1">
                        <a:lnSpc>
                          <a:spcPct val="100000"/>
                        </a:lnSpc>
                        <a:spcBef>
                          <a:spcPct val="0"/>
                        </a:spcBef>
                        <a:spcAft>
                          <a:spcPts val="0"/>
                        </a:spcAft>
                        <a:tabLst/>
                        <a:defRPr/>
                      </a:pPr>
                      <a:r>
                        <a:rPr lang="tr-TR" sz="2000" b="1" i="1" kern="1200" dirty="0">
                          <a:solidFill>
                            <a:schemeClr val="bg2"/>
                          </a:solidFill>
                          <a:latin typeface="Georgia" panose="02040502050405020303" pitchFamily="18" charset="0"/>
                          <a:ea typeface="+mj-ea"/>
                          <a:cs typeface="+mj-cs"/>
                        </a:rPr>
                        <a:t>Yıl</a:t>
                      </a:r>
                      <a:endParaRPr lang="en-US" sz="2000" b="1" i="1" kern="1200" dirty="0">
                        <a:solidFill>
                          <a:schemeClr val="bg2"/>
                        </a:solidFill>
                        <a:latin typeface="Georgia" panose="02040502050405020303" pitchFamily="18" charset="0"/>
                        <a:ea typeface="+mj-ea"/>
                        <a:cs typeface="+mj-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rtl="0" eaLnBrk="1" fontAlgn="auto" latinLnBrk="0" hangingPunct="1">
                        <a:lnSpc>
                          <a:spcPct val="100000"/>
                        </a:lnSpc>
                        <a:spcBef>
                          <a:spcPct val="0"/>
                        </a:spcBef>
                        <a:spcAft>
                          <a:spcPts val="0"/>
                        </a:spcAft>
                        <a:tabLst/>
                        <a:defRPr/>
                      </a:pPr>
                      <a:r>
                        <a:rPr lang="tr-TR" sz="2000" b="1" i="1" kern="1200" dirty="0">
                          <a:solidFill>
                            <a:schemeClr val="bg2"/>
                          </a:solidFill>
                          <a:latin typeface="Georgia" panose="02040502050405020303" pitchFamily="18" charset="0"/>
                          <a:ea typeface="+mj-ea"/>
                          <a:cs typeface="+mj-cs"/>
                        </a:rPr>
                        <a:t>Hesaplanan KDV</a:t>
                      </a:r>
                    </a:p>
                    <a:p>
                      <a:pPr lvl="0" algn="ctr" rtl="0" eaLnBrk="1" fontAlgn="auto" latinLnBrk="0" hangingPunct="1">
                        <a:lnSpc>
                          <a:spcPct val="100000"/>
                        </a:lnSpc>
                        <a:spcBef>
                          <a:spcPct val="0"/>
                        </a:spcBef>
                        <a:spcAft>
                          <a:spcPts val="0"/>
                        </a:spcAft>
                        <a:tabLst/>
                        <a:defRPr/>
                      </a:pPr>
                      <a:r>
                        <a:rPr lang="tr-TR" sz="2000" b="1" i="1" kern="1200" dirty="0">
                          <a:solidFill>
                            <a:schemeClr val="bg2"/>
                          </a:solidFill>
                          <a:latin typeface="Georgia" panose="02040502050405020303" pitchFamily="18" charset="0"/>
                          <a:ea typeface="+mj-ea"/>
                          <a:cs typeface="+mj-cs"/>
                        </a:rPr>
                        <a:t>Artış Oranı (%)</a:t>
                      </a:r>
                      <a:endParaRPr lang="en-US" sz="2000" b="1" i="1" kern="1200" dirty="0">
                        <a:solidFill>
                          <a:schemeClr val="bg2"/>
                        </a:solidFill>
                        <a:latin typeface="Georgia" panose="02040502050405020303" pitchFamily="18" charset="0"/>
                        <a:ea typeface="+mj-ea"/>
                        <a:cs typeface="+mj-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0301E"/>
                    </a:solidFill>
                  </a:tcPr>
                </a:tc>
                <a:extLst>
                  <a:ext uri="{0D108BD9-81ED-4DB2-BD59-A6C34878D82A}">
                    <a16:rowId xmlns:a16="http://schemas.microsoft.com/office/drawing/2014/main" val="10000"/>
                  </a:ext>
                </a:extLst>
              </a:tr>
              <a:tr h="5172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20</a:t>
                      </a: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18</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3</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1"/>
                  </a:ext>
                </a:extLst>
              </a:tr>
              <a:tr h="5172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20</a:t>
                      </a: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19</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3</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2"/>
                  </a:ext>
                </a:extLst>
              </a:tr>
              <a:tr h="5172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20</a:t>
                      </a: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20</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a:t>
                      </a: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,5</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4CB"/>
                    </a:solidFill>
                  </a:tcPr>
                </a:tc>
                <a:extLst>
                  <a:ext uri="{0D108BD9-81ED-4DB2-BD59-A6C34878D82A}">
                    <a16:rowId xmlns:a16="http://schemas.microsoft.com/office/drawing/2014/main" val="10003"/>
                  </a:ext>
                </a:extLst>
              </a:tr>
              <a:tr h="5172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20</a:t>
                      </a: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21</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rPr>
                        <a:t>2</a:t>
                      </a:r>
                      <a:endParaRPr kumimoji="0" lang="en-US" sz="1800" b="1" i="1" u="none" strike="noStrike" cap="none" normalizeH="0" baseline="0" dirty="0">
                        <a:ln>
                          <a:noFill/>
                        </a:ln>
                        <a:solidFill>
                          <a:schemeClr val="tx1"/>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4"/>
                  </a:ext>
                </a:extLst>
              </a:tr>
              <a:tr h="457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800" b="1" i="1" u="none" strike="noStrike" cap="none" normalizeH="0" baseline="0" dirty="0">
                          <a:ln>
                            <a:noFill/>
                          </a:ln>
                          <a:solidFill>
                            <a:srgbClr val="FF0000"/>
                          </a:solidFill>
                          <a:effectLst/>
                          <a:latin typeface="Georgia" panose="02040502050405020303" pitchFamily="18" charset="0"/>
                          <a:ea typeface="Batang"/>
                          <a:cs typeface="Times New Roman" pitchFamily="18" charset="0"/>
                        </a:rPr>
                        <a:t>2022</a:t>
                      </a:r>
                      <a:endParaRPr kumimoji="0" lang="en-US" sz="1800" b="1" i="1" u="none" strike="noStrike" cap="none" normalizeH="0" baseline="0" dirty="0">
                        <a:ln>
                          <a:noFill/>
                        </a:ln>
                        <a:solidFill>
                          <a:srgbClr val="FF0000"/>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eaLnBrk="1" fontAlgn="base" latinLnBrk="0" hangingPunct="1">
                        <a:lnSpc>
                          <a:spcPct val="100000"/>
                        </a:lnSpc>
                        <a:spcBef>
                          <a:spcPts val="600"/>
                        </a:spcBef>
                        <a:spcAft>
                          <a:spcPts val="600"/>
                        </a:spcAft>
                        <a:tabLst>
                          <a:tab pos="2794000" algn="ctr"/>
                          <a:tab pos="5575300" algn="r"/>
                        </a:tabLst>
                      </a:pPr>
                      <a:r>
                        <a:rPr kumimoji="0" lang="tr-TR" sz="1800" b="1" i="1" u="none" strike="noStrike" cap="none" normalizeH="0" baseline="0" dirty="0">
                          <a:ln>
                            <a:noFill/>
                          </a:ln>
                          <a:solidFill>
                            <a:srgbClr val="FF0000"/>
                          </a:solidFill>
                          <a:effectLst/>
                          <a:latin typeface="Georgia" panose="02040502050405020303" pitchFamily="18" charset="0"/>
                          <a:ea typeface="Batang"/>
                          <a:cs typeface="Times New Roman" pitchFamily="18" charset="0"/>
                        </a:rPr>
                        <a:t>2</a:t>
                      </a:r>
                      <a:endParaRPr kumimoji="0" lang="en-US" sz="1800" b="1" i="1" u="none" strike="noStrike" cap="none" normalizeH="0" baseline="0" dirty="0">
                        <a:ln>
                          <a:noFill/>
                        </a:ln>
                        <a:solidFill>
                          <a:srgbClr val="FF0000"/>
                        </a:solidFill>
                        <a:effectLst/>
                        <a:latin typeface="Georgia" panose="02040502050405020303" pitchFamily="18" charset="0"/>
                        <a:ea typeface="Batang"/>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EBE7"/>
                    </a:solidFill>
                  </a:tcPr>
                </a:tc>
                <a:extLst>
                  <a:ext uri="{0D108BD9-81ED-4DB2-BD59-A6C34878D82A}">
                    <a16:rowId xmlns:a16="http://schemas.microsoft.com/office/drawing/2014/main" val="10005"/>
                  </a:ext>
                </a:extLst>
              </a:tr>
            </a:tbl>
          </a:graphicData>
        </a:graphic>
      </p:graphicFrame>
      <p:pic>
        <p:nvPicPr>
          <p:cNvPr id="10" name="Graphic 9">
            <a:extLst>
              <a:ext uri="{FF2B5EF4-FFF2-40B4-BE49-F238E27FC236}">
                <a16:creationId xmlns:a16="http://schemas.microsoft.com/office/drawing/2014/main" id="{5A03710C-32E4-472B-8849-3A699C5EF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813" y="1618979"/>
            <a:ext cx="3475294" cy="3254403"/>
          </a:xfrm>
          <a:prstGeom prst="rect">
            <a:avLst/>
          </a:prstGeom>
        </p:spPr>
      </p:pic>
    </p:spTree>
    <p:extLst>
      <p:ext uri="{BB962C8B-B14F-4D97-AF65-F5344CB8AC3E}">
        <p14:creationId xmlns:p14="http://schemas.microsoft.com/office/powerpoint/2010/main" val="3299894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KDV Vergi Artırımı</a:t>
            </a:r>
            <a:br>
              <a:rPr lang="tr-TR" sz="2400" b="1" i="1" dirty="0">
                <a:solidFill>
                  <a:srgbClr val="000000"/>
                </a:solidFill>
                <a:latin typeface="Georgia" panose="02040502050405020303" pitchFamily="18" charset="0"/>
              </a:rPr>
            </a:br>
            <a:r>
              <a:rPr lang="tr-TR" sz="1600" b="1" i="1" dirty="0">
                <a:solidFill>
                  <a:srgbClr val="000000"/>
                </a:solidFill>
                <a:latin typeface="Georgia" panose="02040502050405020303" pitchFamily="18" charset="0"/>
              </a:rPr>
              <a:t>Diğer Konular</a:t>
            </a:r>
            <a:endParaRPr lang="en-US" sz="16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F6D190AC-0A0E-49E2-A04E-604B3A104596}"/>
              </a:ext>
            </a:extLst>
          </p:cNvPr>
          <p:cNvSpPr txBox="1">
            <a:spLocks/>
          </p:cNvSpPr>
          <p:nvPr/>
        </p:nvSpPr>
        <p:spPr bwMode="auto">
          <a:xfrm>
            <a:off x="533400" y="1337192"/>
            <a:ext cx="11289709" cy="53842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18415" lvl="0" indent="-231775">
              <a:buClr>
                <a:srgbClr val="000000"/>
              </a:buClr>
              <a:buFont typeface="Wingdings" pitchFamily="2" charset="2"/>
              <a:buChar char="§"/>
            </a:pPr>
            <a:r>
              <a:rPr lang="tr-TR" sz="1900" i="1" dirty="0">
                <a:solidFill>
                  <a:srgbClr val="000000"/>
                </a:solidFill>
              </a:rPr>
              <a:t>Artırıma esas alınan ilgili yılın vergilendirme dönemlerinin </a:t>
            </a:r>
            <a:r>
              <a:rPr lang="tr-TR" sz="1900" b="1" i="1" dirty="0">
                <a:solidFill>
                  <a:srgbClr val="C00000"/>
                </a:solidFill>
              </a:rPr>
              <a:t>tamamı</a:t>
            </a:r>
            <a:r>
              <a:rPr lang="tr-TR" sz="1900" i="1" dirty="0">
                <a:solidFill>
                  <a:srgbClr val="000000"/>
                </a:solidFill>
              </a:rPr>
              <a:t> için artırımda bulunulması zorunludur.</a:t>
            </a:r>
            <a:endParaRPr lang="en-US" sz="1900" i="1" dirty="0">
              <a:solidFill>
                <a:srgbClr val="000000"/>
              </a:solidFill>
            </a:endParaRPr>
          </a:p>
          <a:p>
            <a:pPr marL="231775" marR="18415" lvl="0" indent="-231775">
              <a:buClr>
                <a:srgbClr val="000000"/>
              </a:buClr>
              <a:buFont typeface="Wingdings" pitchFamily="2" charset="2"/>
              <a:buChar char="§"/>
            </a:pPr>
            <a:r>
              <a:rPr lang="tr-TR" sz="1900" i="1" dirty="0">
                <a:solidFill>
                  <a:srgbClr val="000000"/>
                </a:solidFill>
              </a:rPr>
              <a:t>Artırımda bulunulan yıl içindeki vergilendirme dönemlerine ilişkin olarak Kanun’un yayımlandığı tarihten önce yapılıp kesinleşen tarhiyatlar, ilgili dönem beyanı ile birlikte dikkate alınacaktır.</a:t>
            </a:r>
            <a:endParaRPr lang="en-US" sz="1900" i="1" dirty="0">
              <a:solidFill>
                <a:srgbClr val="000000"/>
              </a:solidFill>
            </a:endParaRPr>
          </a:p>
          <a:p>
            <a:pPr marL="231775" marR="18415" indent="-231775">
              <a:buClr>
                <a:srgbClr val="000000"/>
              </a:buClr>
              <a:buFont typeface="Wingdings" pitchFamily="2" charset="2"/>
              <a:buChar char="§"/>
            </a:pPr>
            <a:r>
              <a:rPr lang="tr-TR" sz="1900" i="1" dirty="0"/>
              <a:t>KDV artırımı yapılan yıllar, </a:t>
            </a:r>
          </a:p>
          <a:p>
            <a:pPr marR="18415" lvl="1" indent="0">
              <a:buClr>
                <a:srgbClr val="000000"/>
              </a:buClr>
            </a:pPr>
            <a:r>
              <a:rPr lang="tr-TR" sz="1900" b="1" i="1" dirty="0">
                <a:solidFill>
                  <a:srgbClr val="FF0000"/>
                </a:solidFill>
              </a:rPr>
              <a:t>sonraki dönemlere devreden KDV</a:t>
            </a:r>
            <a:r>
              <a:rPr lang="tr-TR" sz="1900" i="1" dirty="0">
                <a:solidFill>
                  <a:srgbClr val="FF0000"/>
                </a:solidFill>
              </a:rPr>
              <a:t>, </a:t>
            </a:r>
          </a:p>
          <a:p>
            <a:pPr marR="18415" lvl="1" indent="0">
              <a:buClr>
                <a:srgbClr val="000000"/>
              </a:buClr>
            </a:pPr>
            <a:r>
              <a:rPr lang="tr-TR" sz="1900" b="1" i="1" dirty="0">
                <a:solidFill>
                  <a:srgbClr val="FF0000"/>
                </a:solidFill>
              </a:rPr>
              <a:t>ihraç kaydıyla teslim veya iade  hakkı doğuran işlemlerden doğan terkin ve iade işlemleri ve</a:t>
            </a:r>
          </a:p>
          <a:p>
            <a:pPr marR="18415" lvl="1" indent="0">
              <a:buClr>
                <a:srgbClr val="000000"/>
              </a:buClr>
            </a:pPr>
            <a:r>
              <a:rPr lang="tr-TR" sz="1900" b="1" i="1" dirty="0">
                <a:solidFill>
                  <a:srgbClr val="FF0000"/>
                </a:solidFill>
              </a:rPr>
              <a:t> müteselsil sorumluluk kapsamındaki işlemler </a:t>
            </a:r>
          </a:p>
          <a:p>
            <a:pPr marR="18415" lvl="1" indent="0">
              <a:buClr>
                <a:srgbClr val="000000"/>
              </a:buClr>
              <a:buNone/>
            </a:pPr>
            <a:r>
              <a:rPr lang="tr-TR" sz="1900" i="1" dirty="0"/>
              <a:t>yönünden incelenebilir. </a:t>
            </a:r>
          </a:p>
          <a:p>
            <a:pPr marR="18415" lvl="1" indent="0">
              <a:buClr>
                <a:srgbClr val="000000"/>
              </a:buClr>
              <a:buNone/>
            </a:pPr>
            <a:r>
              <a:rPr lang="tr-TR" sz="1900" i="1" dirty="0">
                <a:solidFill>
                  <a:srgbClr val="FF0000"/>
                </a:solidFill>
              </a:rPr>
              <a:t>Sonraki dönemlere devreden katma değer vergisi yönünden yapılan incelemelerde artırım talebinde bulunulan dönemler için tarhiyat önerilemeyecektir.</a:t>
            </a:r>
          </a:p>
          <a:p>
            <a:pPr marL="231775" marR="18415" lvl="0" indent="-231775">
              <a:buClr>
                <a:srgbClr val="000000"/>
              </a:buClr>
              <a:buFont typeface="Wingdings" pitchFamily="2" charset="2"/>
              <a:buChar char="§"/>
            </a:pPr>
            <a:r>
              <a:rPr lang="tr-TR" sz="1900" i="1" dirty="0">
                <a:solidFill>
                  <a:srgbClr val="000000"/>
                </a:solidFill>
              </a:rPr>
              <a:t>Ödenen katma değer vergisi, gelir veya kurumlar vergisi matrahlarının tespitinde </a:t>
            </a:r>
            <a:r>
              <a:rPr lang="tr-TR" sz="1900" b="1" i="1" dirty="0">
                <a:solidFill>
                  <a:srgbClr val="000000"/>
                </a:solidFill>
              </a:rPr>
              <a:t>gider veya maliyet unsuru olarak dikkate alınamayacak</a:t>
            </a:r>
            <a:r>
              <a:rPr lang="tr-TR" sz="1900" i="1" dirty="0">
                <a:solidFill>
                  <a:srgbClr val="000000"/>
                </a:solidFill>
              </a:rPr>
              <a:t>, ödenmesi gereken katma değer vergilerinden </a:t>
            </a:r>
            <a:r>
              <a:rPr lang="tr-TR" sz="1900" b="1" i="1" dirty="0">
                <a:solidFill>
                  <a:srgbClr val="000000"/>
                </a:solidFill>
              </a:rPr>
              <a:t>indirilemeyecek</a:t>
            </a:r>
            <a:r>
              <a:rPr lang="tr-TR" sz="1900" i="1" dirty="0">
                <a:solidFill>
                  <a:srgbClr val="000000"/>
                </a:solidFill>
              </a:rPr>
              <a:t> veya herhangi bir şekilde </a:t>
            </a:r>
            <a:r>
              <a:rPr lang="tr-TR" sz="1900" b="1" i="1" dirty="0">
                <a:solidFill>
                  <a:srgbClr val="000000"/>
                </a:solidFill>
              </a:rPr>
              <a:t>iade konusu yapılamayacaktır</a:t>
            </a:r>
            <a:r>
              <a:rPr lang="tr-TR" sz="1900" i="1" dirty="0">
                <a:solidFill>
                  <a:srgbClr val="000000"/>
                </a:solidFill>
              </a:rPr>
              <a:t>.</a:t>
            </a:r>
            <a:endParaRPr lang="en-US" sz="1900" i="1" dirty="0">
              <a:solidFill>
                <a:srgbClr val="000000"/>
              </a:solidFill>
            </a:endParaRPr>
          </a:p>
        </p:txBody>
      </p:sp>
    </p:spTree>
    <p:extLst>
      <p:ext uri="{BB962C8B-B14F-4D97-AF65-F5344CB8AC3E}">
        <p14:creationId xmlns:p14="http://schemas.microsoft.com/office/powerpoint/2010/main" val="54420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334297"/>
            <a:ext cx="10825899" cy="516426"/>
          </a:xfrm>
        </p:spPr>
        <p:txBody>
          <a:bodyPr>
            <a:noAutofit/>
          </a:bodyPr>
          <a:lstStyle/>
          <a:p>
            <a:r>
              <a:rPr lang="tr-TR" sz="2400" b="1" i="1" dirty="0">
                <a:solidFill>
                  <a:srgbClr val="000000"/>
                </a:solidFill>
                <a:latin typeface="Georgia" panose="02040502050405020303" pitchFamily="18" charset="0"/>
              </a:rPr>
              <a:t>İnceleme Aşamasındakilerin Matrah Artırımından Yararlanması</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5CC83860-AAE8-464F-9219-DB24BE130E75}"/>
              </a:ext>
            </a:extLst>
          </p:cNvPr>
          <p:cNvSpPr txBox="1">
            <a:spLocks/>
          </p:cNvSpPr>
          <p:nvPr/>
        </p:nvSpPr>
        <p:spPr bwMode="auto">
          <a:xfrm>
            <a:off x="533401" y="2148837"/>
            <a:ext cx="11127657" cy="40454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rPr>
              <a:t>Matrah artıranlar nezdinde devam eden incelemeler, 21 Mart 2023 tarihine kadar bitirilmediyse, incelemeye devam edilemez.</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lang="tr-TR"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2000" b="0" i="1" u="sng" strike="noStrike" kern="1200" cap="none" spc="0" normalizeH="0" baseline="0" noProof="0" dirty="0">
                <a:ln>
                  <a:noFill/>
                </a:ln>
                <a:solidFill>
                  <a:srgbClr val="000000"/>
                </a:solidFill>
                <a:effectLst/>
                <a:uLnTx/>
                <a:uFillTx/>
                <a:latin typeface="Georgia" pitchFamily="18" charset="0"/>
                <a:ea typeface="+mn-ea"/>
                <a:cs typeface="+mn-cs"/>
              </a:rPr>
              <a:t>İnceleme raporunun vergi dairesi kayıtlarına intikal ettiği tarihten önce matrah artırımı yapılması halinde</a:t>
            </a:r>
            <a:r>
              <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rPr>
              <a:t>, inceleme sonucu bulunan fark, artırılan matrahtan mahsup edilebilir.</a:t>
            </a:r>
          </a:p>
        </p:txBody>
      </p:sp>
    </p:spTree>
    <p:extLst>
      <p:ext uri="{BB962C8B-B14F-4D97-AF65-F5344CB8AC3E}">
        <p14:creationId xmlns:p14="http://schemas.microsoft.com/office/powerpoint/2010/main" val="142348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4</a:t>
            </a:fld>
            <a:endParaRPr lang="en-US"/>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Title 1">
            <a:extLst>
              <a:ext uri="{FF2B5EF4-FFF2-40B4-BE49-F238E27FC236}">
                <a16:creationId xmlns:a16="http://schemas.microsoft.com/office/drawing/2014/main" id="{6BFF5C02-7687-4205-AFFD-25B574EA5A61}"/>
              </a:ext>
            </a:extLst>
          </p:cNvPr>
          <p:cNvSpPr txBox="1">
            <a:spLocks/>
          </p:cNvSpPr>
          <p:nvPr/>
        </p:nvSpPr>
        <p:spPr bwMode="black">
          <a:xfrm>
            <a:off x="533399" y="3352800"/>
            <a:ext cx="11027229"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Ek Vergi</a:t>
            </a:r>
            <a:endParaRPr lang="en-GB" sz="3600" b="1" i="1"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578758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Matrah &amp; Vergi Artırımı</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Beyan ve Ödeme</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1455174"/>
            <a:ext cx="7841609" cy="43360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Matrah artırımının </a:t>
            </a:r>
            <a:r>
              <a:rPr kumimoji="0" lang="tr-TR" sz="1800" b="1" i="1" u="none" strike="noStrike" kern="1200" cap="none" spc="0" normalizeH="0" baseline="0" noProof="0" dirty="0">
                <a:ln>
                  <a:noFill/>
                </a:ln>
                <a:solidFill>
                  <a:srgbClr val="000000"/>
                </a:solidFill>
                <a:effectLst/>
                <a:uLnTx/>
                <a:uFillTx/>
                <a:latin typeface="Georgia" pitchFamily="18" charset="0"/>
                <a:ea typeface="+mn-ea"/>
                <a:cs typeface="+mn-cs"/>
              </a:rPr>
              <a:t>Mayıs 2023 sonuna </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kadar yapılması gerekir.</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Artırılan veya hesaplanan vergi</a:t>
            </a:r>
          </a:p>
          <a:p>
            <a:pPr marL="452438" marR="0" lvl="2" indent="-165100" algn="l" defTabSz="914400" rtl="0" eaLnBrk="1" fontAlgn="base" latinLnBrk="0" hangingPunct="1">
              <a:lnSpc>
                <a:spcPct val="100000"/>
              </a:lnSpc>
              <a:spcBef>
                <a:spcPct val="0"/>
              </a:spcBef>
              <a:spcAft>
                <a:spcPts val="900"/>
              </a:spcAft>
              <a:buClr>
                <a:srgbClr val="000000"/>
              </a:buClr>
              <a:buSzTx/>
              <a:buFont typeface="Georgia" pitchFamily="18" charset="0"/>
              <a:buChar char="-"/>
              <a:tabLst/>
              <a:defRPr/>
            </a:pPr>
            <a:r>
              <a:rPr lang="tr-TR" sz="1800" i="1" dirty="0">
                <a:solidFill>
                  <a:srgbClr val="000000"/>
                </a:solidFill>
              </a:rPr>
              <a:t>Haziran 2023</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 sonuna kadar </a:t>
            </a:r>
            <a:r>
              <a:rPr kumimoji="0" lang="tr-TR" sz="1800" b="1" i="1" u="none" strike="noStrike" kern="1200" cap="none" spc="0" normalizeH="0" baseline="0" noProof="0" dirty="0">
                <a:ln>
                  <a:noFill/>
                </a:ln>
                <a:solidFill>
                  <a:srgbClr val="000000"/>
                </a:solidFill>
                <a:effectLst/>
                <a:uLnTx/>
                <a:uFillTx/>
                <a:latin typeface="Georgia" pitchFamily="18" charset="0"/>
                <a:ea typeface="+mn-ea"/>
                <a:cs typeface="+mn-cs"/>
              </a:rPr>
              <a:t>tek taksitte </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veya</a:t>
            </a:r>
          </a:p>
          <a:p>
            <a:pPr marL="452438" marR="0" lvl="2" indent="-165100" algn="l" defTabSz="914400" rtl="0" eaLnBrk="1" fontAlgn="base" latinLnBrk="0" hangingPunct="1">
              <a:lnSpc>
                <a:spcPct val="100000"/>
              </a:lnSpc>
              <a:spcBef>
                <a:spcPct val="0"/>
              </a:spcBef>
              <a:spcAft>
                <a:spcPts val="900"/>
              </a:spcAft>
              <a:buClr>
                <a:srgbClr val="000000"/>
              </a:buClr>
              <a:buSzTx/>
              <a:buFont typeface="Georgia" pitchFamily="18"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İlk taksit Haziran/2023 olmak üzere </a:t>
            </a:r>
            <a:r>
              <a:rPr kumimoji="0" lang="tr-TR" sz="1800" b="1" i="1" u="none" strike="noStrike" kern="1200" cap="none" spc="0" normalizeH="0" baseline="0" noProof="0" dirty="0">
                <a:ln>
                  <a:noFill/>
                </a:ln>
                <a:solidFill>
                  <a:srgbClr val="000000"/>
                </a:solidFill>
                <a:effectLst/>
                <a:uLnTx/>
                <a:uFillTx/>
                <a:latin typeface="Georgia" pitchFamily="18" charset="0"/>
                <a:ea typeface="+mn-ea"/>
                <a:cs typeface="+mn-cs"/>
              </a:rPr>
              <a:t>azami 12 eşit taksitte</a:t>
            </a:r>
          </a:p>
          <a:p>
            <a:pPr marL="287338" marR="0" lvl="2" indent="0" algn="l" defTabSz="914400" rtl="0" eaLnBrk="1" fontAlgn="base" latinLnBrk="0" hangingPunct="1">
              <a:lnSpc>
                <a:spcPct val="100000"/>
              </a:lnSpc>
              <a:spcBef>
                <a:spcPct val="0"/>
              </a:spcBef>
              <a:spcAft>
                <a:spcPts val="900"/>
              </a:spcAft>
              <a:buClr>
                <a:srgbClr val="000000"/>
              </a:buClr>
              <a:buSzTx/>
              <a:buFont typeface="Georgia" pitchFamily="18" charset="0"/>
              <a:buNone/>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ödenir.</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Hesaplanan tutarın;</a:t>
            </a:r>
          </a:p>
          <a:p>
            <a:pPr marL="452438" lvl="2" indent="-165100">
              <a:buClr>
                <a:srgbClr val="000000"/>
              </a:buClr>
              <a:defRPr/>
            </a:pPr>
            <a:r>
              <a:rPr lang="tr-TR" sz="1800" i="1" dirty="0">
                <a:solidFill>
                  <a:srgbClr val="000000"/>
                </a:solidFill>
              </a:rPr>
              <a:t>Taksitle ödenmesi halinde ödenecek tutara </a:t>
            </a:r>
            <a:r>
              <a:rPr lang="tr-TR" sz="1800" b="1" i="1" dirty="0">
                <a:solidFill>
                  <a:srgbClr val="C00000"/>
                </a:solidFill>
              </a:rPr>
              <a:t>1.09 katsayısı </a:t>
            </a:r>
            <a:r>
              <a:rPr lang="tr-TR" sz="1800" i="1" dirty="0">
                <a:solidFill>
                  <a:srgbClr val="000000"/>
                </a:solidFill>
              </a:rPr>
              <a:t>uygulanır</a:t>
            </a:r>
          </a:p>
          <a:p>
            <a:pPr marL="452438" lvl="2" indent="-165100">
              <a:buClr>
                <a:srgbClr val="000000"/>
              </a:buClr>
              <a:defRPr/>
            </a:pPr>
            <a:r>
              <a:rPr lang="tr-TR" sz="1800" i="1" dirty="0">
                <a:solidFill>
                  <a:srgbClr val="000000"/>
                </a:solidFill>
              </a:rPr>
              <a:t> </a:t>
            </a:r>
            <a:r>
              <a:rPr lang="tr-TR" sz="1800" i="1" dirty="0">
                <a:solidFill>
                  <a:srgbClr val="FF0000"/>
                </a:solidFill>
              </a:rPr>
              <a:t>Peşin ödenmesi </a:t>
            </a:r>
            <a:r>
              <a:rPr lang="tr-TR" sz="1800" i="1" dirty="0">
                <a:solidFill>
                  <a:srgbClr val="000000"/>
                </a:solidFill>
              </a:rPr>
              <a:t>halinde </a:t>
            </a:r>
            <a:r>
              <a:rPr lang="tr-TR" sz="1800" b="1" i="1" dirty="0">
                <a:solidFill>
                  <a:srgbClr val="C00000"/>
                </a:solidFill>
              </a:rPr>
              <a:t>% 10 indirim </a:t>
            </a:r>
            <a:r>
              <a:rPr lang="tr-TR" sz="1800" i="1" dirty="0">
                <a:solidFill>
                  <a:srgbClr val="000000"/>
                </a:solidFill>
              </a:rPr>
              <a:t>yapılır ve </a:t>
            </a:r>
            <a:r>
              <a:rPr lang="tr-TR" sz="1800" i="1" dirty="0">
                <a:solidFill>
                  <a:srgbClr val="FF0000"/>
                </a:solidFill>
              </a:rPr>
              <a:t>katsayı uygulanmaz.</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Ödemelerin zamanında yapılmaması halinde;</a:t>
            </a:r>
          </a:p>
          <a:p>
            <a:pPr marL="452438" marR="0" lvl="2" indent="-165100">
              <a:lnSpc>
                <a:spcPct val="100000"/>
              </a:lnSpc>
              <a:buClr>
                <a:srgbClr val="000000"/>
              </a:buClr>
              <a:buSzTx/>
              <a:tabLst/>
              <a:defRPr/>
            </a:pPr>
            <a:r>
              <a:rPr lang="tr-TR" sz="1800" i="1" dirty="0">
                <a:solidFill>
                  <a:srgbClr val="000000"/>
                </a:solidFill>
              </a:rPr>
              <a:t>Gecikme zammıyla takip edilir.</a:t>
            </a:r>
          </a:p>
          <a:p>
            <a:pPr marL="452438" marR="0" lvl="2" indent="-165100">
              <a:lnSpc>
                <a:spcPct val="100000"/>
              </a:lnSpc>
              <a:buClr>
                <a:srgbClr val="000000"/>
              </a:buClr>
              <a:buSzTx/>
              <a:tabLst/>
              <a:defRPr/>
            </a:pPr>
            <a:r>
              <a:rPr lang="tr-TR" sz="1800" i="1" dirty="0">
                <a:solidFill>
                  <a:srgbClr val="000000"/>
                </a:solidFill>
              </a:rPr>
              <a:t>Matrah artırımı hükümlerinden yararlanılamaz.</a:t>
            </a:r>
          </a:p>
        </p:txBody>
      </p:sp>
      <p:pic>
        <p:nvPicPr>
          <p:cNvPr id="17" name="Graphic 16">
            <a:extLst>
              <a:ext uri="{FF2B5EF4-FFF2-40B4-BE49-F238E27FC236}">
                <a16:creationId xmlns:a16="http://schemas.microsoft.com/office/drawing/2014/main" id="{5FB24FFE-00D4-498D-A9F6-92B1F389DD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0600" y="3349358"/>
            <a:ext cx="3229772" cy="1413259"/>
          </a:xfrm>
          <a:prstGeom prst="rect">
            <a:avLst/>
          </a:prstGeom>
        </p:spPr>
      </p:pic>
      <p:sp>
        <p:nvSpPr>
          <p:cNvPr id="18" name="TextBox 17">
            <a:extLst>
              <a:ext uri="{FF2B5EF4-FFF2-40B4-BE49-F238E27FC236}">
                <a16:creationId xmlns:a16="http://schemas.microsoft.com/office/drawing/2014/main" id="{A98F3E90-F9F9-4B4D-9880-FB5647B5EE81}"/>
              </a:ext>
            </a:extLst>
          </p:cNvPr>
          <p:cNvSpPr txBox="1"/>
          <p:nvPr/>
        </p:nvSpPr>
        <p:spPr>
          <a:xfrm>
            <a:off x="9720653" y="3428337"/>
            <a:ext cx="1937946" cy="1241986"/>
          </a:xfrm>
          <a:prstGeom prst="rect">
            <a:avLst/>
          </a:prstGeom>
          <a:noFill/>
        </p:spPr>
        <p:txBody>
          <a:bodyPr wrap="square" lIns="0" tIns="0" rIns="0" bIns="0" rtlCol="0">
            <a:noAutofit/>
          </a:bodyPr>
          <a:lstStyle/>
          <a:p>
            <a:pPr algn="ctr">
              <a:spcAft>
                <a:spcPts val="794"/>
              </a:spcAft>
            </a:pPr>
            <a:r>
              <a:rPr lang="tr-TR" sz="2000" b="1" i="1" dirty="0">
                <a:solidFill>
                  <a:srgbClr val="FF0000"/>
                </a:solidFill>
                <a:latin typeface="Georgia" panose="02040502050405020303" pitchFamily="18" charset="0"/>
              </a:rPr>
              <a:t>Hesaplanan tutar?</a:t>
            </a:r>
          </a:p>
          <a:p>
            <a:pPr algn="ctr">
              <a:spcAft>
                <a:spcPts val="794"/>
              </a:spcAft>
            </a:pPr>
            <a:r>
              <a:rPr lang="tr-TR" sz="2000" b="1" i="1" dirty="0">
                <a:solidFill>
                  <a:srgbClr val="FF0000"/>
                </a:solidFill>
                <a:latin typeface="Georgia" panose="02040502050405020303" pitchFamily="18" charset="0"/>
              </a:rPr>
              <a:t>Ödenen tutar?</a:t>
            </a:r>
            <a:endParaRPr lang="en-GB" sz="2000" i="1" dirty="0">
              <a:solidFill>
                <a:srgbClr val="FF0000"/>
              </a:solidFill>
              <a:latin typeface="Georgia" panose="02040502050405020303" pitchFamily="18" charset="0"/>
            </a:endParaRPr>
          </a:p>
        </p:txBody>
      </p:sp>
      <p:pic>
        <p:nvPicPr>
          <p:cNvPr id="19" name="Graphic 18">
            <a:extLst>
              <a:ext uri="{FF2B5EF4-FFF2-40B4-BE49-F238E27FC236}">
                <a16:creationId xmlns:a16="http://schemas.microsoft.com/office/drawing/2014/main" id="{5CC2E14C-CFBB-49F7-8CAF-5ED772ECF3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4188" y="3360838"/>
            <a:ext cx="927700" cy="961479"/>
          </a:xfrm>
          <a:prstGeom prst="rect">
            <a:avLst/>
          </a:prstGeom>
        </p:spPr>
      </p:pic>
      <p:sp>
        <p:nvSpPr>
          <p:cNvPr id="20" name="TextBox 19">
            <a:extLst>
              <a:ext uri="{FF2B5EF4-FFF2-40B4-BE49-F238E27FC236}">
                <a16:creationId xmlns:a16="http://schemas.microsoft.com/office/drawing/2014/main" id="{159DCDAA-7527-45E5-B1EF-233FD5989891}"/>
              </a:ext>
            </a:extLst>
          </p:cNvPr>
          <p:cNvSpPr txBox="1"/>
          <p:nvPr/>
        </p:nvSpPr>
        <p:spPr>
          <a:xfrm>
            <a:off x="8779648" y="3597807"/>
            <a:ext cx="523062" cy="369332"/>
          </a:xfrm>
          <a:prstGeom prst="rect">
            <a:avLst/>
          </a:prstGeom>
          <a:noFill/>
        </p:spPr>
        <p:txBody>
          <a:bodyPr wrap="square" lIns="0" tIns="0" rIns="0" bIns="0" rtlCol="0">
            <a:spAutoFit/>
          </a:bodyPr>
          <a:lstStyle/>
          <a:p>
            <a:pPr algn="ctr">
              <a:spcAft>
                <a:spcPts val="600"/>
              </a:spcAft>
              <a:buSzPct val="100000"/>
            </a:pPr>
            <a:r>
              <a:rPr lang="tr-TR" sz="2400" b="1" i="1" dirty="0">
                <a:solidFill>
                  <a:schemeClr val="bg1"/>
                </a:solidFill>
                <a:latin typeface="Arial"/>
              </a:rPr>
              <a:t>?</a:t>
            </a:r>
            <a:endParaRPr lang="en-US" sz="2400" b="1" i="1" dirty="0" err="1">
              <a:solidFill>
                <a:schemeClr val="bg1"/>
              </a:solidFill>
              <a:latin typeface="Arial"/>
            </a:endParaRPr>
          </a:p>
        </p:txBody>
      </p:sp>
    </p:spTree>
    <p:extLst>
      <p:ext uri="{BB962C8B-B14F-4D97-AF65-F5344CB8AC3E}">
        <p14:creationId xmlns:p14="http://schemas.microsoft.com/office/powerpoint/2010/main" val="1990278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41</a:t>
            </a:fld>
            <a:endParaRPr lang="en-US"/>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Title 1">
            <a:extLst>
              <a:ext uri="{FF2B5EF4-FFF2-40B4-BE49-F238E27FC236}">
                <a16:creationId xmlns:a16="http://schemas.microsoft.com/office/drawing/2014/main" id="{6BFF5C02-7687-4205-AFFD-25B574EA5A61}"/>
              </a:ext>
            </a:extLst>
          </p:cNvPr>
          <p:cNvSpPr txBox="1">
            <a:spLocks/>
          </p:cNvSpPr>
          <p:nvPr/>
        </p:nvSpPr>
        <p:spPr bwMode="black">
          <a:xfrm>
            <a:off x="533399" y="3352800"/>
            <a:ext cx="11027229"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İşletme Kayıtlarının </a:t>
            </a:r>
          </a:p>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Düzeltilmesi</a:t>
            </a:r>
            <a:endParaRPr lang="en-GB" sz="3600" b="1" i="1"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640271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İşletme Kayıtlarının Düzeltilmesi - 1</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1106061A-76A8-456B-B95D-0BED85E09DED}"/>
              </a:ext>
            </a:extLst>
          </p:cNvPr>
          <p:cNvGraphicFramePr>
            <a:graphicFrameLocks noGrp="1"/>
          </p:cNvGraphicFramePr>
          <p:nvPr>
            <p:extLst>
              <p:ext uri="{D42A27DB-BD31-4B8C-83A1-F6EECF244321}">
                <p14:modId xmlns:p14="http://schemas.microsoft.com/office/powerpoint/2010/main" val="2041477817"/>
              </p:ext>
            </p:extLst>
          </p:nvPr>
        </p:nvGraphicFramePr>
        <p:xfrm>
          <a:off x="533399" y="1222812"/>
          <a:ext cx="11289709" cy="5145918"/>
        </p:xfrm>
        <a:graphic>
          <a:graphicData uri="http://schemas.openxmlformats.org/drawingml/2006/table">
            <a:tbl>
              <a:tblPr firstRow="1" firstCol="1" bandRow="1" bandCol="1"/>
              <a:tblGrid>
                <a:gridCol w="2819401">
                  <a:extLst>
                    <a:ext uri="{9D8B030D-6E8A-4147-A177-3AD203B41FA5}">
                      <a16:colId xmlns:a16="http://schemas.microsoft.com/office/drawing/2014/main" val="358334796"/>
                    </a:ext>
                  </a:extLst>
                </a:gridCol>
                <a:gridCol w="8470308">
                  <a:extLst>
                    <a:ext uri="{9D8B030D-6E8A-4147-A177-3AD203B41FA5}">
                      <a16:colId xmlns:a16="http://schemas.microsoft.com/office/drawing/2014/main" val="3692563719"/>
                    </a:ext>
                  </a:extLst>
                </a:gridCol>
              </a:tblGrid>
              <a:tr h="38550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600"/>
                        </a:spcBef>
                        <a:spcAft>
                          <a:spcPts val="600"/>
                        </a:spcAft>
                      </a:pPr>
                      <a:br>
                        <a:rPr lang="tr-TR" sz="1600" i="1" u="sng" dirty="0">
                          <a:effectLst/>
                          <a:latin typeface="Georgia" panose="02040502050405020303" pitchFamily="18" charset="0"/>
                        </a:rPr>
                      </a:br>
                      <a:r>
                        <a:rPr lang="tr-TR" sz="1600" i="1" dirty="0">
                          <a:effectLst/>
                          <a:latin typeface="Georgia" panose="02040502050405020303" pitchFamily="18" charset="0"/>
                        </a:rPr>
                        <a:t>Konu</a:t>
                      </a:r>
                      <a:endParaRPr lang="en-US" sz="16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600"/>
                        </a:spcBef>
                        <a:spcAft>
                          <a:spcPts val="600"/>
                        </a:spcAft>
                      </a:pPr>
                      <a:r>
                        <a:rPr lang="tr-TR" sz="1600" i="1" dirty="0">
                          <a:effectLst/>
                          <a:latin typeface="Georgia" panose="02040502050405020303" pitchFamily="18" charset="0"/>
                        </a:rPr>
                        <a:t>Hesaplanacak Vergi / Yapılacak işlem</a:t>
                      </a:r>
                      <a:endParaRPr lang="en-US" sz="16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660146537"/>
                  </a:ext>
                </a:extLst>
              </a:tr>
              <a:tr h="46582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a:spcBef>
                          <a:spcPts val="600"/>
                        </a:spcBef>
                        <a:spcAft>
                          <a:spcPts val="600"/>
                        </a:spcAft>
                        <a:buFont typeface="Symbol" panose="05050102010706020507" pitchFamily="18" charset="2"/>
                        <a:buNone/>
                      </a:pPr>
                      <a:r>
                        <a:rPr lang="tr-TR" sz="1800" i="1" dirty="0">
                          <a:effectLst/>
                          <a:latin typeface="Georgia" panose="02040502050405020303" pitchFamily="18" charset="0"/>
                        </a:rPr>
                        <a:t>İşletmede mevcut olduğu halde kayıtlarda yer almayan emtia, makine, teçhizat ve demirbaşların kayda alınması</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just">
                        <a:spcBef>
                          <a:spcPts val="600"/>
                        </a:spcBef>
                        <a:spcAft>
                          <a:spcPts val="600"/>
                        </a:spcAft>
                        <a:buFont typeface="Symbol" panose="05050102010706020507" pitchFamily="18" charset="2"/>
                        <a:buChar char=""/>
                      </a:pPr>
                      <a:r>
                        <a:rPr lang="tr-TR" sz="1400" i="1" dirty="0">
                          <a:effectLst/>
                          <a:latin typeface="Georgia" panose="02040502050405020303" pitchFamily="18" charset="0"/>
                        </a:rPr>
                        <a:t>İktisadi kıymetler, mükelleflerce veya bağlı oldukları meslek kuruluşunca tespit edilen rayiç bedeli ile vergi dairesine bildirilir ve defterlere kaydedilir.</a:t>
                      </a:r>
                      <a:endParaRPr lang="en-US" sz="14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400" i="1" dirty="0">
                          <a:effectLst/>
                          <a:latin typeface="Georgia" panose="02040502050405020303" pitchFamily="18" charset="0"/>
                        </a:rPr>
                        <a:t>Bildirimin, </a:t>
                      </a:r>
                      <a:r>
                        <a:rPr lang="tr-TR" sz="1400" b="1" i="1" dirty="0">
                          <a:solidFill>
                            <a:srgbClr val="FF0000"/>
                          </a:solidFill>
                          <a:effectLst/>
                          <a:latin typeface="Georgia" panose="02040502050405020303" pitchFamily="18" charset="0"/>
                        </a:rPr>
                        <a:t>30.05.2023</a:t>
                      </a:r>
                      <a:r>
                        <a:rPr lang="tr-TR" sz="1400" i="1" dirty="0">
                          <a:effectLst/>
                          <a:latin typeface="Georgia" panose="02040502050405020303" pitchFamily="18" charset="0"/>
                        </a:rPr>
                        <a:t> tarihine kadar yapılması gerekir.</a:t>
                      </a:r>
                      <a:endParaRPr lang="en-US" sz="14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400" i="1" dirty="0">
                          <a:effectLst/>
                          <a:latin typeface="Georgia" panose="02040502050405020303" pitchFamily="18" charset="0"/>
                        </a:rPr>
                        <a:t>Beyan edilen makine, teçhizat, emtia ve demirbaşların bedeli üzerinden, tabi olduğu oranın yarısı oranında vergi hesaplanır. Hesaplanan vergi ayrı bir beyannameyle sorumlu sıfatıyla beyan edilir ve beyanname verme süresi içinde ödenir.</a:t>
                      </a:r>
                      <a:endParaRPr lang="en-US" sz="14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400" i="1" dirty="0">
                          <a:effectLst/>
                          <a:latin typeface="Georgia" panose="02040502050405020303" pitchFamily="18" charset="0"/>
                        </a:rPr>
                        <a:t>Makine, teçhizat ve demirbaşlar üzerinden ödenen vergi </a:t>
                      </a:r>
                      <a:r>
                        <a:rPr lang="tr-TR" sz="1400" b="1" i="1" dirty="0">
                          <a:effectLst/>
                          <a:latin typeface="Georgia" panose="02040502050405020303" pitchFamily="18" charset="0"/>
                        </a:rPr>
                        <a:t>hesaplanan KDV’den indirilmez</a:t>
                      </a:r>
                      <a:r>
                        <a:rPr lang="tr-TR" sz="1400" i="1" dirty="0">
                          <a:effectLst/>
                          <a:latin typeface="Georgia" panose="02040502050405020303" pitchFamily="18" charset="0"/>
                        </a:rPr>
                        <a:t>.                          Emtia üzerinden ödenen vergi genel esaslara göre </a:t>
                      </a:r>
                      <a:r>
                        <a:rPr lang="tr-TR" sz="1400" b="1" i="1" dirty="0">
                          <a:effectLst/>
                          <a:latin typeface="Georgia" panose="02040502050405020303" pitchFamily="18" charset="0"/>
                        </a:rPr>
                        <a:t>indirim konusu yapılır </a:t>
                      </a:r>
                      <a:r>
                        <a:rPr lang="tr-TR" sz="1400" i="1" dirty="0">
                          <a:effectLst/>
                          <a:latin typeface="Georgia" panose="02040502050405020303" pitchFamily="18" charset="0"/>
                        </a:rPr>
                        <a:t>ancak </a:t>
                      </a:r>
                      <a:r>
                        <a:rPr lang="tr-TR" sz="1400" b="1" i="1" dirty="0">
                          <a:solidFill>
                            <a:srgbClr val="FF0000"/>
                          </a:solidFill>
                          <a:effectLst/>
                          <a:latin typeface="Georgia" panose="02040502050405020303" pitchFamily="18" charset="0"/>
                        </a:rPr>
                        <a:t>iadeye konu edilmez</a:t>
                      </a:r>
                      <a:r>
                        <a:rPr lang="tr-TR" sz="1400" i="1" dirty="0">
                          <a:effectLst/>
                          <a:latin typeface="Georgia" panose="02040502050405020303" pitchFamily="18" charset="0"/>
                        </a:rPr>
                        <a:t>.</a:t>
                      </a:r>
                      <a:endParaRPr lang="en-US" sz="14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400" i="1" dirty="0">
                          <a:effectLst/>
                          <a:latin typeface="Georgia" panose="02040502050405020303" pitchFamily="18" charset="0"/>
                        </a:rPr>
                        <a:t>Beyan edilen mallar ÖTV’ye tabi ise beyan tarihindeki emsal bedel üzerinden özel tüketim vergisi hesaplanır, ayrı bir beyannameyle ödenir.</a:t>
                      </a:r>
                      <a:endParaRPr lang="en-US" sz="14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400" i="1" dirty="0">
                          <a:effectLst/>
                          <a:latin typeface="Georgia" panose="02040502050405020303" pitchFamily="18" charset="0"/>
                        </a:rPr>
                        <a:t>Kayda alınan kıymetler için özel karşılık hesabı açılır. Emtialar için ayrılan karşılık </a:t>
                      </a:r>
                      <a:r>
                        <a:rPr lang="tr-TR" sz="1400" b="1" i="1" dirty="0">
                          <a:solidFill>
                            <a:srgbClr val="002060"/>
                          </a:solidFill>
                          <a:effectLst/>
                          <a:latin typeface="Georgia" panose="02040502050405020303" pitchFamily="18" charset="0"/>
                        </a:rPr>
                        <a:t>sermaye unsuru</a:t>
                      </a:r>
                      <a:r>
                        <a:rPr lang="tr-TR" sz="1400" i="1" dirty="0">
                          <a:effectLst/>
                          <a:latin typeface="Georgia" panose="02040502050405020303" pitchFamily="18" charset="0"/>
                        </a:rPr>
                        <a:t>, diğer kıymetler için ayrılan karşılık </a:t>
                      </a:r>
                      <a:r>
                        <a:rPr lang="tr-TR" sz="1400" b="1" i="1" dirty="0">
                          <a:solidFill>
                            <a:srgbClr val="002060"/>
                          </a:solidFill>
                          <a:effectLst/>
                          <a:latin typeface="Georgia" panose="02040502050405020303" pitchFamily="18" charset="0"/>
                        </a:rPr>
                        <a:t>birikmiş amortisman </a:t>
                      </a:r>
                      <a:r>
                        <a:rPr lang="tr-TR" sz="1400" i="1" dirty="0">
                          <a:effectLst/>
                          <a:latin typeface="Georgia" panose="02040502050405020303" pitchFamily="18" charset="0"/>
                        </a:rPr>
                        <a:t>sayılır.</a:t>
                      </a:r>
                    </a:p>
                    <a:p>
                      <a:pPr marL="342900" marR="0" lvl="0" indent="-342900" algn="just">
                        <a:spcBef>
                          <a:spcPts val="600"/>
                        </a:spcBef>
                        <a:spcAft>
                          <a:spcPts val="600"/>
                        </a:spcAft>
                        <a:buFont typeface="Symbol" panose="05050102010706020507" pitchFamily="18" charset="2"/>
                        <a:buChar char=""/>
                      </a:pPr>
                      <a:r>
                        <a:rPr lang="tr-TR" sz="1400" b="1"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Mallar</a:t>
                      </a:r>
                      <a:r>
                        <a:rPr lang="tr-TR" sz="1400"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 </a:t>
                      </a:r>
                      <a:r>
                        <a:rPr lang="tr-TR" sz="1400" i="1" dirty="0">
                          <a:solidFill>
                            <a:schemeClr val="tx1"/>
                          </a:solidFill>
                          <a:effectLst/>
                          <a:latin typeface="Georgia" panose="02040502050405020303" pitchFamily="18" charset="0"/>
                          <a:ea typeface="Georgia" panose="02040502050405020303" pitchFamily="18" charset="0"/>
                          <a:cs typeface="Georgia" panose="02040502050405020303" pitchFamily="18" charset="0"/>
                        </a:rPr>
                        <a:t>nedeniyle ayrılan karşılığın</a:t>
                      </a:r>
                      <a:r>
                        <a:rPr lang="tr-TR" sz="1400"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 </a:t>
                      </a:r>
                      <a:r>
                        <a:rPr lang="tr-TR" sz="1400" b="1"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ortaklara dağıtılması </a:t>
                      </a:r>
                      <a:r>
                        <a:rPr lang="tr-TR" sz="1400"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halinde, bu tutar üzerinden </a:t>
                      </a:r>
                      <a:r>
                        <a:rPr lang="tr-TR" sz="1400" i="1" dirty="0">
                          <a:solidFill>
                            <a:srgbClr val="0070C0"/>
                          </a:solidFill>
                          <a:effectLst/>
                          <a:latin typeface="Georgia" panose="02040502050405020303" pitchFamily="18" charset="0"/>
                          <a:ea typeface="Georgia" panose="02040502050405020303" pitchFamily="18" charset="0"/>
                          <a:cs typeface="Georgia" panose="02040502050405020303" pitchFamily="18" charset="0"/>
                        </a:rPr>
                        <a:t>stopaj yapılmaz</a:t>
                      </a:r>
                      <a:r>
                        <a:rPr lang="tr-TR" sz="1400"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 </a:t>
                      </a:r>
                      <a:r>
                        <a:rPr lang="tr-TR" sz="1400" i="1" dirty="0">
                          <a:solidFill>
                            <a:srgbClr val="002060"/>
                          </a:solidFill>
                          <a:effectLst/>
                          <a:latin typeface="Georgia" panose="02040502050405020303" pitchFamily="18" charset="0"/>
                          <a:ea typeface="Georgia" panose="02040502050405020303" pitchFamily="18" charset="0"/>
                          <a:cs typeface="Georgia" panose="02040502050405020303" pitchFamily="18" charset="0"/>
                        </a:rPr>
                        <a:t>ortakta kurum kazancına dahil edilmez</a:t>
                      </a:r>
                      <a:r>
                        <a:rPr lang="tr-TR" sz="1400" i="1"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 bu kurum tarafından da ortağa dağıtılması durumunda, ortaklar tarafından hukuki statülerine göre kazanca dahil edilir veya GVK madde 86 kapsamında beyan edilir. (05.08.2013 tarihli özelge)</a:t>
                      </a:r>
                    </a:p>
                  </a:txBody>
                  <a:tcPr marL="36160" marR="3616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4184587701"/>
                  </a:ext>
                </a:extLst>
              </a:tr>
            </a:tbl>
          </a:graphicData>
        </a:graphic>
      </p:graphicFrame>
    </p:spTree>
    <p:extLst>
      <p:ext uri="{BB962C8B-B14F-4D97-AF65-F5344CB8AC3E}">
        <p14:creationId xmlns:p14="http://schemas.microsoft.com/office/powerpoint/2010/main" val="66990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İşletme Kayıtlarının Düzeltilmesi - 2</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C321D653-385F-4729-8662-21F06B26C37E}"/>
              </a:ext>
            </a:extLst>
          </p:cNvPr>
          <p:cNvGraphicFramePr>
            <a:graphicFrameLocks noGrp="1"/>
          </p:cNvGraphicFramePr>
          <p:nvPr>
            <p:extLst>
              <p:ext uri="{D42A27DB-BD31-4B8C-83A1-F6EECF244321}">
                <p14:modId xmlns:p14="http://schemas.microsoft.com/office/powerpoint/2010/main" val="1259430139"/>
              </p:ext>
            </p:extLst>
          </p:nvPr>
        </p:nvGraphicFramePr>
        <p:xfrm>
          <a:off x="511629" y="1304455"/>
          <a:ext cx="11311480" cy="4516242"/>
        </p:xfrm>
        <a:graphic>
          <a:graphicData uri="http://schemas.openxmlformats.org/drawingml/2006/table">
            <a:tbl>
              <a:tblPr firstRow="1" firstCol="1" bandRow="1" bandCol="1"/>
              <a:tblGrid>
                <a:gridCol w="2693687">
                  <a:extLst>
                    <a:ext uri="{9D8B030D-6E8A-4147-A177-3AD203B41FA5}">
                      <a16:colId xmlns:a16="http://schemas.microsoft.com/office/drawing/2014/main" val="358334796"/>
                    </a:ext>
                  </a:extLst>
                </a:gridCol>
                <a:gridCol w="8617793">
                  <a:extLst>
                    <a:ext uri="{9D8B030D-6E8A-4147-A177-3AD203B41FA5}">
                      <a16:colId xmlns:a16="http://schemas.microsoft.com/office/drawing/2014/main" val="3692563719"/>
                    </a:ext>
                  </a:extLst>
                </a:gridCol>
              </a:tblGrid>
              <a:tr h="51614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600"/>
                        </a:spcBef>
                        <a:spcAft>
                          <a:spcPts val="600"/>
                        </a:spcAft>
                      </a:pPr>
                      <a:r>
                        <a:rPr lang="tr-TR" sz="1600" i="1" dirty="0">
                          <a:effectLst/>
                          <a:latin typeface="Georgia" panose="02040502050405020303" pitchFamily="18" charset="0"/>
                        </a:rPr>
                        <a:t>Konu</a:t>
                      </a:r>
                      <a:endParaRPr lang="en-US" sz="16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600"/>
                        </a:spcBef>
                        <a:spcAft>
                          <a:spcPts val="600"/>
                        </a:spcAft>
                      </a:pPr>
                      <a:r>
                        <a:rPr lang="tr-TR" sz="1600" i="1" dirty="0">
                          <a:effectLst/>
                          <a:latin typeface="Georgia" panose="02040502050405020303" pitchFamily="18" charset="0"/>
                        </a:rPr>
                        <a:t>Hesaplanacak Vergi / Yapılacak işlem</a:t>
                      </a:r>
                      <a:endParaRPr lang="en-US" sz="16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660146537"/>
                  </a:ext>
                </a:extLst>
              </a:tr>
              <a:tr h="400009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a:spcBef>
                          <a:spcPts val="600"/>
                        </a:spcBef>
                        <a:spcAft>
                          <a:spcPts val="600"/>
                        </a:spcAft>
                        <a:buFont typeface="Symbol" panose="05050102010706020507" pitchFamily="18" charset="2"/>
                        <a:buNone/>
                      </a:pPr>
                      <a:r>
                        <a:rPr lang="tr-TR" sz="1800" i="1" dirty="0">
                          <a:effectLst/>
                          <a:latin typeface="Georgia" panose="02040502050405020303" pitchFamily="18" charset="0"/>
                        </a:rPr>
                        <a:t>Kayıtlarda yer aldığı halde işletmede mevcut olmayan emtia, makine, teçhizat ve demirbaşların kayıtlardan çıkartılması</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just">
                        <a:spcBef>
                          <a:spcPts val="600"/>
                        </a:spcBef>
                        <a:spcAft>
                          <a:spcPts val="600"/>
                        </a:spcAft>
                        <a:buFont typeface="Symbol" panose="05050102010706020507" pitchFamily="18" charset="2"/>
                        <a:buChar char=""/>
                      </a:pPr>
                      <a:r>
                        <a:rPr lang="tr-TR" sz="1800" i="1" dirty="0">
                          <a:effectLst/>
                          <a:latin typeface="Georgia" panose="02040502050405020303" pitchFamily="18" charset="0"/>
                        </a:rPr>
                        <a:t>31.05.2023 tarihine kadar, kayıtlarda yer aldığı halde işletmede mevcut olmayan emtia, makine, teçhizat ve demirbaşlar fatura düzenlenerek kayıtlardan çıkartılır ve her türlü vergisel yükümlülük yerine getirilir.</a:t>
                      </a:r>
                      <a:endParaRPr lang="en-US" sz="18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800" i="1" dirty="0">
                          <a:effectLst/>
                          <a:latin typeface="Georgia" panose="02040502050405020303" pitchFamily="18" charset="0"/>
                        </a:rPr>
                        <a:t>Ödenmesi gereken KDV, ilk taksiti beyanname verme süresinin içinde olmak üzere, üç eşit taksitte ödenir.</a:t>
                      </a:r>
                      <a:endParaRPr lang="en-US" sz="18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800" i="1" dirty="0">
                          <a:effectLst/>
                          <a:latin typeface="Georgia" panose="02040502050405020303" pitchFamily="18" charset="0"/>
                        </a:rPr>
                        <a:t>Emtia için, fatura düzenlenmesinde ve vergisel yükümlülüklerin yerine getirilmesinde, aynı neviden mallara ilişkin cari yıl kayıtlarına göre tespit edilen </a:t>
                      </a:r>
                      <a:r>
                        <a:rPr lang="tr-TR" sz="1800" b="1" i="1" dirty="0">
                          <a:solidFill>
                            <a:srgbClr val="FF0000"/>
                          </a:solidFill>
                          <a:effectLst/>
                          <a:latin typeface="Georgia" panose="02040502050405020303" pitchFamily="18" charset="0"/>
                        </a:rPr>
                        <a:t>gayrisafi kar oranı </a:t>
                      </a:r>
                      <a:r>
                        <a:rPr lang="tr-TR" sz="1800" i="1" dirty="0">
                          <a:effectLst/>
                          <a:latin typeface="Georgia" panose="02040502050405020303" pitchFamily="18" charset="0"/>
                        </a:rPr>
                        <a:t>esas alınır. Diğer varlıklar için ise mükellefin kendisi veya bağlı olduğu meslek kuruluşu tarafından tespit edilecek </a:t>
                      </a:r>
                      <a:r>
                        <a:rPr lang="tr-TR" sz="1800" b="1" i="1" dirty="0">
                          <a:solidFill>
                            <a:srgbClr val="FF0000"/>
                          </a:solidFill>
                          <a:effectLst/>
                          <a:latin typeface="Georgia" panose="02040502050405020303" pitchFamily="18" charset="0"/>
                        </a:rPr>
                        <a:t>rayiç bedel </a:t>
                      </a:r>
                      <a:r>
                        <a:rPr lang="tr-TR" sz="1800" i="1" dirty="0">
                          <a:effectLst/>
                          <a:latin typeface="Georgia" panose="02040502050405020303" pitchFamily="18" charset="0"/>
                        </a:rPr>
                        <a:t>dikkate alınır.</a:t>
                      </a:r>
                      <a:endParaRPr lang="en-US" sz="1800" i="1" dirty="0">
                        <a:effectLst/>
                        <a:latin typeface="Georgia" panose="02040502050405020303" pitchFamily="18" charset="0"/>
                      </a:endParaRPr>
                    </a:p>
                    <a:p>
                      <a:pPr marL="342900" marR="0" lvl="0" indent="-342900" algn="just">
                        <a:spcBef>
                          <a:spcPts val="600"/>
                        </a:spcBef>
                        <a:spcAft>
                          <a:spcPts val="600"/>
                        </a:spcAft>
                        <a:buFont typeface="Symbol" panose="05050102010706020507" pitchFamily="18" charset="2"/>
                        <a:buChar char=""/>
                      </a:pPr>
                      <a:r>
                        <a:rPr lang="tr-TR" sz="1800" i="1" dirty="0">
                          <a:effectLst/>
                          <a:latin typeface="Georgia" panose="02040502050405020303" pitchFamily="18" charset="0"/>
                        </a:rPr>
                        <a:t>Geçmişe yönelik vergi cezası ve gecikme faizi uygulanmaz.</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2345157701"/>
                  </a:ext>
                </a:extLst>
              </a:tr>
            </a:tbl>
          </a:graphicData>
        </a:graphic>
      </p:graphicFrame>
    </p:spTree>
    <p:extLst>
      <p:ext uri="{BB962C8B-B14F-4D97-AF65-F5344CB8AC3E}">
        <p14:creationId xmlns:p14="http://schemas.microsoft.com/office/powerpoint/2010/main" val="2447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İşletme Kayıtlarının Düzeltilmesi - 3</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C321D653-385F-4729-8662-21F06B26C37E}"/>
              </a:ext>
            </a:extLst>
          </p:cNvPr>
          <p:cNvGraphicFramePr>
            <a:graphicFrameLocks noGrp="1"/>
          </p:cNvGraphicFramePr>
          <p:nvPr>
            <p:extLst>
              <p:ext uri="{D42A27DB-BD31-4B8C-83A1-F6EECF244321}">
                <p14:modId xmlns:p14="http://schemas.microsoft.com/office/powerpoint/2010/main" val="575243430"/>
              </p:ext>
            </p:extLst>
          </p:nvPr>
        </p:nvGraphicFramePr>
        <p:xfrm>
          <a:off x="511629" y="1304454"/>
          <a:ext cx="11311480" cy="4340566"/>
        </p:xfrm>
        <a:graphic>
          <a:graphicData uri="http://schemas.openxmlformats.org/drawingml/2006/table">
            <a:tbl>
              <a:tblPr firstRow="1" firstCol="1" bandRow="1" bandCol="1"/>
              <a:tblGrid>
                <a:gridCol w="4135016">
                  <a:extLst>
                    <a:ext uri="{9D8B030D-6E8A-4147-A177-3AD203B41FA5}">
                      <a16:colId xmlns:a16="http://schemas.microsoft.com/office/drawing/2014/main" val="358334796"/>
                    </a:ext>
                  </a:extLst>
                </a:gridCol>
                <a:gridCol w="7176464">
                  <a:extLst>
                    <a:ext uri="{9D8B030D-6E8A-4147-A177-3AD203B41FA5}">
                      <a16:colId xmlns:a16="http://schemas.microsoft.com/office/drawing/2014/main" val="3692563719"/>
                    </a:ext>
                  </a:extLst>
                </a:gridCol>
              </a:tblGrid>
              <a:tr h="61797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600"/>
                        </a:spcBef>
                        <a:spcAft>
                          <a:spcPts val="600"/>
                        </a:spcAft>
                      </a:pPr>
                      <a:r>
                        <a:rPr lang="tr-TR" sz="1800" i="1" dirty="0">
                          <a:effectLst/>
                          <a:latin typeface="Georgia" panose="02040502050405020303" pitchFamily="18" charset="0"/>
                        </a:rPr>
                        <a:t>Konu</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600"/>
                        </a:spcBef>
                        <a:spcAft>
                          <a:spcPts val="600"/>
                        </a:spcAft>
                      </a:pPr>
                      <a:r>
                        <a:rPr lang="tr-TR" sz="1800" i="1" dirty="0">
                          <a:effectLst/>
                          <a:latin typeface="Georgia" panose="02040502050405020303" pitchFamily="18" charset="0"/>
                        </a:rPr>
                        <a:t>Hesaplanacak Vergi / Yapılacak işlem</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660146537"/>
                  </a:ext>
                </a:extLst>
              </a:tr>
              <a:tr h="16920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a:spcBef>
                          <a:spcPts val="600"/>
                        </a:spcBef>
                        <a:spcAft>
                          <a:spcPts val="600"/>
                        </a:spcAft>
                        <a:buFont typeface="Symbol" panose="05050102010706020507" pitchFamily="18" charset="2"/>
                        <a:buNone/>
                      </a:pPr>
                      <a:r>
                        <a:rPr lang="tr-TR" sz="1800" i="1" dirty="0">
                          <a:effectLst/>
                          <a:latin typeface="Georgia" panose="02040502050405020303" pitchFamily="18" charset="0"/>
                        </a:rPr>
                        <a:t>31.12.2022 tarihi itibariyle bilançoda görülmekle birlikte, işletmede bulunmayan kasa mevcudunun düzeltilmesi</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l">
                        <a:spcBef>
                          <a:spcPts val="600"/>
                        </a:spcBef>
                        <a:spcAft>
                          <a:spcPts val="600"/>
                        </a:spcAft>
                        <a:buFont typeface="Symbol" panose="05050102010706020507" pitchFamily="18" charset="2"/>
                        <a:buChar char=""/>
                      </a:pPr>
                      <a:r>
                        <a:rPr lang="tr-TR" sz="1800" i="1" dirty="0">
                          <a:effectLst/>
                          <a:latin typeface="Georgia" panose="02040502050405020303" pitchFamily="18" charset="0"/>
                        </a:rPr>
                        <a:t>31.05.2023 tarihine kadar, vergi dairesine beyan edilerek kayıtlar düzeltilir.</a:t>
                      </a:r>
                      <a:endParaRPr lang="en-US" sz="1800" i="1" dirty="0">
                        <a:effectLst/>
                        <a:latin typeface="Georgia" panose="02040502050405020303" pitchFamily="18" charset="0"/>
                      </a:endParaRPr>
                    </a:p>
                    <a:p>
                      <a:pPr marL="342900" marR="0" lvl="0" indent="-342900" algn="l">
                        <a:spcBef>
                          <a:spcPts val="600"/>
                        </a:spcBef>
                        <a:spcAft>
                          <a:spcPts val="600"/>
                        </a:spcAft>
                        <a:buFont typeface="Symbol" panose="05050102010706020507" pitchFamily="18" charset="2"/>
                        <a:buChar char=""/>
                      </a:pPr>
                      <a:r>
                        <a:rPr lang="tr-TR" sz="1800" i="1" dirty="0">
                          <a:effectLst/>
                          <a:latin typeface="Georgia" panose="02040502050405020303" pitchFamily="18" charset="0"/>
                        </a:rPr>
                        <a:t>Düzeltilen tutarın %3 oranında vergi ödenir.</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4048998992"/>
                  </a:ext>
                </a:extLst>
              </a:tr>
              <a:tr h="20305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a:spcBef>
                          <a:spcPts val="600"/>
                        </a:spcBef>
                        <a:spcAft>
                          <a:spcPts val="600"/>
                        </a:spcAft>
                        <a:buFont typeface="Symbol" panose="05050102010706020507" pitchFamily="18" charset="2"/>
                        <a:buNone/>
                      </a:pPr>
                      <a:r>
                        <a:rPr lang="tr-TR" sz="1800" i="1" dirty="0">
                          <a:effectLst/>
                          <a:latin typeface="Georgia" panose="02040502050405020303" pitchFamily="18" charset="0"/>
                        </a:rPr>
                        <a:t>31.12.2022 tarihi itibariyle bilançoda görülmekle birlikte, işletmede bulunmayan ortaklardan alacaklar hesabının düzeltilmesi</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l">
                        <a:spcBef>
                          <a:spcPts val="600"/>
                        </a:spcBef>
                        <a:spcAft>
                          <a:spcPts val="600"/>
                        </a:spcAft>
                        <a:buFont typeface="Symbol" panose="05050102010706020507" pitchFamily="18" charset="2"/>
                        <a:buChar char=""/>
                      </a:pPr>
                      <a:r>
                        <a:rPr lang="tr-TR" sz="1800" i="1" dirty="0">
                          <a:effectLst/>
                          <a:latin typeface="Georgia" panose="02040502050405020303" pitchFamily="18" charset="0"/>
                        </a:rPr>
                        <a:t>31.05.2023 tarihine kadar, vergi dairesine beyan edilerek kayıtlar düzeltilir.</a:t>
                      </a:r>
                      <a:endParaRPr lang="en-US" sz="1800" i="1" dirty="0">
                        <a:effectLst/>
                        <a:latin typeface="Georgia" panose="02040502050405020303" pitchFamily="18" charset="0"/>
                      </a:endParaRPr>
                    </a:p>
                    <a:p>
                      <a:pPr marL="342900" marR="0" lvl="0" indent="-342900" algn="l">
                        <a:spcBef>
                          <a:spcPts val="600"/>
                        </a:spcBef>
                        <a:spcAft>
                          <a:spcPts val="600"/>
                        </a:spcAft>
                        <a:buFont typeface="Symbol" panose="05050102010706020507" pitchFamily="18" charset="2"/>
                        <a:buChar char=""/>
                      </a:pPr>
                      <a:r>
                        <a:rPr lang="tr-TR" sz="1800" i="1" dirty="0">
                          <a:effectLst/>
                          <a:latin typeface="Georgia" panose="02040502050405020303" pitchFamily="18" charset="0"/>
                        </a:rPr>
                        <a:t>Düzeltilen tutarın %3 oranında vergi ödenir.</a:t>
                      </a:r>
                      <a:endParaRPr lang="en-US" sz="1800" i="1" dirty="0">
                        <a:effectLst/>
                        <a:latin typeface="Georgia" panose="02040502050405020303" pitchFamily="18" charset="0"/>
                        <a:ea typeface="Georgia" panose="02040502050405020303" pitchFamily="18" charset="0"/>
                        <a:cs typeface="Georgia" panose="02040502050405020303" pitchFamily="18" charset="0"/>
                      </a:endParaRPr>
                    </a:p>
                  </a:txBody>
                  <a:tcPr marL="36160" marR="3616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539069148"/>
                  </a:ext>
                </a:extLst>
              </a:tr>
            </a:tbl>
          </a:graphicData>
        </a:graphic>
      </p:graphicFrame>
    </p:spTree>
    <p:extLst>
      <p:ext uri="{BB962C8B-B14F-4D97-AF65-F5344CB8AC3E}">
        <p14:creationId xmlns:p14="http://schemas.microsoft.com/office/powerpoint/2010/main" val="3051229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İşletme Kayıtlarının Düzeltilmesi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Kasa ve OCH Düzeltmesinden Kaynaklanan Zararın Mahsubu</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1216481"/>
            <a:ext cx="11289708" cy="49188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Özelgeler</a:t>
            </a:r>
          </a:p>
          <a:p>
            <a:pPr marL="287338" lvl="2" indent="0">
              <a:buClr>
                <a:srgbClr val="000000"/>
              </a:buClr>
              <a:buNone/>
              <a:defRPr/>
            </a:pPr>
            <a:r>
              <a:rPr lang="tr-TR" sz="1600" i="1" dirty="0">
                <a:solidFill>
                  <a:srgbClr val="000000"/>
                </a:solidFill>
              </a:rPr>
              <a:t>«… şirketinizce 6111 sayılı Kanunun 11/2 inci maddesi kapsamında kayıtların düzeltilmesi nedeniyle "Diğer Olağan Dışı Gider ve Zararlar" hesabına kaydedilen tutar gerçek anlamda ticari bir zarar niteliği taşımadığından; söz konusu zararın, geçmiş yıl kârlarından veya yedek akçelerden mahsup edilmesi halinde, bu mahsup işlemi kâr dağıtımı olarak değerlendirilecek ve mahsubu yapılan tutar üzerinden de kâr dağıtımına bağlı vergi kesintisi yapılacaktır.»</a:t>
            </a:r>
            <a:endParaRPr lang="en-US" sz="1600"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600" b="1" i="1" u="none" strike="noStrike" kern="1200" cap="none" spc="0" normalizeH="0" baseline="0" noProof="0" dirty="0">
                <a:ln>
                  <a:noFill/>
                </a:ln>
                <a:solidFill>
                  <a:srgbClr val="000000"/>
                </a:solidFill>
                <a:effectLst/>
                <a:uLnTx/>
                <a:uFillTx/>
                <a:latin typeface="Georgia" pitchFamily="18" charset="0"/>
                <a:ea typeface="+mn-ea"/>
                <a:cs typeface="+mn-cs"/>
              </a:rPr>
              <a:t>Yargı Kararları</a:t>
            </a:r>
            <a:endParaRPr lang="tr-TR" sz="1600" b="1" i="1" dirty="0">
              <a:solidFill>
                <a:srgbClr val="000000"/>
              </a:solidFill>
            </a:endParaRPr>
          </a:p>
          <a:p>
            <a:pPr marL="287338" lvl="2" indent="0">
              <a:buClr>
                <a:srgbClr val="000000"/>
              </a:buClr>
              <a:buNone/>
              <a:defRPr/>
            </a:pPr>
            <a:r>
              <a:rPr lang="tr-TR" sz="1600" i="1" dirty="0">
                <a:solidFill>
                  <a:srgbClr val="000000"/>
                </a:solidFill>
              </a:rPr>
              <a:t>«… davacı şirketin yapmış olduğu bu kâr ve zarar mahsubu gerçek bir ticari faaliyet sonrası yapılan mahsup işlemi olmayıp </a:t>
            </a:r>
            <a:r>
              <a:rPr lang="tr-TR" sz="1600" i="1" dirty="0">
                <a:solidFill>
                  <a:srgbClr val="FF0000"/>
                </a:solidFill>
              </a:rPr>
              <a:t>yasa gereği kayıtların düzeltilmesi sonucu ortaya çıkan zararın işletmenin ticari faaliyetlerinin devamı kapsamında muhasebeleştirilmesinden ibaret olduğundan ortada bir kâr dağıtımından bahsedilemeyeceğinden </a:t>
            </a:r>
            <a:r>
              <a:rPr lang="tr-TR" sz="1600" i="1" dirty="0">
                <a:solidFill>
                  <a:srgbClr val="000000"/>
                </a:solidFill>
              </a:rPr>
              <a:t>ve söz konusu yasa uyarınca beyan edilen tutarlar nedeniyle ilave bir tarhiyat yapılamayacağı da belirtildiğinden davacı adına tarh edilen vergi ziyaı cezalı tarhiyatta hukuka uyarlık bulunmadığı sonucuna varılmıştır. Belirtilen gerekçelerle davanın kabulüne karar verilmiştir.» (Vergi mahkemesi kararı, Danıştay Dördüncü Dairesinin 23.05.2022 tarih ve E: 2018/2059 K: 2022/3201 sayılı kararıyla onanmış.)</a:t>
            </a:r>
          </a:p>
          <a:p>
            <a:pPr marL="231775" indent="-231775">
              <a:buClr>
                <a:srgbClr val="000000"/>
              </a:buClr>
              <a:buFont typeface="Wingdings" pitchFamily="2" charset="2"/>
              <a:buChar char="§"/>
              <a:defRPr/>
            </a:pPr>
            <a:r>
              <a:rPr lang="tr-TR" sz="1600" b="1" i="1" dirty="0">
                <a:solidFill>
                  <a:srgbClr val="000000"/>
                </a:solidFill>
              </a:rPr>
              <a:t>İYMMO Platform Kararı</a:t>
            </a:r>
            <a:endParaRPr lang="en-US" sz="1600" b="1" i="1" dirty="0">
              <a:solidFill>
                <a:srgbClr val="000000"/>
              </a:solidFill>
            </a:endParaRPr>
          </a:p>
          <a:p>
            <a:pPr marL="287338" lvl="2" indent="0">
              <a:buClr>
                <a:srgbClr val="000000"/>
              </a:buClr>
              <a:buNone/>
              <a:defRPr/>
            </a:pPr>
            <a:r>
              <a:rPr lang="tr-TR" sz="1600" i="1" dirty="0">
                <a:solidFill>
                  <a:srgbClr val="000000"/>
                </a:solidFill>
              </a:rPr>
              <a:t>«Kasa mevcudu ve ortaklardan alacaklar hesabının düzeltilmesi ile ilgili yapılan muhasebe kaydına istinaden ortaya çıkan “ticari zararın” mükellefin varsa geçmiş yıl karlarından ya da yedek akçelerinden mahsup edilmesinin, kâr dağıtıma bağlı stopaja konu olamayacağı»</a:t>
            </a: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214172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46</a:t>
            </a:fld>
            <a:endParaRPr lang="en-US"/>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Title 1">
            <a:extLst>
              <a:ext uri="{FF2B5EF4-FFF2-40B4-BE49-F238E27FC236}">
                <a16:creationId xmlns:a16="http://schemas.microsoft.com/office/drawing/2014/main" id="{6BFF5C02-7687-4205-AFFD-25B574EA5A61}"/>
              </a:ext>
            </a:extLst>
          </p:cNvPr>
          <p:cNvSpPr txBox="1">
            <a:spLocks/>
          </p:cNvSpPr>
          <p:nvPr/>
        </p:nvSpPr>
        <p:spPr bwMode="black">
          <a:xfrm>
            <a:off x="533399" y="3352800"/>
            <a:ext cx="11027229"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Vergi Borçlarının</a:t>
            </a:r>
          </a:p>
          <a:p>
            <a:pPr marL="0" marR="0" lvl="0" indent="0" algn="ctr" fontAlgn="base">
              <a:lnSpc>
                <a:spcPct val="90000"/>
              </a:lnSpc>
              <a:spcBef>
                <a:spcPct val="0"/>
              </a:spcBef>
              <a:spcAft>
                <a:spcPct val="0"/>
              </a:spcAft>
              <a:buClrTx/>
              <a:buSzTx/>
              <a:tabLst/>
              <a:defRPr/>
            </a:pPr>
            <a:r>
              <a:rPr lang="tr-TR" sz="3600" b="1" i="1" dirty="0">
                <a:solidFill>
                  <a:schemeClr val="bg1"/>
                </a:solidFill>
                <a:latin typeface="Georgia" pitchFamily="18" charset="0"/>
                <a:ea typeface="+mj-ea"/>
                <a:cs typeface="+mj-cs"/>
              </a:rPr>
              <a:t>Yapılandırılması</a:t>
            </a:r>
            <a:endParaRPr lang="en-GB" sz="3600" b="1" i="1"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694578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Kesinleşmiş Vergi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5433776"/>
            <a:ext cx="11289708"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buClr>
                <a:srgbClr val="000000"/>
              </a:buClr>
              <a:defRPr/>
            </a:pPr>
            <a:r>
              <a:rPr lang="tr-TR" sz="2000" dirty="0">
                <a:latin typeface="+mj-lt"/>
              </a:rPr>
              <a:t>*</a:t>
            </a:r>
            <a:r>
              <a:rPr lang="tr-TR" i="1" dirty="0">
                <a:solidFill>
                  <a:srgbClr val="000000"/>
                </a:solidFill>
              </a:rPr>
              <a:t>Peşin ödeme halinde Yİ-ÜFE’nin %90’ı silinecek.</a:t>
            </a:r>
            <a:endParaRPr lang="en-US"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graphicFrame>
        <p:nvGraphicFramePr>
          <p:cNvPr id="12" name="Table 2">
            <a:extLst>
              <a:ext uri="{FF2B5EF4-FFF2-40B4-BE49-F238E27FC236}">
                <a16:creationId xmlns:a16="http://schemas.microsoft.com/office/drawing/2014/main" id="{23C73399-D3D9-473D-BAD4-0D9DD98736B0}"/>
              </a:ext>
            </a:extLst>
          </p:cNvPr>
          <p:cNvGraphicFramePr>
            <a:graphicFrameLocks noGrp="1"/>
          </p:cNvGraphicFramePr>
          <p:nvPr>
            <p:extLst>
              <p:ext uri="{D42A27DB-BD31-4B8C-83A1-F6EECF244321}">
                <p14:modId xmlns:p14="http://schemas.microsoft.com/office/powerpoint/2010/main" val="1569425914"/>
              </p:ext>
            </p:extLst>
          </p:nvPr>
        </p:nvGraphicFramePr>
        <p:xfrm>
          <a:off x="619432" y="1307918"/>
          <a:ext cx="11160131" cy="3870573"/>
        </p:xfrm>
        <a:graphic>
          <a:graphicData uri="http://schemas.openxmlformats.org/drawingml/2006/table">
            <a:tbl>
              <a:tblPr firstRow="1" bandRow="1"/>
              <a:tblGrid>
                <a:gridCol w="6815043">
                  <a:extLst>
                    <a:ext uri="{9D8B030D-6E8A-4147-A177-3AD203B41FA5}">
                      <a16:colId xmlns:a16="http://schemas.microsoft.com/office/drawing/2014/main" val="2635641939"/>
                    </a:ext>
                  </a:extLst>
                </a:gridCol>
                <a:gridCol w="2151977">
                  <a:extLst>
                    <a:ext uri="{9D8B030D-6E8A-4147-A177-3AD203B41FA5}">
                      <a16:colId xmlns:a16="http://schemas.microsoft.com/office/drawing/2014/main" val="2928406825"/>
                    </a:ext>
                  </a:extLst>
                </a:gridCol>
                <a:gridCol w="2193111">
                  <a:extLst>
                    <a:ext uri="{9D8B030D-6E8A-4147-A177-3AD203B41FA5}">
                      <a16:colId xmlns:a16="http://schemas.microsoft.com/office/drawing/2014/main" val="433630904"/>
                    </a:ext>
                  </a:extLst>
                </a:gridCol>
              </a:tblGrid>
              <a:tr h="101687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Alacağın Türü</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Ödenecek Tutarlar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Tahsilinden Vazgeçilen Tutar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1965125405"/>
                  </a:ext>
                </a:extLst>
              </a:tr>
              <a:tr h="4490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1208885575"/>
                  </a:ext>
                </a:extLst>
              </a:tr>
              <a:tr h="4577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cezalar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1963001823"/>
                  </a:ext>
                </a:extLst>
              </a:tr>
              <a:tr h="5231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olmayan tutarlar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636030138"/>
                  </a:ext>
                </a:extLst>
              </a:tr>
              <a:tr h="7118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tr-TR" sz="1800" b="0" i="1" u="none" strike="noStrike" kern="1200" cap="none" normalizeH="0" baseline="0" dirty="0">
                          <a:ln>
                            <a:noFill/>
                          </a:ln>
                          <a:solidFill>
                            <a:srgbClr val="000000"/>
                          </a:solidFill>
                          <a:effectLst/>
                          <a:latin typeface="Georgia" panose="02040502050405020303" pitchFamily="18" charset="0"/>
                        </a:rPr>
                        <a:t>Eşyanın gümrüklenmiş değerine bağlı olarak kesilen idari para cezaları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%30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%70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3471466726"/>
                  </a:ext>
                </a:extLst>
              </a:tr>
              <a:tr h="7118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Gecikme faizi/gecikme zammı gibi feri alacaklar*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Yİ-ÜFE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Gecikme zammı/ gecikme faizi </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3160761643"/>
                  </a:ext>
                </a:extLst>
              </a:tr>
            </a:tbl>
          </a:graphicData>
        </a:graphic>
      </p:graphicFrame>
    </p:spTree>
    <p:extLst>
      <p:ext uri="{BB962C8B-B14F-4D97-AF65-F5344CB8AC3E}">
        <p14:creationId xmlns:p14="http://schemas.microsoft.com/office/powerpoint/2010/main" val="1964970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Kesinleşmemiş Vergi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5600924"/>
            <a:ext cx="11289708"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buClr>
                <a:srgbClr val="000000"/>
              </a:buClr>
              <a:defRPr/>
            </a:pPr>
            <a:r>
              <a:rPr lang="tr-TR" sz="2000" dirty="0">
                <a:latin typeface="+mj-lt"/>
              </a:rPr>
              <a:t>*</a:t>
            </a:r>
            <a:r>
              <a:rPr lang="tr-TR" i="1" dirty="0">
                <a:solidFill>
                  <a:srgbClr val="000000"/>
                </a:solidFill>
              </a:rPr>
              <a:t>Peşin ödeme halinde Yİ-ÜFE’nin %90’ı silinecek.</a:t>
            </a:r>
            <a:endParaRPr lang="en-US"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15" name="Title 1">
            <a:extLst>
              <a:ext uri="{FF2B5EF4-FFF2-40B4-BE49-F238E27FC236}">
                <a16:creationId xmlns:a16="http://schemas.microsoft.com/office/drawing/2014/main" id="{988414E3-8B45-46F4-9891-C5B2FFB42C5D}"/>
              </a:ext>
            </a:extLst>
          </p:cNvPr>
          <p:cNvSpPr txBox="1">
            <a:spLocks/>
          </p:cNvSpPr>
          <p:nvPr/>
        </p:nvSpPr>
        <p:spPr bwMode="auto">
          <a:xfrm>
            <a:off x="530352" y="1304106"/>
            <a:ext cx="11289708" cy="7990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i="1" kern="1200">
                <a:solidFill>
                  <a:schemeClr val="tx1"/>
                </a:solidFill>
                <a:latin typeface="+mj-lt"/>
                <a:ea typeface="+mj-ea"/>
                <a:cs typeface="+mj-cs"/>
              </a:defRPr>
            </a:lvl1pPr>
            <a:lvl2pPr algn="l" rtl="0" fontAlgn="base">
              <a:spcBef>
                <a:spcPct val="0"/>
              </a:spcBef>
              <a:spcAft>
                <a:spcPct val="0"/>
              </a:spcAft>
              <a:defRPr sz="2400" b="1" i="1">
                <a:solidFill>
                  <a:schemeClr val="tx1"/>
                </a:solidFill>
                <a:latin typeface="Georgia" pitchFamily="18" charset="0"/>
              </a:defRPr>
            </a:lvl2pPr>
            <a:lvl3pPr algn="l" rtl="0" fontAlgn="base">
              <a:spcBef>
                <a:spcPct val="0"/>
              </a:spcBef>
              <a:spcAft>
                <a:spcPct val="0"/>
              </a:spcAft>
              <a:defRPr sz="2400" b="1" i="1">
                <a:solidFill>
                  <a:schemeClr val="tx1"/>
                </a:solidFill>
                <a:latin typeface="Georgia" pitchFamily="18" charset="0"/>
              </a:defRPr>
            </a:lvl3pPr>
            <a:lvl4pPr algn="l" rtl="0" fontAlgn="base">
              <a:spcBef>
                <a:spcPct val="0"/>
              </a:spcBef>
              <a:spcAft>
                <a:spcPct val="0"/>
              </a:spcAft>
              <a:defRPr sz="2400" b="1" i="1">
                <a:solidFill>
                  <a:schemeClr val="tx1"/>
                </a:solidFill>
                <a:latin typeface="Georgia" pitchFamily="18" charset="0"/>
              </a:defRPr>
            </a:lvl4pPr>
            <a:lvl5pPr algn="l" rtl="0" fontAlgn="base">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srgbClr val="000000"/>
                </a:solidFill>
                <a:effectLst/>
                <a:uLnTx/>
                <a:uFillTx/>
                <a:latin typeface="Georgia"/>
                <a:ea typeface="+mj-ea"/>
                <a:cs typeface="+mj-cs"/>
              </a:rPr>
              <a:t>Henüz bir karar verilmemiş, Danıştay tarafından bozma kararı verilmiş veya uzlaşma safhasındaki alacaklar</a:t>
            </a:r>
          </a:p>
        </p:txBody>
      </p:sp>
      <p:graphicFrame>
        <p:nvGraphicFramePr>
          <p:cNvPr id="17" name="Table 2">
            <a:extLst>
              <a:ext uri="{FF2B5EF4-FFF2-40B4-BE49-F238E27FC236}">
                <a16:creationId xmlns:a16="http://schemas.microsoft.com/office/drawing/2014/main" id="{056FEA35-A657-4A54-97C6-4DC9A083F2E9}"/>
              </a:ext>
            </a:extLst>
          </p:cNvPr>
          <p:cNvGraphicFramePr>
            <a:graphicFrameLocks noGrp="1"/>
          </p:cNvGraphicFramePr>
          <p:nvPr>
            <p:extLst>
              <p:ext uri="{D42A27DB-BD31-4B8C-83A1-F6EECF244321}">
                <p14:modId xmlns:p14="http://schemas.microsoft.com/office/powerpoint/2010/main" val="222167429"/>
              </p:ext>
            </p:extLst>
          </p:nvPr>
        </p:nvGraphicFramePr>
        <p:xfrm>
          <a:off x="530351" y="2130351"/>
          <a:ext cx="11128247" cy="3367968"/>
        </p:xfrm>
        <a:graphic>
          <a:graphicData uri="http://schemas.openxmlformats.org/drawingml/2006/table">
            <a:tbl>
              <a:tblPr firstRow="1" bandRow="1"/>
              <a:tblGrid>
                <a:gridCol w="6509546">
                  <a:extLst>
                    <a:ext uri="{9D8B030D-6E8A-4147-A177-3AD203B41FA5}">
                      <a16:colId xmlns:a16="http://schemas.microsoft.com/office/drawing/2014/main" val="2635641939"/>
                    </a:ext>
                  </a:extLst>
                </a:gridCol>
                <a:gridCol w="2330245">
                  <a:extLst>
                    <a:ext uri="{9D8B030D-6E8A-4147-A177-3AD203B41FA5}">
                      <a16:colId xmlns:a16="http://schemas.microsoft.com/office/drawing/2014/main" val="2928406825"/>
                    </a:ext>
                  </a:extLst>
                </a:gridCol>
                <a:gridCol w="2288456">
                  <a:extLst>
                    <a:ext uri="{9D8B030D-6E8A-4147-A177-3AD203B41FA5}">
                      <a16:colId xmlns:a16="http://schemas.microsoft.com/office/drawing/2014/main" val="433630904"/>
                    </a:ext>
                  </a:extLst>
                </a:gridCol>
              </a:tblGrid>
              <a:tr h="81341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Alacağın Türü</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Ödenecek Tutarlar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Tahsilinden Vazgeçilen Tutar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1965125405"/>
                  </a:ext>
                </a:extLst>
              </a:tr>
              <a:tr h="4458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1208885575"/>
                  </a:ext>
                </a:extLst>
              </a:tr>
              <a:tr h="3765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cezalar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1963001823"/>
                  </a:ext>
                </a:extLst>
              </a:tr>
              <a:tr h="3765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olmayan tutarlar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%25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%75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636030138"/>
                  </a:ext>
                </a:extLst>
              </a:tr>
              <a:tr h="6074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tr-TR" sz="1800" b="0" i="1" u="none" strike="noStrike" kern="1200" cap="none" normalizeH="0" baseline="0" dirty="0">
                          <a:ln>
                            <a:noFill/>
                          </a:ln>
                          <a:solidFill>
                            <a:srgbClr val="000000"/>
                          </a:solidFill>
                          <a:effectLst/>
                          <a:latin typeface="Georgia" panose="02040502050405020303" pitchFamily="18" charset="0"/>
                        </a:rPr>
                        <a:t>Eşyanın gümrüklenmiş değerine bağlı olarak kesilen idari para cezaları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%85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3471466726"/>
                  </a:ext>
                </a:extLst>
              </a:tr>
              <a:tr h="7155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Gecikme faizi/gecikme zammı gibi feri alacaklar*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Yİ-ÜFE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Gecikme zammı/ gecikme faizi </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3160761643"/>
                  </a:ext>
                </a:extLst>
              </a:tr>
            </a:tbl>
          </a:graphicData>
        </a:graphic>
      </p:graphicFrame>
    </p:spTree>
    <p:extLst>
      <p:ext uri="{BB962C8B-B14F-4D97-AF65-F5344CB8AC3E}">
        <p14:creationId xmlns:p14="http://schemas.microsoft.com/office/powerpoint/2010/main" val="473675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Kesinleşmemiş Vergi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5423945"/>
            <a:ext cx="11289708"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buClr>
                <a:srgbClr val="000000"/>
              </a:buClr>
              <a:defRPr/>
            </a:pPr>
            <a:r>
              <a:rPr lang="tr-TR" sz="2000" dirty="0">
                <a:latin typeface="+mj-lt"/>
              </a:rPr>
              <a:t>*</a:t>
            </a:r>
            <a:r>
              <a:rPr lang="tr-TR" i="1" dirty="0">
                <a:solidFill>
                  <a:srgbClr val="000000"/>
                </a:solidFill>
              </a:rPr>
              <a:t>Peşin ödeme halinde Yİ-ÜFE’nin %90’ı silinecek.</a:t>
            </a:r>
            <a:endParaRPr lang="en-US"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12" name="Title 1">
            <a:extLst>
              <a:ext uri="{FF2B5EF4-FFF2-40B4-BE49-F238E27FC236}">
                <a16:creationId xmlns:a16="http://schemas.microsoft.com/office/drawing/2014/main" id="{27A1E246-79E1-4927-B3BD-239E361F8D4B}"/>
              </a:ext>
            </a:extLst>
          </p:cNvPr>
          <p:cNvSpPr txBox="1">
            <a:spLocks/>
          </p:cNvSpPr>
          <p:nvPr/>
        </p:nvSpPr>
        <p:spPr bwMode="auto">
          <a:xfrm>
            <a:off x="530351" y="1281370"/>
            <a:ext cx="11384843" cy="5474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i="1" kern="1200">
                <a:solidFill>
                  <a:schemeClr val="tx1"/>
                </a:solidFill>
                <a:latin typeface="+mj-lt"/>
                <a:ea typeface="+mj-ea"/>
                <a:cs typeface="+mj-cs"/>
              </a:defRPr>
            </a:lvl1pPr>
            <a:lvl2pPr algn="l" rtl="0" fontAlgn="base">
              <a:spcBef>
                <a:spcPct val="0"/>
              </a:spcBef>
              <a:spcAft>
                <a:spcPct val="0"/>
              </a:spcAft>
              <a:defRPr sz="2400" b="1" i="1">
                <a:solidFill>
                  <a:schemeClr val="tx1"/>
                </a:solidFill>
                <a:latin typeface="Georgia" pitchFamily="18" charset="0"/>
              </a:defRPr>
            </a:lvl2pPr>
            <a:lvl3pPr algn="l" rtl="0" fontAlgn="base">
              <a:spcBef>
                <a:spcPct val="0"/>
              </a:spcBef>
              <a:spcAft>
                <a:spcPct val="0"/>
              </a:spcAft>
              <a:defRPr sz="2400" b="1" i="1">
                <a:solidFill>
                  <a:schemeClr val="tx1"/>
                </a:solidFill>
                <a:latin typeface="Georgia" pitchFamily="18" charset="0"/>
              </a:defRPr>
            </a:lvl3pPr>
            <a:lvl4pPr algn="l" rtl="0" fontAlgn="base">
              <a:spcBef>
                <a:spcPct val="0"/>
              </a:spcBef>
              <a:spcAft>
                <a:spcPct val="0"/>
              </a:spcAft>
              <a:defRPr sz="2400" b="1" i="1">
                <a:solidFill>
                  <a:schemeClr val="tx1"/>
                </a:solidFill>
                <a:latin typeface="Georgia" pitchFamily="18" charset="0"/>
              </a:defRPr>
            </a:lvl4pPr>
            <a:lvl5pPr algn="l" rtl="0" fontAlgn="base">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srgbClr val="000000"/>
                </a:solidFill>
                <a:effectLst/>
                <a:uLnTx/>
                <a:uFillTx/>
                <a:latin typeface="Georgia"/>
                <a:ea typeface="+mj-ea"/>
                <a:cs typeface="+mj-cs"/>
              </a:rPr>
              <a:t>Vergi Mahkemesi veya BİM tarafından olumlu karar verilen alacaklar</a:t>
            </a:r>
          </a:p>
        </p:txBody>
      </p:sp>
      <p:graphicFrame>
        <p:nvGraphicFramePr>
          <p:cNvPr id="16" name="Table 2">
            <a:extLst>
              <a:ext uri="{FF2B5EF4-FFF2-40B4-BE49-F238E27FC236}">
                <a16:creationId xmlns:a16="http://schemas.microsoft.com/office/drawing/2014/main" id="{9307D341-C127-4A67-B675-A6CE131E1032}"/>
              </a:ext>
            </a:extLst>
          </p:cNvPr>
          <p:cNvGraphicFramePr>
            <a:graphicFrameLocks noGrp="1"/>
          </p:cNvGraphicFramePr>
          <p:nvPr>
            <p:extLst>
              <p:ext uri="{D42A27DB-BD31-4B8C-83A1-F6EECF244321}">
                <p14:modId xmlns:p14="http://schemas.microsoft.com/office/powerpoint/2010/main" val="952470019"/>
              </p:ext>
            </p:extLst>
          </p:nvPr>
        </p:nvGraphicFramePr>
        <p:xfrm>
          <a:off x="530351" y="1882880"/>
          <a:ext cx="11170035" cy="3212135"/>
        </p:xfrm>
        <a:graphic>
          <a:graphicData uri="http://schemas.openxmlformats.org/drawingml/2006/table">
            <a:tbl>
              <a:tblPr firstRow="1" bandRow="1"/>
              <a:tblGrid>
                <a:gridCol w="6519378">
                  <a:extLst>
                    <a:ext uri="{9D8B030D-6E8A-4147-A177-3AD203B41FA5}">
                      <a16:colId xmlns:a16="http://schemas.microsoft.com/office/drawing/2014/main" val="2635641939"/>
                    </a:ext>
                  </a:extLst>
                </a:gridCol>
                <a:gridCol w="2330245">
                  <a:extLst>
                    <a:ext uri="{9D8B030D-6E8A-4147-A177-3AD203B41FA5}">
                      <a16:colId xmlns:a16="http://schemas.microsoft.com/office/drawing/2014/main" val="2928406825"/>
                    </a:ext>
                  </a:extLst>
                </a:gridCol>
                <a:gridCol w="2320412">
                  <a:extLst>
                    <a:ext uri="{9D8B030D-6E8A-4147-A177-3AD203B41FA5}">
                      <a16:colId xmlns:a16="http://schemas.microsoft.com/office/drawing/2014/main" val="433630904"/>
                    </a:ext>
                  </a:extLst>
                </a:gridCol>
              </a:tblGrid>
              <a:tr h="7754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Alacağın Türü</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Ödenecek Tutarlar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Tahsilinden Vazgeçilen Tutar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1965125405"/>
                  </a:ext>
                </a:extLst>
              </a:tr>
              <a:tr h="4249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%90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1208885575"/>
                  </a:ext>
                </a:extLst>
              </a:tr>
              <a:tr h="3590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cezalar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1963001823"/>
                  </a:ext>
                </a:extLst>
              </a:tr>
              <a:tr h="3590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olmayan tutarlar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%90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636030138"/>
                  </a:ext>
                </a:extLst>
              </a:tr>
              <a:tr h="5744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tr-TR" sz="1800" b="0" i="1" u="none" strike="noStrike" kern="1200" cap="none" normalizeH="0" baseline="0" dirty="0">
                          <a:ln>
                            <a:noFill/>
                          </a:ln>
                          <a:solidFill>
                            <a:srgbClr val="000000"/>
                          </a:solidFill>
                          <a:effectLst/>
                          <a:latin typeface="Georgia" panose="02040502050405020303" pitchFamily="18" charset="0"/>
                        </a:rPr>
                        <a:t>Eşyanın gümrüklenmiş değerine bağlı olarak kesilen idari para cezaları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%95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3471466726"/>
                  </a:ext>
                </a:extLst>
              </a:tr>
              <a:tr h="6108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Gecikme faizi/gecikme zammı gibi feri alacaklar*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Yİ-ÜFE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Gecikme zammı/ gecikme faizi </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3160761643"/>
                  </a:ext>
                </a:extLst>
              </a:tr>
            </a:tbl>
          </a:graphicData>
        </a:graphic>
      </p:graphicFrame>
    </p:spTree>
    <p:extLst>
      <p:ext uri="{BB962C8B-B14F-4D97-AF65-F5344CB8AC3E}">
        <p14:creationId xmlns:p14="http://schemas.microsoft.com/office/powerpoint/2010/main" val="1458539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Yasal Düzenleme</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5</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2" name="Picture 1">
            <a:extLst>
              <a:ext uri="{FF2B5EF4-FFF2-40B4-BE49-F238E27FC236}">
                <a16:creationId xmlns:a16="http://schemas.microsoft.com/office/drawing/2014/main" id="{A0EC5E0E-535E-4B9F-950B-9704CA8D0A19}"/>
              </a:ext>
            </a:extLst>
          </p:cNvPr>
          <p:cNvPicPr>
            <a:picLocks noChangeAspect="1"/>
          </p:cNvPicPr>
          <p:nvPr/>
        </p:nvPicPr>
        <p:blipFill>
          <a:blip r:embed="rId3"/>
          <a:stretch>
            <a:fillRect/>
          </a:stretch>
        </p:blipFill>
        <p:spPr>
          <a:xfrm>
            <a:off x="487194" y="1200719"/>
            <a:ext cx="11217612" cy="4456562"/>
          </a:xfrm>
          <a:prstGeom prst="rect">
            <a:avLst/>
          </a:prstGeom>
        </p:spPr>
      </p:pic>
    </p:spTree>
    <p:extLst>
      <p:ext uri="{BB962C8B-B14F-4D97-AF65-F5344CB8AC3E}">
        <p14:creationId xmlns:p14="http://schemas.microsoft.com/office/powerpoint/2010/main" val="369059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Kesinleşmiş Vergi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5541929"/>
            <a:ext cx="11289708"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buClr>
                <a:srgbClr val="000000"/>
              </a:buClr>
              <a:defRPr/>
            </a:pPr>
            <a:r>
              <a:rPr lang="tr-TR" sz="2000" dirty="0">
                <a:latin typeface="+mj-lt"/>
              </a:rPr>
              <a:t>*</a:t>
            </a:r>
            <a:r>
              <a:rPr lang="tr-TR" i="1" dirty="0">
                <a:solidFill>
                  <a:srgbClr val="000000"/>
                </a:solidFill>
              </a:rPr>
              <a:t>Peşin ödeme halinde Yİ-ÜFE’nin %90’ı silinecek.</a:t>
            </a:r>
            <a:endParaRPr lang="en-US"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12" name="Title 1">
            <a:extLst>
              <a:ext uri="{FF2B5EF4-FFF2-40B4-BE49-F238E27FC236}">
                <a16:creationId xmlns:a16="http://schemas.microsoft.com/office/drawing/2014/main" id="{73FCDCBF-7FD6-4131-9590-2384A7CB71F2}"/>
              </a:ext>
            </a:extLst>
          </p:cNvPr>
          <p:cNvSpPr txBox="1">
            <a:spLocks/>
          </p:cNvSpPr>
          <p:nvPr/>
        </p:nvSpPr>
        <p:spPr bwMode="auto">
          <a:xfrm>
            <a:off x="530352" y="1235652"/>
            <a:ext cx="11299023" cy="5931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i="1" kern="1200">
                <a:solidFill>
                  <a:schemeClr val="tx1"/>
                </a:solidFill>
                <a:latin typeface="+mj-lt"/>
                <a:ea typeface="+mj-ea"/>
                <a:cs typeface="+mj-cs"/>
              </a:defRPr>
            </a:lvl1pPr>
            <a:lvl2pPr algn="l" rtl="0" fontAlgn="base">
              <a:spcBef>
                <a:spcPct val="0"/>
              </a:spcBef>
              <a:spcAft>
                <a:spcPct val="0"/>
              </a:spcAft>
              <a:defRPr sz="2400" b="1" i="1">
                <a:solidFill>
                  <a:schemeClr val="tx1"/>
                </a:solidFill>
                <a:latin typeface="Georgia" pitchFamily="18" charset="0"/>
              </a:defRPr>
            </a:lvl2pPr>
            <a:lvl3pPr algn="l" rtl="0" fontAlgn="base">
              <a:spcBef>
                <a:spcPct val="0"/>
              </a:spcBef>
              <a:spcAft>
                <a:spcPct val="0"/>
              </a:spcAft>
              <a:defRPr sz="2400" b="1" i="1">
                <a:solidFill>
                  <a:schemeClr val="tx1"/>
                </a:solidFill>
                <a:latin typeface="Georgia" pitchFamily="18" charset="0"/>
              </a:defRPr>
            </a:lvl3pPr>
            <a:lvl4pPr algn="l" rtl="0" fontAlgn="base">
              <a:spcBef>
                <a:spcPct val="0"/>
              </a:spcBef>
              <a:spcAft>
                <a:spcPct val="0"/>
              </a:spcAft>
              <a:defRPr sz="2400" b="1" i="1">
                <a:solidFill>
                  <a:schemeClr val="tx1"/>
                </a:solidFill>
                <a:latin typeface="Georgia" pitchFamily="18" charset="0"/>
              </a:defRPr>
            </a:lvl4pPr>
            <a:lvl5pPr algn="l" rtl="0" fontAlgn="base">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srgbClr val="000000"/>
                </a:solidFill>
                <a:effectLst/>
                <a:uLnTx/>
                <a:uFillTx/>
                <a:latin typeface="Georgia"/>
                <a:ea typeface="+mj-ea"/>
                <a:cs typeface="+mj-cs"/>
              </a:rPr>
              <a:t>Vergi Mahkemesi veya BİM tarafından olumsuz karar verilen alacaklar</a:t>
            </a:r>
          </a:p>
        </p:txBody>
      </p:sp>
      <p:graphicFrame>
        <p:nvGraphicFramePr>
          <p:cNvPr id="15" name="Table 2">
            <a:extLst>
              <a:ext uri="{FF2B5EF4-FFF2-40B4-BE49-F238E27FC236}">
                <a16:creationId xmlns:a16="http://schemas.microsoft.com/office/drawing/2014/main" id="{49278A66-7E70-40F8-86FD-218867DDCEC0}"/>
              </a:ext>
            </a:extLst>
          </p:cNvPr>
          <p:cNvGraphicFramePr>
            <a:graphicFrameLocks noGrp="1"/>
          </p:cNvGraphicFramePr>
          <p:nvPr>
            <p:extLst>
              <p:ext uri="{D42A27DB-BD31-4B8C-83A1-F6EECF244321}">
                <p14:modId xmlns:p14="http://schemas.microsoft.com/office/powerpoint/2010/main" val="270471864"/>
              </p:ext>
            </p:extLst>
          </p:nvPr>
        </p:nvGraphicFramePr>
        <p:xfrm>
          <a:off x="530351" y="1884330"/>
          <a:ext cx="11289709" cy="3558251"/>
        </p:xfrm>
        <a:graphic>
          <a:graphicData uri="http://schemas.openxmlformats.org/drawingml/2006/table">
            <a:tbl>
              <a:tblPr firstRow="1" bandRow="1"/>
              <a:tblGrid>
                <a:gridCol w="6450551">
                  <a:extLst>
                    <a:ext uri="{9D8B030D-6E8A-4147-A177-3AD203B41FA5}">
                      <a16:colId xmlns:a16="http://schemas.microsoft.com/office/drawing/2014/main" val="2635641939"/>
                    </a:ext>
                  </a:extLst>
                </a:gridCol>
                <a:gridCol w="2546555">
                  <a:extLst>
                    <a:ext uri="{9D8B030D-6E8A-4147-A177-3AD203B41FA5}">
                      <a16:colId xmlns:a16="http://schemas.microsoft.com/office/drawing/2014/main" val="2928406825"/>
                    </a:ext>
                  </a:extLst>
                </a:gridCol>
                <a:gridCol w="2292603">
                  <a:extLst>
                    <a:ext uri="{9D8B030D-6E8A-4147-A177-3AD203B41FA5}">
                      <a16:colId xmlns:a16="http://schemas.microsoft.com/office/drawing/2014/main" val="433630904"/>
                    </a:ext>
                  </a:extLst>
                </a:gridCol>
              </a:tblGrid>
              <a:tr h="86777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Alacağın Türü</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Ödenecek Tutarlar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Tahsilinden Vazgeçilen Tutar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1965125405"/>
                  </a:ext>
                </a:extLst>
              </a:tr>
              <a:tr h="475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1208885575"/>
                  </a:ext>
                </a:extLst>
              </a:tr>
              <a:tr h="401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cezalar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1963001823"/>
                  </a:ext>
                </a:extLst>
              </a:tr>
              <a:tr h="401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olmayan tutarlar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636030138"/>
                  </a:ext>
                </a:extLst>
              </a:tr>
              <a:tr h="6480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tr-TR" sz="1800" b="0" i="1" u="none" strike="noStrike" kern="1200" cap="none" normalizeH="0" baseline="0" dirty="0">
                          <a:ln>
                            <a:noFill/>
                          </a:ln>
                          <a:solidFill>
                            <a:srgbClr val="000000"/>
                          </a:solidFill>
                          <a:effectLst/>
                          <a:latin typeface="Georgia" panose="02040502050405020303" pitchFamily="18" charset="0"/>
                        </a:rPr>
                        <a:t>Eşyanın gümrüklenmiş değerine bağlı olarak kesilen idari para cezaları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%30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%70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3471466726"/>
                  </a:ext>
                </a:extLst>
              </a:tr>
              <a:tr h="7633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Gecikme faizi/gecikme zammı gibi feri alacaklar*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Yİ-ÜFE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Gecikme zammı/ gecikme faizi </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3160761643"/>
                  </a:ext>
                </a:extLst>
              </a:tr>
            </a:tbl>
          </a:graphicData>
        </a:graphic>
      </p:graphicFrame>
    </p:spTree>
    <p:extLst>
      <p:ext uri="{BB962C8B-B14F-4D97-AF65-F5344CB8AC3E}">
        <p14:creationId xmlns:p14="http://schemas.microsoft.com/office/powerpoint/2010/main" val="3664055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İnceleme ve Tarhiyat Aşamasındaki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2B3F9830-263A-421E-9F4E-F65EEF348B87}"/>
              </a:ext>
            </a:extLst>
          </p:cNvPr>
          <p:cNvSpPr txBox="1">
            <a:spLocks/>
          </p:cNvSpPr>
          <p:nvPr/>
        </p:nvSpPr>
        <p:spPr bwMode="auto">
          <a:xfrm>
            <a:off x="533401" y="5433776"/>
            <a:ext cx="11289708" cy="365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buClr>
                <a:srgbClr val="000000"/>
              </a:buClr>
              <a:defRPr/>
            </a:pPr>
            <a:r>
              <a:rPr lang="tr-TR" sz="2000" dirty="0">
                <a:latin typeface="+mj-lt"/>
              </a:rPr>
              <a:t>*</a:t>
            </a:r>
            <a:r>
              <a:rPr lang="tr-TR" i="1" dirty="0">
                <a:solidFill>
                  <a:srgbClr val="000000"/>
                </a:solidFill>
              </a:rPr>
              <a:t>Peşin ödeme halinde Yİ-ÜFE’nin %90’ı silinecek.</a:t>
            </a:r>
            <a:endParaRPr lang="en-US" i="1" dirty="0">
              <a:solidFill>
                <a:srgbClr val="000000"/>
              </a:solidFill>
            </a:endParaRPr>
          </a:p>
          <a:p>
            <a:pPr marL="231775" marR="0" lvl="0" indent="-231775"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endParaRPr kumimoji="0" lang="tr-TR" sz="20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graphicFrame>
        <p:nvGraphicFramePr>
          <p:cNvPr id="12" name="Table 2">
            <a:extLst>
              <a:ext uri="{FF2B5EF4-FFF2-40B4-BE49-F238E27FC236}">
                <a16:creationId xmlns:a16="http://schemas.microsoft.com/office/drawing/2014/main" id="{DE369E19-7ECC-470A-8F2F-DF3E39F968BA}"/>
              </a:ext>
            </a:extLst>
          </p:cNvPr>
          <p:cNvGraphicFramePr>
            <a:graphicFrameLocks noGrp="1"/>
          </p:cNvGraphicFramePr>
          <p:nvPr>
            <p:extLst>
              <p:ext uri="{D42A27DB-BD31-4B8C-83A1-F6EECF244321}">
                <p14:modId xmlns:p14="http://schemas.microsoft.com/office/powerpoint/2010/main" val="3734955270"/>
              </p:ext>
            </p:extLst>
          </p:nvPr>
        </p:nvGraphicFramePr>
        <p:xfrm>
          <a:off x="533399" y="1353637"/>
          <a:ext cx="11125199" cy="3843825"/>
        </p:xfrm>
        <a:graphic>
          <a:graphicData uri="http://schemas.openxmlformats.org/drawingml/2006/table">
            <a:tbl>
              <a:tblPr firstRow="1" bandRow="1"/>
              <a:tblGrid>
                <a:gridCol w="5198807">
                  <a:extLst>
                    <a:ext uri="{9D8B030D-6E8A-4147-A177-3AD203B41FA5}">
                      <a16:colId xmlns:a16="http://schemas.microsoft.com/office/drawing/2014/main" val="2635641939"/>
                    </a:ext>
                  </a:extLst>
                </a:gridCol>
                <a:gridCol w="3578942">
                  <a:extLst>
                    <a:ext uri="{9D8B030D-6E8A-4147-A177-3AD203B41FA5}">
                      <a16:colId xmlns:a16="http://schemas.microsoft.com/office/drawing/2014/main" val="2928406825"/>
                    </a:ext>
                  </a:extLst>
                </a:gridCol>
                <a:gridCol w="2347450">
                  <a:extLst>
                    <a:ext uri="{9D8B030D-6E8A-4147-A177-3AD203B41FA5}">
                      <a16:colId xmlns:a16="http://schemas.microsoft.com/office/drawing/2014/main" val="433630904"/>
                    </a:ext>
                  </a:extLst>
                </a:gridCol>
              </a:tblGrid>
              <a:tr h="66905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Alacağın Türü</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Ödenecek Tutarlar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cap="none" normalizeH="0" baseline="0" dirty="0">
                          <a:ln>
                            <a:noFill/>
                          </a:ln>
                          <a:solidFill>
                            <a:srgbClr val="FFFFFF"/>
                          </a:solidFill>
                          <a:effectLst/>
                          <a:latin typeface="Georgia" panose="02040502050405020303" pitchFamily="18" charset="0"/>
                        </a:rPr>
                        <a:t>Tahsilinden Vazgeçilen Tutar</a:t>
                      </a:r>
                      <a:endParaRPr kumimoji="0" lang="en-US" sz="1800" b="1" i="1" u="none" strike="noStrike" cap="none" normalizeH="0" baseline="0" dirty="0">
                        <a:ln>
                          <a:noFill/>
                        </a:ln>
                        <a:solidFill>
                          <a:srgbClr val="FFFFFF"/>
                        </a:solidFill>
                        <a:effectLst/>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27588"/>
                    </a:solidFill>
                  </a:tcPr>
                </a:tc>
                <a:extLst>
                  <a:ext uri="{0D108BD9-81ED-4DB2-BD59-A6C34878D82A}">
                    <a16:rowId xmlns:a16="http://schemas.microsoft.com/office/drawing/2014/main" val="1965125405"/>
                  </a:ext>
                </a:extLst>
              </a:tr>
              <a:tr h="4442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%50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1208885575"/>
                  </a:ext>
                </a:extLst>
              </a:tr>
              <a:tr h="3823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cezalar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%100</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1963001823"/>
                  </a:ext>
                </a:extLst>
              </a:tr>
              <a:tr h="4366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Vergi aslına bağlı olmayan tutarlar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%25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%75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636030138"/>
                  </a:ext>
                </a:extLst>
              </a:tr>
              <a:tr h="6690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tr-TR" sz="1800" b="0" i="1" u="none" strike="noStrike" kern="1200" cap="none" normalizeH="0" baseline="0" dirty="0">
                          <a:ln>
                            <a:noFill/>
                          </a:ln>
                          <a:solidFill>
                            <a:srgbClr val="000000"/>
                          </a:solidFill>
                          <a:effectLst/>
                          <a:latin typeface="Georgia" panose="02040502050405020303" pitchFamily="18" charset="0"/>
                        </a:rPr>
                        <a:t>Eşyanın gümrüklenmiş değerine bağlı olarak kesilen idari para cezaları</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%15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%85</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20000"/>
                      </a:srgbClr>
                    </a:solidFill>
                  </a:tcPr>
                </a:tc>
                <a:extLst>
                  <a:ext uri="{0D108BD9-81ED-4DB2-BD59-A6C34878D82A}">
                    <a16:rowId xmlns:a16="http://schemas.microsoft.com/office/drawing/2014/main" val="3471466726"/>
                  </a:ext>
                </a:extLst>
              </a:tr>
              <a:tr h="124252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tr-TR" sz="1800" i="1" dirty="0">
                          <a:latin typeface="Georgia" panose="02040502050405020303" pitchFamily="18" charset="0"/>
                        </a:rPr>
                        <a:t>Gecikme faizi/gecikme zammı gibi feri alacaklar*</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Kanunun yayımına kadar Yİ-ÜFE </a:t>
                      </a:r>
                      <a:r>
                        <a:rPr lang="tr-TR" sz="1800" b="1" i="1" dirty="0">
                          <a:latin typeface="Georgia" panose="02040502050405020303" pitchFamily="18" charset="0"/>
                        </a:rPr>
                        <a:t>+ </a:t>
                      </a:r>
                      <a:r>
                        <a:rPr lang="tr-TR" sz="1800" i="1" dirty="0">
                          <a:latin typeface="Georgia" panose="02040502050405020303" pitchFamily="18" charset="0"/>
                        </a:rPr>
                        <a:t>kanunu yayımından dava açma süresinin sonuna kadar gecikme faizi</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tr-TR" sz="1800" i="1" dirty="0">
                          <a:latin typeface="Georgia" panose="02040502050405020303" pitchFamily="18" charset="0"/>
                        </a:rPr>
                        <a:t>Gecikme zammı/ gecikme faizi </a:t>
                      </a:r>
                      <a:endParaRPr lang="en-US" sz="1800" i="1" dirty="0">
                        <a:latin typeface="Georgia" panose="02040502050405020303" pitchFamily="18"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27588">
                        <a:tint val="40000"/>
                      </a:srgbClr>
                    </a:solidFill>
                  </a:tcPr>
                </a:tc>
                <a:extLst>
                  <a:ext uri="{0D108BD9-81ED-4DB2-BD59-A6C34878D82A}">
                    <a16:rowId xmlns:a16="http://schemas.microsoft.com/office/drawing/2014/main" val="3160761643"/>
                  </a:ext>
                </a:extLst>
              </a:tr>
            </a:tbl>
          </a:graphicData>
        </a:graphic>
      </p:graphicFrame>
    </p:spTree>
    <p:extLst>
      <p:ext uri="{BB962C8B-B14F-4D97-AF65-F5344CB8AC3E}">
        <p14:creationId xmlns:p14="http://schemas.microsoft.com/office/powerpoint/2010/main" val="36579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İnceleme ve Tarhiyat Aşamasındaki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2F2021E9-B09C-489D-9440-179E50A02B0A}"/>
              </a:ext>
            </a:extLst>
          </p:cNvPr>
          <p:cNvSpPr txBox="1">
            <a:spLocks/>
          </p:cNvSpPr>
          <p:nvPr/>
        </p:nvSpPr>
        <p:spPr bwMode="auto">
          <a:xfrm>
            <a:off x="683161" y="1235653"/>
            <a:ext cx="11139948" cy="46536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r>
              <a:rPr kumimoji="0" lang="tr-TR" sz="1800" b="1" i="1" u="sng" strike="noStrike" kern="1200" cap="none" spc="0" normalizeH="0" baseline="0" noProof="0" dirty="0">
                <a:ln>
                  <a:noFill/>
                </a:ln>
                <a:solidFill>
                  <a:srgbClr val="000000"/>
                </a:solidFill>
                <a:effectLst/>
                <a:uLnTx/>
                <a:uFillTx/>
                <a:latin typeface="Georgia" pitchFamily="18" charset="0"/>
                <a:ea typeface="+mn-ea"/>
                <a:cs typeface="+mn-cs"/>
              </a:rPr>
              <a:t>Yararlanma Koşulu</a:t>
            </a:r>
          </a:p>
          <a:p>
            <a:pPr marL="0" marR="0" lvl="0" indent="0" algn="just" defTabSz="914400" rtl="0" eaLnBrk="1" fontAlgn="base" latinLnBrk="0" hangingPunct="1">
              <a:lnSpc>
                <a:spcPct val="100000"/>
              </a:lnSpc>
              <a:spcBef>
                <a:spcPts val="600"/>
              </a:spcBef>
              <a:spcAft>
                <a:spcPts val="0"/>
              </a:spcAft>
              <a:buClr>
                <a:srgbClr val="000000"/>
              </a:buClr>
              <a:buSzTx/>
              <a:buFontTx/>
              <a:buNone/>
              <a:tabLst/>
              <a:defRPr/>
            </a:pPr>
            <a:r>
              <a:rPr kumimoji="0" lang="tr-TR" sz="1800" b="1" i="1" u="none" strike="noStrike" kern="1200" cap="none" spc="0" normalizeH="0" baseline="0" noProof="0" dirty="0">
                <a:ln>
                  <a:noFill/>
                </a:ln>
                <a:effectLst/>
                <a:uLnTx/>
                <a:uFillTx/>
                <a:latin typeface="Georgia" pitchFamily="18" charset="0"/>
                <a:ea typeface="+mn-ea"/>
                <a:cs typeface="+mn-cs"/>
              </a:rPr>
              <a:t>Dava açılmaması, uzlaşmaya, indirimli ödemeye veya herhangi bir kanun yoluna başvurulmaması gerekmektedir</a:t>
            </a:r>
          </a:p>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r>
              <a:rPr kumimoji="0" lang="tr-TR" sz="1800" b="1" i="1" u="sng" strike="noStrike" kern="1200" cap="none" spc="0" normalizeH="0" baseline="0" noProof="0" dirty="0">
                <a:ln>
                  <a:noFill/>
                </a:ln>
                <a:solidFill>
                  <a:srgbClr val="000000"/>
                </a:solidFill>
                <a:effectLst/>
                <a:uLnTx/>
                <a:uFillTx/>
                <a:latin typeface="Georgia" pitchFamily="18" charset="0"/>
                <a:ea typeface="+mn-ea"/>
                <a:cs typeface="+mn-cs"/>
              </a:rPr>
              <a:t>Başvuru</a:t>
            </a:r>
          </a:p>
          <a:p>
            <a:pPr marL="285750" marR="0" lvl="0" indent="-285750" algn="just" defTabSz="914400" rtl="0" eaLnBrk="1" fontAlgn="base"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1 Mayıs 2023’den önce tebliğ edilen ihbarnameler için: 31 Mayıs 2023 tarihine kadar </a:t>
            </a:r>
          </a:p>
          <a:p>
            <a:pPr marL="285750" marR="0" lvl="0" indent="-285750" algn="just" defTabSz="914400" rtl="0" eaLnBrk="1" fontAlgn="base"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1 Mayıs 2023’den sonra tebliğ edilen ihbarnameler için: Tebliğden itibaren 30 gün içinde başvuru yapılması</a:t>
            </a:r>
          </a:p>
          <a:p>
            <a:pPr marL="233363" marR="0" lvl="0" indent="-273050" algn="l" defTabSz="914400" rtl="0" eaLnBrk="1" fontAlgn="base" latinLnBrk="0" hangingPunct="1">
              <a:lnSpc>
                <a:spcPct val="100000"/>
              </a:lnSpc>
              <a:spcBef>
                <a:spcPts val="600"/>
              </a:spcBef>
              <a:spcAft>
                <a:spcPts val="0"/>
              </a:spcAft>
              <a:buClr>
                <a:srgbClr val="000000"/>
              </a:buClr>
              <a:buSzTx/>
              <a:buFontTx/>
              <a:buNone/>
              <a:tabLst/>
              <a:defRPr/>
            </a:pPr>
            <a:r>
              <a:rPr kumimoji="0" lang="tr-TR" sz="1800" b="1" i="1" u="sng" strike="noStrike" kern="1200" cap="none" spc="0" normalizeH="0" baseline="0" noProof="0" dirty="0">
                <a:ln>
                  <a:noFill/>
                </a:ln>
                <a:solidFill>
                  <a:srgbClr val="000000"/>
                </a:solidFill>
                <a:effectLst/>
                <a:uLnTx/>
                <a:uFillTx/>
                <a:latin typeface="Georgia" pitchFamily="18" charset="0"/>
                <a:ea typeface="+mn-ea"/>
                <a:cs typeface="+mn-cs"/>
              </a:rPr>
              <a:t>Ödeme</a:t>
            </a:r>
          </a:p>
          <a:p>
            <a:pPr marL="285750" marR="0" lvl="0" indent="-285750" algn="just" defTabSz="914400" rtl="0" eaLnBrk="1" fontAlgn="base"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1 Mayıs 2023’den önce tebliğ edilen ihbarnameler için: 30 Haziran 2023 tarihine kadar </a:t>
            </a:r>
          </a:p>
          <a:p>
            <a:pPr marL="285750" marR="0" lvl="0" indent="-285750" algn="just" defTabSz="914400" rtl="0" eaLnBrk="1" fontAlgn="base"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1 Mayıs 2023’den sonra tebliğ edilen ihbarnameler için: İhbarnamenin tebliğini izleyen ayın sonuna kadar </a:t>
            </a:r>
          </a:p>
          <a:p>
            <a:pPr marL="285750" marR="0" lvl="0" indent="-285750" algn="just" defTabSz="914400" rtl="0" eaLnBrk="1" fontAlgn="base"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Aylık olarak 12 eşit taksitte ödenmesi mümkündür. Bu durumda 1.09 oranında katsayı uygulanır</a:t>
            </a:r>
          </a:p>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endPar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endParaRPr kumimoji="0" lang="tr-TR" sz="1800" b="1" i="1" u="sng" strike="noStrike" kern="1200" cap="none" spc="0" normalizeH="0" baseline="0" noProof="0" dirty="0">
              <a:ln>
                <a:noFill/>
              </a:ln>
              <a:solidFill>
                <a:srgbClr val="D32E4B"/>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endParaRPr kumimoji="0" lang="tr-TR" sz="1800" b="0" i="1" u="sng" strike="noStrike" kern="1200" cap="none" spc="0" normalizeH="0" baseline="0" noProof="0" dirty="0">
              <a:ln>
                <a:noFill/>
              </a:ln>
              <a:solidFill>
                <a:srgbClr val="00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endPar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ts val="600"/>
              </a:spcBef>
              <a:spcAft>
                <a:spcPts val="0"/>
              </a:spcAft>
              <a:buClr>
                <a:srgbClr val="000000"/>
              </a:buClr>
              <a:buSzTx/>
              <a:buFontTx/>
              <a:buNone/>
              <a:tabLst/>
              <a:defRPr/>
            </a:pPr>
            <a:endParaRPr kumimoji="0" lang="en-GB" sz="1800" b="1" i="1" u="none" strike="noStrike" kern="1200" cap="none" spc="0" normalizeH="0" baseline="0" noProof="0" dirty="0">
              <a:ln>
                <a:noFill/>
              </a:ln>
              <a:solidFill>
                <a:srgbClr val="DC6900"/>
              </a:solidFill>
              <a:effectLst/>
              <a:uLnTx/>
              <a:uFillTx/>
              <a:latin typeface="Georgia" pitchFamily="18" charset="0"/>
              <a:ea typeface="+mn-ea"/>
              <a:cs typeface="+mn-cs"/>
            </a:endParaRPr>
          </a:p>
        </p:txBody>
      </p:sp>
    </p:spTree>
    <p:extLst>
      <p:ext uri="{BB962C8B-B14F-4D97-AF65-F5344CB8AC3E}">
        <p14:creationId xmlns:p14="http://schemas.microsoft.com/office/powerpoint/2010/main" val="160917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Pişmanlık ve Kendiliğinden Verilen Beyannameler Vergi Alacaklarının Yapılandırılması</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4F8F422D-6022-4969-8E2C-A8E630DF6CC4}"/>
              </a:ext>
            </a:extLst>
          </p:cNvPr>
          <p:cNvSpPr txBox="1">
            <a:spLocks/>
          </p:cNvSpPr>
          <p:nvPr/>
        </p:nvSpPr>
        <p:spPr bwMode="auto">
          <a:xfrm>
            <a:off x="685799" y="1186058"/>
            <a:ext cx="11137309" cy="4102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31 Mayıs 2023 tarihine kadar</a:t>
            </a:r>
            <a:r>
              <a:rPr kumimoji="0" lang="tr-TR" sz="1800" b="1" i="1" u="none" strike="noStrike" kern="1200" cap="none" spc="0" normalizeH="0" baseline="0" noProof="0" dirty="0">
                <a:ln>
                  <a:noFill/>
                </a:ln>
                <a:solidFill>
                  <a:srgbClr val="000000"/>
                </a:solidFill>
                <a:effectLst/>
                <a:uLnTx/>
                <a:uFillTx/>
                <a:latin typeface="Georgia" pitchFamily="18" charset="0"/>
                <a:ea typeface="+mn-ea"/>
                <a:cs typeface="+mn-cs"/>
              </a:rPr>
              <a:t> </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pişmanlıkla beyanda bulunulması şartıyla;</a:t>
            </a:r>
            <a:endParaRPr kumimoji="0" lang="tr-TR" sz="1800" b="0" i="1" u="none" strike="noStrike" kern="1200" cap="none" spc="0" normalizeH="0" baseline="0" noProof="0" dirty="0">
              <a:ln>
                <a:noFill/>
              </a:ln>
              <a:solidFill>
                <a:srgbClr val="FF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endParaRPr kumimoji="0" lang="tr-TR" sz="1800" b="0" i="1" u="sng" strike="noStrike" kern="1200" cap="none" spc="0" normalizeH="0" baseline="0" noProof="0" dirty="0">
              <a:ln>
                <a:noFill/>
              </a:ln>
              <a:solidFill>
                <a:srgbClr val="00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endPar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endParaRPr kumimoji="0" lang="en-GB" sz="1800" b="1" i="1" u="none" strike="noStrike" kern="1200" cap="none" spc="0" normalizeH="0" baseline="0" noProof="0" dirty="0">
              <a:ln>
                <a:noFill/>
              </a:ln>
              <a:solidFill>
                <a:srgbClr val="DC6900"/>
              </a:solidFill>
              <a:effectLst/>
              <a:uLnTx/>
              <a:uFillTx/>
              <a:latin typeface="Georgia" pitchFamily="18" charset="0"/>
              <a:ea typeface="+mn-ea"/>
              <a:cs typeface="+mn-cs"/>
            </a:endParaRPr>
          </a:p>
        </p:txBody>
      </p:sp>
      <p:graphicFrame>
        <p:nvGraphicFramePr>
          <p:cNvPr id="15" name="Table 14">
            <a:extLst>
              <a:ext uri="{FF2B5EF4-FFF2-40B4-BE49-F238E27FC236}">
                <a16:creationId xmlns:a16="http://schemas.microsoft.com/office/drawing/2014/main" id="{EEC09B79-64A3-464A-8F7D-45819D327573}"/>
              </a:ext>
            </a:extLst>
          </p:cNvPr>
          <p:cNvGraphicFramePr>
            <a:graphicFrameLocks noGrp="1"/>
          </p:cNvGraphicFramePr>
          <p:nvPr>
            <p:extLst>
              <p:ext uri="{D42A27DB-BD31-4B8C-83A1-F6EECF244321}">
                <p14:modId xmlns:p14="http://schemas.microsoft.com/office/powerpoint/2010/main" val="2387182155"/>
              </p:ext>
            </p:extLst>
          </p:nvPr>
        </p:nvGraphicFramePr>
        <p:xfrm>
          <a:off x="685798" y="1771563"/>
          <a:ext cx="11137309" cy="1749483"/>
        </p:xfrm>
        <a:graphic>
          <a:graphicData uri="http://schemas.openxmlformats.org/drawingml/2006/table">
            <a:tbl>
              <a:tblPr/>
              <a:tblGrid>
                <a:gridCol w="5457281">
                  <a:extLst>
                    <a:ext uri="{9D8B030D-6E8A-4147-A177-3AD203B41FA5}">
                      <a16:colId xmlns:a16="http://schemas.microsoft.com/office/drawing/2014/main" val="20000"/>
                    </a:ext>
                  </a:extLst>
                </a:gridCol>
                <a:gridCol w="5680028">
                  <a:extLst>
                    <a:ext uri="{9D8B030D-6E8A-4147-A177-3AD203B41FA5}">
                      <a16:colId xmlns:a16="http://schemas.microsoft.com/office/drawing/2014/main" val="20001"/>
                    </a:ext>
                  </a:extLst>
                </a:gridCol>
              </a:tblGrid>
              <a:tr h="3847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tr-TR" sz="1800" b="1" i="1" u="none" strike="noStrike" kern="1200" cap="none" normalizeH="0" baseline="0" dirty="0">
                          <a:ln>
                            <a:noFill/>
                          </a:ln>
                          <a:solidFill>
                            <a:srgbClr val="FFFFFF"/>
                          </a:solidFill>
                          <a:effectLst/>
                          <a:latin typeface="Georgia" panose="02040502050405020303" pitchFamily="18" charset="0"/>
                          <a:ea typeface="+mn-ea"/>
                          <a:cs typeface="+mn-cs"/>
                        </a:rPr>
                        <a:t>Ödenecek Tutarlar</a:t>
                      </a:r>
                      <a:endParaRPr kumimoji="0" lang="en-US" sz="1800" b="1" i="1" u="none" strike="noStrike" kern="1200" cap="none" normalizeH="0" baseline="0" dirty="0">
                        <a:ln>
                          <a:noFill/>
                        </a:ln>
                        <a:solidFill>
                          <a:srgbClr val="FFFFFF"/>
                        </a:solidFill>
                        <a:effectLst/>
                        <a:latin typeface="Georgia" panose="02040502050405020303" pitchFamily="18" charset="0"/>
                        <a:ea typeface="+mn-ea"/>
                        <a:cs typeface="+mn-cs"/>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656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tr-TR" sz="1800" b="1" i="1" u="none" strike="noStrike" kern="1200" cap="none" normalizeH="0" baseline="0" dirty="0">
                          <a:ln>
                            <a:noFill/>
                          </a:ln>
                          <a:solidFill>
                            <a:srgbClr val="FFFFFF"/>
                          </a:solidFill>
                          <a:effectLst/>
                          <a:latin typeface="Georgia" panose="02040502050405020303" pitchFamily="18" charset="0"/>
                          <a:ea typeface="+mn-ea"/>
                          <a:cs typeface="+mn-cs"/>
                        </a:rPr>
                        <a:t>Tahsilinden Vazgeçilen Tutar</a:t>
                      </a:r>
                      <a:endParaRPr kumimoji="0" lang="en-US" sz="1800" b="1" i="1" u="none" strike="noStrike" kern="1200" cap="none" normalizeH="0" baseline="0" dirty="0">
                        <a:ln>
                          <a:noFill/>
                        </a:ln>
                        <a:solidFill>
                          <a:srgbClr val="FFFFFF"/>
                        </a:solidFill>
                        <a:effectLst/>
                        <a:latin typeface="Georgia" panose="02040502050405020303" pitchFamily="18" charset="0"/>
                        <a:ea typeface="+mn-ea"/>
                        <a:cs typeface="+mn-cs"/>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6565"/>
                    </a:solidFill>
                  </a:tcPr>
                </a:tc>
                <a:extLst>
                  <a:ext uri="{0D108BD9-81ED-4DB2-BD59-A6C34878D82A}">
                    <a16:rowId xmlns:a16="http://schemas.microsoft.com/office/drawing/2014/main" val="10000"/>
                  </a:ext>
                </a:extLst>
              </a:tr>
              <a:tr h="13647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211138" algn="l" defTabSz="914400" rtl="0" eaLnBrk="1" fontAlgn="base" latinLnBrk="0" hangingPunct="1">
                        <a:lnSpc>
                          <a:spcPct val="100000"/>
                        </a:lnSpc>
                        <a:spcBef>
                          <a:spcPts val="600"/>
                        </a:spcBef>
                        <a:spcAft>
                          <a:spcPts val="600"/>
                        </a:spcAft>
                        <a:buClrTx/>
                        <a:buSzTx/>
                        <a:buFontTx/>
                        <a:buChar char="•"/>
                        <a:tabLst/>
                      </a:pPr>
                      <a:r>
                        <a:rPr kumimoji="0" lang="tr-TR" sz="1800" b="0" i="1" u="none" strike="noStrike" cap="none" normalizeH="0" baseline="0" dirty="0">
                          <a:ln>
                            <a:noFill/>
                          </a:ln>
                          <a:solidFill>
                            <a:srgbClr val="000000"/>
                          </a:solidFill>
                          <a:effectLst/>
                          <a:latin typeface="Georgia" panose="02040502050405020303" pitchFamily="18" charset="0"/>
                        </a:rPr>
                        <a:t>Vergi ve gümrük vergisinin tamamı</a:t>
                      </a:r>
                    </a:p>
                    <a:p>
                      <a:pPr marL="231775" marR="0" lvl="0" indent="-211138" algn="l" defTabSz="914400" rtl="0" eaLnBrk="1" fontAlgn="base" latinLnBrk="0" hangingPunct="1">
                        <a:lnSpc>
                          <a:spcPct val="100000"/>
                        </a:lnSpc>
                        <a:spcBef>
                          <a:spcPts val="600"/>
                        </a:spcBef>
                        <a:spcAft>
                          <a:spcPts val="600"/>
                        </a:spcAft>
                        <a:buClrTx/>
                        <a:buSzTx/>
                        <a:buFontTx/>
                        <a:buChar char="•"/>
                        <a:tabLst/>
                      </a:pPr>
                      <a:r>
                        <a:rPr kumimoji="0" lang="tr-TR" sz="1800" b="0" i="1" u="none" strike="noStrike" cap="none" normalizeH="0" baseline="0" dirty="0">
                          <a:ln>
                            <a:noFill/>
                          </a:ln>
                          <a:solidFill>
                            <a:srgbClr val="000000"/>
                          </a:solidFill>
                          <a:effectLst/>
                          <a:latin typeface="Georgia" panose="02040502050405020303" pitchFamily="18" charset="0"/>
                        </a:rPr>
                        <a:t>Pişmanlık zammı yerine güncelleme oranı (Yİ/ÜFE) esas alınarak hesaplanacak tutar</a:t>
                      </a:r>
                      <a:endParaRPr kumimoji="0" lang="en-US" sz="1800" b="0" i="1" u="none" strike="noStrike" cap="none" normalizeH="0" baseline="0" dirty="0">
                        <a:ln>
                          <a:noFill/>
                        </a:ln>
                        <a:solidFill>
                          <a:srgbClr val="000000"/>
                        </a:solidFill>
                        <a:effectLst/>
                        <a:latin typeface="Georgia" panose="02040502050405020303" pitchFamily="18" charset="0"/>
                        <a:cs typeface="Times New Roman" pitchFamily="18" charset="0"/>
                      </a:endParaRPr>
                    </a:p>
                  </a:txBody>
                  <a:tcPr marL="68580" marR="68580" marT="0" marB="0"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211138" algn="l" defTabSz="914400" rtl="0" eaLnBrk="1" fontAlgn="base" latinLnBrk="0" hangingPunct="1">
                        <a:lnSpc>
                          <a:spcPct val="100000"/>
                        </a:lnSpc>
                        <a:spcBef>
                          <a:spcPts val="600"/>
                        </a:spcBef>
                        <a:spcAft>
                          <a:spcPts val="600"/>
                        </a:spcAft>
                        <a:buClrTx/>
                        <a:buSzTx/>
                        <a:buFontTx/>
                        <a:buChar char="•"/>
                        <a:tabLst/>
                      </a:pPr>
                      <a:r>
                        <a:rPr kumimoji="0" lang="tr-TR" sz="1800" b="0" i="1" u="none" strike="noStrike" cap="none" normalizeH="0" baseline="0" dirty="0">
                          <a:ln>
                            <a:noFill/>
                          </a:ln>
                          <a:solidFill>
                            <a:srgbClr val="000000"/>
                          </a:solidFill>
                          <a:effectLst/>
                          <a:latin typeface="Georgia" panose="02040502050405020303" pitchFamily="18" charset="0"/>
                        </a:rPr>
                        <a:t>Vergi cezalarının tamamı</a:t>
                      </a:r>
                    </a:p>
                    <a:p>
                      <a:pPr marL="231775" marR="0" lvl="0" indent="-211138" algn="l" defTabSz="914400" rtl="0" eaLnBrk="1" fontAlgn="base" latinLnBrk="0" hangingPunct="1">
                        <a:lnSpc>
                          <a:spcPct val="100000"/>
                        </a:lnSpc>
                        <a:spcBef>
                          <a:spcPts val="600"/>
                        </a:spcBef>
                        <a:spcAft>
                          <a:spcPts val="600"/>
                        </a:spcAft>
                        <a:buClrTx/>
                        <a:buSzTx/>
                        <a:buFontTx/>
                        <a:buChar char="•"/>
                        <a:tabLst/>
                      </a:pPr>
                      <a:r>
                        <a:rPr kumimoji="0" lang="tr-TR" sz="1800" b="0" i="1" u="none" strike="noStrike" cap="none" normalizeH="0" baseline="0" dirty="0">
                          <a:ln>
                            <a:noFill/>
                          </a:ln>
                          <a:solidFill>
                            <a:srgbClr val="000000"/>
                          </a:solidFill>
                          <a:effectLst/>
                          <a:latin typeface="Georgia" panose="02040502050405020303" pitchFamily="18" charset="0"/>
                        </a:rPr>
                        <a:t>Pişmanlık zammı, gecikme faizi </a:t>
                      </a:r>
                    </a:p>
                    <a:p>
                      <a:pPr marL="231775" marR="0" lvl="0" indent="-211138" algn="l" defTabSz="914400" rtl="0" eaLnBrk="1" fontAlgn="base" latinLnBrk="0" hangingPunct="1">
                        <a:lnSpc>
                          <a:spcPct val="100000"/>
                        </a:lnSpc>
                        <a:spcBef>
                          <a:spcPts val="600"/>
                        </a:spcBef>
                        <a:spcAft>
                          <a:spcPts val="600"/>
                        </a:spcAft>
                        <a:buClrTx/>
                        <a:buSzTx/>
                        <a:buFontTx/>
                        <a:buChar char="•"/>
                        <a:tabLst/>
                      </a:pPr>
                      <a:r>
                        <a:rPr kumimoji="0" lang="tr-TR" sz="1800" b="0" i="1" u="none" strike="noStrike" cap="none" normalizeH="0" baseline="0" dirty="0">
                          <a:ln>
                            <a:noFill/>
                          </a:ln>
                          <a:solidFill>
                            <a:srgbClr val="000000"/>
                          </a:solidFill>
                          <a:effectLst/>
                          <a:latin typeface="Georgia" panose="02040502050405020303" pitchFamily="18" charset="0"/>
                        </a:rPr>
                        <a:t>İdari para cezalarının tamamı</a:t>
                      </a:r>
                      <a:endParaRPr kumimoji="0" lang="tr-TR" sz="1800" b="0" i="1" u="none" strike="noStrike" cap="none" normalizeH="0" baseline="0" dirty="0">
                        <a:ln>
                          <a:noFill/>
                        </a:ln>
                        <a:solidFill>
                          <a:srgbClr val="000000"/>
                        </a:solidFill>
                        <a:effectLst/>
                        <a:latin typeface="Georgia" panose="02040502050405020303" pitchFamily="18" charset="0"/>
                        <a:cs typeface="Times New Roman" pitchFamily="18" charset="0"/>
                      </a:endParaRPr>
                    </a:p>
                  </a:txBody>
                  <a:tcPr marL="68580" marR="68580" marT="0" marB="0"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6" name="Title 1">
            <a:extLst>
              <a:ext uri="{FF2B5EF4-FFF2-40B4-BE49-F238E27FC236}">
                <a16:creationId xmlns:a16="http://schemas.microsoft.com/office/drawing/2014/main" id="{0639677F-E999-4F8A-88FC-01F8544644BD}"/>
              </a:ext>
            </a:extLst>
          </p:cNvPr>
          <p:cNvSpPr txBox="1">
            <a:spLocks/>
          </p:cNvSpPr>
          <p:nvPr/>
        </p:nvSpPr>
        <p:spPr bwMode="auto">
          <a:xfrm>
            <a:off x="685799" y="3814326"/>
            <a:ext cx="11137307" cy="23578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400" b="1" i="1" kern="1200">
                <a:solidFill>
                  <a:schemeClr val="tx1"/>
                </a:solidFill>
                <a:latin typeface="+mj-lt"/>
                <a:ea typeface="+mj-ea"/>
                <a:cs typeface="+mj-cs"/>
              </a:defRPr>
            </a:lvl1pPr>
            <a:lvl2pPr algn="l" rtl="0" fontAlgn="base">
              <a:spcBef>
                <a:spcPct val="0"/>
              </a:spcBef>
              <a:spcAft>
                <a:spcPct val="0"/>
              </a:spcAft>
              <a:defRPr sz="2400" b="1" i="1">
                <a:solidFill>
                  <a:schemeClr val="tx1"/>
                </a:solidFill>
                <a:latin typeface="Georgia" pitchFamily="18" charset="0"/>
              </a:defRPr>
            </a:lvl2pPr>
            <a:lvl3pPr algn="l" rtl="0" fontAlgn="base">
              <a:spcBef>
                <a:spcPct val="0"/>
              </a:spcBef>
              <a:spcAft>
                <a:spcPct val="0"/>
              </a:spcAft>
              <a:defRPr sz="2400" b="1" i="1">
                <a:solidFill>
                  <a:schemeClr val="tx1"/>
                </a:solidFill>
                <a:latin typeface="Georgia" pitchFamily="18" charset="0"/>
              </a:defRPr>
            </a:lvl3pPr>
            <a:lvl4pPr algn="l" rtl="0" fontAlgn="base">
              <a:spcBef>
                <a:spcPct val="0"/>
              </a:spcBef>
              <a:spcAft>
                <a:spcPct val="0"/>
              </a:spcAft>
              <a:defRPr sz="2400" b="1" i="1">
                <a:solidFill>
                  <a:schemeClr val="tx1"/>
                </a:solidFill>
                <a:latin typeface="Georgia" pitchFamily="18" charset="0"/>
              </a:defRPr>
            </a:lvl4pPr>
            <a:lvl5pPr algn="l" rtl="0" fontAlgn="base">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a:lstStyle>
          <a:p>
            <a:pPr marL="285750" indent="-285750" algn="just">
              <a:spcBef>
                <a:spcPts val="600"/>
              </a:spcBef>
              <a:buFont typeface="Arial" panose="020B0604020202020204" pitchFamily="34" charset="0"/>
              <a:buChar char="•"/>
            </a:pPr>
            <a:r>
              <a:rPr lang="tr-TR" sz="1800" b="0" dirty="0">
                <a:solidFill>
                  <a:srgbClr val="000000"/>
                </a:solidFill>
                <a:latin typeface="Georgia"/>
              </a:rPr>
              <a:t>Kanun’un yayımlandığı tarihten önce pişmanlık talebi ile verilip, ödeme yönünden şartların ihlal edildiği beyannameler ile kendiliğinden verilen beyannameler için kesilen ve Kanun’un yayımlandığı tarih itibariyle </a:t>
            </a:r>
            <a:r>
              <a:rPr lang="tr-TR" sz="1800" b="0" u="sng" dirty="0">
                <a:solidFill>
                  <a:srgbClr val="000000"/>
                </a:solidFill>
                <a:latin typeface="Georgia"/>
              </a:rPr>
              <a:t>dava açma süresi geçmemiş olan vergi cezaları</a:t>
            </a:r>
            <a:r>
              <a:rPr lang="tr-TR" sz="1800" b="0" dirty="0">
                <a:solidFill>
                  <a:srgbClr val="000000"/>
                </a:solidFill>
                <a:latin typeface="Georgia"/>
              </a:rPr>
              <a:t> için 3/3. maddesi uygulanacaktır.</a:t>
            </a:r>
          </a:p>
          <a:p>
            <a:pPr marL="285750" indent="-285750" algn="just">
              <a:spcBef>
                <a:spcPts val="600"/>
              </a:spcBef>
              <a:buFont typeface="Arial" panose="020B0604020202020204" pitchFamily="34" charset="0"/>
              <a:buChar char="•"/>
            </a:pPr>
            <a:r>
              <a:rPr lang="tr-TR" sz="1800" b="0" dirty="0">
                <a:solidFill>
                  <a:srgbClr val="000000"/>
                </a:solidFill>
                <a:latin typeface="Georgia"/>
              </a:rPr>
              <a:t>Kanunun kapsadığı döneme ilişkin olarak Kanun’un yayım tarihinden önce pişmanlık talebi ile verilip, ödeme yönünden şartın ihlal edildiği beyannameler ile kendiliğinden verilen beyannameler için kesilen ve kanunun yayımlandığı tarih itibariyle tebliğ edilmemiş olan cezalar 4/3. maddesine  göre yapılandırılabilmektedir. </a:t>
            </a:r>
            <a:endParaRPr lang="en-US" sz="1800" b="0" dirty="0">
              <a:solidFill>
                <a:srgbClr val="000000"/>
              </a:solidFill>
              <a:latin typeface="Georgia"/>
            </a:endParaRPr>
          </a:p>
        </p:txBody>
      </p:sp>
    </p:spTree>
    <p:extLst>
      <p:ext uri="{BB962C8B-B14F-4D97-AF65-F5344CB8AC3E}">
        <p14:creationId xmlns:p14="http://schemas.microsoft.com/office/powerpoint/2010/main" val="42641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Başvuru ve Ödeme (Genel)</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04F94541-426D-4741-974C-D0527B73C44D}"/>
              </a:ext>
            </a:extLst>
          </p:cNvPr>
          <p:cNvSpPr txBox="1">
            <a:spLocks/>
          </p:cNvSpPr>
          <p:nvPr/>
        </p:nvSpPr>
        <p:spPr bwMode="auto">
          <a:xfrm>
            <a:off x="533400" y="1353637"/>
            <a:ext cx="6073877" cy="39852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r>
              <a:rPr kumimoji="0" lang="tr-TR" sz="1600" b="1" i="1" u="sng" strike="noStrike" kern="1200" cap="none" spc="0" normalizeH="0" baseline="0" noProof="0" dirty="0">
                <a:ln>
                  <a:noFill/>
                </a:ln>
                <a:solidFill>
                  <a:srgbClr val="000000"/>
                </a:solidFill>
                <a:effectLst/>
                <a:uLnTx/>
                <a:uFillTx/>
                <a:latin typeface="Georgia" pitchFamily="18" charset="0"/>
                <a:ea typeface="+mn-ea"/>
                <a:cs typeface="+mn-cs"/>
              </a:rPr>
              <a:t>Başvuru</a:t>
            </a:r>
          </a:p>
          <a:p>
            <a:pPr marL="176213" indent="-176213">
              <a:buClr>
                <a:srgbClr val="000000"/>
              </a:buClr>
              <a:buFont typeface="Wingdings" pitchFamily="2" charset="2"/>
              <a:buChar char="§"/>
              <a:defRPr/>
            </a:pPr>
            <a:r>
              <a:rPr lang="tr-TR" sz="1800" i="1" dirty="0">
                <a:solidFill>
                  <a:srgbClr val="000000"/>
                </a:solidFill>
              </a:rPr>
              <a:t>31.05.2023 tarihine kadar başvuru yapılması gerekir.</a:t>
            </a:r>
          </a:p>
          <a:p>
            <a:pPr indent="0">
              <a:buClr>
                <a:srgbClr val="000000"/>
              </a:buClr>
              <a:defRPr/>
            </a:pPr>
            <a:r>
              <a:rPr lang="tr-TR" sz="1600" b="1" i="1" u="sng" dirty="0">
                <a:solidFill>
                  <a:srgbClr val="000000"/>
                </a:solidFill>
              </a:rPr>
              <a:t>Ödeme</a:t>
            </a:r>
          </a:p>
          <a:p>
            <a:pPr marL="176213" marR="0" lvl="0" indent="-176213">
              <a:lnSpc>
                <a:spcPct val="100000"/>
              </a:lnSpc>
              <a:buClr>
                <a:srgbClr val="000000"/>
              </a:buClr>
              <a:buSzTx/>
              <a:buFont typeface="Wingdings" pitchFamily="2" charset="2"/>
              <a:buChar char="§"/>
              <a:tabLst/>
              <a:defRPr/>
            </a:pPr>
            <a:r>
              <a:rPr lang="tr-TR" sz="1800" i="1" dirty="0">
                <a:solidFill>
                  <a:srgbClr val="000000"/>
                </a:solidFill>
              </a:rPr>
              <a:t>Ödemeler peşin veya aylık taksitler halinde en fazla 48 en az 12  taksitte gerçekleştirilebilir</a:t>
            </a:r>
          </a:p>
          <a:p>
            <a:pPr marL="176213" marR="0" lvl="0" indent="-176213"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Kanun hükümlerine göre hesaplanan tutarın ilk taksit ödeme süresi içerisinde tamamen ödenmesi halinde, </a:t>
            </a:r>
            <a:r>
              <a:rPr kumimoji="0" lang="tr-TR" sz="1800" b="0" i="1" u="sng" strike="noStrike" kern="1200" cap="none" spc="0" normalizeH="0" baseline="0" noProof="0" dirty="0" err="1">
                <a:ln>
                  <a:noFill/>
                </a:ln>
                <a:solidFill>
                  <a:srgbClr val="000000"/>
                </a:solidFill>
                <a:effectLst/>
                <a:uLnTx/>
                <a:uFillTx/>
                <a:latin typeface="Georgia" pitchFamily="18" charset="0"/>
                <a:ea typeface="+mn-ea"/>
                <a:cs typeface="+mn-cs"/>
              </a:rPr>
              <a:t>Yi</a:t>
            </a:r>
            <a:r>
              <a:rPr kumimoji="0" lang="tr-TR" sz="1800" b="0" i="1" u="sng" strike="noStrike" kern="1200" cap="none" spc="0" normalizeH="0" baseline="0" noProof="0" dirty="0">
                <a:ln>
                  <a:noFill/>
                </a:ln>
                <a:solidFill>
                  <a:srgbClr val="000000"/>
                </a:solidFill>
                <a:effectLst/>
                <a:uLnTx/>
                <a:uFillTx/>
                <a:latin typeface="Georgia" pitchFamily="18" charset="0"/>
                <a:ea typeface="+mn-ea"/>
                <a:cs typeface="+mn-cs"/>
              </a:rPr>
              <a:t>-ÜFE esas alınarak hesaplanan faiz ve hesaplanan gecikme faizi üzerinden ayrıca %</a:t>
            </a:r>
            <a:r>
              <a:rPr kumimoji="0" lang="en-US" sz="1800" b="0" i="1" u="sng" strike="noStrike" kern="1200" cap="none" spc="0" normalizeH="0" baseline="0" noProof="0" dirty="0">
                <a:ln>
                  <a:noFill/>
                </a:ln>
                <a:solidFill>
                  <a:srgbClr val="000000"/>
                </a:solidFill>
                <a:effectLst/>
                <a:uLnTx/>
                <a:uFillTx/>
                <a:latin typeface="Georgia" pitchFamily="18" charset="0"/>
                <a:ea typeface="+mn-ea"/>
                <a:cs typeface="+mn-cs"/>
              </a:rPr>
              <a:t>9</a:t>
            </a:r>
            <a:r>
              <a:rPr kumimoji="0" lang="tr-TR" sz="1800" b="0" i="1" u="sng" strike="noStrike" kern="1200" cap="none" spc="0" normalizeH="0" baseline="0" noProof="0" dirty="0">
                <a:ln>
                  <a:noFill/>
                </a:ln>
                <a:solidFill>
                  <a:srgbClr val="000000"/>
                </a:solidFill>
                <a:effectLst/>
                <a:uLnTx/>
                <a:uFillTx/>
                <a:latin typeface="Georgia" pitchFamily="18" charset="0"/>
                <a:ea typeface="+mn-ea"/>
                <a:cs typeface="+mn-cs"/>
              </a:rPr>
              <a:t>0 indirim yapılır</a:t>
            </a:r>
          </a:p>
          <a:p>
            <a:pPr marL="176213" marR="0" lvl="0" indent="-176213"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Başvuru ve taksitlerin ödeme süresinin son gününün resmi tatile rastlaması halinde süre, tatili izleyen ilk iş günü mesai saati sonunda biter</a:t>
            </a:r>
          </a:p>
        </p:txBody>
      </p:sp>
      <p:graphicFrame>
        <p:nvGraphicFramePr>
          <p:cNvPr id="15" name="Table 14">
            <a:extLst>
              <a:ext uri="{FF2B5EF4-FFF2-40B4-BE49-F238E27FC236}">
                <a16:creationId xmlns:a16="http://schemas.microsoft.com/office/drawing/2014/main" id="{CD767B21-6C83-4931-96E1-069DB07376AB}"/>
              </a:ext>
            </a:extLst>
          </p:cNvPr>
          <p:cNvGraphicFramePr>
            <a:graphicFrameLocks noGrp="1"/>
          </p:cNvGraphicFramePr>
          <p:nvPr>
            <p:extLst>
              <p:ext uri="{D42A27DB-BD31-4B8C-83A1-F6EECF244321}">
                <p14:modId xmlns:p14="http://schemas.microsoft.com/office/powerpoint/2010/main" val="1389381314"/>
              </p:ext>
            </p:extLst>
          </p:nvPr>
        </p:nvGraphicFramePr>
        <p:xfrm>
          <a:off x="6862916" y="1390283"/>
          <a:ext cx="4960193" cy="3782060"/>
        </p:xfrm>
        <a:graphic>
          <a:graphicData uri="http://schemas.openxmlformats.org/drawingml/2006/table">
            <a:tbl>
              <a:tblPr/>
              <a:tblGrid>
                <a:gridCol w="1858297">
                  <a:extLst>
                    <a:ext uri="{9D8B030D-6E8A-4147-A177-3AD203B41FA5}">
                      <a16:colId xmlns:a16="http://schemas.microsoft.com/office/drawing/2014/main" val="20000"/>
                    </a:ext>
                  </a:extLst>
                </a:gridCol>
                <a:gridCol w="1622322">
                  <a:extLst>
                    <a:ext uri="{9D8B030D-6E8A-4147-A177-3AD203B41FA5}">
                      <a16:colId xmlns:a16="http://schemas.microsoft.com/office/drawing/2014/main" val="20001"/>
                    </a:ext>
                  </a:extLst>
                </a:gridCol>
                <a:gridCol w="1479574">
                  <a:extLst>
                    <a:ext uri="{9D8B030D-6E8A-4147-A177-3AD203B41FA5}">
                      <a16:colId xmlns:a16="http://schemas.microsoft.com/office/drawing/2014/main" val="20002"/>
                    </a:ext>
                  </a:extLst>
                </a:gridCol>
              </a:tblGrid>
              <a:tr h="625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1" u="none" strike="noStrike" cap="none" normalizeH="0" baseline="0" dirty="0">
                          <a:ln>
                            <a:noFill/>
                          </a:ln>
                          <a:solidFill>
                            <a:schemeClr val="bg1"/>
                          </a:solidFill>
                          <a:effectLst/>
                          <a:latin typeface="Georgia" panose="02040502050405020303" pitchFamily="18" charset="0"/>
                        </a:rPr>
                        <a:t>Taksit Sayısı</a:t>
                      </a:r>
                      <a:endParaRPr kumimoji="0" lang="en-US" sz="1800" b="1" i="1" u="none" strike="noStrike" cap="none" normalizeH="0" baseline="0" dirty="0">
                        <a:ln>
                          <a:noFill/>
                        </a:ln>
                        <a:solidFill>
                          <a:schemeClr val="bg1"/>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1" u="none" strike="noStrike" cap="none" normalizeH="0" baseline="0" dirty="0">
                          <a:ln>
                            <a:noFill/>
                          </a:ln>
                          <a:solidFill>
                            <a:schemeClr val="bg1"/>
                          </a:solidFill>
                          <a:effectLst/>
                          <a:latin typeface="Georgia" panose="02040502050405020303" pitchFamily="18" charset="0"/>
                        </a:rPr>
                        <a:t>Ödeme Süresi (ay)</a:t>
                      </a:r>
                      <a:endParaRPr kumimoji="0" lang="en-US" sz="1800" b="1" i="1" u="none" strike="noStrike" cap="none" normalizeH="0" baseline="0" dirty="0">
                        <a:ln>
                          <a:noFill/>
                        </a:ln>
                        <a:solidFill>
                          <a:schemeClr val="bg1"/>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1" u="none" strike="noStrike" cap="none" normalizeH="0" baseline="0" dirty="0">
                          <a:ln>
                            <a:noFill/>
                          </a:ln>
                          <a:solidFill>
                            <a:schemeClr val="bg1"/>
                          </a:solidFill>
                          <a:effectLst/>
                          <a:latin typeface="Georgia" panose="02040502050405020303" pitchFamily="18" charset="0"/>
                        </a:rPr>
                        <a:t>Katsayı</a:t>
                      </a:r>
                      <a:endParaRPr kumimoji="0" lang="en-US" sz="1800" b="1" i="1" u="none" strike="noStrike" cap="none" normalizeH="0" baseline="0" dirty="0">
                        <a:ln>
                          <a:noFill/>
                        </a:ln>
                        <a:solidFill>
                          <a:schemeClr val="bg1"/>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25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12</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12</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1,09</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5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18</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18</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1,135</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5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24</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24</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1,18</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5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36</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36</a:t>
                      </a:r>
                      <a:endParaRPr kumimoji="0" lang="en-US"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rgbClr val="000000"/>
                          </a:solidFill>
                          <a:effectLst/>
                          <a:latin typeface="Georgia" panose="02040502050405020303" pitchFamily="18" charset="0"/>
                        </a:rPr>
                        <a:t>1,27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1" u="none" strike="noStrike" cap="none" normalizeH="0" baseline="0" dirty="0">
                        <a:ln>
                          <a:noFill/>
                        </a:ln>
                        <a:solidFill>
                          <a:srgbClr val="000000"/>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5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chemeClr val="tx1"/>
                          </a:solidFill>
                          <a:effectLst/>
                          <a:latin typeface="Georgia" panose="02040502050405020303" pitchFamily="18" charset="0"/>
                        </a:rPr>
                        <a:t>48</a:t>
                      </a:r>
                      <a:endParaRPr kumimoji="0" lang="en-US" sz="1800" b="0" i="1" u="none" strike="noStrike" cap="none" normalizeH="0" baseline="0" dirty="0">
                        <a:ln>
                          <a:noFill/>
                        </a:ln>
                        <a:solidFill>
                          <a:schemeClr val="tx1"/>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chemeClr val="tx1"/>
                          </a:solidFill>
                          <a:effectLst/>
                          <a:latin typeface="Georgia" panose="02040502050405020303" pitchFamily="18" charset="0"/>
                        </a:rPr>
                        <a:t>48</a:t>
                      </a:r>
                      <a:endParaRPr kumimoji="0" lang="en-US" sz="1800" b="0" i="1" u="none" strike="noStrike" cap="none" normalizeH="0" baseline="0" dirty="0">
                        <a:ln>
                          <a:noFill/>
                        </a:ln>
                        <a:solidFill>
                          <a:schemeClr val="tx1"/>
                        </a:solidFill>
                        <a:effectLst/>
                        <a:latin typeface="Georgia" panose="02040502050405020303" pitchFamily="18" charset="0"/>
                      </a:endParaRP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1" u="none" strike="noStrike" cap="none" normalizeH="0" baseline="0" dirty="0">
                          <a:ln>
                            <a:noFill/>
                          </a:ln>
                          <a:solidFill>
                            <a:schemeClr val="tx1"/>
                          </a:solidFill>
                          <a:effectLst/>
                          <a:latin typeface="Georgia" panose="02040502050405020303" pitchFamily="18" charset="0"/>
                        </a:rPr>
                        <a:t>1,36</a:t>
                      </a:r>
                    </a:p>
                  </a:txBody>
                  <a:tcPr anchor="ctr" horzOverflow="overflow">
                    <a:lnL w="12700" cmpd="sng">
                      <a:solidFill>
                        <a:srgbClr val="602320"/>
                      </a:solidFill>
                    </a:lnL>
                    <a:lnR w="12700" cmpd="sng">
                      <a:solidFill>
                        <a:srgbClr val="602320"/>
                      </a:solidFill>
                    </a:lnR>
                    <a:lnT w="12700" cmpd="sng">
                      <a:solidFill>
                        <a:srgbClr val="602320"/>
                      </a:solidFill>
                    </a:lnT>
                    <a:lnB w="12700" cmpd="sng">
                      <a:solidFill>
                        <a:srgbClr val="602320"/>
                      </a:solidFill>
                    </a:lnB>
                    <a:lnTlToBr w="12700" cmpd="sng">
                      <a:noFill/>
                      <a:prstDash val="solid"/>
                    </a:lnTlToBr>
                    <a:lnBlToTr w="12700" cmpd="sng">
                      <a:noFill/>
                      <a:prstDash val="solid"/>
                    </a:lnBlToTr>
                    <a:noFill/>
                  </a:tcPr>
                </a:tc>
                <a:extLst>
                  <a:ext uri="{0D108BD9-81ED-4DB2-BD59-A6C34878D82A}">
                    <a16:rowId xmlns:a16="http://schemas.microsoft.com/office/drawing/2014/main" val="3647415286"/>
                  </a:ext>
                </a:extLst>
              </a:tr>
            </a:tbl>
          </a:graphicData>
        </a:graphic>
      </p:graphicFrame>
    </p:spTree>
    <p:extLst>
      <p:ext uri="{BB962C8B-B14F-4D97-AF65-F5344CB8AC3E}">
        <p14:creationId xmlns:p14="http://schemas.microsoft.com/office/powerpoint/2010/main" val="387402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Süresinde Ödenmeyen Taksitler</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47E6F871-C1EB-4309-A77F-DCD9130BD6B6}"/>
              </a:ext>
            </a:extLst>
          </p:cNvPr>
          <p:cNvSpPr txBox="1">
            <a:spLocks/>
          </p:cNvSpPr>
          <p:nvPr/>
        </p:nvSpPr>
        <p:spPr bwMode="auto">
          <a:xfrm>
            <a:off x="536447" y="1353637"/>
            <a:ext cx="11286661" cy="3644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273050" algn="l" rtl="0" fontAlgn="base">
              <a:spcBef>
                <a:spcPct val="0"/>
              </a:spcBef>
              <a:spcAft>
                <a:spcPts val="900"/>
              </a:spcAft>
              <a:buClr>
                <a:schemeClr val="tx1"/>
              </a:buClr>
              <a:defRPr sz="2000" kern="1200" baseline="0">
                <a:solidFill>
                  <a:schemeClr val="tx1"/>
                </a:solidFill>
                <a:latin typeface="Georgia" pitchFamily="18" charset="0"/>
                <a:ea typeface="+mn-ea"/>
                <a:cs typeface="+mn-cs"/>
              </a:defRPr>
            </a:lvl1pPr>
            <a:lvl2pPr marL="273050"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fontAlgn="base">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176213" marR="0" lvl="0" indent="-176213"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Bir takvim yılında </a:t>
            </a:r>
            <a:r>
              <a:rPr kumimoji="0" lang="tr-TR" sz="1800" b="1" i="1" u="none" strike="noStrike" kern="1200" cap="none" spc="0" normalizeH="0" baseline="0" noProof="0" dirty="0">
                <a:ln>
                  <a:noFill/>
                </a:ln>
                <a:solidFill>
                  <a:srgbClr val="FF0000"/>
                </a:solidFill>
                <a:effectLst/>
                <a:uLnTx/>
                <a:uFillTx/>
                <a:latin typeface="Georgia" pitchFamily="18" charset="0"/>
                <a:ea typeface="+mn-ea"/>
                <a:cs typeface="+mn-cs"/>
              </a:rPr>
              <a:t>en fazla 3 taksitin süresinde ödenmemesine izin </a:t>
            </a: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verilmektedir.</a:t>
            </a:r>
          </a:p>
          <a:p>
            <a:pPr marL="176213" marR="0" lvl="0" indent="-176213"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Süresinde ödenmeyen taksitler her ay ve kesri için geç ödeme zammı ile birlikte, son taksiti izleyen ayın sonuna kadar ödenebilmektedir.</a:t>
            </a:r>
          </a:p>
          <a:p>
            <a:pPr marL="176213" marR="0" lvl="0" indent="-176213" algn="l" defTabSz="914400" rtl="0" eaLnBrk="1" fontAlgn="base" latinLnBrk="0" hangingPunct="1">
              <a:lnSpc>
                <a:spcPct val="100000"/>
              </a:lnSpc>
              <a:spcBef>
                <a:spcPct val="0"/>
              </a:spcBef>
              <a:spcAft>
                <a:spcPts val="900"/>
              </a:spcAft>
              <a:buClr>
                <a:srgbClr val="000000"/>
              </a:buClr>
              <a:buSzTx/>
              <a:buFont typeface="Wingdings" pitchFamily="2" charset="2"/>
              <a:buChar char="§"/>
              <a:tabLst/>
              <a:defRPr/>
            </a:pPr>
            <a:r>
              <a:rPr kumimoji="0" lang="tr-TR" sz="1800" b="0" i="1" u="none" strike="noStrike" kern="1200" cap="none" spc="0" normalizeH="0" baseline="0" noProof="0" dirty="0">
                <a:ln>
                  <a:noFill/>
                </a:ln>
                <a:solidFill>
                  <a:srgbClr val="000000"/>
                </a:solidFill>
                <a:effectLst/>
                <a:uLnTx/>
                <a:uFillTx/>
                <a:latin typeface="Georgia" pitchFamily="18" charset="0"/>
                <a:ea typeface="+mn-ea"/>
                <a:cs typeface="+mn-cs"/>
              </a:rPr>
              <a:t>Kesinleşmemiş veya dava safhasında bulunan vergi borçları hakkında af kanunundan yararlanmak üzere başvuruda bulunan mükellefin, ödeme şartlarını yerine getirmemesi durumunda, ihlal edilen kısım için ilk tarhiyata/tahakkuka göre belirlenen tutar takip edilir.</a:t>
            </a:r>
          </a:p>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endParaRPr kumimoji="0" lang="tr-TR" sz="1800" b="0" i="1" u="none" strike="noStrike" kern="1200" cap="none" spc="0" normalizeH="0" baseline="0" noProof="0" dirty="0">
              <a:ln>
                <a:noFill/>
              </a:ln>
              <a:solidFill>
                <a:srgbClr val="FF0000"/>
              </a:solidFill>
              <a:effectLst/>
              <a:uLnTx/>
              <a:uFillTx/>
              <a:latin typeface="Georgia" pitchFamily="18" charset="0"/>
              <a:ea typeface="+mn-ea"/>
              <a:cs typeface="+mn-cs"/>
            </a:endParaRPr>
          </a:p>
          <a:p>
            <a:pPr marL="0" marR="0" lvl="0" indent="0" algn="l" defTabSz="914400" rtl="0" eaLnBrk="1" fontAlgn="base" latinLnBrk="0" hangingPunct="1">
              <a:lnSpc>
                <a:spcPct val="100000"/>
              </a:lnSpc>
              <a:spcBef>
                <a:spcPct val="0"/>
              </a:spcBef>
              <a:spcAft>
                <a:spcPts val="900"/>
              </a:spcAft>
              <a:buClr>
                <a:srgbClr val="000000"/>
              </a:buClr>
              <a:buSzTx/>
              <a:buFontTx/>
              <a:buNone/>
              <a:tabLst/>
              <a:defRPr/>
            </a:pPr>
            <a:endParaRPr kumimoji="0" lang="en-GB" sz="1800" b="1" i="1" u="none" strike="noStrike" kern="1200" cap="none" spc="0" normalizeH="0" baseline="0" noProof="0" dirty="0">
              <a:ln>
                <a:noFill/>
              </a:ln>
              <a:solidFill>
                <a:srgbClr val="DC6900"/>
              </a:solidFill>
              <a:effectLst/>
              <a:uLnTx/>
              <a:uFillTx/>
              <a:latin typeface="Georgia" pitchFamily="18" charset="0"/>
              <a:ea typeface="+mn-ea"/>
              <a:cs typeface="+mn-cs"/>
            </a:endParaRPr>
          </a:p>
        </p:txBody>
      </p:sp>
    </p:spTree>
    <p:extLst>
      <p:ext uri="{BB962C8B-B14F-4D97-AF65-F5344CB8AC3E}">
        <p14:creationId xmlns:p14="http://schemas.microsoft.com/office/powerpoint/2010/main" val="2608106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2782528"/>
            <a:ext cx="10769600" cy="974715"/>
          </a:xfrm>
        </p:spPr>
        <p:txBody>
          <a:bodyPr/>
          <a:lstStyle/>
          <a:p>
            <a:pPr algn="ctr"/>
            <a:r>
              <a:rPr lang="tr-TR" sz="4000" b="1" i="1" dirty="0"/>
              <a:t>Diğer Vergi Düzenlemeleri</a:t>
            </a:r>
            <a:endParaRPr lang="en-US" sz="4000" b="1" i="1" dirty="0"/>
          </a:p>
          <a:p>
            <a:endParaRPr lang="en-US" sz="4000" dirty="0"/>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9EBD5762-3BDC-484D-9503-7EA6D5A9A8CE}" type="slidenum">
              <a:rPr kumimoji="0" lang="en-US" sz="1000" b="0" i="0" u="none" strike="noStrike" kern="1200" cap="none" spc="0" normalizeH="0" baseline="0" noProof="0">
                <a:ln>
                  <a:noFill/>
                </a:ln>
                <a:solidFill>
                  <a:srgbClr val="FFFFFF"/>
                </a:solidFill>
                <a:effectLst/>
                <a:uLnTx/>
                <a:uFillTx/>
                <a:latin typeface="Georgia"/>
                <a:ea typeface="+mn-ea"/>
                <a:cs typeface="Arial" pitchFamily="34" charset="0"/>
              </a:rPr>
              <a:pPr marL="0" marR="0" lvl="0" indent="0" algn="r" defTabSz="914126"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srgbClr val="FFFFFF"/>
              </a:solidFill>
              <a:effectLst/>
              <a:uLnTx/>
              <a:uFillTx/>
              <a:latin typeface="Georgia"/>
              <a:ea typeface="+mn-ea"/>
              <a:cs typeface="Arial" pitchFamily="34" charset="0"/>
            </a:endParaRPr>
          </a:p>
        </p:txBody>
      </p:sp>
    </p:spTree>
    <p:extLst>
      <p:ext uri="{BB962C8B-B14F-4D97-AF65-F5344CB8AC3E}">
        <p14:creationId xmlns:p14="http://schemas.microsoft.com/office/powerpoint/2010/main" val="3338874680"/>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386344"/>
            <a:ext cx="10825899" cy="464379"/>
          </a:xfrm>
        </p:spPr>
        <p:txBody>
          <a:bodyPr>
            <a:noAutofit/>
          </a:bodyPr>
          <a:lstStyle/>
          <a:p>
            <a:r>
              <a:rPr lang="tr-TR" sz="2400" b="1" i="1" dirty="0">
                <a:solidFill>
                  <a:srgbClr val="000000"/>
                </a:solidFill>
                <a:latin typeface="Georgia" panose="02040502050405020303" pitchFamily="18" charset="0"/>
              </a:rPr>
              <a:t>7440 sayılı Kanun </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Diğer Düzenlemeler</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47A0623-4F22-4960-B0DF-EF2D6962568C}"/>
              </a:ext>
            </a:extLst>
          </p:cNvPr>
          <p:cNvSpPr txBox="1"/>
          <p:nvPr/>
        </p:nvSpPr>
        <p:spPr>
          <a:xfrm>
            <a:off x="639097" y="1460885"/>
            <a:ext cx="11184012" cy="4739759"/>
          </a:xfrm>
          <a:prstGeom prst="rect">
            <a:avLst/>
          </a:prstGeom>
          <a:noFill/>
        </p:spPr>
        <p:txBody>
          <a:bodyPr wrap="square">
            <a:spAutoFit/>
          </a:bodyPr>
          <a:lstStyle/>
          <a:p>
            <a:pPr marR="0" lvl="0" algn="just" defTabSz="914126" rtl="0" eaLnBrk="1" fontAlgn="auto" latinLnBrk="0" hangingPunct="1">
              <a:lnSpc>
                <a:spcPct val="100000"/>
              </a:lnSpc>
              <a:spcBef>
                <a:spcPts val="600"/>
              </a:spcBef>
              <a:spcAft>
                <a:spcPts val="600"/>
              </a:spcAft>
              <a:buClr>
                <a:srgbClr val="000000"/>
              </a:buClr>
              <a:buSzTx/>
              <a:tabLst/>
              <a:defRPr/>
            </a:pPr>
            <a:r>
              <a:rPr kumimoji="0" lang="tr-TR" sz="2000" b="1" i="1" u="none" strike="noStrike" kern="1200" cap="none" spc="0" normalizeH="0" baseline="0" noProof="0" dirty="0">
                <a:ln>
                  <a:noFill/>
                </a:ln>
                <a:solidFill>
                  <a:srgbClr val="000000"/>
                </a:solidFill>
                <a:effectLst/>
                <a:uLnTx/>
                <a:uFillTx/>
                <a:latin typeface="Georgia" pitchFamily="18" charset="0"/>
                <a:ea typeface="+mn-ea"/>
                <a:cs typeface="+mn-cs"/>
              </a:rPr>
              <a:t>Borcun iştirake naklinde faiz indirimi</a:t>
            </a:r>
          </a:p>
          <a:p>
            <a:pPr marL="176213"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Kurumlar Vergisi Kanunu’nun 5. maddesinin üçüncü fıkrasında yapılan değişiklikle, Kanun’un 19. maddesi kapsamında yapılan devirde, iştirak hissesi veya pay alımı dolayısıyla yapılan devir sonrasına ait finansman giderlerinin, devralan şirkette gider olarak dikkate alınabilmesi</a:t>
            </a:r>
          </a:p>
          <a:p>
            <a:pPr marL="176213" indent="-176213" algn="just" defTabSz="914126">
              <a:spcBef>
                <a:spcPts val="600"/>
              </a:spcBef>
              <a:spcAft>
                <a:spcPts val="600"/>
              </a:spcAft>
              <a:buClr>
                <a:srgbClr val="000000"/>
              </a:buClr>
              <a:buFont typeface="Arial" panose="020B0604020202020204" pitchFamily="34" charset="0"/>
              <a:buChar char="•"/>
              <a:defRPr/>
            </a:pPr>
            <a:r>
              <a:rPr lang="tr-TR" sz="1600" b="1" i="1" dirty="0">
                <a:solidFill>
                  <a:srgbClr val="FF0000"/>
                </a:solidFill>
                <a:latin typeface="Georgia" pitchFamily="18" charset="0"/>
              </a:rPr>
              <a:t>Yürürlük</a:t>
            </a:r>
            <a:r>
              <a:rPr lang="tr-TR" sz="1600" i="1" dirty="0">
                <a:solidFill>
                  <a:srgbClr val="000000"/>
                </a:solidFill>
                <a:latin typeface="Georgia" pitchFamily="18" charset="0"/>
              </a:rPr>
              <a:t>: 1 Ocak 2023 sonrası elde edilen kazançlar</a:t>
            </a:r>
          </a:p>
          <a:p>
            <a:pPr algn="just" defTabSz="914126">
              <a:spcBef>
                <a:spcPts val="600"/>
              </a:spcBef>
              <a:spcAft>
                <a:spcPts val="600"/>
              </a:spcAft>
              <a:buClr>
                <a:srgbClr val="000000"/>
              </a:buClr>
              <a:defRPr/>
            </a:pPr>
            <a:r>
              <a:rPr lang="tr-TR" sz="2000" b="1" i="1" dirty="0">
                <a:solidFill>
                  <a:srgbClr val="000000"/>
                </a:solidFill>
                <a:latin typeface="Georgia" pitchFamily="18" charset="0"/>
              </a:rPr>
              <a:t>Deprem bölgesi düzenlemeleri</a:t>
            </a:r>
          </a:p>
          <a:p>
            <a:pPr marL="176213"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Depremden kendisi, eşi, çocuğu veya anne ve babası etkilenen hizmet erbabına, işverenlerce 06.02.2023 - 31.07.2023 tarihleri arasında mevcut ücret, prim, ikramiye gibi ödemelerine ek olarak yapılan ayni yardımlar ile toplam tutarı 50.000 lirayı geçmeyen nakdi yardımlar gelir vergisi, damga vergisi ve SGK prim matrahı dışında tutulmuştur.</a:t>
            </a:r>
          </a:p>
          <a:p>
            <a:pPr marL="176213"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Depremlerde ölenlerin mirasçılarına veraset yoluyla intikal eden mallar ile bunların eşine, çocuklarına, anne ve babasına işverenler tarafından yapılan yardımların veraset ve intikal vergisinden müstesna tutulmuştur.</a:t>
            </a:r>
          </a:p>
          <a:p>
            <a:pPr marL="176213"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Depremlerde veya depreme bağlı olarak sonradan vefat eden mirasçılarına, hayat sigortaları ve bireysel emeklilik sisteminden yapılan ödemelerden gelir vergisi stopajı yapılmayacaktır.</a:t>
            </a:r>
          </a:p>
          <a:p>
            <a:pPr marL="0" marR="0" lvl="0" indent="0" algn="just" defTabSz="914126" rtl="0" eaLnBrk="1" fontAlgn="auto" latinLnBrk="0" hangingPunct="1">
              <a:lnSpc>
                <a:spcPct val="100000"/>
              </a:lnSpc>
              <a:spcBef>
                <a:spcPts val="600"/>
              </a:spcBef>
              <a:spcAft>
                <a:spcPts val="600"/>
              </a:spcAft>
              <a:buClr>
                <a:srgbClr val="000000"/>
              </a:buClr>
              <a:buSzTx/>
              <a:buFontTx/>
              <a:buNone/>
              <a:tabLst/>
              <a:defRPr/>
            </a:pPr>
            <a:endPar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2267014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311058"/>
            <a:ext cx="10825899" cy="539665"/>
          </a:xfrm>
        </p:spPr>
        <p:txBody>
          <a:bodyPr>
            <a:noAutofit/>
          </a:bodyPr>
          <a:lstStyle/>
          <a:p>
            <a:r>
              <a:rPr lang="tr-TR" sz="2400" b="1" i="1" dirty="0">
                <a:solidFill>
                  <a:srgbClr val="000000"/>
                </a:solidFill>
                <a:latin typeface="Georgia" panose="02040502050405020303" pitchFamily="18" charset="0"/>
              </a:rPr>
              <a:t>7440 sayılı Kanun </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Diğer Düzenlemeler</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47A0623-4F22-4960-B0DF-EF2D6962568C}"/>
              </a:ext>
            </a:extLst>
          </p:cNvPr>
          <p:cNvSpPr txBox="1"/>
          <p:nvPr/>
        </p:nvSpPr>
        <p:spPr>
          <a:xfrm>
            <a:off x="639097" y="1460885"/>
            <a:ext cx="11184012" cy="3554819"/>
          </a:xfrm>
          <a:prstGeom prst="rect">
            <a:avLst/>
          </a:prstGeom>
          <a:noFill/>
        </p:spPr>
        <p:txBody>
          <a:bodyPr wrap="square">
            <a:spAutoFit/>
          </a:bodyPr>
          <a:lstStyle/>
          <a:p>
            <a:pPr algn="just" defTabSz="914126">
              <a:spcBef>
                <a:spcPts val="600"/>
              </a:spcBef>
              <a:spcAft>
                <a:spcPts val="600"/>
              </a:spcAft>
              <a:buClr>
                <a:srgbClr val="000000"/>
              </a:buClr>
              <a:defRPr/>
            </a:pPr>
            <a:r>
              <a:rPr lang="tr-TR" sz="2000" b="1" i="1" dirty="0">
                <a:solidFill>
                  <a:srgbClr val="000000"/>
                </a:solidFill>
                <a:latin typeface="Georgia" pitchFamily="18" charset="0"/>
              </a:rPr>
              <a:t>Deprem bölgesi düzenlemeleri</a:t>
            </a:r>
          </a:p>
          <a:p>
            <a:pPr marL="176213" lvl="1"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Depremde yıkılan veya ağır / orta hasar gören binalar ile kullanılamaz duruma gelen taşıtlara ilişkin olup 06.02.2023 tarihinden önce tahakkuk eden ve Kanunun yayım tarihi itibariyle henüz ödenmemiş olan vergi ve katkı payları ile varsa bu alacaklara ilişkin feri alacaklar terkin edilmiştir (Emlak Vergisi, Çevre ve Temizlik Vergisi, Taşınmaz Kültür Varlıklarının Korunmasına İlişkin Katkı Payı, MTV).</a:t>
            </a:r>
          </a:p>
          <a:p>
            <a:pPr marL="176213" lvl="1"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Mücbir sebep ilan edilen yerlerde yerleşim yeri bulunan gerçek kişilerin bedelsiz kullanımına bırakılan konutlarla ilgili olarak, 2023 yılı gelirlerine uygulanmak üzere Emsal Kira Bedeli esasının uygulanmayacaktır.</a:t>
            </a:r>
          </a:p>
          <a:p>
            <a:pPr marL="176213" lvl="1"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Ticaret Kanunu ve Vergi Usul Kanunu hükümlerine göre tutulması ve tasdiki zorunlu olan defterler ile kullanılması gereken belgeleri depremde zayi olan mükelleflerin Zayi Belgesi için yetkili mahkemelere başvuru süresi 31.07.2023 tarihine kadar uzatılıp, söz konusu Belgenin mükellefin İl veya İlçe İdare Kurullarından alınabilmesi de sağlanmıştır.</a:t>
            </a:r>
          </a:p>
          <a:p>
            <a:pPr marL="176213" indent="-176213" algn="just" defTabSz="914126">
              <a:spcBef>
                <a:spcPts val="600"/>
              </a:spcBef>
              <a:spcAft>
                <a:spcPts val="600"/>
              </a:spcAft>
              <a:buClr>
                <a:srgbClr val="000000"/>
              </a:buClr>
              <a:buFont typeface="Arial" panose="020B0604020202020204" pitchFamily="34" charset="0"/>
              <a:buChar char="•"/>
              <a:defRPr/>
            </a:pPr>
            <a:endPar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3128925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265339"/>
            <a:ext cx="10825899" cy="585384"/>
          </a:xfrm>
        </p:spPr>
        <p:txBody>
          <a:bodyPr>
            <a:noAutofit/>
          </a:bodyPr>
          <a:lstStyle/>
          <a:p>
            <a:r>
              <a:rPr lang="tr-TR" sz="2400" b="1" i="1" dirty="0">
                <a:solidFill>
                  <a:srgbClr val="000000"/>
                </a:solidFill>
                <a:latin typeface="Georgia" panose="02040502050405020303" pitchFamily="18" charset="0"/>
              </a:rPr>
              <a:t>7440 sayılı Kanun </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Diğer Düzenlemeler</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47A0623-4F22-4960-B0DF-EF2D6962568C}"/>
              </a:ext>
            </a:extLst>
          </p:cNvPr>
          <p:cNvSpPr txBox="1"/>
          <p:nvPr/>
        </p:nvSpPr>
        <p:spPr>
          <a:xfrm>
            <a:off x="639097" y="1460885"/>
            <a:ext cx="11184012" cy="4416594"/>
          </a:xfrm>
          <a:prstGeom prst="rect">
            <a:avLst/>
          </a:prstGeom>
          <a:noFill/>
        </p:spPr>
        <p:txBody>
          <a:bodyPr wrap="square">
            <a:spAutoFit/>
          </a:bodyPr>
          <a:lstStyle/>
          <a:p>
            <a:pPr algn="just" defTabSz="914126">
              <a:spcBef>
                <a:spcPts val="600"/>
              </a:spcBef>
              <a:spcAft>
                <a:spcPts val="600"/>
              </a:spcAft>
              <a:buClr>
                <a:srgbClr val="000000"/>
              </a:buClr>
              <a:defRPr/>
            </a:pPr>
            <a:r>
              <a:rPr lang="tr-TR" sz="2000" b="1" i="1" dirty="0">
                <a:solidFill>
                  <a:srgbClr val="000000"/>
                </a:solidFill>
                <a:latin typeface="Georgia" pitchFamily="18" charset="0"/>
              </a:rPr>
              <a:t>Deprem bölgesi düzenlemeleri</a:t>
            </a:r>
          </a:p>
          <a:p>
            <a:pPr marL="176213" lvl="1"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Depremde yıkılan veya ağır / orta hasar gören binalar ile kullanılamaz duruma gelen taşıtlara ilişkin olup</a:t>
            </a:r>
          </a:p>
          <a:p>
            <a:pPr marL="176213" lvl="1" indent="-176213" algn="just" defTabSz="914126">
              <a:spcBef>
                <a:spcPts val="600"/>
              </a:spcBef>
              <a:spcAft>
                <a:spcPts val="600"/>
              </a:spcAft>
              <a:buClr>
                <a:srgbClr val="000000"/>
              </a:buClr>
              <a:buFont typeface="Arial" panose="020B0604020202020204" pitchFamily="34" charset="0"/>
              <a:buChar char="•"/>
              <a:defRPr/>
            </a:pPr>
            <a:r>
              <a:rPr lang="tr-TR" sz="1600" i="1" dirty="0">
                <a:solidFill>
                  <a:srgbClr val="000000"/>
                </a:solidFill>
                <a:latin typeface="Georgia" pitchFamily="18" charset="0"/>
              </a:rPr>
              <a:t>Mücbir sebep ilan edilen yerlerde faaliyet gösterenlerden olan alacaklar için Şüpheli Alacak Karşılığı ayrılmasına ilişkin şartlar hafifleştirilmiştir. Buna göre; </a:t>
            </a:r>
          </a:p>
          <a:p>
            <a:pPr marL="354013" lvl="3" indent="-177800" algn="just">
              <a:spcBef>
                <a:spcPts val="1200"/>
              </a:spcBef>
              <a:spcAft>
                <a:spcPts val="600"/>
              </a:spcAft>
              <a:buClr>
                <a:srgbClr val="000000"/>
              </a:buClr>
              <a:buFont typeface="Georgia" panose="02040502050405020303" pitchFamily="18" charset="0"/>
              <a:buChar char="-"/>
            </a:pPr>
            <a:r>
              <a:rPr lang="tr-TR" sz="1600" dirty="0">
                <a:latin typeface="Georgia" panose="02040502050405020303" pitchFamily="18" charset="0"/>
              </a:rPr>
              <a:t>Bölgede gelir veya kurumlar vergisi mükellefiyet kaydı bulunan mükelleflerden</a:t>
            </a:r>
          </a:p>
          <a:p>
            <a:pPr marL="354013" lvl="3" indent="-177800" algn="just">
              <a:spcBef>
                <a:spcPts val="600"/>
              </a:spcBef>
              <a:spcAft>
                <a:spcPts val="600"/>
              </a:spcAft>
              <a:buClr>
                <a:srgbClr val="000000"/>
              </a:buClr>
              <a:buFont typeface="Georgia" panose="02040502050405020303" pitchFamily="18" charset="0"/>
              <a:buChar char="-"/>
            </a:pPr>
            <a:r>
              <a:rPr lang="tr-TR" sz="1600" dirty="0">
                <a:latin typeface="Georgia" panose="02040502050405020303" pitchFamily="18" charset="0"/>
              </a:rPr>
              <a:t>Gelir vergisi mükellefiyet kaydı bulunmayan ancak yerleşim yeri bu yerlerden olan gerçek kişilerden</a:t>
            </a:r>
          </a:p>
          <a:p>
            <a:pPr marL="354013" lvl="3" indent="-177800" algn="just">
              <a:spcBef>
                <a:spcPts val="600"/>
              </a:spcBef>
              <a:spcAft>
                <a:spcPts val="1200"/>
              </a:spcAft>
              <a:buClr>
                <a:srgbClr val="000000"/>
              </a:buClr>
              <a:buFont typeface="Georgia" panose="02040502050405020303" pitchFamily="18" charset="0"/>
              <a:buChar char="-"/>
            </a:pPr>
            <a:r>
              <a:rPr lang="tr-TR" sz="1600" dirty="0">
                <a:latin typeface="Georgia" panose="02040502050405020303" pitchFamily="18" charset="0"/>
              </a:rPr>
              <a:t>Kuruluş ve faaliyet yeri bu yerlerde bulunan kurumlar vergisi mükellefiyeti olmayan teşekküllerden</a:t>
            </a:r>
          </a:p>
          <a:p>
            <a:pPr marL="176213" lvl="1" algn="just" defTabSz="914126">
              <a:spcBef>
                <a:spcPts val="600"/>
              </a:spcBef>
              <a:spcAft>
                <a:spcPts val="600"/>
              </a:spcAft>
              <a:buClr>
                <a:srgbClr val="000000"/>
              </a:buClr>
              <a:defRPr/>
            </a:pPr>
            <a:r>
              <a:rPr lang="tr-TR" sz="1600" i="1" dirty="0">
                <a:solidFill>
                  <a:srgbClr val="000000"/>
                </a:solidFill>
                <a:latin typeface="Georgia" pitchFamily="18" charset="0"/>
              </a:rPr>
              <a:t>olan alacaklarda, açılan tespit davası üzerine Mahkeme tarafından borçlunun mal varlığının en az üçte birini kaybettiğine yönelik verilmiş bir karar bulunması şartıyla, deprem tarihinden önce doğmuş olan ve varlığı Vergi Usul Kanunu’nda sayılan belgeler ile tevsik edilen alacaklarının, dava veya icra safhasında bulunan alacak olarak kabul edilerek, bu alacaklar için Şüpheli Alacak Karşılığı ayrılabilmesi mümkün hale gelmiştir.</a:t>
            </a:r>
          </a:p>
          <a:p>
            <a:pPr marL="176213" lvl="1" indent="-176213" algn="just" defTabSz="914126">
              <a:spcBef>
                <a:spcPts val="600"/>
              </a:spcBef>
              <a:spcAft>
                <a:spcPts val="600"/>
              </a:spcAft>
              <a:buClr>
                <a:srgbClr val="000000"/>
              </a:buClr>
              <a:buFont typeface="Arial" panose="020B0604020202020204" pitchFamily="34" charset="0"/>
              <a:buChar char="•"/>
              <a:defRPr/>
            </a:pPr>
            <a:endParaRPr kumimoji="0" lang="tr-TR" sz="1600" b="0" i="1" u="none" strike="noStrike" kern="1200" cap="none" spc="0" normalizeH="0" baseline="0" noProof="0" dirty="0">
              <a:ln>
                <a:noFill/>
              </a:ln>
              <a:solidFill>
                <a:srgbClr val="000000"/>
              </a:solidFill>
              <a:effectLst/>
              <a:uLnTx/>
              <a:uFillTx/>
              <a:latin typeface="Georgia" pitchFamily="18" charset="0"/>
              <a:ea typeface="+mn-ea"/>
              <a:cs typeface="+mn-cs"/>
            </a:endParaRPr>
          </a:p>
        </p:txBody>
      </p:sp>
    </p:spTree>
    <p:extLst>
      <p:ext uri="{BB962C8B-B14F-4D97-AF65-F5344CB8AC3E}">
        <p14:creationId xmlns:p14="http://schemas.microsoft.com/office/powerpoint/2010/main" val="2649973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193074"/>
            <a:ext cx="10825899" cy="657649"/>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Bir Bakışta …</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6</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2" name="Content Placeholder 2">
            <a:extLst>
              <a:ext uri="{FF2B5EF4-FFF2-40B4-BE49-F238E27FC236}">
                <a16:creationId xmlns:a16="http://schemas.microsoft.com/office/drawing/2014/main" id="{44871B3A-FF7C-44C3-9CE2-1ABDAA5CE5D7}"/>
              </a:ext>
            </a:extLst>
          </p:cNvPr>
          <p:cNvSpPr txBox="1">
            <a:spLocks/>
          </p:cNvSpPr>
          <p:nvPr/>
        </p:nvSpPr>
        <p:spPr>
          <a:xfrm>
            <a:off x="442913" y="1257461"/>
            <a:ext cx="3529012" cy="10500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tr-TR" sz="1800" b="1" i="1" u="none" strike="noStrike" kern="1200" cap="none" spc="0" normalizeH="0" baseline="0" noProof="0" dirty="0">
                <a:ln>
                  <a:noFill/>
                </a:ln>
                <a:solidFill>
                  <a:srgbClr val="DF1E25"/>
                </a:solidFill>
                <a:effectLst/>
                <a:uLnTx/>
                <a:uFillTx/>
                <a:latin typeface="+mj-lt"/>
                <a:ea typeface="+mn-ea"/>
                <a:cs typeface="+mn-cs"/>
              </a:rPr>
              <a:t>Mükellef</a:t>
            </a:r>
            <a:endParaRPr kumimoji="0" lang="en-US" sz="1800" b="1" i="1" u="none" strike="noStrike" kern="1200" cap="none" spc="0" normalizeH="0" baseline="0" noProof="0" dirty="0">
              <a:ln>
                <a:noFill/>
              </a:ln>
              <a:solidFill>
                <a:srgbClr val="DF1E25"/>
              </a:solidFill>
              <a:effectLst/>
              <a:uLnTx/>
              <a:uFillTx/>
              <a:latin typeface="+mj-lt"/>
              <a:ea typeface="+mn-ea"/>
              <a:cs typeface="+mn-cs"/>
            </a:endParaRPr>
          </a:p>
          <a:p>
            <a:pPr lvl="2"/>
            <a:r>
              <a:rPr lang="tr-TR" i="1" dirty="0">
                <a:solidFill>
                  <a:srgbClr val="000000"/>
                </a:solidFill>
                <a:latin typeface="+mj-lt"/>
              </a:rPr>
              <a:t>Kurumlar vergisi mükellefleri</a:t>
            </a:r>
          </a:p>
        </p:txBody>
      </p:sp>
      <p:sp>
        <p:nvSpPr>
          <p:cNvPr id="15" name="Content Placeholder 3">
            <a:extLst>
              <a:ext uri="{FF2B5EF4-FFF2-40B4-BE49-F238E27FC236}">
                <a16:creationId xmlns:a16="http://schemas.microsoft.com/office/drawing/2014/main" id="{CBFEFF39-FAC1-4BE7-AF16-837D310AF283}"/>
              </a:ext>
            </a:extLst>
          </p:cNvPr>
          <p:cNvSpPr txBox="1">
            <a:spLocks/>
          </p:cNvSpPr>
          <p:nvPr/>
        </p:nvSpPr>
        <p:spPr>
          <a:xfrm>
            <a:off x="4332288" y="1257461"/>
            <a:ext cx="3529012" cy="2125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tr-TR" sz="1800" b="1" i="1" u="none" strike="noStrike" kern="1200" cap="none" spc="0" normalizeH="0" baseline="0" noProof="0" dirty="0">
                <a:ln>
                  <a:noFill/>
                </a:ln>
                <a:solidFill>
                  <a:srgbClr val="DF1E25"/>
                </a:solidFill>
                <a:effectLst/>
                <a:uLnTx/>
                <a:uFillTx/>
                <a:latin typeface="+mj-lt"/>
                <a:ea typeface="+mn-ea"/>
                <a:cs typeface="+mn-cs"/>
              </a:rPr>
              <a:t>Konu</a:t>
            </a:r>
            <a:endParaRPr kumimoji="0" lang="en-US" sz="1800" b="1" i="1" u="none" strike="noStrike" kern="1200" cap="none" spc="0" normalizeH="0" baseline="0" noProof="0" dirty="0">
              <a:ln>
                <a:noFill/>
              </a:ln>
              <a:solidFill>
                <a:srgbClr val="DF1E25"/>
              </a:solidFill>
              <a:effectLst/>
              <a:uLnTx/>
              <a:uFillTx/>
              <a:latin typeface="+mj-lt"/>
              <a:ea typeface="+mn-ea"/>
              <a:cs typeface="+mn-cs"/>
            </a:endParaRPr>
          </a:p>
          <a:p>
            <a:pPr lvl="2"/>
            <a:r>
              <a:rPr lang="tr-TR" i="1" dirty="0">
                <a:solidFill>
                  <a:srgbClr val="000000"/>
                </a:solidFill>
                <a:latin typeface="+mj-lt"/>
              </a:rPr>
              <a:t>Kurumların, 2022 yılına ilişkin kurumlar vergisi beyannamesinde, kurum kazancından indirim konusu yapılan istisna ve indirim tutarları</a:t>
            </a:r>
          </a:p>
          <a:p>
            <a:pPr lvl="2"/>
            <a:r>
              <a:rPr lang="tr-TR" i="1" dirty="0">
                <a:solidFill>
                  <a:srgbClr val="000000"/>
                </a:solidFill>
                <a:latin typeface="+mj-lt"/>
              </a:rPr>
              <a:t>İndirimli kurumlar vergisine tabi matrahlar</a:t>
            </a:r>
            <a:endParaRPr kumimoji="0" lang="tr-TR" sz="1600" b="0" i="1" u="none" strike="noStrike" kern="1200" cap="none" spc="0" normalizeH="0" baseline="0" noProof="0" dirty="0">
              <a:ln>
                <a:noFill/>
              </a:ln>
              <a:solidFill>
                <a:srgbClr val="000000"/>
              </a:solidFill>
              <a:effectLst/>
              <a:uLnTx/>
              <a:uFillTx/>
              <a:latin typeface="+mj-lt"/>
              <a:ea typeface="+mn-ea"/>
              <a:cs typeface="+mn-cs"/>
            </a:endParaRP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0" i="1" u="none" strike="noStrike" kern="1200" cap="none" spc="0" normalizeH="0" baseline="0" noProof="0" dirty="0">
              <a:ln>
                <a:noFill/>
              </a:ln>
              <a:solidFill>
                <a:srgbClr val="000000"/>
              </a:solidFill>
              <a:effectLst/>
              <a:uLnTx/>
              <a:uFillTx/>
              <a:latin typeface="+mj-lt"/>
              <a:ea typeface="+mn-ea"/>
              <a:cs typeface="+mn-cs"/>
            </a:endParaRPr>
          </a:p>
        </p:txBody>
      </p:sp>
      <p:sp>
        <p:nvSpPr>
          <p:cNvPr id="16" name="Content Placeholder 7">
            <a:extLst>
              <a:ext uri="{FF2B5EF4-FFF2-40B4-BE49-F238E27FC236}">
                <a16:creationId xmlns:a16="http://schemas.microsoft.com/office/drawing/2014/main" id="{098826AB-FC59-40DA-B2A6-BF457F16B6E4}"/>
              </a:ext>
            </a:extLst>
          </p:cNvPr>
          <p:cNvSpPr txBox="1">
            <a:spLocks/>
          </p:cNvSpPr>
          <p:nvPr/>
        </p:nvSpPr>
        <p:spPr>
          <a:xfrm>
            <a:off x="8220076" y="1257461"/>
            <a:ext cx="3529012" cy="24747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spcAft>
                <a:spcPts val="1200"/>
              </a:spcAft>
            </a:pPr>
            <a:r>
              <a:rPr lang="tr-TR" sz="1800" b="1" i="1" dirty="0">
                <a:solidFill>
                  <a:srgbClr val="DF1E25"/>
                </a:solidFill>
                <a:latin typeface="+mj-lt"/>
              </a:rPr>
              <a:t>Muaf kurumlar</a:t>
            </a:r>
          </a:p>
          <a:p>
            <a:pPr lvl="2"/>
            <a:r>
              <a:rPr lang="tr-TR" i="1" dirty="0">
                <a:solidFill>
                  <a:srgbClr val="000000"/>
                </a:solidFill>
                <a:latin typeface="+mj-lt"/>
              </a:rPr>
              <a:t>06.02.2023 tarihi itibarıyla, </a:t>
            </a:r>
          </a:p>
          <a:p>
            <a:pPr marL="0" lvl="2" indent="0" algn="ctr">
              <a:buNone/>
            </a:pPr>
            <a:r>
              <a:rPr lang="tr-TR" i="1" dirty="0">
                <a:solidFill>
                  <a:srgbClr val="000000"/>
                </a:solidFill>
                <a:latin typeface="+mj-lt"/>
              </a:rPr>
              <a:t>Adana, </a:t>
            </a:r>
          </a:p>
          <a:p>
            <a:pPr marL="0" lvl="2" indent="0" algn="ctr">
              <a:buNone/>
            </a:pPr>
            <a:r>
              <a:rPr lang="tr-TR" i="1" dirty="0">
                <a:solidFill>
                  <a:srgbClr val="000000"/>
                </a:solidFill>
                <a:latin typeface="+mj-lt"/>
              </a:rPr>
              <a:t>Adıyaman, </a:t>
            </a:r>
          </a:p>
          <a:p>
            <a:pPr marL="0" lvl="2" indent="0" algn="ctr">
              <a:buNone/>
            </a:pPr>
            <a:r>
              <a:rPr lang="tr-TR" i="1" dirty="0">
                <a:solidFill>
                  <a:srgbClr val="000000"/>
                </a:solidFill>
                <a:latin typeface="+mj-lt"/>
              </a:rPr>
              <a:t>Diyarbakır, </a:t>
            </a:r>
          </a:p>
          <a:p>
            <a:pPr marL="0" lvl="2" indent="0" algn="ctr">
              <a:buNone/>
            </a:pPr>
            <a:r>
              <a:rPr lang="tr-TR" i="1" dirty="0">
                <a:solidFill>
                  <a:srgbClr val="000000"/>
                </a:solidFill>
                <a:latin typeface="+mj-lt"/>
              </a:rPr>
              <a:t>Elazığ, </a:t>
            </a:r>
          </a:p>
          <a:p>
            <a:pPr marL="0" lvl="2" indent="0" algn="ctr">
              <a:buNone/>
            </a:pPr>
            <a:r>
              <a:rPr lang="tr-TR" i="1" dirty="0">
                <a:solidFill>
                  <a:srgbClr val="000000"/>
                </a:solidFill>
                <a:latin typeface="+mj-lt"/>
              </a:rPr>
              <a:t>Gaziantep, </a:t>
            </a:r>
          </a:p>
          <a:p>
            <a:pPr marL="0" lvl="2" indent="0" algn="ctr">
              <a:buNone/>
            </a:pPr>
            <a:r>
              <a:rPr lang="tr-TR" i="1" dirty="0">
                <a:solidFill>
                  <a:srgbClr val="000000"/>
                </a:solidFill>
                <a:latin typeface="+mj-lt"/>
              </a:rPr>
              <a:t>Hatay, </a:t>
            </a:r>
          </a:p>
          <a:p>
            <a:pPr marL="0" lvl="2" indent="0" algn="ctr">
              <a:buNone/>
            </a:pPr>
            <a:r>
              <a:rPr lang="tr-TR" i="1" dirty="0">
                <a:solidFill>
                  <a:srgbClr val="000000"/>
                </a:solidFill>
                <a:latin typeface="+mj-lt"/>
              </a:rPr>
              <a:t>Kahramanmaraş,</a:t>
            </a:r>
          </a:p>
          <a:p>
            <a:pPr marL="0" lvl="2" indent="0" algn="ctr">
              <a:buNone/>
            </a:pPr>
            <a:r>
              <a:rPr lang="tr-TR" i="1" dirty="0">
                <a:solidFill>
                  <a:srgbClr val="000000"/>
                </a:solidFill>
                <a:latin typeface="+mj-lt"/>
              </a:rPr>
              <a:t>Kilis, </a:t>
            </a:r>
          </a:p>
          <a:p>
            <a:pPr marL="0" lvl="2" indent="0" algn="ctr">
              <a:buNone/>
            </a:pPr>
            <a:r>
              <a:rPr lang="tr-TR" i="1" dirty="0">
                <a:solidFill>
                  <a:srgbClr val="000000"/>
                </a:solidFill>
                <a:latin typeface="+mj-lt"/>
              </a:rPr>
              <a:t>Malatya, </a:t>
            </a:r>
          </a:p>
          <a:p>
            <a:pPr marL="0" lvl="2" indent="0" algn="ctr">
              <a:buNone/>
            </a:pPr>
            <a:r>
              <a:rPr lang="tr-TR" i="1" dirty="0">
                <a:solidFill>
                  <a:srgbClr val="000000"/>
                </a:solidFill>
                <a:latin typeface="+mj-lt"/>
              </a:rPr>
              <a:t>Osmaniye ve </a:t>
            </a:r>
          </a:p>
          <a:p>
            <a:pPr marL="0" lvl="2" indent="0" algn="ctr">
              <a:buNone/>
            </a:pPr>
            <a:r>
              <a:rPr lang="tr-TR" i="1" dirty="0">
                <a:solidFill>
                  <a:srgbClr val="000000"/>
                </a:solidFill>
                <a:latin typeface="+mj-lt"/>
              </a:rPr>
              <a:t>Şanlıurfa İlleri ile </a:t>
            </a:r>
          </a:p>
          <a:p>
            <a:pPr marL="0" lvl="2" indent="0" algn="ctr">
              <a:buNone/>
            </a:pPr>
            <a:r>
              <a:rPr lang="tr-TR" i="1" dirty="0">
                <a:solidFill>
                  <a:srgbClr val="000000"/>
                </a:solidFill>
                <a:latin typeface="+mj-lt"/>
              </a:rPr>
              <a:t>Sivas İlinin Gürün İlçesinde </a:t>
            </a:r>
          </a:p>
          <a:p>
            <a:pPr marL="0" lvl="2" indent="0">
              <a:buNone/>
            </a:pPr>
            <a:r>
              <a:rPr lang="tr-TR" b="1" i="1" dirty="0">
                <a:solidFill>
                  <a:srgbClr val="000000"/>
                </a:solidFill>
                <a:latin typeface="+mj-lt"/>
              </a:rPr>
              <a:t>kurumlar vergisi mükellefiyeti </a:t>
            </a:r>
            <a:r>
              <a:rPr lang="tr-TR" i="1" dirty="0">
                <a:solidFill>
                  <a:srgbClr val="000000"/>
                </a:solidFill>
                <a:latin typeface="+mj-lt"/>
              </a:rPr>
              <a:t>bulunanlar</a:t>
            </a:r>
            <a:endParaRPr lang="en-US" i="1" dirty="0">
              <a:solidFill>
                <a:srgbClr val="000000"/>
              </a:solidFill>
              <a:latin typeface="+mj-lt"/>
            </a:endParaRPr>
          </a:p>
        </p:txBody>
      </p:sp>
      <p:pic>
        <p:nvPicPr>
          <p:cNvPr id="19" name="Graphic 18">
            <a:extLst>
              <a:ext uri="{FF2B5EF4-FFF2-40B4-BE49-F238E27FC236}">
                <a16:creationId xmlns:a16="http://schemas.microsoft.com/office/drawing/2014/main" id="{1E4A33DF-C817-4817-A361-2187C5DF8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3053" y="3349358"/>
            <a:ext cx="3498247" cy="3037620"/>
          </a:xfrm>
          <a:prstGeom prst="rect">
            <a:avLst/>
          </a:prstGeom>
        </p:spPr>
      </p:pic>
      <p:sp>
        <p:nvSpPr>
          <p:cNvPr id="20" name="TextBox 19">
            <a:extLst>
              <a:ext uri="{FF2B5EF4-FFF2-40B4-BE49-F238E27FC236}">
                <a16:creationId xmlns:a16="http://schemas.microsoft.com/office/drawing/2014/main" id="{6DF4E5E7-7222-4AD4-AAEC-B33B2DE2D713}"/>
              </a:ext>
            </a:extLst>
          </p:cNvPr>
          <p:cNvSpPr txBox="1"/>
          <p:nvPr/>
        </p:nvSpPr>
        <p:spPr>
          <a:xfrm>
            <a:off x="4463834" y="3439380"/>
            <a:ext cx="3192731" cy="3037620"/>
          </a:xfrm>
          <a:prstGeom prst="rect">
            <a:avLst/>
          </a:prstGeom>
          <a:noFill/>
        </p:spPr>
        <p:txBody>
          <a:bodyPr wrap="square" lIns="0" tIns="0" rIns="0" bIns="0" rtlCol="0">
            <a:noAutofit/>
          </a:bodyPr>
          <a:lstStyle/>
          <a:p>
            <a:pPr marL="176213" indent="-176213">
              <a:spcBef>
                <a:spcPts val="600"/>
              </a:spcBef>
              <a:buFont typeface="Arial" panose="020B0604020202020204" pitchFamily="34" charset="0"/>
              <a:buChar char="•"/>
            </a:pPr>
            <a:r>
              <a:rPr lang="tr-TR" sz="1600" b="1" i="1" dirty="0">
                <a:solidFill>
                  <a:srgbClr val="FF0000"/>
                </a:solidFill>
                <a:latin typeface="Georgia" panose="02040502050405020303" pitchFamily="18" charset="0"/>
              </a:rPr>
              <a:t>Farklı muhasebe uygulamaları</a:t>
            </a:r>
          </a:p>
          <a:p>
            <a:pPr marL="176213" indent="-176213">
              <a:spcBef>
                <a:spcPts val="600"/>
              </a:spcBef>
              <a:buFont typeface="Arial" panose="020B0604020202020204" pitchFamily="34" charset="0"/>
              <a:buChar char="•"/>
            </a:pPr>
            <a:r>
              <a:rPr lang="tr-TR" sz="1600" b="1" i="1" dirty="0">
                <a:solidFill>
                  <a:srgbClr val="FF0000"/>
                </a:solidFill>
                <a:latin typeface="Georgia" panose="02040502050405020303" pitchFamily="18" charset="0"/>
              </a:rPr>
              <a:t>Dönemsellikten kaynaklanan düzeltme niteliğindeki indirimler</a:t>
            </a:r>
          </a:p>
          <a:p>
            <a:pPr marL="176213" indent="-176213">
              <a:spcBef>
                <a:spcPts val="600"/>
              </a:spcBef>
              <a:buFont typeface="Arial" panose="020B0604020202020204" pitchFamily="34" charset="0"/>
              <a:buChar char="•"/>
            </a:pPr>
            <a:r>
              <a:rPr lang="tr-TR" sz="1600" b="1" i="1" dirty="0">
                <a:solidFill>
                  <a:srgbClr val="FF0000"/>
                </a:solidFill>
                <a:latin typeface="Georgia" panose="02040502050405020303" pitchFamily="18" charset="0"/>
              </a:rPr>
              <a:t>Geç gelen faturalar</a:t>
            </a:r>
          </a:p>
          <a:p>
            <a:pPr marL="176213" indent="-176213">
              <a:spcBef>
                <a:spcPts val="600"/>
              </a:spcBef>
              <a:buFont typeface="Arial" panose="020B0604020202020204" pitchFamily="34" charset="0"/>
              <a:buChar char="•"/>
            </a:pPr>
            <a:r>
              <a:rPr lang="tr-TR" sz="1600" b="1" i="1" dirty="0">
                <a:solidFill>
                  <a:srgbClr val="FF0000"/>
                </a:solidFill>
                <a:latin typeface="Georgia" panose="02040502050405020303" pitchFamily="18" charset="0"/>
              </a:rPr>
              <a:t>İptal edilen kıdem tazminatı karşılıkları</a:t>
            </a:r>
          </a:p>
          <a:p>
            <a:pPr marL="176213" indent="-176213">
              <a:spcBef>
                <a:spcPts val="600"/>
              </a:spcBef>
              <a:buFont typeface="Arial" panose="020B0604020202020204" pitchFamily="34" charset="0"/>
              <a:buChar char="•"/>
            </a:pPr>
            <a:r>
              <a:rPr lang="tr-TR" sz="1600" b="1" i="1" dirty="0">
                <a:solidFill>
                  <a:srgbClr val="FF0000"/>
                </a:solidFill>
                <a:latin typeface="Georgia" panose="02040502050405020303" pitchFamily="18" charset="0"/>
              </a:rPr>
              <a:t>Geçmiş Yıl Zarar Mahsubu</a:t>
            </a:r>
          </a:p>
          <a:p>
            <a:pPr marL="176213" indent="-176213">
              <a:spcBef>
                <a:spcPts val="600"/>
              </a:spcBef>
              <a:buFont typeface="Arial" panose="020B0604020202020204" pitchFamily="34" charset="0"/>
              <a:buChar char="•"/>
            </a:pPr>
            <a:r>
              <a:rPr lang="tr-TR" sz="1600" b="1" i="1" dirty="0">
                <a:solidFill>
                  <a:srgbClr val="FF0000"/>
                </a:solidFill>
                <a:latin typeface="Georgia" panose="02040502050405020303" pitchFamily="18" charset="0"/>
              </a:rPr>
              <a:t>Götürü gider indirimi</a:t>
            </a:r>
          </a:p>
        </p:txBody>
      </p:sp>
      <p:pic>
        <p:nvPicPr>
          <p:cNvPr id="22" name="Graphic 21">
            <a:extLst>
              <a:ext uri="{FF2B5EF4-FFF2-40B4-BE49-F238E27FC236}">
                <a16:creationId xmlns:a16="http://schemas.microsoft.com/office/drawing/2014/main" id="{F423D8E7-FED0-4E3C-86B8-AB20D9BD9C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1553" y="3374424"/>
            <a:ext cx="771525" cy="790575"/>
          </a:xfrm>
          <a:prstGeom prst="rect">
            <a:avLst/>
          </a:prstGeom>
        </p:spPr>
      </p:pic>
      <p:sp>
        <p:nvSpPr>
          <p:cNvPr id="23" name="TextBox 22">
            <a:extLst>
              <a:ext uri="{FF2B5EF4-FFF2-40B4-BE49-F238E27FC236}">
                <a16:creationId xmlns:a16="http://schemas.microsoft.com/office/drawing/2014/main" id="{50487E2E-DB50-4EA3-8A93-ED63198FCBF2}"/>
              </a:ext>
            </a:extLst>
          </p:cNvPr>
          <p:cNvSpPr txBox="1"/>
          <p:nvPr/>
        </p:nvSpPr>
        <p:spPr>
          <a:xfrm>
            <a:off x="7088061" y="3558476"/>
            <a:ext cx="435006" cy="369332"/>
          </a:xfrm>
          <a:prstGeom prst="rect">
            <a:avLst/>
          </a:prstGeom>
          <a:noFill/>
        </p:spPr>
        <p:txBody>
          <a:bodyPr wrap="square" lIns="0" tIns="0" rIns="0" bIns="0" rtlCol="0">
            <a:spAutoFit/>
          </a:bodyPr>
          <a:lstStyle/>
          <a:p>
            <a:pPr algn="ctr">
              <a:spcAft>
                <a:spcPts val="600"/>
              </a:spcAft>
              <a:buSzPct val="100000"/>
            </a:pPr>
            <a:r>
              <a:rPr lang="tr-TR" sz="2400" b="1" i="1" dirty="0">
                <a:solidFill>
                  <a:schemeClr val="bg1"/>
                </a:solidFill>
                <a:latin typeface="Arial"/>
              </a:rPr>
              <a:t>?</a:t>
            </a:r>
            <a:endParaRPr lang="en-US" sz="2400" b="1" i="1" dirty="0" err="1">
              <a:solidFill>
                <a:schemeClr val="bg1"/>
              </a:solidFill>
              <a:latin typeface="Arial"/>
            </a:endParaRPr>
          </a:p>
        </p:txBody>
      </p:sp>
    </p:spTree>
    <p:extLst>
      <p:ext uri="{BB962C8B-B14F-4D97-AF65-F5344CB8AC3E}">
        <p14:creationId xmlns:p14="http://schemas.microsoft.com/office/powerpoint/2010/main" val="1608786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Diğer Düzenlemeler</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6A4336B-AEE6-45AA-8984-343DE57B241F}"/>
              </a:ext>
            </a:extLst>
          </p:cNvPr>
          <p:cNvSpPr txBox="1"/>
          <p:nvPr/>
        </p:nvSpPr>
        <p:spPr>
          <a:xfrm>
            <a:off x="599767" y="1277831"/>
            <a:ext cx="11223341" cy="2400657"/>
          </a:xfrm>
          <a:prstGeom prst="rect">
            <a:avLst/>
          </a:prstGeom>
          <a:noFill/>
        </p:spPr>
        <p:txBody>
          <a:bodyPr wrap="square">
            <a:spAutoFit/>
          </a:bodyPr>
          <a:lstStyle/>
          <a:p>
            <a:pPr marL="0" lvl="1" algn="just" defTabSz="914126">
              <a:spcBef>
                <a:spcPts val="600"/>
              </a:spcBef>
              <a:spcAft>
                <a:spcPts val="600"/>
              </a:spcAft>
              <a:buClr>
                <a:srgbClr val="000000"/>
              </a:buClr>
              <a:defRPr/>
            </a:pPr>
            <a:r>
              <a:rPr lang="tr-TR" sz="2000" b="1" i="1" dirty="0">
                <a:solidFill>
                  <a:srgbClr val="000000"/>
                </a:solidFill>
                <a:latin typeface="Georgia" pitchFamily="18" charset="0"/>
              </a:rPr>
              <a:t>Genç girişimci kazanç istisnası</a:t>
            </a:r>
            <a:endParaRPr lang="tr-TR" sz="1600" i="1" dirty="0">
              <a:solidFill>
                <a:srgbClr val="000000"/>
              </a:solidFill>
              <a:latin typeface="Georgia" pitchFamily="18" charset="0"/>
            </a:endParaRPr>
          </a:p>
          <a:p>
            <a:pPr marL="176213" marR="0" lvl="1" indent="-176213" algn="just" defTabSz="914126" fontAlgn="auto">
              <a:lnSpc>
                <a:spcPct val="100000"/>
              </a:lnSpc>
              <a:spcBef>
                <a:spcPts val="600"/>
              </a:spcBef>
              <a:spcAft>
                <a:spcPts val="600"/>
              </a:spcAft>
              <a:buClr>
                <a:srgbClr val="000000"/>
              </a:buClr>
              <a:buSzTx/>
              <a:buFont typeface="Arial" panose="020B0604020202020204" pitchFamily="34" charset="0"/>
              <a:buChar char="•"/>
              <a:tabLst/>
              <a:defRPr/>
            </a:pPr>
            <a:r>
              <a:rPr lang="tr-TR" sz="1600" i="1" dirty="0">
                <a:solidFill>
                  <a:srgbClr val="000000"/>
                </a:solidFill>
                <a:latin typeface="Georgia" pitchFamily="18" charset="0"/>
              </a:rPr>
              <a:t>Genç girişimcilere sağlanan ve 75.000 TL olarak uygulanan kazanç istisnası tutarı, gelir vergisi tarifesinin ikinci gelir diliminde yer alan tutar olarak değiştirilmiştir. Bu çerçevede 2023 yıl için istisna tutarı 150.000 TL olmuştur. </a:t>
            </a:r>
          </a:p>
          <a:p>
            <a:pPr marL="0" lvl="1" algn="just" defTabSz="914126">
              <a:spcBef>
                <a:spcPts val="600"/>
              </a:spcBef>
              <a:spcAft>
                <a:spcPts val="600"/>
              </a:spcAft>
              <a:buClr>
                <a:srgbClr val="000000"/>
              </a:buClr>
              <a:defRPr/>
            </a:pPr>
            <a:r>
              <a:rPr lang="tr-TR" sz="2000" b="1" i="1" dirty="0">
                <a:solidFill>
                  <a:srgbClr val="000000"/>
                </a:solidFill>
                <a:latin typeface="Georgia" pitchFamily="18" charset="0"/>
              </a:rPr>
              <a:t>Ar-Ge ve Tasarım Merkezleriyle </a:t>
            </a:r>
            <a:r>
              <a:rPr lang="tr-TR" sz="2000" b="1" i="1" dirty="0" err="1">
                <a:solidFill>
                  <a:srgbClr val="000000"/>
                </a:solidFill>
                <a:latin typeface="Georgia" pitchFamily="18" charset="0"/>
              </a:rPr>
              <a:t>TGB’de</a:t>
            </a:r>
            <a:r>
              <a:rPr lang="tr-TR" sz="2000" b="1" i="1" dirty="0">
                <a:solidFill>
                  <a:srgbClr val="000000"/>
                </a:solidFill>
                <a:latin typeface="Georgia" pitchFamily="18" charset="0"/>
              </a:rPr>
              <a:t> teşvik kapsamı</a:t>
            </a:r>
          </a:p>
          <a:p>
            <a:pPr marL="176213" marR="0" lvl="1" indent="-176213" algn="just" defTabSz="914126" fontAlgn="auto">
              <a:lnSpc>
                <a:spcPct val="100000"/>
              </a:lnSpc>
              <a:spcBef>
                <a:spcPts val="600"/>
              </a:spcBef>
              <a:spcAft>
                <a:spcPts val="600"/>
              </a:spcAft>
              <a:buClr>
                <a:srgbClr val="000000"/>
              </a:buClr>
              <a:buSzTx/>
              <a:buFont typeface="Arial" panose="020B0604020202020204" pitchFamily="34" charset="0"/>
              <a:buChar char="•"/>
              <a:tabLst/>
              <a:defRPr/>
            </a:pPr>
            <a:r>
              <a:rPr lang="tr-TR" sz="1600" i="1" dirty="0">
                <a:solidFill>
                  <a:srgbClr val="000000"/>
                </a:solidFill>
                <a:latin typeface="Georgia" pitchFamily="18" charset="0"/>
              </a:rPr>
              <a:t>Ar-Ge ve Tasarım Merkezleri ile Teknoloji Geliştirme Bölgesinde yer alan firmalarda çalışan personelin merkez/bölge dışında teşvik kapsamında çalışılabilecek süreye ilişkin Cumhurbaşkanının sahip olduğu %75’e kadar artırma yetkisi %100’e çıkartılmıştır.</a:t>
            </a:r>
          </a:p>
        </p:txBody>
      </p:sp>
    </p:spTree>
    <p:extLst>
      <p:ext uri="{BB962C8B-B14F-4D97-AF65-F5344CB8AC3E}">
        <p14:creationId xmlns:p14="http://schemas.microsoft.com/office/powerpoint/2010/main" val="1523895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265339" y="2046197"/>
            <a:ext cx="10825899" cy="418722"/>
          </a:xfrm>
        </p:spPr>
        <p:txBody>
          <a:bodyPr>
            <a:noAutofit/>
          </a:bodyPr>
          <a:lstStyle/>
          <a:p>
            <a:r>
              <a:rPr lang="tr-TR" sz="2400" b="1" dirty="0">
                <a:solidFill>
                  <a:srgbClr val="000000"/>
                </a:solidFill>
                <a:latin typeface="Georgia" panose="02040502050405020303" pitchFamily="18" charset="0"/>
              </a:rPr>
              <a:t>Teşekkürler …</a:t>
            </a:r>
            <a:endParaRPr lang="en-US" sz="2400" b="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99DF-0287-4D38-B5F4-1FC09B245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04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İndirim Konusu Yapılamayan İndirim ve İstisnaların Durumu</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7</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4" name="Picture 3">
            <a:extLst>
              <a:ext uri="{FF2B5EF4-FFF2-40B4-BE49-F238E27FC236}">
                <a16:creationId xmlns:a16="http://schemas.microsoft.com/office/drawing/2014/main" id="{ADDED03C-C889-419E-883B-D3B5DC1CA543}"/>
              </a:ext>
            </a:extLst>
          </p:cNvPr>
          <p:cNvPicPr>
            <a:picLocks noChangeAspect="1"/>
          </p:cNvPicPr>
          <p:nvPr/>
        </p:nvPicPr>
        <p:blipFill>
          <a:blip r:embed="rId3"/>
          <a:stretch>
            <a:fillRect/>
          </a:stretch>
        </p:blipFill>
        <p:spPr>
          <a:xfrm>
            <a:off x="527901" y="1068863"/>
            <a:ext cx="5450112" cy="5408137"/>
          </a:xfrm>
          <a:prstGeom prst="rect">
            <a:avLst/>
          </a:prstGeom>
        </p:spPr>
      </p:pic>
      <p:pic>
        <p:nvPicPr>
          <p:cNvPr id="8" name="Picture 7">
            <a:extLst>
              <a:ext uri="{FF2B5EF4-FFF2-40B4-BE49-F238E27FC236}">
                <a16:creationId xmlns:a16="http://schemas.microsoft.com/office/drawing/2014/main" id="{29C25A34-3488-4F6D-A997-223728503FBB}"/>
              </a:ext>
            </a:extLst>
          </p:cNvPr>
          <p:cNvPicPr>
            <a:picLocks noChangeAspect="1"/>
          </p:cNvPicPr>
          <p:nvPr/>
        </p:nvPicPr>
        <p:blipFill>
          <a:blip r:embed="rId4"/>
          <a:stretch>
            <a:fillRect/>
          </a:stretch>
        </p:blipFill>
        <p:spPr>
          <a:xfrm>
            <a:off x="6329734" y="1078696"/>
            <a:ext cx="5450112" cy="2466002"/>
          </a:xfrm>
          <a:prstGeom prst="rect">
            <a:avLst/>
          </a:prstGeom>
        </p:spPr>
      </p:pic>
      <p:sp>
        <p:nvSpPr>
          <p:cNvPr id="18" name="TextBox 17">
            <a:extLst>
              <a:ext uri="{FF2B5EF4-FFF2-40B4-BE49-F238E27FC236}">
                <a16:creationId xmlns:a16="http://schemas.microsoft.com/office/drawing/2014/main" id="{6EDCEC0E-7C90-4268-A794-C2B7B8912CBB}"/>
              </a:ext>
            </a:extLst>
          </p:cNvPr>
          <p:cNvSpPr txBox="1"/>
          <p:nvPr/>
        </p:nvSpPr>
        <p:spPr>
          <a:xfrm>
            <a:off x="6329734" y="3544698"/>
            <a:ext cx="5450112" cy="2893100"/>
          </a:xfrm>
          <a:prstGeom prst="rect">
            <a:avLst/>
          </a:prstGeom>
          <a:solidFill>
            <a:srgbClr val="B9E7E9"/>
          </a:solidFill>
          <a:ln>
            <a:solidFill>
              <a:schemeClr val="accent1"/>
            </a:solidFill>
          </a:ln>
        </p:spPr>
        <p:txBody>
          <a:bodyPr wrap="square">
            <a:spAutoFit/>
          </a:bodyPr>
          <a:lstStyle/>
          <a:p>
            <a:r>
              <a:rPr lang="tr-TR" sz="1400" i="1" dirty="0">
                <a:effectLst/>
                <a:highlight>
                  <a:srgbClr val="FFFF00"/>
                </a:highlight>
                <a:latin typeface="Georgia" panose="02040502050405020303" pitchFamily="18" charset="0"/>
                <a:ea typeface="Times New Roman" panose="02020603050405020304" pitchFamily="18" charset="0"/>
                <a:cs typeface="Times New Roman" panose="02020603050405020304" pitchFamily="18" charset="0"/>
              </a:rPr>
              <a:t>Madde:</a:t>
            </a:r>
            <a:r>
              <a:rPr lang="tr-TR" sz="1400" i="1" dirty="0">
                <a:effectLst/>
                <a:latin typeface="Georgia" panose="02040502050405020303" pitchFamily="18" charset="0"/>
                <a:ea typeface="Times New Roman" panose="02020603050405020304" pitchFamily="18" charset="0"/>
                <a:cs typeface="Times New Roman" panose="02020603050405020304" pitchFamily="18" charset="0"/>
              </a:rPr>
              <a:t> « (27) … 2022 yılına ilişkin kurumlar vergisi beyannamesinde gösterilmek suretiyle, … </a:t>
            </a:r>
            <a:r>
              <a:rPr lang="tr-TR" sz="1400" b="1" i="1"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kurum kazancından indirim konusu yapılan istisna ve indirim </a:t>
            </a:r>
            <a:r>
              <a:rPr lang="tr-TR" sz="1400" i="1" dirty="0">
                <a:effectLst/>
                <a:latin typeface="Georgia" panose="02040502050405020303" pitchFamily="18" charset="0"/>
                <a:ea typeface="Times New Roman" panose="02020603050405020304" pitchFamily="18" charset="0"/>
                <a:cs typeface="Times New Roman" panose="02020603050405020304" pitchFamily="18" charset="0"/>
              </a:rPr>
              <a:t>tutarları ile aynı Kanunun 32/A maddesi kapsamında indirimli kurumlar vergisine tabi matrahları üzerinden, …»</a:t>
            </a:r>
          </a:p>
          <a:p>
            <a:r>
              <a:rPr lang="tr-TR" sz="1400" i="1" dirty="0">
                <a:highlight>
                  <a:srgbClr val="FFFF00"/>
                </a:highlight>
                <a:latin typeface="Georgia" panose="02040502050405020303" pitchFamily="18" charset="0"/>
                <a:cs typeface="Times New Roman" panose="02020603050405020304" pitchFamily="18" charset="0"/>
              </a:rPr>
              <a:t>Gerekçe:</a:t>
            </a:r>
            <a:r>
              <a:rPr lang="tr-TR" sz="1400" i="1" dirty="0">
                <a:latin typeface="Georgia" panose="02040502050405020303" pitchFamily="18" charset="0"/>
                <a:cs typeface="Times New Roman" panose="02020603050405020304" pitchFamily="18" charset="0"/>
              </a:rPr>
              <a:t> «… Kahramanmaraş depreminin oluşturduğu etkilerin giderilmesini temin etmek amacıyla, 2022 yılı kurumlar vergisi beyannamesinde, </a:t>
            </a:r>
            <a:r>
              <a:rPr lang="tr-TR" sz="1400" b="1" i="1" dirty="0">
                <a:solidFill>
                  <a:srgbClr val="FF0000"/>
                </a:solidFill>
                <a:latin typeface="Georgia" panose="02040502050405020303" pitchFamily="18" charset="0"/>
                <a:cs typeface="Times New Roman" panose="02020603050405020304" pitchFamily="18" charset="0"/>
              </a:rPr>
              <a:t>«Zarar olsa dahi indirilecek istisna ve indirimler» ile «Kazancın bulunması halinde indirilebilecek istisna indirimler»</a:t>
            </a:r>
            <a:r>
              <a:rPr lang="tr-TR" sz="1400" i="1" dirty="0">
                <a:latin typeface="Georgia" panose="02040502050405020303" pitchFamily="18" charset="0"/>
                <a:cs typeface="Times New Roman" panose="02020603050405020304" pitchFamily="18" charset="0"/>
              </a:rPr>
              <a:t> bölümlerinde gösterilerek </a:t>
            </a:r>
            <a:r>
              <a:rPr lang="tr-TR" sz="1400" b="1" i="1" dirty="0">
                <a:solidFill>
                  <a:srgbClr val="FF0000"/>
                </a:solidFill>
                <a:latin typeface="Georgia" panose="02040502050405020303" pitchFamily="18" charset="0"/>
                <a:cs typeface="Times New Roman" panose="02020603050405020304" pitchFamily="18" charset="0"/>
              </a:rPr>
              <a:t>kurum kazancından indirim konusu yapılan </a:t>
            </a:r>
            <a:r>
              <a:rPr lang="tr-TR" sz="1400" i="1" dirty="0">
                <a:latin typeface="Georgia" panose="02040502050405020303" pitchFamily="18" charset="0"/>
                <a:cs typeface="Times New Roman" panose="02020603050405020304" pitchFamily="18" charset="0"/>
              </a:rPr>
              <a:t>indirim ve istisna tutarları … üzerinden tek seferlik ek vergi alınması öngörülmektedir.» </a:t>
            </a:r>
            <a:endParaRPr lang="en-US" sz="1400" i="1" dirty="0"/>
          </a:p>
        </p:txBody>
      </p:sp>
    </p:spTree>
    <p:extLst>
      <p:ext uri="{BB962C8B-B14F-4D97-AF65-F5344CB8AC3E}">
        <p14:creationId xmlns:p14="http://schemas.microsoft.com/office/powerpoint/2010/main" val="2824088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193074"/>
            <a:ext cx="10825899" cy="657649"/>
          </a:xfrm>
        </p:spPr>
        <p:txBody>
          <a:bodyPr>
            <a:noAutofit/>
          </a:bodyPr>
          <a:lstStyle/>
          <a:p>
            <a:r>
              <a:rPr lang="tr-TR" sz="2400" b="1" i="1" dirty="0">
                <a:solidFill>
                  <a:srgbClr val="000000"/>
                </a:solidFill>
                <a:latin typeface="Georgia" panose="02040502050405020303" pitchFamily="18" charset="0"/>
              </a:rPr>
              <a:t>Ek Vergi</a:t>
            </a:r>
            <a:br>
              <a:rPr lang="tr-TR" sz="2400" b="1" i="1" dirty="0">
                <a:solidFill>
                  <a:srgbClr val="000000"/>
                </a:solidFill>
                <a:latin typeface="Georgia" panose="02040502050405020303" pitchFamily="18" charset="0"/>
              </a:rPr>
            </a:br>
            <a:r>
              <a:rPr lang="tr-TR" sz="1800" b="1" i="1" dirty="0">
                <a:solidFill>
                  <a:srgbClr val="000000"/>
                </a:solidFill>
                <a:latin typeface="Georgia" panose="02040502050405020303" pitchFamily="18" charset="0"/>
              </a:rPr>
              <a:t>Bir Bakışta …</a:t>
            </a:r>
            <a:endParaRPr lang="en-US" sz="18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8</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2" name="Content Placeholder 2">
            <a:extLst>
              <a:ext uri="{FF2B5EF4-FFF2-40B4-BE49-F238E27FC236}">
                <a16:creationId xmlns:a16="http://schemas.microsoft.com/office/drawing/2014/main" id="{44871B3A-FF7C-44C3-9CE2-1ABDAA5CE5D7}"/>
              </a:ext>
            </a:extLst>
          </p:cNvPr>
          <p:cNvSpPr txBox="1">
            <a:spLocks/>
          </p:cNvSpPr>
          <p:nvPr/>
        </p:nvSpPr>
        <p:spPr>
          <a:xfrm>
            <a:off x="442913" y="1257461"/>
            <a:ext cx="3529012" cy="40087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tr-TR" sz="1800" b="1" i="1" u="none" strike="noStrike" kern="1200" cap="none" spc="0" normalizeH="0" baseline="0" noProof="0" dirty="0">
                <a:ln>
                  <a:noFill/>
                </a:ln>
                <a:solidFill>
                  <a:srgbClr val="DF1E25"/>
                </a:solidFill>
                <a:effectLst/>
                <a:uLnTx/>
                <a:uFillTx/>
                <a:latin typeface="+mj-lt"/>
                <a:ea typeface="+mn-ea"/>
                <a:cs typeface="+mn-cs"/>
              </a:rPr>
              <a:t>Oran</a:t>
            </a:r>
            <a:endParaRPr kumimoji="0" lang="en-US" sz="1800" b="1" i="1" u="none" strike="noStrike" kern="1200" cap="none" spc="0" normalizeH="0" baseline="0" noProof="0" dirty="0">
              <a:ln>
                <a:noFill/>
              </a:ln>
              <a:solidFill>
                <a:srgbClr val="DF1E25"/>
              </a:solidFill>
              <a:effectLst/>
              <a:uLnTx/>
              <a:uFillTx/>
              <a:latin typeface="+mj-lt"/>
              <a:ea typeface="+mn-ea"/>
              <a:cs typeface="+mn-cs"/>
            </a:endParaRPr>
          </a:p>
          <a:p>
            <a:pPr lvl="1">
              <a:spcBef>
                <a:spcPts val="600"/>
              </a:spcBef>
              <a:buClr>
                <a:srgbClr val="000000"/>
              </a:buClr>
            </a:pPr>
            <a:r>
              <a:rPr lang="tr-TR" sz="1600" b="1" i="1" dirty="0">
                <a:solidFill>
                  <a:srgbClr val="FF0000"/>
                </a:solidFill>
                <a:latin typeface="+mj-lt"/>
              </a:rPr>
              <a:t>%5 </a:t>
            </a:r>
            <a:r>
              <a:rPr lang="tr-TR" sz="1600" i="1" dirty="0">
                <a:latin typeface="+mj-lt"/>
              </a:rPr>
              <a:t>- Kurumlar Vergisi Kanunu’nun 5/1-a maddesinde düzenlenen </a:t>
            </a:r>
            <a:r>
              <a:rPr lang="tr-TR" sz="1600" b="1" i="1" dirty="0">
                <a:latin typeface="+mj-lt"/>
              </a:rPr>
              <a:t>iştirak kazançları istisnası </a:t>
            </a:r>
            <a:r>
              <a:rPr lang="tr-TR" sz="1600" i="1" dirty="0">
                <a:latin typeface="+mj-lt"/>
              </a:rPr>
              <a:t>ile </a:t>
            </a:r>
            <a:r>
              <a:rPr lang="tr-TR" sz="1600" b="1" i="1" dirty="0">
                <a:latin typeface="+mj-lt"/>
              </a:rPr>
              <a:t>yurtdışından elde edilen ve en az %15 oranında vergi yükü taşıdığı tevsik edilen istisna kazançlar</a:t>
            </a:r>
            <a:endParaRPr lang="tr-TR" sz="1600" b="1" i="1" dirty="0">
              <a:solidFill>
                <a:srgbClr val="FF0000"/>
              </a:solidFill>
              <a:latin typeface="+mj-lt"/>
            </a:endParaRPr>
          </a:p>
          <a:p>
            <a:pPr lvl="1">
              <a:spcBef>
                <a:spcPts val="600"/>
              </a:spcBef>
              <a:buClr>
                <a:srgbClr val="000000"/>
              </a:buClr>
            </a:pPr>
            <a:r>
              <a:rPr lang="tr-TR" sz="1600" b="1" i="1" dirty="0">
                <a:solidFill>
                  <a:srgbClr val="FF0000"/>
                </a:solidFill>
                <a:latin typeface="+mj-lt"/>
              </a:rPr>
              <a:t>%10 </a:t>
            </a:r>
            <a:r>
              <a:rPr lang="tr-TR" sz="1600" i="1" dirty="0">
                <a:latin typeface="+mj-lt"/>
              </a:rPr>
              <a:t>- Kurumlar Vergisi Kanunu ile diğer Kanunlardaki düzenlemeler uyarınca </a:t>
            </a:r>
            <a:r>
              <a:rPr lang="tr-TR" sz="1600" b="1" i="1" dirty="0">
                <a:latin typeface="+mj-lt"/>
              </a:rPr>
              <a:t>kurum kazancından indirim konusu yapılan istisna ve indirim tutarları</a:t>
            </a:r>
            <a:r>
              <a:rPr lang="tr-TR" sz="1600" i="1" dirty="0">
                <a:latin typeface="+mj-lt"/>
              </a:rPr>
              <a:t> ile aynı Kanun’un </a:t>
            </a:r>
            <a:r>
              <a:rPr lang="tr-TR" sz="1600" b="1" i="1" dirty="0">
                <a:latin typeface="+mj-lt"/>
              </a:rPr>
              <a:t>32/A maddesi kapsamında indirimli kurumlar vergisi matrahları</a:t>
            </a:r>
          </a:p>
        </p:txBody>
      </p:sp>
      <p:sp>
        <p:nvSpPr>
          <p:cNvPr id="15" name="Content Placeholder 3">
            <a:extLst>
              <a:ext uri="{FF2B5EF4-FFF2-40B4-BE49-F238E27FC236}">
                <a16:creationId xmlns:a16="http://schemas.microsoft.com/office/drawing/2014/main" id="{CBFEFF39-FAC1-4BE7-AF16-837D310AF283}"/>
              </a:ext>
            </a:extLst>
          </p:cNvPr>
          <p:cNvSpPr txBox="1">
            <a:spLocks/>
          </p:cNvSpPr>
          <p:nvPr/>
        </p:nvSpPr>
        <p:spPr>
          <a:xfrm>
            <a:off x="4332288" y="1257460"/>
            <a:ext cx="3529012" cy="43020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tr-TR" sz="1800" b="1" i="1" u="none" strike="noStrike" kern="1200" cap="none" spc="0" normalizeH="0" baseline="0" noProof="0" dirty="0">
                <a:ln>
                  <a:noFill/>
                </a:ln>
                <a:solidFill>
                  <a:srgbClr val="DF1E25"/>
                </a:solidFill>
                <a:effectLst/>
                <a:uLnTx/>
                <a:uFillTx/>
                <a:latin typeface="+mj-lt"/>
                <a:ea typeface="+mn-ea"/>
                <a:cs typeface="+mn-cs"/>
              </a:rPr>
              <a:t>Beyan ve ödeme</a:t>
            </a:r>
            <a:endParaRPr kumimoji="0" lang="en-US" sz="1800" b="1" i="1" u="none" strike="noStrike" kern="1200" cap="none" spc="0" normalizeH="0" baseline="0" noProof="0" dirty="0">
              <a:ln>
                <a:noFill/>
              </a:ln>
              <a:solidFill>
                <a:srgbClr val="DF1E25"/>
              </a:solidFill>
              <a:effectLst/>
              <a:uLnTx/>
              <a:uFillTx/>
              <a:latin typeface="+mj-lt"/>
              <a:ea typeface="+mn-ea"/>
              <a:cs typeface="+mn-cs"/>
            </a:endParaRPr>
          </a:p>
          <a:p>
            <a:pPr lvl="2">
              <a:spcBef>
                <a:spcPts val="600"/>
              </a:spcBef>
              <a:buClr>
                <a:srgbClr val="000000"/>
              </a:buClr>
            </a:pPr>
            <a:r>
              <a:rPr lang="tr-TR" i="1" dirty="0">
                <a:solidFill>
                  <a:srgbClr val="000000"/>
                </a:solidFill>
                <a:latin typeface="+mj-lt"/>
              </a:rPr>
              <a:t>Kurumlar vergisi beyan döneminde beyan</a:t>
            </a:r>
          </a:p>
          <a:p>
            <a:pPr lvl="2">
              <a:spcBef>
                <a:spcPts val="600"/>
              </a:spcBef>
              <a:buClr>
                <a:srgbClr val="000000"/>
              </a:buClr>
            </a:pPr>
            <a:r>
              <a:rPr lang="tr-TR" b="1" i="1" dirty="0">
                <a:solidFill>
                  <a:srgbClr val="000000"/>
                </a:solidFill>
                <a:latin typeface="+mj-lt"/>
              </a:rPr>
              <a:t>İlk taksiti </a:t>
            </a:r>
            <a:r>
              <a:rPr lang="tr-TR" i="1" dirty="0">
                <a:solidFill>
                  <a:srgbClr val="000000"/>
                </a:solidFill>
                <a:latin typeface="+mj-lt"/>
              </a:rPr>
              <a:t>kurumlar vergisinin ödeme süresi içinde (30.04.2023’e kadar), </a:t>
            </a:r>
            <a:r>
              <a:rPr lang="tr-TR" b="1" i="1" dirty="0">
                <a:solidFill>
                  <a:srgbClr val="000000"/>
                </a:solidFill>
                <a:latin typeface="+mj-lt"/>
              </a:rPr>
              <a:t>ikinci taksiti </a:t>
            </a:r>
            <a:r>
              <a:rPr lang="tr-TR" i="1" dirty="0">
                <a:solidFill>
                  <a:srgbClr val="000000"/>
                </a:solidFill>
                <a:latin typeface="+mj-lt"/>
              </a:rPr>
              <a:t>bu süreyi takip eden dördüncü ayda (31.08.2023’e) ödeme</a:t>
            </a:r>
          </a:p>
          <a:p>
            <a:pPr lvl="2">
              <a:spcBef>
                <a:spcPts val="600"/>
              </a:spcBef>
              <a:buClr>
                <a:srgbClr val="000000"/>
              </a:buClr>
            </a:pPr>
            <a:r>
              <a:rPr lang="tr-TR" sz="1600" b="1" i="1" dirty="0">
                <a:latin typeface="+mj-lt"/>
              </a:rPr>
              <a:t>Özel hesap dönemi </a:t>
            </a:r>
            <a:r>
              <a:rPr lang="tr-TR" sz="1600" i="1" dirty="0">
                <a:latin typeface="+mj-lt"/>
              </a:rPr>
              <a:t>tayin edilen mükelleflerde vergi, 2023 yılı içinde sona eren hesap dönemi için verilmesi gereken beyannamelerde gösterilmek suretiyle uygulanacaktır.</a:t>
            </a:r>
          </a:p>
          <a:p>
            <a:pPr lvl="2">
              <a:spcBef>
                <a:spcPts val="600"/>
              </a:spcBef>
              <a:buClr>
                <a:srgbClr val="000000"/>
              </a:buClr>
            </a:pPr>
            <a:endParaRPr lang="tr-TR" i="1" dirty="0">
              <a:solidFill>
                <a:srgbClr val="000000"/>
              </a:solidFill>
              <a:latin typeface="+mj-lt"/>
            </a:endParaRPr>
          </a:p>
          <a:p>
            <a:pPr marL="0" marR="0" lvl="1"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0" i="1" u="none" strike="noStrike" kern="1200" cap="none" spc="0" normalizeH="0" baseline="0" noProof="0" dirty="0">
              <a:ln>
                <a:noFill/>
              </a:ln>
              <a:solidFill>
                <a:srgbClr val="000000"/>
              </a:solidFill>
              <a:effectLst/>
              <a:uLnTx/>
              <a:uFillTx/>
              <a:latin typeface="+mj-lt"/>
              <a:ea typeface="+mn-ea"/>
              <a:cs typeface="+mn-cs"/>
            </a:endParaRPr>
          </a:p>
        </p:txBody>
      </p:sp>
      <p:sp>
        <p:nvSpPr>
          <p:cNvPr id="16" name="Content Placeholder 7">
            <a:extLst>
              <a:ext uri="{FF2B5EF4-FFF2-40B4-BE49-F238E27FC236}">
                <a16:creationId xmlns:a16="http://schemas.microsoft.com/office/drawing/2014/main" id="{098826AB-FC59-40DA-B2A6-BF457F16B6E4}"/>
              </a:ext>
            </a:extLst>
          </p:cNvPr>
          <p:cNvSpPr txBox="1">
            <a:spLocks/>
          </p:cNvSpPr>
          <p:nvPr/>
        </p:nvSpPr>
        <p:spPr>
          <a:xfrm>
            <a:off x="8220076" y="1257461"/>
            <a:ext cx="3529012" cy="465838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spcAft>
                <a:spcPts val="1200"/>
              </a:spcAft>
            </a:pPr>
            <a:r>
              <a:rPr lang="tr-TR" sz="1800" b="1" i="1" dirty="0">
                <a:solidFill>
                  <a:srgbClr val="DF1E25"/>
                </a:solidFill>
                <a:latin typeface="+mj-lt"/>
              </a:rPr>
              <a:t>Diğer konular</a:t>
            </a:r>
          </a:p>
          <a:p>
            <a:pPr lvl="2">
              <a:spcBef>
                <a:spcPts val="600"/>
              </a:spcBef>
              <a:buClr>
                <a:srgbClr val="000000"/>
              </a:buClr>
            </a:pPr>
            <a:r>
              <a:rPr lang="tr-TR" i="1" dirty="0">
                <a:solidFill>
                  <a:srgbClr val="000000"/>
                </a:solidFill>
                <a:latin typeface="+mj-lt"/>
              </a:rPr>
              <a:t>Dönem kazancı ile ilişkilendirilmeksizin hesaplanıp ödenir</a:t>
            </a:r>
          </a:p>
          <a:p>
            <a:pPr lvl="2">
              <a:spcBef>
                <a:spcPts val="600"/>
              </a:spcBef>
              <a:buClr>
                <a:srgbClr val="000000"/>
              </a:buClr>
            </a:pPr>
            <a:r>
              <a:rPr lang="tr-TR" i="1" dirty="0">
                <a:solidFill>
                  <a:srgbClr val="000000"/>
                </a:solidFill>
                <a:latin typeface="+mj-lt"/>
              </a:rPr>
              <a:t>Beyannamede zarar çıksa veya geçmiş yıl zararının mahsubu nedeniyle matrah oluşmasa da vergi ödenir</a:t>
            </a:r>
          </a:p>
          <a:p>
            <a:pPr lvl="2">
              <a:spcBef>
                <a:spcPts val="600"/>
              </a:spcBef>
              <a:buClr>
                <a:srgbClr val="000000"/>
              </a:buClr>
            </a:pPr>
            <a:r>
              <a:rPr lang="tr-TR" i="1" dirty="0">
                <a:solidFill>
                  <a:srgbClr val="000000"/>
                </a:solidFill>
                <a:latin typeface="+mj-lt"/>
              </a:rPr>
              <a:t>Ek vergi gider ve indirim olarak dikkate alınamaz </a:t>
            </a:r>
            <a:r>
              <a:rPr lang="tr-TR" b="1" i="1" dirty="0">
                <a:solidFill>
                  <a:srgbClr val="000000"/>
                </a:solidFill>
                <a:latin typeface="+mj-lt"/>
              </a:rPr>
              <a:t>(KKEG)</a:t>
            </a:r>
            <a:r>
              <a:rPr lang="tr-TR" i="1" dirty="0">
                <a:solidFill>
                  <a:srgbClr val="000000"/>
                </a:solidFill>
                <a:latin typeface="+mj-lt"/>
              </a:rPr>
              <a:t>, hiçbir vergiden mahsup edilemez</a:t>
            </a:r>
          </a:p>
          <a:p>
            <a:pPr lvl="2">
              <a:spcBef>
                <a:spcPts val="600"/>
              </a:spcBef>
              <a:buClr>
                <a:srgbClr val="000000"/>
              </a:buClr>
            </a:pPr>
            <a:r>
              <a:rPr lang="tr-TR" i="1" dirty="0">
                <a:solidFill>
                  <a:srgbClr val="000000"/>
                </a:solidFill>
                <a:latin typeface="+mj-lt"/>
              </a:rPr>
              <a:t>2022 yılında matrah artırımı yapılması, </a:t>
            </a:r>
            <a:r>
              <a:rPr lang="tr-TR" sz="1600" dirty="0">
                <a:latin typeface="+mj-lt"/>
              </a:rPr>
              <a:t>%10’luk </a:t>
            </a:r>
            <a:r>
              <a:rPr lang="tr-TR" i="1" dirty="0">
                <a:solidFill>
                  <a:srgbClr val="000000"/>
                </a:solidFill>
                <a:latin typeface="+mj-lt"/>
              </a:rPr>
              <a:t>ek vergi yönünden </a:t>
            </a:r>
            <a:r>
              <a:rPr lang="tr-TR" b="1" i="1" dirty="0">
                <a:solidFill>
                  <a:srgbClr val="FF0000"/>
                </a:solidFill>
                <a:latin typeface="+mj-lt"/>
              </a:rPr>
              <a:t>incelemeye engel değil</a:t>
            </a:r>
            <a:endParaRPr lang="en-US" b="1" i="1" dirty="0">
              <a:solidFill>
                <a:srgbClr val="FF0000"/>
              </a:solidFill>
              <a:latin typeface="+mj-lt"/>
            </a:endParaRPr>
          </a:p>
        </p:txBody>
      </p:sp>
    </p:spTree>
    <p:extLst>
      <p:ext uri="{BB962C8B-B14F-4D97-AF65-F5344CB8AC3E}">
        <p14:creationId xmlns:p14="http://schemas.microsoft.com/office/powerpoint/2010/main" val="583672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CE5DF-9D43-504B-BECC-B896E2703357}"/>
              </a:ext>
            </a:extLst>
          </p:cNvPr>
          <p:cNvSpPr>
            <a:spLocks noGrp="1"/>
          </p:cNvSpPr>
          <p:nvPr>
            <p:ph type="title"/>
          </p:nvPr>
        </p:nvSpPr>
        <p:spPr>
          <a:xfrm>
            <a:off x="527901" y="432001"/>
            <a:ext cx="10825899" cy="418722"/>
          </a:xfrm>
        </p:spPr>
        <p:txBody>
          <a:bodyPr>
            <a:noAutofit/>
          </a:bodyPr>
          <a:lstStyle/>
          <a:p>
            <a:r>
              <a:rPr lang="tr-TR" sz="2400" b="1" i="1" dirty="0">
                <a:solidFill>
                  <a:srgbClr val="000000"/>
                </a:solidFill>
                <a:latin typeface="Georgia" panose="02040502050405020303" pitchFamily="18" charset="0"/>
              </a:rPr>
              <a:t>Vergiye Tabi İndirim ve İstisnalar - 1</a:t>
            </a:r>
            <a:endParaRPr lang="en-US" sz="2400" b="1" i="1"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9D3FE8B0-9DAB-4971-A627-AA6B0CDCD432}"/>
              </a:ext>
            </a:extLst>
          </p:cNvPr>
          <p:cNvSpPr>
            <a:spLocks noGrp="1"/>
          </p:cNvSpPr>
          <p:nvPr>
            <p:ph type="sldNum" sz="quarter" idx="12"/>
          </p:nvPr>
        </p:nvSpPr>
        <p:spPr/>
        <p:txBody>
          <a:bodyPr/>
          <a:lstStyle/>
          <a:p>
            <a:fld id="{CB8C99DF-0287-4D38-B5F4-1FC09B2451E1}" type="slidenum">
              <a:rPr lang="en-US" smtClean="0"/>
              <a:pPr/>
              <a:t>9</a:t>
            </a:fld>
            <a:endParaRPr lang="en-US"/>
          </a:p>
        </p:txBody>
      </p:sp>
      <p:sp>
        <p:nvSpPr>
          <p:cNvPr id="5" name="Date Placeholder 4">
            <a:extLst>
              <a:ext uri="{FF2B5EF4-FFF2-40B4-BE49-F238E27FC236}">
                <a16:creationId xmlns:a16="http://schemas.microsoft.com/office/drawing/2014/main" id="{71594EA6-76D8-4026-B8D4-AE840D3BB87E}"/>
              </a:ext>
            </a:extLst>
          </p:cNvPr>
          <p:cNvSpPr>
            <a:spLocks noGrp="1"/>
          </p:cNvSpPr>
          <p:nvPr>
            <p:ph type="dt" sz="half" idx="10"/>
          </p:nvPr>
        </p:nvSpPr>
        <p:spPr/>
        <p:txBody>
          <a:bodyPr/>
          <a:lstStyle/>
          <a:p>
            <a:endParaRPr lang="en-US"/>
          </a:p>
        </p:txBody>
      </p:sp>
      <p:sp>
        <p:nvSpPr>
          <p:cNvPr id="9" name="Rectangle 4">
            <a:extLst>
              <a:ext uri="{FF2B5EF4-FFF2-40B4-BE49-F238E27FC236}">
                <a16:creationId xmlns:a16="http://schemas.microsoft.com/office/drawing/2014/main" id="{90EE646C-C53D-544D-EE45-CD694E72FD2C}"/>
              </a:ext>
            </a:extLst>
          </p:cNvPr>
          <p:cNvSpPr/>
          <p:nvPr/>
        </p:nvSpPr>
        <p:spPr>
          <a:xfrm>
            <a:off x="0" y="942159"/>
            <a:ext cx="11826241" cy="4571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ectangle 12">
            <a:extLst>
              <a:ext uri="{FF2B5EF4-FFF2-40B4-BE49-F238E27FC236}">
                <a16:creationId xmlns:a16="http://schemas.microsoft.com/office/drawing/2014/main" id="{BF1A5C58-3552-A651-047E-81DA3A5826F0}"/>
              </a:ext>
            </a:extLst>
          </p:cNvPr>
          <p:cNvSpPr/>
          <p:nvPr/>
        </p:nvSpPr>
        <p:spPr>
          <a:xfrm>
            <a:off x="0" y="0"/>
            <a:ext cx="265339" cy="26533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3" name="Rectangle 6">
            <a:extLst>
              <a:ext uri="{FF2B5EF4-FFF2-40B4-BE49-F238E27FC236}">
                <a16:creationId xmlns:a16="http://schemas.microsoft.com/office/drawing/2014/main" id="{E3EC6274-6C2A-7AC4-5C6A-8643BACBB6FB}"/>
              </a:ext>
            </a:extLst>
          </p:cNvPr>
          <p:cNvSpPr/>
          <p:nvPr/>
        </p:nvSpPr>
        <p:spPr>
          <a:xfrm>
            <a:off x="11463616" y="576400"/>
            <a:ext cx="365759" cy="365759"/>
          </a:xfrm>
          <a:prstGeom prst="rect">
            <a:avLst/>
          </a:prstGeom>
          <a:solidFill>
            <a:srgbClr val="DB546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4" name="Rectangle 9">
            <a:extLst>
              <a:ext uri="{FF2B5EF4-FFF2-40B4-BE49-F238E27FC236}">
                <a16:creationId xmlns:a16="http://schemas.microsoft.com/office/drawing/2014/main" id="{C627C205-821B-FF84-50C4-E4EA36672C80}"/>
              </a:ext>
            </a:extLst>
          </p:cNvPr>
          <p:cNvSpPr/>
          <p:nvPr/>
        </p:nvSpPr>
        <p:spPr>
          <a:xfrm>
            <a:off x="11823109" y="193074"/>
            <a:ext cx="365759" cy="365759"/>
          </a:xfrm>
          <a:prstGeom prst="rect">
            <a:avLst/>
          </a:prstGeom>
          <a:solidFill>
            <a:srgbClr val="DF1E2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aphicFrame>
        <p:nvGraphicFramePr>
          <p:cNvPr id="10" name="Table 9">
            <a:extLst>
              <a:ext uri="{FF2B5EF4-FFF2-40B4-BE49-F238E27FC236}">
                <a16:creationId xmlns:a16="http://schemas.microsoft.com/office/drawing/2014/main" id="{E194C97E-D30C-4780-B710-A442A80FB3F3}"/>
              </a:ext>
            </a:extLst>
          </p:cNvPr>
          <p:cNvGraphicFramePr>
            <a:graphicFrameLocks noGrp="1"/>
          </p:cNvGraphicFramePr>
          <p:nvPr>
            <p:extLst>
              <p:ext uri="{D42A27DB-BD31-4B8C-83A1-F6EECF244321}">
                <p14:modId xmlns:p14="http://schemas.microsoft.com/office/powerpoint/2010/main" val="1102393828"/>
              </p:ext>
            </p:extLst>
          </p:nvPr>
        </p:nvGraphicFramePr>
        <p:xfrm>
          <a:off x="530352" y="1353638"/>
          <a:ext cx="11130706" cy="4719298"/>
        </p:xfrm>
        <a:graphic>
          <a:graphicData uri="http://schemas.openxmlformats.org/drawingml/2006/table">
            <a:tbl>
              <a:tblPr/>
              <a:tblGrid>
                <a:gridCol w="9678148">
                  <a:extLst>
                    <a:ext uri="{9D8B030D-6E8A-4147-A177-3AD203B41FA5}">
                      <a16:colId xmlns:a16="http://schemas.microsoft.com/office/drawing/2014/main" val="3339651531"/>
                    </a:ext>
                  </a:extLst>
                </a:gridCol>
                <a:gridCol w="1452558">
                  <a:extLst>
                    <a:ext uri="{9D8B030D-6E8A-4147-A177-3AD203B41FA5}">
                      <a16:colId xmlns:a16="http://schemas.microsoft.com/office/drawing/2014/main" val="1139805324"/>
                    </a:ext>
                  </a:extLst>
                </a:gridCol>
              </a:tblGrid>
              <a:tr h="4259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l" fontAlgn="base"/>
                      <a:r>
                        <a:rPr lang="tr-TR" sz="1400" b="1" i="1" noProof="0" dirty="0">
                          <a:solidFill>
                            <a:schemeClr val="tx1"/>
                          </a:solidFill>
                          <a:effectLst/>
                          <a:latin typeface="Georgia" panose="02040502050405020303" pitchFamily="18" charset="0"/>
                        </a:rPr>
                        <a:t>İndirim ve İstisnanın Türü</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7588">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fontAlgn="base"/>
                      <a:r>
                        <a:rPr lang="tr-TR" sz="1400" b="1" i="1" noProof="0" dirty="0">
                          <a:solidFill>
                            <a:schemeClr val="tx1"/>
                          </a:solidFill>
                          <a:latin typeface="Georgia" panose="02040502050405020303" pitchFamily="18" charset="0"/>
                        </a:rPr>
                        <a:t>Vergi Oranı (%)</a:t>
                      </a:r>
                      <a:endParaRPr lang="tr-TR" sz="1400" b="1" i="1" noProof="0" dirty="0">
                        <a:solidFill>
                          <a:schemeClr val="tx1"/>
                        </a:solidFill>
                        <a:effectLst/>
                        <a:latin typeface="Georgia" panose="02040502050405020303" pitchFamily="18" charset="0"/>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7588">
                        <a:lumMod val="60000"/>
                        <a:lumOff val="40000"/>
                      </a:srgbClr>
                    </a:solidFill>
                  </a:tcPr>
                </a:tc>
                <a:extLst>
                  <a:ext uri="{0D108BD9-81ED-4DB2-BD59-A6C34878D82A}">
                    <a16:rowId xmlns:a16="http://schemas.microsoft.com/office/drawing/2014/main" val="2829803648"/>
                  </a:ext>
                </a:extLst>
              </a:tr>
              <a:tr h="4147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fontAlgn="base"/>
                      <a:r>
                        <a:rPr lang="tr-TR" sz="1400" i="1" noProof="0" dirty="0">
                          <a:latin typeface="+mj-lt"/>
                        </a:rPr>
                        <a:t>İndirimli kurumlar vergisi matrahı </a:t>
                      </a:r>
                      <a:r>
                        <a:rPr lang="tr-TR" sz="1400" i="1" noProof="0" dirty="0">
                          <a:solidFill>
                            <a:srgbClr val="FF0000"/>
                          </a:solidFill>
                          <a:latin typeface="+mj-lt"/>
                        </a:rPr>
                        <a:t>(KVK Md. 32/A)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0505726"/>
                  </a:ext>
                </a:extLst>
              </a:tr>
              <a:tr h="414746">
                <a:tc>
                  <a:txBody>
                    <a:bodyPr/>
                    <a:lstStyle/>
                    <a:p>
                      <a:pPr fontAlgn="base"/>
                      <a:r>
                        <a:rPr lang="tr-TR" sz="1400" i="1" noProof="0" dirty="0">
                          <a:latin typeface="+mj-lt"/>
                        </a:rPr>
                        <a:t>Ar-Ge ve Tasarım indirimi </a:t>
                      </a:r>
                      <a:r>
                        <a:rPr lang="tr-TR" sz="1400" i="1" noProof="0" dirty="0">
                          <a:solidFill>
                            <a:srgbClr val="FF0000"/>
                          </a:solidFill>
                          <a:latin typeface="+mj-lt"/>
                        </a:rPr>
                        <a:t>(5746 Sayılı Kanun Md. 3)</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09172496"/>
                  </a:ext>
                </a:extLst>
              </a:tr>
              <a:tr h="414746">
                <a:tc>
                  <a:txBody>
                    <a:bodyPr/>
                    <a:lstStyle/>
                    <a:p>
                      <a:pPr fontAlgn="base"/>
                      <a:r>
                        <a:rPr lang="tr-TR" sz="1400" i="1" noProof="0" dirty="0">
                          <a:latin typeface="+mj-lt"/>
                        </a:rPr>
                        <a:t>Teknoloji Geliştirme Bölgeleri kazanç istisnası </a:t>
                      </a:r>
                      <a:r>
                        <a:rPr lang="tr-TR" sz="1400" i="1" noProof="0" dirty="0">
                          <a:solidFill>
                            <a:srgbClr val="FF0000"/>
                          </a:solidFill>
                          <a:latin typeface="+mj-lt"/>
                        </a:rPr>
                        <a:t>(TGBK Geçici Md. 2)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023422"/>
                  </a:ext>
                </a:extLst>
              </a:tr>
              <a:tr h="0">
                <a:tc>
                  <a:txBody>
                    <a:bodyPr/>
                    <a:lstStyle/>
                    <a:p>
                      <a:pPr fontAlgn="base"/>
                      <a:r>
                        <a:rPr lang="tr-TR" sz="1400" i="1" noProof="0" dirty="0">
                          <a:latin typeface="+mj-lt"/>
                        </a:rPr>
                        <a:t>Nakit sermaye artışı faiz indirimi </a:t>
                      </a:r>
                      <a:r>
                        <a:rPr lang="tr-TR" sz="1400" i="1" noProof="0" dirty="0">
                          <a:solidFill>
                            <a:srgbClr val="FF0000"/>
                          </a:solidFill>
                          <a:latin typeface="+mj-lt"/>
                        </a:rPr>
                        <a:t>(KVK Md. 10/1-ı)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6334966"/>
                  </a:ext>
                </a:extLst>
              </a:tr>
              <a:tr h="0">
                <a:tc>
                  <a:txBody>
                    <a:bodyPr/>
                    <a:lstStyle/>
                    <a:p>
                      <a:pPr fontAlgn="base"/>
                      <a:r>
                        <a:rPr lang="tr-TR" sz="1400" b="0" i="1" noProof="0" dirty="0">
                          <a:solidFill>
                            <a:schemeClr val="tx1"/>
                          </a:solidFill>
                          <a:effectLst/>
                          <a:latin typeface="+mj-lt"/>
                        </a:rPr>
                        <a:t>Serbest bölge kazanç istisnası </a:t>
                      </a:r>
                      <a:r>
                        <a:rPr lang="tr-TR" sz="1400" b="0" i="1" noProof="0" dirty="0">
                          <a:solidFill>
                            <a:srgbClr val="FF0000"/>
                          </a:solidFill>
                          <a:effectLst/>
                          <a:latin typeface="+mj-lt"/>
                        </a:rPr>
                        <a:t>(SBK Geçici Md. 3)</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28167604"/>
                  </a:ext>
                </a:extLst>
              </a:tr>
              <a:tr h="414746">
                <a:tc>
                  <a:txBody>
                    <a:bodyPr/>
                    <a:lstStyle/>
                    <a:p>
                      <a:pPr fontAlgn="base"/>
                      <a:r>
                        <a:rPr lang="tr-TR" sz="1400" i="1" noProof="0" dirty="0">
                          <a:latin typeface="+mj-lt"/>
                        </a:rPr>
                        <a:t>Taşınmaz ve iştirak satış kazancı istisnası </a:t>
                      </a:r>
                      <a:r>
                        <a:rPr lang="tr-TR" sz="1400" i="1" noProof="0" dirty="0">
                          <a:solidFill>
                            <a:srgbClr val="FF0000"/>
                          </a:solidFill>
                          <a:latin typeface="+mj-lt"/>
                        </a:rPr>
                        <a:t>(KVK Md. 5/1-e)</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8935500"/>
                  </a:ext>
                </a:extLst>
              </a:tr>
              <a:tr h="414746">
                <a:tc>
                  <a:txBody>
                    <a:bodyPr/>
                    <a:lstStyle/>
                    <a:p>
                      <a:pPr fontAlgn="base"/>
                      <a:r>
                        <a:rPr lang="tr-TR" sz="1400" i="1" noProof="0" dirty="0">
                          <a:latin typeface="+mj-lt"/>
                        </a:rPr>
                        <a:t>Yurtdışı iştirak kazançları istisnası </a:t>
                      </a:r>
                      <a:r>
                        <a:rPr lang="tr-TR" sz="1400" i="1" noProof="0" dirty="0">
                          <a:solidFill>
                            <a:srgbClr val="0070C0"/>
                          </a:solidFill>
                          <a:latin typeface="+mj-lt"/>
                        </a:rPr>
                        <a:t>(%15’ten az vergi yükü taşıyan) </a:t>
                      </a:r>
                      <a:r>
                        <a:rPr lang="tr-TR" sz="1400" i="1" noProof="0" dirty="0">
                          <a:solidFill>
                            <a:srgbClr val="FF0000"/>
                          </a:solidFill>
                          <a:latin typeface="+mj-lt"/>
                        </a:rPr>
                        <a:t>(KVK Md. 5/1-b)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4867546"/>
                  </a:ext>
                </a:extLst>
              </a:tr>
              <a:tr h="414746">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Yurtdışı şube kazançları istisnası </a:t>
                      </a:r>
                      <a:r>
                        <a:rPr lang="tr-TR" sz="1400" i="1" noProof="0" dirty="0">
                          <a:solidFill>
                            <a:srgbClr val="0070C0"/>
                          </a:solidFill>
                          <a:latin typeface="+mj-lt"/>
                        </a:rPr>
                        <a:t>(%15’ten az vergi yükü taşıyan) </a:t>
                      </a:r>
                      <a:r>
                        <a:rPr lang="tr-TR" sz="1400" i="1" noProof="0" dirty="0">
                          <a:solidFill>
                            <a:srgbClr val="FF0000"/>
                          </a:solidFill>
                          <a:latin typeface="+mj-lt"/>
                        </a:rPr>
                        <a:t>(KVK Md. 5/1-g)</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45340113"/>
                  </a:ext>
                </a:extLst>
              </a:tr>
              <a:tr h="414746">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Yurtdışı inşaat ve onarma işleri kazanç istisnası </a:t>
                      </a:r>
                      <a:r>
                        <a:rPr lang="tr-TR" sz="1400" i="1" noProof="0" dirty="0">
                          <a:solidFill>
                            <a:srgbClr val="0070C0"/>
                          </a:solidFill>
                          <a:latin typeface="+mj-lt"/>
                        </a:rPr>
                        <a:t>(%15’ten az vergi yükü taşıyan) </a:t>
                      </a:r>
                      <a:r>
                        <a:rPr lang="tr-TR" sz="1400" i="1" noProof="0" dirty="0">
                          <a:solidFill>
                            <a:srgbClr val="FF0000"/>
                          </a:solidFill>
                          <a:latin typeface="+mj-lt"/>
                        </a:rPr>
                        <a:t>(KVK Md. 5/1-h)</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85861267"/>
                  </a:ext>
                </a:extLst>
              </a:tr>
              <a:tr h="414746">
                <a:tc>
                  <a:txBody>
                    <a:bodyPr/>
                    <a:lstStyle/>
                    <a:p>
                      <a:pPr marL="0" marR="0" lvl="0" indent="0" algn="l" defTabSz="914126" rtl="0" eaLnBrk="1" fontAlgn="base" latinLnBrk="0" hangingPunct="1">
                        <a:lnSpc>
                          <a:spcPct val="100000"/>
                        </a:lnSpc>
                        <a:spcBef>
                          <a:spcPts val="0"/>
                        </a:spcBef>
                        <a:spcAft>
                          <a:spcPts val="0"/>
                        </a:spcAft>
                        <a:buClrTx/>
                        <a:buSzTx/>
                        <a:buFontTx/>
                        <a:buNone/>
                        <a:tabLst/>
                        <a:defRPr/>
                      </a:pPr>
                      <a:r>
                        <a:rPr lang="tr-TR" sz="1400" i="1" noProof="0" dirty="0">
                          <a:latin typeface="+mj-lt"/>
                        </a:rPr>
                        <a:t>Yurtdışı iştirak hisseleri satış kazançları istisnası </a:t>
                      </a:r>
                      <a:r>
                        <a:rPr lang="tr-TR" sz="1400" i="1" noProof="0" dirty="0">
                          <a:solidFill>
                            <a:srgbClr val="FF0000"/>
                          </a:solidFill>
                          <a:latin typeface="+mj-lt"/>
                        </a:rPr>
                        <a:t>(KVK Md. 5/1-c) </a:t>
                      </a:r>
                      <a:endParaRPr lang="tr-TR" sz="1400" b="1" i="1" noProof="0" dirty="0">
                        <a:solidFill>
                          <a:srgbClr val="FF0000"/>
                        </a:solidFill>
                        <a:effectLst/>
                        <a:latin typeface="+mj-lt"/>
                      </a:endParaRP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tr-TR" sz="1400" b="0" i="1" u="none" strike="noStrike" kern="1200" cap="none" spc="0" normalizeH="0" baseline="0" noProof="0" dirty="0">
                          <a:ln>
                            <a:noFill/>
                          </a:ln>
                          <a:solidFill>
                            <a:srgbClr val="000000"/>
                          </a:solidFill>
                          <a:effectLst/>
                          <a:uLnTx/>
                          <a:uFillTx/>
                          <a:latin typeface="+mj-lt"/>
                          <a:ea typeface="+mn-ea"/>
                          <a:cs typeface="+mn-cs"/>
                        </a:rPr>
                        <a:t>10</a:t>
                      </a:r>
                    </a:p>
                  </a:txBody>
                  <a:tcPr marL="60876" marR="60876" marT="91315" marB="91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26778311"/>
                  </a:ext>
                </a:extLst>
              </a:tr>
            </a:tbl>
          </a:graphicData>
        </a:graphic>
      </p:graphicFrame>
    </p:spTree>
    <p:extLst>
      <p:ext uri="{BB962C8B-B14F-4D97-AF65-F5344CB8AC3E}">
        <p14:creationId xmlns:p14="http://schemas.microsoft.com/office/powerpoint/2010/main" val="2140333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LASTSLIDEVIEWED" val="569,2,Slide3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2.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3.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4.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5.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6.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docProps/app.xml><?xml version="1.0" encoding="utf-8"?>
<Properties xmlns="http://schemas.openxmlformats.org/officeDocument/2006/extended-properties" xmlns:vt="http://schemas.openxmlformats.org/officeDocument/2006/docPropsVTypes">
  <TotalTime>4502</TotalTime>
  <Words>5622</Words>
  <Application>Microsoft Office PowerPoint</Application>
  <PresentationFormat>Widescreen</PresentationFormat>
  <Paragraphs>960</Paragraphs>
  <Slides>61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Calibri Light</vt:lpstr>
      <vt:lpstr>Georgia</vt:lpstr>
      <vt:lpstr>Symbol</vt:lpstr>
      <vt:lpstr>Wingdings</vt:lpstr>
      <vt:lpstr>Office Theme</vt:lpstr>
      <vt:lpstr>2_PwC</vt:lpstr>
      <vt:lpstr>PowerPoint Presentation</vt:lpstr>
      <vt:lpstr>PowerPoint Presentation</vt:lpstr>
      <vt:lpstr>İçerik</vt:lpstr>
      <vt:lpstr>PowerPoint Presentation</vt:lpstr>
      <vt:lpstr>Yasal Düzenleme</vt:lpstr>
      <vt:lpstr>Ek Vergi Bir Bakışta …</vt:lpstr>
      <vt:lpstr>İndirim Konusu Yapılamayan İndirim ve İstisnaların Durumu</vt:lpstr>
      <vt:lpstr>Ek Vergi Bir Bakışta …</vt:lpstr>
      <vt:lpstr>Vergiye Tabi İndirim ve İstisnalar - 1</vt:lpstr>
      <vt:lpstr>Vergiye Tabi İndirim ve İstisnalar - 2</vt:lpstr>
      <vt:lpstr>Ek Vergi İstisnalar</vt:lpstr>
      <vt:lpstr>Ek Verginin Matrahı</vt:lpstr>
      <vt:lpstr>Ek Vergi Örnek</vt:lpstr>
      <vt:lpstr>Ek Vergi Örnek</vt:lpstr>
      <vt:lpstr>PowerPoint Presentation</vt:lpstr>
      <vt:lpstr>Ek Vergi İstisnadan Vazgeçilebilir mi?</vt:lpstr>
      <vt:lpstr>İKV Uygulamasında Yatırıma Katkının Kullanılma(ma)sı</vt:lpstr>
      <vt:lpstr>İKV Uygulamasında Yatırıma Katkının Kullanılma(ma)sı</vt:lpstr>
      <vt:lpstr>Vergi Anlaşmaları Açısından Ek Vergi</vt:lpstr>
      <vt:lpstr>Ek Vergi Anayasaya Uygun mu?</vt:lpstr>
      <vt:lpstr>PowerPoint Presentation</vt:lpstr>
      <vt:lpstr>Yıllar İtibariyle Matrah Artırımı</vt:lpstr>
      <vt:lpstr>Af Kanunları Kapsamı</vt:lpstr>
      <vt:lpstr>Matrah &amp; Vergi Artırımı</vt:lpstr>
      <vt:lpstr>Gelir ve Kurumlar Vergisinde Matrah Artırımı</vt:lpstr>
      <vt:lpstr>2022 Gelir ve Kurumlar Vergisi Matrah Artırımı 2022’ye Özgü Hükümler</vt:lpstr>
      <vt:lpstr>Matrah Artırımı 2022 Örnek</vt:lpstr>
      <vt:lpstr>Matrah Artırımı 2022 Örnek</vt:lpstr>
      <vt:lpstr>Matrah Artırımı 2022 Örnek</vt:lpstr>
      <vt:lpstr>İndirimli Oran Uygulamasında Koşullar</vt:lpstr>
      <vt:lpstr>Matrah Artırımı Eksik veya Fazla Beyan</vt:lpstr>
      <vt:lpstr>Gelir &amp; Kurumlar Vergisi Matrah Artırımı Diğer Konular</vt:lpstr>
      <vt:lpstr>Gelir ve Kurumlar Vergisi Stopajında Matrah Artırımı</vt:lpstr>
      <vt:lpstr>Gelir ve Kurumlar Vergisi Stopaj Vergi Artırımı</vt:lpstr>
      <vt:lpstr>Gelir ve Kurumlar Vergisi Stopaj Vergi Artırımı Diğer Konular</vt:lpstr>
      <vt:lpstr>Gelir ve Kurumlar Vergisi Stopaj Vergi Artırımı Hangi Kanun’a Göre Artırım?</vt:lpstr>
      <vt:lpstr>KDV Vergi Artırımı</vt:lpstr>
      <vt:lpstr>KDV Vergi Artırımı Diğer Konular</vt:lpstr>
      <vt:lpstr>İnceleme Aşamasındakilerin Matrah Artırımından Yararlanması</vt:lpstr>
      <vt:lpstr>Matrah &amp; Vergi Artırımı Beyan ve Ödeme</vt:lpstr>
      <vt:lpstr>PowerPoint Presentation</vt:lpstr>
      <vt:lpstr>İşletme Kayıtlarının Düzeltilmesi - 1</vt:lpstr>
      <vt:lpstr>İşletme Kayıtlarının Düzeltilmesi - 2</vt:lpstr>
      <vt:lpstr>İşletme Kayıtlarının Düzeltilmesi - 3</vt:lpstr>
      <vt:lpstr>İşletme Kayıtlarının Düzeltilmesi Kasa ve OCH Düzeltmesinden Kaynaklanan Zararın Mahsubu</vt:lpstr>
      <vt:lpstr>PowerPoint Presentation</vt:lpstr>
      <vt:lpstr>Kesinleşmiş Vergi Alacaklarının Yapılandırılması</vt:lpstr>
      <vt:lpstr>Kesinleşmemiş Vergi Alacaklarının Yapılandırılması</vt:lpstr>
      <vt:lpstr>Kesinleşmemiş Vergi Alacaklarının Yapılandırılması</vt:lpstr>
      <vt:lpstr>Kesinleşmiş Vergi Alacaklarının Yapılandırılması</vt:lpstr>
      <vt:lpstr>İnceleme ve Tarhiyat Aşamasındaki Alacaklarının Yapılandırılması</vt:lpstr>
      <vt:lpstr>İnceleme ve Tarhiyat Aşamasındaki Alacaklarının Yapılandırılması</vt:lpstr>
      <vt:lpstr>Pişmanlık ve Kendiliğinden Verilen Beyannameler Vergi Alacaklarının Yapılandırılması</vt:lpstr>
      <vt:lpstr>Başvuru ve Ödeme (Genel)</vt:lpstr>
      <vt:lpstr>Süresinde Ödenmeyen Taksitler</vt:lpstr>
      <vt:lpstr>PowerPoint Presentation</vt:lpstr>
      <vt:lpstr>7440 sayılı Kanun  Diğer Düzenlemeler</vt:lpstr>
      <vt:lpstr>7440 sayılı Kanun  Diğer Düzenlemeler</vt:lpstr>
      <vt:lpstr>7440 sayılı Kanun  Diğer Düzenlemeler</vt:lpstr>
      <vt:lpstr>Diğer Düzenlemeler</vt:lpstr>
      <vt:lpstr>Teşekkürler …</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Recep Biyik (TR)</dc:creator>
  <cp:lastModifiedBy>Mustafa Ozdemir (TR)</cp:lastModifiedBy>
  <cp:revision>125</cp:revision>
  <cp:lastPrinted>2023-04-04T16:14:13Z</cp:lastPrinted>
  <dcterms:created xsi:type="dcterms:W3CDTF">2023-03-17T09:53:14Z</dcterms:created>
  <dcterms:modified xsi:type="dcterms:W3CDTF">2023-04-25T12:43:06Z</dcterms:modified>
</cp:coreProperties>
</file>