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91" r:id="rId2"/>
    <p:sldId id="297" r:id="rId3"/>
    <p:sldId id="286" r:id="rId4"/>
    <p:sldId id="277" r:id="rId5"/>
    <p:sldId id="278" r:id="rId6"/>
    <p:sldId id="279" r:id="rId7"/>
    <p:sldId id="280" r:id="rId8"/>
    <p:sldId id="287" r:id="rId9"/>
    <p:sldId id="281" r:id="rId10"/>
    <p:sldId id="282" r:id="rId11"/>
    <p:sldId id="292" r:id="rId12"/>
    <p:sldId id="283" r:id="rId13"/>
    <p:sldId id="284" r:id="rId14"/>
    <p:sldId id="257" r:id="rId15"/>
    <p:sldId id="258" r:id="rId16"/>
    <p:sldId id="259" r:id="rId17"/>
    <p:sldId id="293" r:id="rId18"/>
    <p:sldId id="260" r:id="rId19"/>
    <p:sldId id="261" r:id="rId20"/>
    <p:sldId id="289" r:id="rId21"/>
    <p:sldId id="262" r:id="rId22"/>
    <p:sldId id="263" r:id="rId23"/>
    <p:sldId id="264" r:id="rId24"/>
    <p:sldId id="290" r:id="rId25"/>
    <p:sldId id="265" r:id="rId26"/>
    <p:sldId id="266" r:id="rId27"/>
    <p:sldId id="267" r:id="rId28"/>
    <p:sldId id="268" r:id="rId29"/>
    <p:sldId id="269" r:id="rId30"/>
    <p:sldId id="294" r:id="rId31"/>
    <p:sldId id="270" r:id="rId32"/>
    <p:sldId id="271" r:id="rId33"/>
    <p:sldId id="272" r:id="rId34"/>
    <p:sldId id="273" r:id="rId35"/>
    <p:sldId id="274" r:id="rId36"/>
    <p:sldId id="298" r:id="rId37"/>
    <p:sldId id="275" r:id="rId38"/>
    <p:sldId id="276" r:id="rId39"/>
    <p:sldId id="295"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8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2/24/2021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2/24/2021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pPr/>
              <a:t>2/24/2021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pPr/>
              <a:t>2/24/2021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pPr/>
              <a:t>2/24/2021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2/24/2021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pPr/>
              <a:t>2/24/2021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pPr/>
              <a:t>2/24/2021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2/24/2021</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1026" name="Picture 2" descr="https://www.olay.com.tr/wp-content/uploads/2020/09/Bursa-Tophan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5851525"/>
            <a:ext cx="18288000" cy="1219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8887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KAYDİ SİSTEME GEÇİŞ VE FAALİYETİ</a:t>
            </a:r>
            <a:endParaRPr lang="tr-TR" dirty="0"/>
          </a:p>
        </p:txBody>
      </p:sp>
      <p:sp>
        <p:nvSpPr>
          <p:cNvPr id="3" name="İçerik Yer Tutucusu 2"/>
          <p:cNvSpPr>
            <a:spLocks noGrp="1"/>
          </p:cNvSpPr>
          <p:nvPr>
            <p:ph idx="1"/>
          </p:nvPr>
        </p:nvSpPr>
        <p:spPr/>
        <p:txBody>
          <a:bodyPr/>
          <a:lstStyle/>
          <a:p>
            <a:r>
              <a:rPr lang="tr-TR" dirty="0"/>
              <a:t> </a:t>
            </a:r>
            <a:endParaRPr lang="tr-TR" dirty="0" smtClean="0"/>
          </a:p>
          <a:p>
            <a:endParaRPr lang="tr-TR" dirty="0"/>
          </a:p>
          <a:p>
            <a:r>
              <a:rPr lang="tr-TR" sz="2400" dirty="0" smtClean="0">
                <a:latin typeface="Arial" panose="020B0604020202020204" pitchFamily="34" charset="0"/>
                <a:cs typeface="Arial" panose="020B0604020202020204" pitchFamily="34" charset="0"/>
              </a:rPr>
              <a:t>1992 DEN İTİBAREN GELİŞMELER SONUCU MKK BUGÜNKÜ DURUMA GELMİŞTİR</a:t>
            </a:r>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MKK mevcut durum itibariyle pay senetleri, yatırım fonları, özel sektör borçlanma araçları, borsa yatırım fonları ve </a:t>
            </a:r>
            <a:r>
              <a:rPr lang="tr-TR" sz="2400" dirty="0" err="1">
                <a:latin typeface="Arial" panose="020B0604020202020204" pitchFamily="34" charset="0"/>
                <a:cs typeface="Arial" panose="020B0604020202020204" pitchFamily="34" charset="0"/>
              </a:rPr>
              <a:t>varantlar</a:t>
            </a:r>
            <a:r>
              <a:rPr lang="tr-TR" sz="2400" dirty="0">
                <a:latin typeface="Arial" panose="020B0604020202020204" pitchFamily="34" charset="0"/>
                <a:cs typeface="Arial" panose="020B0604020202020204" pitchFamily="34" charset="0"/>
              </a:rPr>
              <a:t> için merkezi saklama kuruluşu olarak faaliyetlerini sürdürmektedir.</a:t>
            </a:r>
          </a:p>
          <a:p>
            <a:r>
              <a:rPr lang="tr-TR" dirty="0"/>
              <a:t> </a:t>
            </a:r>
          </a:p>
          <a:p>
            <a:endParaRPr lang="tr-TR" dirty="0"/>
          </a:p>
        </p:txBody>
      </p:sp>
    </p:spTree>
    <p:extLst>
      <p:ext uri="{BB962C8B-B14F-4D97-AF65-F5344CB8AC3E}">
        <p14:creationId xmlns:p14="http://schemas.microsoft.com/office/powerpoint/2010/main" val="2638239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2050" name="Picture 2" descr="https://i.pinimg.com/originals/c9/63/99/c963993450185a5fd7e9f0376111168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1710988"/>
            <a:ext cx="36623625" cy="24412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7027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TÜRK TİCARET KANUNUNDA HİSSE SENETLERİ </a:t>
            </a:r>
            <a:endParaRPr lang="tr-TR" dirty="0"/>
          </a:p>
        </p:txBody>
      </p:sp>
      <p:sp>
        <p:nvSpPr>
          <p:cNvPr id="3" name="İçerik Yer Tutucusu 2"/>
          <p:cNvSpPr>
            <a:spLocks noGrp="1"/>
          </p:cNvSpPr>
          <p:nvPr>
            <p:ph idx="1"/>
          </p:nvPr>
        </p:nvSpPr>
        <p:spPr/>
        <p:txBody>
          <a:bodyPr/>
          <a:lstStyle/>
          <a:p>
            <a:r>
              <a:rPr lang="tr-TR" sz="2000" dirty="0" smtClean="0">
                <a:latin typeface="Arial" panose="020B0604020202020204" pitchFamily="34" charset="0"/>
                <a:cs typeface="Arial" panose="020B0604020202020204" pitchFamily="34" charset="0"/>
              </a:rPr>
              <a:t>2011 yılından beri tatbik edilmekte olan Türk Ticaret Kanununda </a:t>
            </a:r>
          </a:p>
          <a:p>
            <a:r>
              <a:rPr lang="tr-TR" sz="2000" dirty="0" smtClean="0">
                <a:latin typeface="Arial" panose="020B0604020202020204" pitchFamily="34" charset="0"/>
                <a:cs typeface="Arial" panose="020B0604020202020204" pitchFamily="34" charset="0"/>
              </a:rPr>
              <a:t>Hisse senetleri Nama ve Hamiline yazılı olarak düzenlenebilme hükmü getirilmiştir.</a:t>
            </a:r>
          </a:p>
          <a:p>
            <a:r>
              <a:rPr lang="tr-TR" sz="2000" dirty="0" smtClean="0">
                <a:latin typeface="Arial" panose="020B0604020202020204" pitchFamily="34" charset="0"/>
                <a:cs typeface="Arial" panose="020B0604020202020204" pitchFamily="34" charset="0"/>
              </a:rPr>
              <a:t>Nama Yazılı hisse senetleri ödendiği tarihten itibaren 3 (üç) ay içinde bastırılmak zorundadır. Hisse senedi defterinde takip edilir. </a:t>
            </a:r>
          </a:p>
          <a:p>
            <a:r>
              <a:rPr lang="tr-TR" sz="2000" dirty="0" smtClean="0">
                <a:latin typeface="Arial" panose="020B0604020202020204" pitchFamily="34" charset="0"/>
                <a:cs typeface="Arial" panose="020B0604020202020204" pitchFamily="34" charset="0"/>
              </a:rPr>
              <a:t>Hamiline yazılı hisse senetleri bastırılır ve ortaklara dağıtılır. Herhangi bir defterde kaydedilmez ve takip edilmez.</a:t>
            </a:r>
          </a:p>
          <a:p>
            <a:r>
              <a:rPr lang="tr-TR" sz="2000" dirty="0" smtClean="0">
                <a:latin typeface="Arial" panose="020B0604020202020204" pitchFamily="34" charset="0"/>
                <a:cs typeface="Arial" panose="020B0604020202020204" pitchFamily="34" charset="0"/>
              </a:rPr>
              <a:t>Tabii bunun bir çok mahzuru vardır. İşte bu mahzurları önlemek için hamiline hisse senetlerinin merkezi kayıt kuruluşuna kaydedilmesi için düzenleme yapılmıştır. </a:t>
            </a:r>
          </a:p>
          <a:p>
            <a:endParaRPr lang="tr-TR" sz="2000" dirty="0" smtClean="0">
              <a:latin typeface="Arial" panose="020B0604020202020204" pitchFamily="34" charset="0"/>
              <a:cs typeface="Arial" panose="020B0604020202020204" pitchFamily="34" charset="0"/>
            </a:endParaRPr>
          </a:p>
          <a:p>
            <a:endParaRPr lang="tr-TR" dirty="0"/>
          </a:p>
        </p:txBody>
      </p:sp>
    </p:spTree>
    <p:extLst>
      <p:ext uri="{BB962C8B-B14F-4D97-AF65-F5344CB8AC3E}">
        <p14:creationId xmlns:p14="http://schemas.microsoft.com/office/powerpoint/2010/main" val="1765508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7262 sayılı torba kanun ve hükümleri </a:t>
            </a:r>
            <a:endParaRPr lang="tr-TR" dirty="0"/>
          </a:p>
        </p:txBody>
      </p:sp>
      <p:sp>
        <p:nvSpPr>
          <p:cNvPr id="3" name="İçerik Yer Tutucusu 2"/>
          <p:cNvSpPr>
            <a:spLocks noGrp="1"/>
          </p:cNvSpPr>
          <p:nvPr>
            <p:ph idx="1"/>
          </p:nvPr>
        </p:nvSpPr>
        <p:spPr/>
        <p:txBody>
          <a:bodyPr>
            <a:normAutofit/>
          </a:bodyPr>
          <a:lstStyle/>
          <a:p>
            <a:endParaRPr lang="tr-TR" dirty="0" smtClean="0"/>
          </a:p>
          <a:p>
            <a:endParaRPr lang="tr-TR" sz="2000" dirty="0" smtClean="0">
              <a:latin typeface="Arial" panose="020B0604020202020204" pitchFamily="34" charset="0"/>
              <a:cs typeface="Arial" panose="020B0604020202020204" pitchFamily="34" charset="0"/>
            </a:endParaRPr>
          </a:p>
          <a:p>
            <a:r>
              <a:rPr lang="tr-TR" sz="2000" dirty="0" smtClean="0">
                <a:latin typeface="Arial" panose="020B0604020202020204" pitchFamily="34" charset="0"/>
                <a:cs typeface="Arial" panose="020B0604020202020204" pitchFamily="34" charset="0"/>
              </a:rPr>
              <a:t>31.12.2020 tarih ve 31.351 sayılı 5. mükerrer resmi gazetede yayımlanan 7262 sayılı torba yasada</a:t>
            </a:r>
          </a:p>
          <a:p>
            <a:r>
              <a:rPr lang="tr-TR" sz="2000" dirty="0" smtClean="0">
                <a:latin typeface="Arial" panose="020B0604020202020204" pitchFamily="34" charset="0"/>
                <a:cs typeface="Arial" panose="020B0604020202020204" pitchFamily="34" charset="0"/>
              </a:rPr>
              <a:t> Türk Ticaret Kanununun hamiline yazılı hisseleri  ile ilgili olarak 29-30 ve 31. inci maddeleri ile   TTK 417- 426 ve 486 </a:t>
            </a:r>
            <a:r>
              <a:rPr lang="tr-TR" sz="2000" dirty="0" err="1" smtClean="0">
                <a:latin typeface="Arial" panose="020B0604020202020204" pitchFamily="34" charset="0"/>
                <a:cs typeface="Arial" panose="020B0604020202020204" pitchFamily="34" charset="0"/>
              </a:rPr>
              <a:t>ıncı</a:t>
            </a:r>
            <a:r>
              <a:rPr lang="tr-TR" sz="2000" dirty="0" smtClean="0">
                <a:latin typeface="Arial" panose="020B0604020202020204" pitchFamily="34" charset="0"/>
                <a:cs typeface="Arial" panose="020B0604020202020204" pitchFamily="34" charset="0"/>
              </a:rPr>
              <a:t> maddelerinde  değişiklikler yapılarak yeni hükümler getirilmiştir. </a:t>
            </a:r>
          </a:p>
        </p:txBody>
      </p:sp>
    </p:spTree>
    <p:extLst>
      <p:ext uri="{BB962C8B-B14F-4D97-AF65-F5344CB8AC3E}">
        <p14:creationId xmlns:p14="http://schemas.microsoft.com/office/powerpoint/2010/main" val="1496873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7262 SAYILI YASA DEĞİŞİKLİĞİ</a:t>
            </a:r>
            <a:endParaRPr lang="tr-TR" dirty="0"/>
          </a:p>
        </p:txBody>
      </p:sp>
      <p:sp>
        <p:nvSpPr>
          <p:cNvPr id="3" name="İçerik Yer Tutucusu 2"/>
          <p:cNvSpPr>
            <a:spLocks noGrp="1"/>
          </p:cNvSpPr>
          <p:nvPr>
            <p:ph idx="1"/>
          </p:nvPr>
        </p:nvSpPr>
        <p:spPr/>
        <p:txBody>
          <a:bodyPr>
            <a:normAutofit/>
          </a:bodyPr>
          <a:lstStyle/>
          <a:p>
            <a:r>
              <a:rPr lang="tr-TR" sz="2400" dirty="0" smtClean="0">
                <a:latin typeface="Arial" panose="020B0604020202020204" pitchFamily="34" charset="0"/>
                <a:cs typeface="Arial" panose="020B0604020202020204" pitchFamily="34" charset="0"/>
              </a:rPr>
              <a:t>7262 </a:t>
            </a:r>
            <a:r>
              <a:rPr lang="tr-TR" sz="2400" dirty="0">
                <a:latin typeface="Arial" panose="020B0604020202020204" pitchFamily="34" charset="0"/>
                <a:cs typeface="Arial" panose="020B0604020202020204" pitchFamily="34" charset="0"/>
              </a:rPr>
              <a:t>Sayılı yasa </a:t>
            </a:r>
            <a:r>
              <a:rPr lang="tr-TR" sz="2400" dirty="0" smtClean="0">
                <a:latin typeface="Arial" panose="020B0604020202020204" pitchFamily="34" charset="0"/>
                <a:cs typeface="Arial" panose="020B0604020202020204" pitchFamily="34" charset="0"/>
              </a:rPr>
              <a:t>ile, Kısaca </a:t>
            </a:r>
            <a:r>
              <a:rPr lang="tr-TR" sz="2400" dirty="0">
                <a:latin typeface="Arial" panose="020B0604020202020204" pitchFamily="34" charset="0"/>
                <a:cs typeface="Arial" panose="020B0604020202020204" pitchFamily="34" charset="0"/>
              </a:rPr>
              <a:t>yapılan </a:t>
            </a:r>
            <a:r>
              <a:rPr lang="tr-TR" sz="2400" dirty="0" smtClean="0">
                <a:latin typeface="Arial" panose="020B0604020202020204" pitchFamily="34" charset="0"/>
                <a:cs typeface="Arial" panose="020B0604020202020204" pitchFamily="34" charset="0"/>
              </a:rPr>
              <a:t>değişiklik,</a:t>
            </a:r>
          </a:p>
          <a:p>
            <a:r>
              <a:rPr lang="tr-TR" sz="2400" dirty="0" smtClean="0">
                <a:latin typeface="Arial" panose="020B0604020202020204" pitchFamily="34" charset="0"/>
                <a:cs typeface="Arial" panose="020B0604020202020204" pitchFamily="34" charset="0"/>
              </a:rPr>
              <a:t> </a:t>
            </a:r>
            <a:r>
              <a:rPr lang="tr-TR" sz="2400" dirty="0">
                <a:latin typeface="Arial" panose="020B0604020202020204" pitchFamily="34" charset="0"/>
                <a:cs typeface="Arial" panose="020B0604020202020204" pitchFamily="34" charset="0"/>
              </a:rPr>
              <a:t>aile şirketleri ve halka kapalı anonim şirketlerde, </a:t>
            </a:r>
            <a:endParaRPr lang="tr-TR" sz="2400" dirty="0" smtClean="0">
              <a:latin typeface="Arial" panose="020B0604020202020204" pitchFamily="34" charset="0"/>
              <a:cs typeface="Arial" panose="020B0604020202020204" pitchFamily="34" charset="0"/>
            </a:endParaRPr>
          </a:p>
          <a:p>
            <a:r>
              <a:rPr lang="tr-TR" sz="2400" dirty="0" smtClean="0">
                <a:latin typeface="Arial" panose="020B0604020202020204" pitchFamily="34" charset="0"/>
                <a:cs typeface="Arial" panose="020B0604020202020204" pitchFamily="34" charset="0"/>
              </a:rPr>
              <a:t> </a:t>
            </a:r>
            <a:r>
              <a:rPr lang="tr-TR" sz="2400" dirty="0">
                <a:latin typeface="Arial" panose="020B0604020202020204" pitchFamily="34" charset="0"/>
                <a:cs typeface="Arial" panose="020B0604020202020204" pitchFamily="34" charset="0"/>
              </a:rPr>
              <a:t>hamiline yazılı pay sahiplerinin </a:t>
            </a:r>
            <a:r>
              <a:rPr lang="tr-TR" sz="2400" dirty="0" smtClean="0">
                <a:latin typeface="Arial" panose="020B0604020202020204" pitchFamily="34" charset="0"/>
                <a:cs typeface="Arial" panose="020B0604020202020204" pitchFamily="34" charset="0"/>
              </a:rPr>
              <a:t>Merkezi Kayıt Kuruluşuna </a:t>
            </a:r>
            <a:r>
              <a:rPr lang="tr-TR" sz="2400" dirty="0">
                <a:latin typeface="Arial" panose="020B0604020202020204" pitchFamily="34" charset="0"/>
                <a:cs typeface="Arial" panose="020B0604020202020204" pitchFamily="34" charset="0"/>
              </a:rPr>
              <a:t>bildirimini zorunlu kılmıştır</a:t>
            </a:r>
            <a:r>
              <a:rPr lang="tr-TR" sz="2400" dirty="0" smtClean="0">
                <a:latin typeface="Arial" panose="020B0604020202020204" pitchFamily="34" charset="0"/>
                <a:cs typeface="Arial" panose="020B0604020202020204" pitchFamily="34" charset="0"/>
              </a:rPr>
              <a:t>.</a:t>
            </a:r>
          </a:p>
          <a:p>
            <a:r>
              <a:rPr lang="tr-TR" sz="2400" dirty="0" smtClean="0">
                <a:latin typeface="Arial" panose="020B0604020202020204" pitchFamily="34" charset="0"/>
                <a:cs typeface="Arial" panose="020B0604020202020204" pitchFamily="34" charset="0"/>
              </a:rPr>
              <a:t> </a:t>
            </a:r>
            <a:r>
              <a:rPr lang="tr-TR" sz="2400" dirty="0">
                <a:latin typeface="Arial" panose="020B0604020202020204" pitchFamily="34" charset="0"/>
                <a:cs typeface="Arial" panose="020B0604020202020204" pitchFamily="34" charset="0"/>
              </a:rPr>
              <a:t>Bildirim yapılmazsa TTK. ’dan ve Kanundan doğan paya bağlı haklar, </a:t>
            </a:r>
            <a:endParaRPr lang="tr-TR" sz="2400" dirty="0" smtClean="0">
              <a:latin typeface="Arial" panose="020B0604020202020204" pitchFamily="34" charset="0"/>
              <a:cs typeface="Arial" panose="020B0604020202020204" pitchFamily="34" charset="0"/>
            </a:endParaRPr>
          </a:p>
          <a:p>
            <a:r>
              <a:rPr lang="tr-TR" sz="2400" b="1" dirty="0" smtClean="0">
                <a:latin typeface="Arial" panose="020B0604020202020204" pitchFamily="34" charset="0"/>
                <a:cs typeface="Arial" panose="020B0604020202020204" pitchFamily="34" charset="0"/>
              </a:rPr>
              <a:t>gerekli </a:t>
            </a:r>
            <a:r>
              <a:rPr lang="tr-TR" sz="2400" b="1" dirty="0">
                <a:latin typeface="Arial" panose="020B0604020202020204" pitchFamily="34" charset="0"/>
                <a:cs typeface="Arial" panose="020B0604020202020204" pitchFamily="34" charset="0"/>
              </a:rPr>
              <a:t>başvuru yapılıncaya kadar kullanılamayacaktır. </a:t>
            </a:r>
            <a:endParaRPr lang="tr-TR" sz="2400" dirty="0">
              <a:latin typeface="Arial" panose="020B0604020202020204" pitchFamily="34" charset="0"/>
              <a:cs typeface="Arial" panose="020B0604020202020204" pitchFamily="34" charset="0"/>
            </a:endParaRPr>
          </a:p>
          <a:p>
            <a:endParaRPr lang="tr-T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9470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PAY DEVİRLERİ VE MKK</a:t>
            </a:r>
            <a:endParaRPr lang="tr-TR" dirty="0"/>
          </a:p>
        </p:txBody>
      </p:sp>
      <p:sp>
        <p:nvSpPr>
          <p:cNvPr id="3" name="İçerik Yer Tutucusu 2"/>
          <p:cNvSpPr>
            <a:spLocks noGrp="1"/>
          </p:cNvSpPr>
          <p:nvPr>
            <p:ph idx="1"/>
          </p:nvPr>
        </p:nvSpPr>
        <p:spPr/>
        <p:txBody>
          <a:bodyPr>
            <a:normAutofit/>
          </a:bodyPr>
          <a:lstStyle/>
          <a:p>
            <a:endParaRPr lang="tr-TR" sz="2400" dirty="0" smtClean="0">
              <a:latin typeface="Arial" panose="020B0604020202020204" pitchFamily="34" charset="0"/>
              <a:cs typeface="Arial" panose="020B0604020202020204" pitchFamily="34" charset="0"/>
            </a:endParaRPr>
          </a:p>
          <a:p>
            <a:r>
              <a:rPr lang="tr-TR" sz="2400" dirty="0" smtClean="0">
                <a:latin typeface="Arial" panose="020B0604020202020204" pitchFamily="34" charset="0"/>
                <a:cs typeface="Arial" panose="020B0604020202020204" pitchFamily="34" charset="0"/>
              </a:rPr>
              <a:t>Pay </a:t>
            </a:r>
            <a:r>
              <a:rPr lang="tr-TR" sz="2400" dirty="0">
                <a:latin typeface="Arial" panose="020B0604020202020204" pitchFamily="34" charset="0"/>
                <a:cs typeface="Arial" panose="020B0604020202020204" pitchFamily="34" charset="0"/>
              </a:rPr>
              <a:t>devirleri MKK ya yapılacak bildirimle hüküm ifade edecektir. </a:t>
            </a:r>
            <a:endParaRPr lang="tr-TR" sz="2400" dirty="0" smtClean="0">
              <a:latin typeface="Arial" panose="020B0604020202020204" pitchFamily="34" charset="0"/>
              <a:cs typeface="Arial" panose="020B0604020202020204" pitchFamily="34" charset="0"/>
            </a:endParaRPr>
          </a:p>
          <a:p>
            <a:endParaRPr lang="tr-TR" sz="2400" dirty="0" smtClean="0">
              <a:latin typeface="Arial" panose="020B0604020202020204" pitchFamily="34" charset="0"/>
              <a:cs typeface="Arial" panose="020B0604020202020204" pitchFamily="34" charset="0"/>
            </a:endParaRPr>
          </a:p>
          <a:p>
            <a:r>
              <a:rPr lang="tr-TR" sz="2400" dirty="0" smtClean="0">
                <a:latin typeface="Arial" panose="020B0604020202020204" pitchFamily="34" charset="0"/>
                <a:cs typeface="Arial" panose="020B0604020202020204" pitchFamily="34" charset="0"/>
              </a:rPr>
              <a:t>Değişiklik </a:t>
            </a:r>
            <a:r>
              <a:rPr lang="tr-TR" sz="2400" dirty="0">
                <a:latin typeface="Arial" panose="020B0604020202020204" pitchFamily="34" charset="0"/>
                <a:cs typeface="Arial" panose="020B0604020202020204" pitchFamily="34" charset="0"/>
              </a:rPr>
              <a:t>01.04.2021 de yürürlüğe girecek olup Ticaret Bakanlığınca bu konudaki açıklamaları içeren bir tebliğ çıkarılacaktır. </a:t>
            </a:r>
          </a:p>
        </p:txBody>
      </p:sp>
    </p:spTree>
    <p:extLst>
      <p:ext uri="{BB962C8B-B14F-4D97-AF65-F5344CB8AC3E}">
        <p14:creationId xmlns:p14="http://schemas.microsoft.com/office/powerpoint/2010/main" val="3853272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MKK NA KAYIT İŞLEMLERİ </a:t>
            </a:r>
            <a:endParaRPr lang="tr-TR" dirty="0"/>
          </a:p>
        </p:txBody>
      </p:sp>
      <p:sp>
        <p:nvSpPr>
          <p:cNvPr id="3" name="İçerik Yer Tutucusu 2"/>
          <p:cNvSpPr>
            <a:spLocks noGrp="1"/>
          </p:cNvSpPr>
          <p:nvPr>
            <p:ph idx="1"/>
          </p:nvPr>
        </p:nvSpPr>
        <p:spPr/>
        <p:txBody>
          <a:bodyPr/>
          <a:lstStyle/>
          <a:p>
            <a:endParaRPr lang="tr-TR" sz="2000" dirty="0" smtClean="0">
              <a:latin typeface="Arial" panose="020B0604020202020204" pitchFamily="34" charset="0"/>
              <a:cs typeface="Arial" panose="020B0604020202020204" pitchFamily="34" charset="0"/>
            </a:endParaRPr>
          </a:p>
          <a:p>
            <a:r>
              <a:rPr lang="tr-TR" sz="2000" dirty="0" smtClean="0">
                <a:latin typeface="Arial" panose="020B0604020202020204" pitchFamily="34" charset="0"/>
                <a:cs typeface="Arial" panose="020B0604020202020204" pitchFamily="34" charset="0"/>
              </a:rPr>
              <a:t>Merkezi </a:t>
            </a:r>
            <a:r>
              <a:rPr lang="tr-TR" sz="2000" dirty="0">
                <a:latin typeface="Arial" panose="020B0604020202020204" pitchFamily="34" charset="0"/>
                <a:cs typeface="Arial" panose="020B0604020202020204" pitchFamily="34" charset="0"/>
              </a:rPr>
              <a:t>Kayıt Kuruluşuna kayıt ile ilgili yapılacak işlemler: </a:t>
            </a:r>
          </a:p>
          <a:p>
            <a:pPr lvl="0"/>
            <a:r>
              <a:rPr lang="tr-TR" sz="2000" dirty="0">
                <a:latin typeface="Arial" panose="020B0604020202020204" pitchFamily="34" charset="0"/>
                <a:cs typeface="Arial" panose="020B0604020202020204" pitchFamily="34" charset="0"/>
              </a:rPr>
              <a:t>Halka kapalı  </a:t>
            </a:r>
            <a:r>
              <a:rPr lang="tr-TR" sz="2000" dirty="0" err="1">
                <a:latin typeface="Arial" panose="020B0604020202020204" pitchFamily="34" charset="0"/>
                <a:cs typeface="Arial" panose="020B0604020202020204" pitchFamily="34" charset="0"/>
              </a:rPr>
              <a:t>AŞ.lerde</a:t>
            </a:r>
            <a:r>
              <a:rPr lang="tr-TR" sz="2000" dirty="0">
                <a:latin typeface="Arial" panose="020B0604020202020204" pitchFamily="34" charset="0"/>
                <a:cs typeface="Arial" panose="020B0604020202020204" pitchFamily="34" charset="0"/>
              </a:rPr>
              <a:t> </a:t>
            </a:r>
            <a:r>
              <a:rPr lang="tr-TR" sz="2000" b="1" i="1" dirty="0">
                <a:latin typeface="Arial" panose="020B0604020202020204" pitchFamily="34" charset="0"/>
                <a:cs typeface="Arial" panose="020B0604020202020204" pitchFamily="34" charset="0"/>
              </a:rPr>
              <a:t>hamiline yazılı pay senedine sahip olanlar</a:t>
            </a:r>
            <a:r>
              <a:rPr lang="tr-TR" sz="2000" dirty="0">
                <a:latin typeface="Arial" panose="020B0604020202020204" pitchFamily="34" charset="0"/>
                <a:cs typeface="Arial" panose="020B0604020202020204" pitchFamily="34" charset="0"/>
              </a:rPr>
              <a:t>, 31.12.2021 tarihine kadar MKK </a:t>
            </a:r>
            <a:r>
              <a:rPr lang="tr-TR" sz="2000" dirty="0" err="1">
                <a:latin typeface="Arial" panose="020B0604020202020204" pitchFamily="34" charset="0"/>
                <a:cs typeface="Arial" panose="020B0604020202020204" pitchFamily="34" charset="0"/>
              </a:rPr>
              <a:t>na</a:t>
            </a:r>
            <a:r>
              <a:rPr lang="tr-TR" sz="2000" dirty="0">
                <a:latin typeface="Arial" panose="020B0604020202020204" pitchFamily="34" charset="0"/>
                <a:cs typeface="Arial" panose="020B0604020202020204" pitchFamily="34" charset="0"/>
              </a:rPr>
              <a:t> bildirilmek üzere pay senetleri ile birlikte anonim şirkete başvuracaklar, </a:t>
            </a:r>
          </a:p>
          <a:p>
            <a:pPr lvl="0"/>
            <a:r>
              <a:rPr lang="tr-TR" sz="2000" dirty="0">
                <a:latin typeface="Arial" panose="020B0604020202020204" pitchFamily="34" charset="0"/>
                <a:cs typeface="Arial" panose="020B0604020202020204" pitchFamily="34" charset="0"/>
              </a:rPr>
              <a:t>Bu  başvuru üzerine A.Ş., yönetim kurulu</a:t>
            </a:r>
            <a:r>
              <a:rPr lang="tr-TR" sz="2000" b="1" i="1" dirty="0">
                <a:latin typeface="Arial" panose="020B0604020202020204" pitchFamily="34" charset="0"/>
                <a:cs typeface="Arial" panose="020B0604020202020204" pitchFamily="34" charset="0"/>
              </a:rPr>
              <a:t>, </a:t>
            </a:r>
            <a:r>
              <a:rPr lang="tr-TR" sz="2000" b="1" i="1" dirty="0" smtClean="0">
                <a:latin typeface="Arial" panose="020B0604020202020204" pitchFamily="34" charset="0"/>
                <a:cs typeface="Arial" panose="020B0604020202020204" pitchFamily="34" charset="0"/>
              </a:rPr>
              <a:t> beş </a:t>
            </a:r>
            <a:r>
              <a:rPr lang="tr-TR" sz="2000" b="1" i="1" dirty="0">
                <a:latin typeface="Arial" panose="020B0604020202020204" pitchFamily="34" charset="0"/>
                <a:cs typeface="Arial" panose="020B0604020202020204" pitchFamily="34" charset="0"/>
              </a:rPr>
              <a:t>iş günü içinde</a:t>
            </a:r>
            <a:r>
              <a:rPr lang="tr-TR" sz="2000" dirty="0">
                <a:latin typeface="Arial" panose="020B0604020202020204" pitchFamily="34" charset="0"/>
                <a:cs typeface="Arial" panose="020B0604020202020204" pitchFamily="34" charset="0"/>
              </a:rPr>
              <a:t> hamiline yazılı pay sahipleri ile sahip oldukları paya ilişkin bilgileri MKK.na bildirecektir. </a:t>
            </a:r>
          </a:p>
          <a:p>
            <a:pPr lvl="0"/>
            <a:r>
              <a:rPr lang="tr-TR" sz="2000" b="1" i="1" dirty="0">
                <a:latin typeface="Arial" panose="020B0604020202020204" pitchFamily="34" charset="0"/>
                <a:cs typeface="Arial" panose="020B0604020202020204" pitchFamily="34" charset="0"/>
              </a:rPr>
              <a:t>Başvuruda veya bildirimde bulunmayanlara TTK562/13 maddesine göre ceza uygulanacaktır.</a:t>
            </a:r>
          </a:p>
          <a:p>
            <a:endParaRPr lang="tr-TR" dirty="0"/>
          </a:p>
        </p:txBody>
      </p:sp>
    </p:spTree>
    <p:extLst>
      <p:ext uri="{BB962C8B-B14F-4D97-AF65-F5344CB8AC3E}">
        <p14:creationId xmlns:p14="http://schemas.microsoft.com/office/powerpoint/2010/main" val="3450765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Bursa- Tophane yamaçları</a:t>
            </a:r>
            <a:br>
              <a:rPr lang="tr-TR" dirty="0" smtClean="0"/>
            </a:br>
            <a:endParaRPr lang="tr-TR" dirty="0"/>
          </a:p>
        </p:txBody>
      </p:sp>
      <p:pic>
        <p:nvPicPr>
          <p:cNvPr id="4098" name="Picture 2" descr="https://im0-tub-tr.yandex.net/i?id=3c88a23f0ef25c5064ab6d7a257ed45e&amp;n=1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60913" y="2660650"/>
            <a:ext cx="4572000" cy="2724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9654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800" dirty="0" smtClean="0"/>
              <a:t>TTK NA GÖRE DEFTER TUTMA  VE GENEL KURUL</a:t>
            </a:r>
            <a:endParaRPr lang="tr-TR" sz="2800" dirty="0"/>
          </a:p>
        </p:txBody>
      </p:sp>
      <p:sp>
        <p:nvSpPr>
          <p:cNvPr id="3" name="İçerik Yer Tutucusu 2"/>
          <p:cNvSpPr>
            <a:spLocks noGrp="1"/>
          </p:cNvSpPr>
          <p:nvPr>
            <p:ph idx="1"/>
          </p:nvPr>
        </p:nvSpPr>
        <p:spPr/>
        <p:txBody>
          <a:bodyPr>
            <a:normAutofit/>
          </a:bodyPr>
          <a:lstStyle/>
          <a:p>
            <a:pPr lvl="0"/>
            <a:endParaRPr lang="tr-TR" sz="2000" dirty="0" smtClean="0">
              <a:latin typeface="Arial" panose="020B0604020202020204" pitchFamily="34" charset="0"/>
              <a:cs typeface="Arial" panose="020B0604020202020204" pitchFamily="34" charset="0"/>
            </a:endParaRPr>
          </a:p>
          <a:p>
            <a:pPr lvl="0"/>
            <a:endParaRPr lang="tr-TR" sz="2000" dirty="0" smtClean="0">
              <a:latin typeface="Arial" panose="020B0604020202020204" pitchFamily="34" charset="0"/>
              <a:cs typeface="Arial" panose="020B0604020202020204" pitchFamily="34" charset="0"/>
            </a:endParaRPr>
          </a:p>
          <a:p>
            <a:pPr lvl="0"/>
            <a:r>
              <a:rPr lang="tr-TR" sz="2000" dirty="0" smtClean="0">
                <a:latin typeface="Arial" panose="020B0604020202020204" pitchFamily="34" charset="0"/>
                <a:cs typeface="Arial" panose="020B0604020202020204" pitchFamily="34" charset="0"/>
              </a:rPr>
              <a:t>Bilindiği </a:t>
            </a:r>
            <a:r>
              <a:rPr lang="tr-TR" sz="2000" dirty="0">
                <a:latin typeface="Arial" panose="020B0604020202020204" pitchFamily="34" charset="0"/>
                <a:cs typeface="Arial" panose="020B0604020202020204" pitchFamily="34" charset="0"/>
              </a:rPr>
              <a:t>gibi, Kimlerin defter tutma yükümlülüğüne tabi olduğu TTK. Madde 64 de belirtilmiştir.  </a:t>
            </a:r>
            <a:endParaRPr lang="tr-TR" sz="2000" dirty="0" smtClean="0">
              <a:latin typeface="Arial" panose="020B0604020202020204" pitchFamily="34" charset="0"/>
              <a:cs typeface="Arial" panose="020B0604020202020204" pitchFamily="34" charset="0"/>
            </a:endParaRPr>
          </a:p>
          <a:p>
            <a:pPr lvl="0"/>
            <a:r>
              <a:rPr lang="tr-TR" sz="2000" dirty="0" smtClean="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TTK. 64.e göre Ticaret Bakanlığı, </a:t>
            </a:r>
            <a:endParaRPr lang="tr-TR" sz="2000" dirty="0" smtClean="0">
              <a:latin typeface="Arial" panose="020B0604020202020204" pitchFamily="34" charset="0"/>
              <a:cs typeface="Arial" panose="020B0604020202020204" pitchFamily="34" charset="0"/>
            </a:endParaRPr>
          </a:p>
          <a:p>
            <a:pPr lvl="0"/>
            <a:r>
              <a:rPr lang="tr-TR" sz="2000" dirty="0" smtClean="0">
                <a:latin typeface="Arial" panose="020B0604020202020204" pitchFamily="34" charset="0"/>
                <a:cs typeface="Arial" panose="020B0604020202020204" pitchFamily="34" charset="0"/>
              </a:rPr>
              <a:t>pay </a:t>
            </a:r>
            <a:r>
              <a:rPr lang="tr-TR" sz="2000" dirty="0">
                <a:latin typeface="Arial" panose="020B0604020202020204" pitchFamily="34" charset="0"/>
                <a:cs typeface="Arial" panose="020B0604020202020204" pitchFamily="34" charset="0"/>
              </a:rPr>
              <a:t>defteri, yönetim kurulu karar defteri ile genel kurul toplantı ve müzakere defterinin elektronik ortamda tutulmasını zorunlu kılabilir. </a:t>
            </a:r>
            <a:endParaRPr lang="tr-TR" sz="2000" dirty="0" smtClean="0">
              <a:latin typeface="Arial" panose="020B0604020202020204" pitchFamily="34" charset="0"/>
              <a:cs typeface="Arial" panose="020B0604020202020204" pitchFamily="34" charset="0"/>
            </a:endParaRPr>
          </a:p>
          <a:p>
            <a:pPr lvl="0"/>
            <a:r>
              <a:rPr lang="tr-TR" sz="2000" dirty="0" smtClean="0">
                <a:latin typeface="Arial" panose="020B0604020202020204" pitchFamily="34" charset="0"/>
                <a:cs typeface="Arial" panose="020B0604020202020204" pitchFamily="34" charset="0"/>
              </a:rPr>
              <a:t>Sermaye </a:t>
            </a:r>
            <a:r>
              <a:rPr lang="tr-TR" sz="2000" dirty="0">
                <a:latin typeface="Arial" panose="020B0604020202020204" pitchFamily="34" charset="0"/>
                <a:cs typeface="Arial" panose="020B0604020202020204" pitchFamily="34" charset="0"/>
              </a:rPr>
              <a:t>Piyasası Kanunu hükümleri saklıdır</a:t>
            </a:r>
            <a:r>
              <a:rPr lang="tr-TR" sz="2000" dirty="0" smtClean="0">
                <a:latin typeface="Arial" panose="020B0604020202020204" pitchFamily="34" charset="0"/>
                <a:cs typeface="Arial" panose="020B0604020202020204" pitchFamily="34" charset="0"/>
              </a:rPr>
              <a:t>.</a:t>
            </a:r>
            <a:endParaRPr lang="tr-T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84733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GENEL KURUL  VE HAZIR BULUNANLAR </a:t>
            </a:r>
            <a:endParaRPr lang="tr-TR" dirty="0"/>
          </a:p>
        </p:txBody>
      </p:sp>
      <p:sp>
        <p:nvSpPr>
          <p:cNvPr id="3" name="İçerik Yer Tutucusu 2"/>
          <p:cNvSpPr>
            <a:spLocks noGrp="1"/>
          </p:cNvSpPr>
          <p:nvPr>
            <p:ph idx="1"/>
          </p:nvPr>
        </p:nvSpPr>
        <p:spPr/>
        <p:txBody>
          <a:bodyPr>
            <a:normAutofit/>
          </a:bodyPr>
          <a:lstStyle/>
          <a:p>
            <a:endParaRPr lang="tr-TR" sz="2000" dirty="0" smtClean="0">
              <a:latin typeface="Arial" panose="020B0604020202020204" pitchFamily="34" charset="0"/>
              <a:cs typeface="Arial" panose="020B0604020202020204" pitchFamily="34" charset="0"/>
            </a:endParaRPr>
          </a:p>
          <a:p>
            <a:r>
              <a:rPr lang="tr-TR" sz="2000" dirty="0" smtClean="0">
                <a:latin typeface="Arial" panose="020B0604020202020204" pitchFamily="34" charset="0"/>
                <a:cs typeface="Arial" panose="020B0604020202020204" pitchFamily="34" charset="0"/>
              </a:rPr>
              <a:t>TTK.MADDE </a:t>
            </a:r>
            <a:r>
              <a:rPr lang="tr-TR" sz="2000" dirty="0">
                <a:latin typeface="Arial" panose="020B0604020202020204" pitchFamily="34" charset="0"/>
                <a:cs typeface="Arial" panose="020B0604020202020204" pitchFamily="34" charset="0"/>
              </a:rPr>
              <a:t>415-  e göre  Genel kurul toplantısına, yönetim kurulu tarafından düzenlenen “hazır bulunanlar </a:t>
            </a:r>
            <a:r>
              <a:rPr lang="tr-TR" sz="2000" dirty="0" err="1">
                <a:latin typeface="Arial" panose="020B0604020202020204" pitchFamily="34" charset="0"/>
                <a:cs typeface="Arial" panose="020B0604020202020204" pitchFamily="34" charset="0"/>
              </a:rPr>
              <a:t>listesi”nde</a:t>
            </a:r>
            <a:r>
              <a:rPr lang="tr-TR" sz="2000" dirty="0">
                <a:latin typeface="Arial" panose="020B0604020202020204" pitchFamily="34" charset="0"/>
                <a:cs typeface="Arial" panose="020B0604020202020204" pitchFamily="34" charset="0"/>
              </a:rPr>
              <a:t> adı bulunan pay sahipleri katılabilir ve bu maddenin ikinci fıkrasına göre</a:t>
            </a:r>
          </a:p>
          <a:p>
            <a:pPr lvl="0"/>
            <a:r>
              <a:rPr lang="tr-TR" sz="2000" dirty="0" smtClean="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(2) Hazır bulunanlar listesinde adı </a:t>
            </a:r>
            <a:r>
              <a:rPr lang="tr-TR" sz="2000" dirty="0" smtClean="0">
                <a:latin typeface="Arial" panose="020B0604020202020204" pitchFamily="34" charset="0"/>
                <a:cs typeface="Arial" panose="020B0604020202020204" pitchFamily="34" charset="0"/>
              </a:rPr>
              <a:t>bulunan  </a:t>
            </a:r>
            <a:r>
              <a:rPr lang="tr-TR" sz="2000" dirty="0">
                <a:latin typeface="Arial" panose="020B0604020202020204" pitchFamily="34" charset="0"/>
                <a:cs typeface="Arial" panose="020B0604020202020204" pitchFamily="34" charset="0"/>
              </a:rPr>
              <a:t>senede bağlanmamış payların</a:t>
            </a:r>
            <a:r>
              <a:rPr lang="tr-TR" sz="2000" dirty="0" smtClean="0">
                <a:latin typeface="Arial" panose="020B0604020202020204" pitchFamily="34" charset="0"/>
                <a:cs typeface="Arial" panose="020B0604020202020204" pitchFamily="34" charset="0"/>
              </a:rPr>
              <a:t>,  ilmühaberlerin,  </a:t>
            </a:r>
            <a:r>
              <a:rPr lang="tr-TR" sz="2000" dirty="0">
                <a:latin typeface="Arial" panose="020B0604020202020204" pitchFamily="34" charset="0"/>
                <a:cs typeface="Arial" panose="020B0604020202020204" pitchFamily="34" charset="0"/>
              </a:rPr>
              <a:t>nama yazılı payların sahipleri </a:t>
            </a:r>
            <a:endParaRPr lang="tr-TR" sz="2000" dirty="0" smtClean="0">
              <a:latin typeface="Arial" panose="020B0604020202020204" pitchFamily="34" charset="0"/>
              <a:cs typeface="Arial" panose="020B0604020202020204" pitchFamily="34" charset="0"/>
            </a:endParaRPr>
          </a:p>
          <a:p>
            <a:pPr lvl="0"/>
            <a:r>
              <a:rPr lang="tr-TR" sz="2000" dirty="0" smtClean="0">
                <a:latin typeface="Arial" panose="020B0604020202020204" pitchFamily="34" charset="0"/>
                <a:cs typeface="Arial" panose="020B0604020202020204" pitchFamily="34" charset="0"/>
              </a:rPr>
              <a:t>ve </a:t>
            </a:r>
            <a:r>
              <a:rPr lang="tr-TR" sz="2000" dirty="0">
                <a:latin typeface="Arial" panose="020B0604020202020204" pitchFamily="34" charset="0"/>
                <a:cs typeface="Arial" panose="020B0604020202020204" pitchFamily="34" charset="0"/>
              </a:rPr>
              <a:t>Sermaye Piyasası Kanununun  13 üncü maddesi uyarınca </a:t>
            </a:r>
            <a:r>
              <a:rPr lang="tr-TR" sz="2000" dirty="0" err="1">
                <a:latin typeface="Arial" panose="020B0604020202020204" pitchFamily="34" charset="0"/>
                <a:cs typeface="Arial" panose="020B0604020202020204" pitchFamily="34" charset="0"/>
              </a:rPr>
              <a:t>kayden</a:t>
            </a:r>
            <a:r>
              <a:rPr lang="tr-TR" sz="2000" dirty="0">
                <a:latin typeface="Arial" panose="020B0604020202020204" pitchFamily="34" charset="0"/>
                <a:cs typeface="Arial" panose="020B0604020202020204" pitchFamily="34" charset="0"/>
              </a:rPr>
              <a:t> izlenen pay sahipleri veya anılanların temsilcileri genel kurula </a:t>
            </a:r>
            <a:r>
              <a:rPr lang="tr-TR" sz="2000" dirty="0" smtClean="0">
                <a:latin typeface="Arial" panose="020B0604020202020204" pitchFamily="34" charset="0"/>
                <a:cs typeface="Arial" panose="020B0604020202020204" pitchFamily="34" charset="0"/>
              </a:rPr>
              <a:t>katılır</a:t>
            </a:r>
            <a:endParaRPr lang="tr-T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7095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normAutofit fontScale="90000"/>
          </a:bodyPr>
          <a:lstStyle/>
          <a:p>
            <a:r>
              <a:rPr lang="tr-TR" dirty="0"/>
              <a:t>HAMİLİNE HİSSELER MKK NA BİLDİRİLMEK MECBURİYETİNDEDİR</a:t>
            </a:r>
          </a:p>
        </p:txBody>
      </p:sp>
      <p:sp>
        <p:nvSpPr>
          <p:cNvPr id="3" name="Alt Başlık 2"/>
          <p:cNvSpPr>
            <a:spLocks noGrp="1"/>
          </p:cNvSpPr>
          <p:nvPr>
            <p:ph type="subTitle" idx="1"/>
          </p:nvPr>
        </p:nvSpPr>
        <p:spPr>
          <a:xfrm>
            <a:off x="2589213" y="4940300"/>
            <a:ext cx="8915399" cy="1282700"/>
          </a:xfrm>
        </p:spPr>
        <p:txBody>
          <a:bodyPr>
            <a:normAutofit/>
          </a:bodyPr>
          <a:lstStyle/>
          <a:p>
            <a:r>
              <a:rPr lang="tr-TR" dirty="0"/>
              <a:t>	</a:t>
            </a:r>
            <a:r>
              <a:rPr lang="tr-TR" dirty="0" smtClean="0"/>
              <a:t>		HAZIRLAYAN VE SUNAN</a:t>
            </a:r>
          </a:p>
          <a:p>
            <a:r>
              <a:rPr lang="tr-TR" dirty="0"/>
              <a:t>	</a:t>
            </a:r>
            <a:r>
              <a:rPr lang="tr-TR" dirty="0" smtClean="0"/>
              <a:t>		CEVDET AKÇAKOCA</a:t>
            </a:r>
          </a:p>
          <a:p>
            <a:r>
              <a:rPr lang="tr-TR" dirty="0"/>
              <a:t>	</a:t>
            </a:r>
            <a:r>
              <a:rPr lang="tr-TR" dirty="0" smtClean="0"/>
              <a:t>		YEMİNLİ MALİ MÜŞAVİR- BAĞIMSIZ DENETÇİ  </a:t>
            </a:r>
          </a:p>
          <a:p>
            <a:endParaRPr lang="tr-TR" dirty="0"/>
          </a:p>
        </p:txBody>
      </p:sp>
    </p:spTree>
    <p:extLst>
      <p:ext uri="{BB962C8B-B14F-4D97-AF65-F5344CB8AC3E}">
        <p14:creationId xmlns:p14="http://schemas.microsoft.com/office/powerpoint/2010/main" val="39060044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Hazır bulunanlar listesi </a:t>
            </a:r>
            <a:endParaRPr lang="tr-TR" dirty="0"/>
          </a:p>
        </p:txBody>
      </p:sp>
      <p:sp>
        <p:nvSpPr>
          <p:cNvPr id="3" name="İçerik Yer Tutucusu 2"/>
          <p:cNvSpPr>
            <a:spLocks noGrp="1"/>
          </p:cNvSpPr>
          <p:nvPr>
            <p:ph idx="1"/>
          </p:nvPr>
        </p:nvSpPr>
        <p:spPr/>
        <p:txBody>
          <a:bodyPr>
            <a:normAutofit/>
          </a:bodyPr>
          <a:lstStyle/>
          <a:p>
            <a:endParaRPr lang="tr-TR" sz="2000" dirty="0" smtClean="0">
              <a:latin typeface="Arial" panose="020B0604020202020204" pitchFamily="34" charset="0"/>
              <a:cs typeface="Arial" panose="020B0604020202020204" pitchFamily="34" charset="0"/>
            </a:endParaRPr>
          </a:p>
          <a:p>
            <a:r>
              <a:rPr lang="tr-TR" sz="2000" dirty="0" smtClean="0">
                <a:latin typeface="Arial" panose="020B0604020202020204" pitchFamily="34" charset="0"/>
                <a:cs typeface="Arial" panose="020B0604020202020204" pitchFamily="34" charset="0"/>
              </a:rPr>
              <a:t>Hazır </a:t>
            </a:r>
            <a:r>
              <a:rPr lang="tr-TR" sz="2000" dirty="0">
                <a:latin typeface="Arial" panose="020B0604020202020204" pitchFamily="34" charset="0"/>
                <a:cs typeface="Arial" panose="020B0604020202020204" pitchFamily="34" charset="0"/>
              </a:rPr>
              <a:t>bulunanlar listesi TTK. 417 maddeye göre yönetim kurulu tarafından hazırlanır. </a:t>
            </a:r>
            <a:endParaRPr lang="tr-TR" sz="2000" dirty="0" smtClean="0">
              <a:latin typeface="Arial" panose="020B0604020202020204" pitchFamily="34" charset="0"/>
              <a:cs typeface="Arial" panose="020B0604020202020204" pitchFamily="34" charset="0"/>
            </a:endParaRPr>
          </a:p>
          <a:p>
            <a:r>
              <a:rPr lang="tr-TR" sz="2000" dirty="0" smtClean="0">
                <a:latin typeface="Arial" panose="020B0604020202020204" pitchFamily="34" charset="0"/>
                <a:cs typeface="Arial" panose="020B0604020202020204" pitchFamily="34" charset="0"/>
              </a:rPr>
              <a:t>Yasadaki son değişiklikle,  Yönetim </a:t>
            </a:r>
            <a:r>
              <a:rPr lang="tr-TR" sz="2000" dirty="0">
                <a:latin typeface="Arial" panose="020B0604020202020204" pitchFamily="34" charset="0"/>
                <a:cs typeface="Arial" panose="020B0604020202020204" pitchFamily="34" charset="0"/>
              </a:rPr>
              <a:t>kurulu, hamiline yazılı pay sahipleri ile </a:t>
            </a:r>
            <a:endParaRPr lang="tr-TR" sz="2000" dirty="0" smtClean="0">
              <a:latin typeface="Arial" panose="020B0604020202020204" pitchFamily="34" charset="0"/>
              <a:cs typeface="Arial" panose="020B0604020202020204" pitchFamily="34" charset="0"/>
            </a:endParaRPr>
          </a:p>
          <a:p>
            <a:r>
              <a:rPr lang="tr-TR" sz="2000" dirty="0" smtClean="0">
                <a:latin typeface="Arial" panose="020B0604020202020204" pitchFamily="34" charset="0"/>
                <a:cs typeface="Arial" panose="020B0604020202020204" pitchFamily="34" charset="0"/>
              </a:rPr>
              <a:t>SPK </a:t>
            </a:r>
            <a:r>
              <a:rPr lang="tr-TR" sz="2000" dirty="0">
                <a:latin typeface="Arial" panose="020B0604020202020204" pitchFamily="34" charset="0"/>
                <a:cs typeface="Arial" panose="020B0604020202020204" pitchFamily="34" charset="0"/>
              </a:rPr>
              <a:t>13 üncü maddesi uyarınca genel kurula katılabilecek </a:t>
            </a:r>
            <a:r>
              <a:rPr lang="tr-TR" sz="2000" dirty="0" err="1">
                <a:latin typeface="Arial" panose="020B0604020202020204" pitchFamily="34" charset="0"/>
                <a:cs typeface="Arial" panose="020B0604020202020204" pitchFamily="34" charset="0"/>
              </a:rPr>
              <a:t>kayden</a:t>
            </a:r>
            <a:r>
              <a:rPr lang="tr-TR" sz="2000" dirty="0">
                <a:latin typeface="Arial" panose="020B0604020202020204" pitchFamily="34" charset="0"/>
                <a:cs typeface="Arial" panose="020B0604020202020204" pitchFamily="34" charset="0"/>
              </a:rPr>
              <a:t> izlenen payların sahiplerine ilişkin listeyi</a:t>
            </a:r>
            <a:r>
              <a:rPr lang="tr-TR" sz="2000" dirty="0" smtClean="0">
                <a:latin typeface="Arial" panose="020B0604020202020204" pitchFamily="34" charset="0"/>
                <a:cs typeface="Arial" panose="020B0604020202020204" pitchFamily="34" charset="0"/>
              </a:rPr>
              <a:t>,</a:t>
            </a:r>
          </a:p>
          <a:p>
            <a:r>
              <a:rPr lang="tr-TR" sz="2000" dirty="0" smtClean="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Merkezi Kayıt Kuruluşundan sağlayacağı “</a:t>
            </a:r>
            <a:r>
              <a:rPr lang="tr-TR" sz="2000" b="1" i="1" dirty="0">
                <a:latin typeface="Arial" panose="020B0604020202020204" pitchFamily="34" charset="0"/>
                <a:cs typeface="Arial" panose="020B0604020202020204" pitchFamily="34" charset="0"/>
              </a:rPr>
              <a:t>pay sahipleri </a:t>
            </a:r>
            <a:r>
              <a:rPr lang="tr-TR" sz="2000" b="1" i="1" dirty="0" err="1">
                <a:latin typeface="Arial" panose="020B0604020202020204" pitchFamily="34" charset="0"/>
                <a:cs typeface="Arial" panose="020B0604020202020204" pitchFamily="34" charset="0"/>
              </a:rPr>
              <a:t>çizelgesi</a:t>
            </a:r>
            <a:r>
              <a:rPr lang="tr-TR" sz="2000" dirty="0" err="1">
                <a:latin typeface="Arial" panose="020B0604020202020204" pitchFamily="34" charset="0"/>
                <a:cs typeface="Arial" panose="020B0604020202020204" pitchFamily="34" charset="0"/>
              </a:rPr>
              <a:t>”ne</a:t>
            </a:r>
            <a:r>
              <a:rPr lang="tr-TR" sz="2000" dirty="0">
                <a:latin typeface="Arial" panose="020B0604020202020204" pitchFamily="34" charset="0"/>
                <a:cs typeface="Arial" panose="020B0604020202020204" pitchFamily="34" charset="0"/>
              </a:rPr>
              <a:t> göre düzenler. </a:t>
            </a:r>
            <a:endParaRPr lang="tr-TR" sz="2000" dirty="0" smtClean="0">
              <a:latin typeface="Arial" panose="020B0604020202020204" pitchFamily="34" charset="0"/>
              <a:cs typeface="Arial" panose="020B0604020202020204" pitchFamily="34" charset="0"/>
            </a:endParaRPr>
          </a:p>
          <a:p>
            <a:r>
              <a:rPr lang="tr-TR" sz="2000" dirty="0" smtClean="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Genel kurula katılanların imzaladığı liste “</a:t>
            </a:r>
            <a:r>
              <a:rPr lang="tr-TR" sz="2000" b="1" i="1" dirty="0">
                <a:latin typeface="Arial" panose="020B0604020202020204" pitchFamily="34" charset="0"/>
                <a:cs typeface="Arial" panose="020B0604020202020204" pitchFamily="34" charset="0"/>
              </a:rPr>
              <a:t>hazır bulunanlar listesi</a:t>
            </a:r>
            <a:r>
              <a:rPr lang="tr-TR" sz="2000" dirty="0">
                <a:latin typeface="Arial" panose="020B0604020202020204" pitchFamily="34" charset="0"/>
                <a:cs typeface="Arial" panose="020B0604020202020204" pitchFamily="34" charset="0"/>
              </a:rPr>
              <a:t>” adını alır.</a:t>
            </a:r>
          </a:p>
          <a:p>
            <a:endParaRPr lang="tr-TR" dirty="0"/>
          </a:p>
        </p:txBody>
      </p:sp>
    </p:spTree>
    <p:extLst>
      <p:ext uri="{BB962C8B-B14F-4D97-AF65-F5344CB8AC3E}">
        <p14:creationId xmlns:p14="http://schemas.microsoft.com/office/powerpoint/2010/main" val="3938960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Genel kurulda pay sahipleri </a:t>
            </a:r>
            <a:endParaRPr lang="tr-TR" dirty="0"/>
          </a:p>
        </p:txBody>
      </p:sp>
      <p:sp>
        <p:nvSpPr>
          <p:cNvPr id="3" name="İçerik Yer Tutucusu 2"/>
          <p:cNvSpPr>
            <a:spLocks noGrp="1"/>
          </p:cNvSpPr>
          <p:nvPr>
            <p:ph idx="1"/>
          </p:nvPr>
        </p:nvSpPr>
        <p:spPr/>
        <p:txBody>
          <a:bodyPr/>
          <a:lstStyle/>
          <a:p>
            <a:pPr lvl="0"/>
            <a:r>
              <a:rPr lang="tr-TR" sz="2000" dirty="0" smtClean="0">
                <a:latin typeface="Arial" panose="020B0604020202020204" pitchFamily="34" charset="0"/>
                <a:cs typeface="Arial" panose="020B0604020202020204" pitchFamily="34" charset="0"/>
              </a:rPr>
              <a:t>Pay </a:t>
            </a:r>
            <a:r>
              <a:rPr lang="tr-TR" sz="2000" dirty="0">
                <a:latin typeface="Arial" panose="020B0604020202020204" pitchFamily="34" charset="0"/>
                <a:cs typeface="Arial" panose="020B0604020202020204" pitchFamily="34" charset="0"/>
              </a:rPr>
              <a:t>sahipleri çizelgesinin MKK dan sağlanmasının usul ve esasları, </a:t>
            </a:r>
            <a:endParaRPr lang="tr-TR" sz="2000" dirty="0" smtClean="0">
              <a:latin typeface="Arial" panose="020B0604020202020204" pitchFamily="34" charset="0"/>
              <a:cs typeface="Arial" panose="020B0604020202020204" pitchFamily="34" charset="0"/>
            </a:endParaRPr>
          </a:p>
          <a:p>
            <a:pPr lvl="0"/>
            <a:r>
              <a:rPr lang="tr-TR" sz="2000" dirty="0" smtClean="0">
                <a:latin typeface="Arial" panose="020B0604020202020204" pitchFamily="34" charset="0"/>
                <a:cs typeface="Arial" panose="020B0604020202020204" pitchFamily="34" charset="0"/>
              </a:rPr>
              <a:t>gereğinde </a:t>
            </a:r>
            <a:r>
              <a:rPr lang="tr-TR" sz="2000" dirty="0">
                <a:latin typeface="Arial" panose="020B0604020202020204" pitchFamily="34" charset="0"/>
                <a:cs typeface="Arial" panose="020B0604020202020204" pitchFamily="34" charset="0"/>
              </a:rPr>
              <a:t>genel kurul toplantısının yapılacağı gün ile sınırlı olmak üzere payların devrinin yasaklanması </a:t>
            </a:r>
            <a:r>
              <a:rPr lang="tr-TR" sz="2000" dirty="0" smtClean="0">
                <a:latin typeface="Arial" panose="020B0604020202020204" pitchFamily="34" charset="0"/>
                <a:cs typeface="Arial" panose="020B0604020202020204" pitchFamily="34" charset="0"/>
              </a:rPr>
              <a:t>ve </a:t>
            </a:r>
            <a:r>
              <a:rPr lang="tr-TR" sz="2000" dirty="0">
                <a:latin typeface="Arial" panose="020B0604020202020204" pitchFamily="34" charset="0"/>
                <a:cs typeface="Arial" panose="020B0604020202020204" pitchFamily="34" charset="0"/>
              </a:rPr>
              <a:t>ilgili diğer konular SPK 13 üncü maddesi uyarınca </a:t>
            </a:r>
            <a:endParaRPr lang="tr-TR" sz="2000" dirty="0" smtClean="0">
              <a:latin typeface="Arial" panose="020B0604020202020204" pitchFamily="34" charset="0"/>
              <a:cs typeface="Arial" panose="020B0604020202020204" pitchFamily="34" charset="0"/>
            </a:endParaRPr>
          </a:p>
          <a:p>
            <a:pPr lvl="0"/>
            <a:r>
              <a:rPr lang="tr-TR" sz="2000" dirty="0" err="1" smtClean="0">
                <a:latin typeface="Arial" panose="020B0604020202020204" pitchFamily="34" charset="0"/>
                <a:cs typeface="Arial" panose="020B0604020202020204" pitchFamily="34" charset="0"/>
              </a:rPr>
              <a:t>kayden</a:t>
            </a:r>
            <a:r>
              <a:rPr lang="tr-TR" sz="2000" dirty="0" smtClean="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izlenen paylara ilişkin olarak Sermaye Piyasası Kurulu</a:t>
            </a:r>
            <a:r>
              <a:rPr lang="tr-TR" sz="2000" dirty="0" smtClean="0">
                <a:latin typeface="Arial" panose="020B0604020202020204" pitchFamily="34" charset="0"/>
                <a:cs typeface="Arial" panose="020B0604020202020204" pitchFamily="34" charset="0"/>
              </a:rPr>
              <a:t>,</a:t>
            </a:r>
          </a:p>
          <a:p>
            <a:pPr lvl="0"/>
            <a:r>
              <a:rPr lang="tr-TR" sz="2000" dirty="0" smtClean="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hamiline yazılı paylar bakımından ise Ticaret Bakanlığı tarafından bir tebliğ ile düzenlenir.”</a:t>
            </a:r>
          </a:p>
          <a:p>
            <a:pPr lvl="0"/>
            <a:r>
              <a:rPr lang="tr-TR" sz="2000" dirty="0">
                <a:latin typeface="Arial" panose="020B0604020202020204" pitchFamily="34" charset="0"/>
                <a:cs typeface="Arial" panose="020B0604020202020204" pitchFamily="34" charset="0"/>
              </a:rPr>
              <a:t>Yapılan düzenlemelerden sonra </a:t>
            </a:r>
            <a:r>
              <a:rPr lang="tr-TR" sz="2000" b="1" i="1" dirty="0">
                <a:latin typeface="Arial" panose="020B0604020202020204" pitchFamily="34" charset="0"/>
                <a:cs typeface="Arial" panose="020B0604020202020204" pitchFamily="34" charset="0"/>
              </a:rPr>
              <a:t>hamiline yazılı pay senedinin zilyedi bulunduğunu ispat eden ve Merkezi Kayıt kuruluşuna bildirilen kimse</a:t>
            </a:r>
            <a:r>
              <a:rPr lang="tr-TR" sz="2000" dirty="0">
                <a:latin typeface="Arial" panose="020B0604020202020204" pitchFamily="34" charset="0"/>
                <a:cs typeface="Arial" panose="020B0604020202020204" pitchFamily="34" charset="0"/>
              </a:rPr>
              <a:t>, şirkete karşı pay sahipliğinden doğan hakları kullanmaya yetkilidir. </a:t>
            </a:r>
          </a:p>
          <a:p>
            <a:endParaRPr lang="tr-TR" dirty="0"/>
          </a:p>
        </p:txBody>
      </p:sp>
    </p:spTree>
    <p:extLst>
      <p:ext uri="{BB962C8B-B14F-4D97-AF65-F5344CB8AC3E}">
        <p14:creationId xmlns:p14="http://schemas.microsoft.com/office/powerpoint/2010/main" val="11943301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Pay senetleri ve ilmühaberler</a:t>
            </a:r>
            <a:endParaRPr lang="tr-TR" dirty="0"/>
          </a:p>
        </p:txBody>
      </p:sp>
      <p:sp>
        <p:nvSpPr>
          <p:cNvPr id="3" name="İçerik Yer Tutucusu 2"/>
          <p:cNvSpPr>
            <a:spLocks noGrp="1"/>
          </p:cNvSpPr>
          <p:nvPr>
            <p:ph idx="1"/>
          </p:nvPr>
        </p:nvSpPr>
        <p:spPr/>
        <p:txBody>
          <a:bodyPr>
            <a:normAutofit/>
          </a:bodyPr>
          <a:lstStyle/>
          <a:p>
            <a:pPr lvl="0"/>
            <a:endParaRPr lang="tr-TR" sz="2000" dirty="0" smtClean="0">
              <a:latin typeface="Arial" panose="020B0604020202020204" pitchFamily="34" charset="0"/>
              <a:cs typeface="Arial" panose="020B0604020202020204" pitchFamily="34" charset="0"/>
            </a:endParaRPr>
          </a:p>
          <a:p>
            <a:pPr lvl="0"/>
            <a:r>
              <a:rPr lang="tr-TR" sz="2000" dirty="0" smtClean="0">
                <a:latin typeface="Arial" panose="020B0604020202020204" pitchFamily="34" charset="0"/>
                <a:cs typeface="Arial" panose="020B0604020202020204" pitchFamily="34" charset="0"/>
              </a:rPr>
              <a:t>TTK</a:t>
            </a:r>
            <a:r>
              <a:rPr lang="tr-TR" sz="2000" dirty="0">
                <a:latin typeface="Arial" panose="020B0604020202020204" pitchFamily="34" charset="0"/>
                <a:cs typeface="Arial" panose="020B0604020202020204" pitchFamily="34" charset="0"/>
              </a:rPr>
              <a:t>. Madde 486 da yapılan değişiklikle pay senetleri bastırıldıktan sonra . Hamiline yazılı pay sahipleri ile sahip oldukları paya ilişkin bilgiler, senetler pay sahiplerine dağıtılmadan önce MKK </a:t>
            </a:r>
            <a:r>
              <a:rPr lang="tr-TR" sz="2000" dirty="0" err="1">
                <a:latin typeface="Arial" panose="020B0604020202020204" pitchFamily="34" charset="0"/>
                <a:cs typeface="Arial" panose="020B0604020202020204" pitchFamily="34" charset="0"/>
              </a:rPr>
              <a:t>na</a:t>
            </a:r>
            <a:r>
              <a:rPr lang="tr-TR" sz="2000" dirty="0">
                <a:latin typeface="Arial" panose="020B0604020202020204" pitchFamily="34" charset="0"/>
                <a:cs typeface="Arial" panose="020B0604020202020204" pitchFamily="34" charset="0"/>
              </a:rPr>
              <a:t> bildirilir.</a:t>
            </a:r>
          </a:p>
          <a:p>
            <a:pPr lvl="0"/>
            <a:r>
              <a:rPr lang="tr-TR" sz="2000" dirty="0">
                <a:latin typeface="Arial" panose="020B0604020202020204" pitchFamily="34" charset="0"/>
                <a:cs typeface="Arial" panose="020B0604020202020204" pitchFamily="34" charset="0"/>
              </a:rPr>
              <a:t>İlmühaber çıkarılması ve nama yazılı pay senedi bastırılması konusunda bir değişiklik yapılmamıştır. </a:t>
            </a:r>
          </a:p>
          <a:p>
            <a:pPr lvl="0"/>
            <a:r>
              <a:rPr lang="tr-TR" sz="2000" dirty="0">
                <a:latin typeface="Arial" panose="020B0604020202020204" pitchFamily="34" charset="0"/>
                <a:cs typeface="Arial" panose="020B0604020202020204" pitchFamily="34" charset="0"/>
              </a:rPr>
              <a:t>Değiştirilen TTK. 489 madde ile hamiline yazılı pay senetlerinin devri konusunda yeni hükümler getirilmiştir</a:t>
            </a:r>
            <a:r>
              <a:rPr lang="tr-TR" sz="2000" b="1" i="1" dirty="0">
                <a:latin typeface="Arial" panose="020B0604020202020204" pitchFamily="34" charset="0"/>
                <a:cs typeface="Arial" panose="020B0604020202020204" pitchFamily="34" charset="0"/>
              </a:rPr>
              <a:t>. Bu devirde ZİLYETLİĞİN GEÇİRİLMESİ esas alınmıştır</a:t>
            </a:r>
            <a:r>
              <a:rPr lang="tr-TR" sz="2000" dirty="0">
                <a:latin typeface="Arial" panose="020B0604020202020204" pitchFamily="34" charset="0"/>
                <a:cs typeface="Arial" panose="020B0604020202020204" pitchFamily="34" charset="0"/>
              </a:rPr>
              <a:t>. Maddenin yeni şekli ve uygulama aşağıdaki gibidir.</a:t>
            </a:r>
          </a:p>
        </p:txBody>
      </p:sp>
    </p:spTree>
    <p:extLst>
      <p:ext uri="{BB962C8B-B14F-4D97-AF65-F5344CB8AC3E}">
        <p14:creationId xmlns:p14="http://schemas.microsoft.com/office/powerpoint/2010/main" val="17407855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TTK 489 Hamiline pay senetleri (1) </a:t>
            </a:r>
            <a:endParaRPr lang="tr-TR" dirty="0"/>
          </a:p>
        </p:txBody>
      </p:sp>
      <p:sp>
        <p:nvSpPr>
          <p:cNvPr id="3" name="İçerik Yer Tutucusu 2"/>
          <p:cNvSpPr>
            <a:spLocks noGrp="1"/>
          </p:cNvSpPr>
          <p:nvPr>
            <p:ph idx="1"/>
          </p:nvPr>
        </p:nvSpPr>
        <p:spPr/>
        <p:txBody>
          <a:bodyPr>
            <a:normAutofit/>
          </a:bodyPr>
          <a:lstStyle/>
          <a:p>
            <a:endParaRPr lang="tr-TR" sz="2400" dirty="0" smtClean="0">
              <a:latin typeface="Arial" panose="020B0604020202020204" pitchFamily="34" charset="0"/>
              <a:cs typeface="Arial" panose="020B0604020202020204" pitchFamily="34" charset="0"/>
            </a:endParaRPr>
          </a:p>
          <a:p>
            <a:r>
              <a:rPr lang="tr-TR" sz="2000" dirty="0" smtClean="0">
                <a:latin typeface="Arial" panose="020B0604020202020204" pitchFamily="34" charset="0"/>
                <a:cs typeface="Arial" panose="020B0604020202020204" pitchFamily="34" charset="0"/>
              </a:rPr>
              <a:t>TTK  </a:t>
            </a:r>
            <a:r>
              <a:rPr lang="tr-TR" sz="2000" dirty="0">
                <a:latin typeface="Arial" panose="020B0604020202020204" pitchFamily="34" charset="0"/>
                <a:cs typeface="Arial" panose="020B0604020202020204" pitchFamily="34" charset="0"/>
              </a:rPr>
              <a:t>MADDE 489 – (1) Hamiline yazılı pay senetlerinin devri</a:t>
            </a:r>
            <a:r>
              <a:rPr lang="tr-TR" sz="2000" dirty="0" smtClean="0">
                <a:latin typeface="Arial" panose="020B0604020202020204" pitchFamily="34" charset="0"/>
                <a:cs typeface="Arial" panose="020B0604020202020204" pitchFamily="34" charset="0"/>
              </a:rPr>
              <a:t>,</a:t>
            </a:r>
          </a:p>
          <a:p>
            <a:r>
              <a:rPr lang="tr-TR" sz="2000" dirty="0" smtClean="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şirket ve üçüncü kişiler hakkında, </a:t>
            </a:r>
            <a:endParaRPr lang="tr-TR" sz="2000" dirty="0" smtClean="0">
              <a:latin typeface="Arial" panose="020B0604020202020204" pitchFamily="34" charset="0"/>
              <a:cs typeface="Arial" panose="020B0604020202020204" pitchFamily="34" charset="0"/>
            </a:endParaRPr>
          </a:p>
          <a:p>
            <a:r>
              <a:rPr lang="tr-TR" sz="2000" dirty="0" smtClean="0">
                <a:latin typeface="Arial" panose="020B0604020202020204" pitchFamily="34" charset="0"/>
                <a:cs typeface="Arial" panose="020B0604020202020204" pitchFamily="34" charset="0"/>
              </a:rPr>
              <a:t>ancak </a:t>
            </a:r>
            <a:r>
              <a:rPr lang="tr-TR" sz="2000" dirty="0">
                <a:latin typeface="Arial" panose="020B0604020202020204" pitchFamily="34" charset="0"/>
                <a:cs typeface="Arial" panose="020B0604020202020204" pitchFamily="34" charset="0"/>
              </a:rPr>
              <a:t>zilyetliğin geçirilmesi suretiyle payı devralan tarafından Merkezi Kayıt Kuruluşuna yapılacak bildirimle hüküm ifade eder</a:t>
            </a:r>
            <a:r>
              <a:rPr lang="tr-TR" sz="2000" dirty="0" smtClean="0">
                <a:latin typeface="Arial" panose="020B0604020202020204" pitchFamily="34" charset="0"/>
                <a:cs typeface="Arial" panose="020B0604020202020204" pitchFamily="34" charset="0"/>
              </a:rPr>
              <a:t>.</a:t>
            </a:r>
          </a:p>
          <a:p>
            <a:r>
              <a:rPr lang="tr-TR" sz="2000" dirty="0" smtClean="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Merkezi Kayıt Kuruluşuna bildirimde bulunulmaması hâlinde, hamiline yazılı pay senedine sahip olanlar, bu Kanundan doğan paya bağlı haklarını gerekli bildirim yapılıncaya kadar kullanamaz.</a:t>
            </a:r>
          </a:p>
          <a:p>
            <a:endParaRPr lang="tr-T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96175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Hamiline pay senetleri (2)</a:t>
            </a:r>
            <a:endParaRPr lang="tr-TR" dirty="0"/>
          </a:p>
        </p:txBody>
      </p:sp>
      <p:sp>
        <p:nvSpPr>
          <p:cNvPr id="3" name="İçerik Yer Tutucusu 2"/>
          <p:cNvSpPr>
            <a:spLocks noGrp="1"/>
          </p:cNvSpPr>
          <p:nvPr>
            <p:ph idx="1"/>
          </p:nvPr>
        </p:nvSpPr>
        <p:spPr/>
        <p:txBody>
          <a:bodyPr/>
          <a:lstStyle/>
          <a:p>
            <a:r>
              <a:rPr lang="tr-TR" sz="2000" dirty="0" smtClean="0">
                <a:latin typeface="Arial" panose="020B0604020202020204" pitchFamily="34" charset="0"/>
                <a:cs typeface="Arial" panose="020B0604020202020204" pitchFamily="34" charset="0"/>
              </a:rPr>
              <a:t>TTK md 489 madde devamı </a:t>
            </a:r>
          </a:p>
          <a:p>
            <a:r>
              <a:rPr lang="tr-TR" sz="2000" dirty="0" smtClean="0">
                <a:latin typeface="Arial" panose="020B0604020202020204" pitchFamily="34" charset="0"/>
                <a:cs typeface="Arial" panose="020B0604020202020204" pitchFamily="34" charset="0"/>
              </a:rPr>
              <a:t>(2</a:t>
            </a:r>
            <a:r>
              <a:rPr lang="tr-TR" sz="2000" dirty="0">
                <a:latin typeface="Arial" panose="020B0604020202020204" pitchFamily="34" charset="0"/>
                <a:cs typeface="Arial" panose="020B0604020202020204" pitchFamily="34" charset="0"/>
              </a:rPr>
              <a:t>) Hamiline yazılı pay senedine bağlı hakların şirkete ve üçüncü kişilere karşı ileri sürülebilmesinde Merkezi Kayıt Kuruluşuna yapılan bildirim tarihi esas alınır.</a:t>
            </a:r>
          </a:p>
          <a:p>
            <a:r>
              <a:rPr lang="tr-TR" sz="2000" dirty="0">
                <a:latin typeface="Arial" panose="020B0604020202020204" pitchFamily="34" charset="0"/>
                <a:cs typeface="Arial" panose="020B0604020202020204" pitchFamily="34" charset="0"/>
              </a:rPr>
              <a:t>(3) Merkezi Kayıt Kuruluşu tarafından hamiline yazılı pay senetleriyle ilgili tutulan kayıtlar, ilgili kanunlar uyarınca yetkili kılınmış mercilerle paylaşılır. </a:t>
            </a:r>
          </a:p>
          <a:p>
            <a:r>
              <a:rPr lang="tr-TR" sz="2000" dirty="0">
                <a:latin typeface="Arial" panose="020B0604020202020204" pitchFamily="34" charset="0"/>
                <a:cs typeface="Arial" panose="020B0604020202020204" pitchFamily="34" charset="0"/>
              </a:rPr>
              <a:t>(4) Hamiline yazılı pay senetlerinin Merkezi Kayıt Kuruluşuna bildirilmesi ve </a:t>
            </a:r>
            <a:r>
              <a:rPr lang="tr-TR" sz="2000" b="1" i="1" dirty="0">
                <a:latin typeface="Arial" panose="020B0604020202020204" pitchFamily="34" charset="0"/>
                <a:cs typeface="Arial" panose="020B0604020202020204" pitchFamily="34" charset="0"/>
              </a:rPr>
              <a:t>kaydedilmesine ilişkin usul ve esaslar ile bu kapsamda alınacak ücretler Ticaret Bakanlığınca çıkarılan tebliğle belirlenir.”</a:t>
            </a:r>
          </a:p>
          <a:p>
            <a:endParaRPr lang="tr-TR" b="1" i="1" dirty="0"/>
          </a:p>
        </p:txBody>
      </p:sp>
    </p:spTree>
    <p:extLst>
      <p:ext uri="{BB962C8B-B14F-4D97-AF65-F5344CB8AC3E}">
        <p14:creationId xmlns:p14="http://schemas.microsoft.com/office/powerpoint/2010/main" val="20856879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TTK 562 Suçlar ve cezalar</a:t>
            </a:r>
            <a:endParaRPr lang="tr-TR" dirty="0"/>
          </a:p>
        </p:txBody>
      </p:sp>
      <p:sp>
        <p:nvSpPr>
          <p:cNvPr id="3" name="İçerik Yer Tutucusu 2"/>
          <p:cNvSpPr>
            <a:spLocks noGrp="1"/>
          </p:cNvSpPr>
          <p:nvPr>
            <p:ph idx="1"/>
          </p:nvPr>
        </p:nvSpPr>
        <p:spPr/>
        <p:txBody>
          <a:bodyPr>
            <a:normAutofit/>
          </a:bodyPr>
          <a:lstStyle/>
          <a:p>
            <a:r>
              <a:rPr lang="tr-TR" sz="2000" dirty="0" smtClean="0">
                <a:latin typeface="Arial" panose="020B0604020202020204" pitchFamily="34" charset="0"/>
                <a:cs typeface="Arial" panose="020B0604020202020204" pitchFamily="34" charset="0"/>
              </a:rPr>
              <a:t>MKK </a:t>
            </a:r>
            <a:r>
              <a:rPr lang="tr-TR" sz="2000" dirty="0" err="1" smtClean="0">
                <a:latin typeface="Arial" panose="020B0604020202020204" pitchFamily="34" charset="0"/>
                <a:cs typeface="Arial" panose="020B0604020202020204" pitchFamily="34" charset="0"/>
              </a:rPr>
              <a:t>na</a:t>
            </a:r>
            <a:r>
              <a:rPr lang="tr-TR" sz="2000" dirty="0" smtClean="0">
                <a:latin typeface="Arial" panose="020B0604020202020204" pitchFamily="34" charset="0"/>
                <a:cs typeface="Arial" panose="020B0604020202020204" pitchFamily="34" charset="0"/>
              </a:rPr>
              <a:t> kayıt ve bildirim yapılmazsa TTK ceza hükümleri getirmiştir. </a:t>
            </a:r>
          </a:p>
          <a:p>
            <a:r>
              <a:rPr lang="tr-TR" sz="2000" dirty="0" smtClean="0">
                <a:latin typeface="Arial" panose="020B0604020202020204" pitchFamily="34" charset="0"/>
                <a:cs typeface="Arial" panose="020B0604020202020204" pitchFamily="34" charset="0"/>
              </a:rPr>
              <a:t>kanunun </a:t>
            </a:r>
            <a:r>
              <a:rPr lang="tr-TR" sz="2000" dirty="0">
                <a:latin typeface="Arial" panose="020B0604020202020204" pitchFamily="34" charset="0"/>
                <a:cs typeface="Arial" panose="020B0604020202020204" pitchFamily="34" charset="0"/>
              </a:rPr>
              <a:t>suçlar ve cezalara ilişkin 562 inci maddesi ile getirilen bu değişikliklere uymayanlar için aşağıdaki cezalar uygulanacaktır</a:t>
            </a:r>
            <a:r>
              <a:rPr lang="tr-TR" sz="2000" dirty="0" smtClean="0">
                <a:latin typeface="Arial" panose="020B0604020202020204" pitchFamily="34" charset="0"/>
                <a:cs typeface="Arial" panose="020B0604020202020204" pitchFamily="34" charset="0"/>
              </a:rPr>
              <a:t>.</a:t>
            </a:r>
          </a:p>
          <a:p>
            <a:r>
              <a:rPr lang="tr-TR" sz="2000" dirty="0" smtClean="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Bunlar: </a:t>
            </a:r>
            <a:r>
              <a:rPr lang="tr-TR" sz="2000" dirty="0" smtClean="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	TTK 562/ (13) </a:t>
            </a:r>
            <a:r>
              <a:rPr lang="tr-TR" sz="2000" dirty="0" smtClean="0">
                <a:latin typeface="Arial" panose="020B0604020202020204" pitchFamily="34" charset="0"/>
                <a:cs typeface="Arial" panose="020B0604020202020204" pitchFamily="34" charset="0"/>
              </a:rPr>
              <a:t> maddesinde gösterilmiştir.</a:t>
            </a:r>
          </a:p>
          <a:p>
            <a:r>
              <a:rPr lang="tr-TR" sz="2000" dirty="0" smtClean="0">
                <a:latin typeface="Arial" panose="020B0604020202020204" pitchFamily="34" charset="0"/>
                <a:cs typeface="Arial" panose="020B0604020202020204" pitchFamily="34" charset="0"/>
              </a:rPr>
              <a:t>Bu </a:t>
            </a:r>
            <a:r>
              <a:rPr lang="tr-TR" sz="2000" dirty="0">
                <a:latin typeface="Arial" panose="020B0604020202020204" pitchFamily="34" charset="0"/>
                <a:cs typeface="Arial" panose="020B0604020202020204" pitchFamily="34" charset="0"/>
              </a:rPr>
              <a:t>Kanunun;</a:t>
            </a:r>
          </a:p>
          <a:p>
            <a:r>
              <a:rPr lang="tr-TR" sz="2000" dirty="0">
                <a:latin typeface="Arial" panose="020B0604020202020204" pitchFamily="34" charset="0"/>
                <a:cs typeface="Arial" panose="020B0604020202020204" pitchFamily="34" charset="0"/>
              </a:rPr>
              <a:t>a) 486/2 uyarınca bildirimde bulunmayanlar yirmi bin Türk lirası,</a:t>
            </a:r>
          </a:p>
          <a:p>
            <a:r>
              <a:rPr lang="tr-TR" sz="2000" dirty="0">
                <a:latin typeface="Arial" panose="020B0604020202020204" pitchFamily="34" charset="0"/>
                <a:cs typeface="Arial" panose="020B0604020202020204" pitchFamily="34" charset="0"/>
              </a:rPr>
              <a:t>b) 489/1 uyarınca bildirimde bulunmayanlar beş bin Türk lirası,</a:t>
            </a:r>
          </a:p>
          <a:p>
            <a:r>
              <a:rPr lang="tr-TR" sz="2000" dirty="0">
                <a:latin typeface="Arial" panose="020B0604020202020204" pitchFamily="34" charset="0"/>
                <a:cs typeface="Arial" panose="020B0604020202020204" pitchFamily="34" charset="0"/>
              </a:rPr>
              <a:t>idari para cezasıyla cezalandırılır.</a:t>
            </a:r>
          </a:p>
          <a:p>
            <a:r>
              <a:rPr lang="tr-TR" sz="2000" dirty="0">
                <a:latin typeface="Arial" panose="020B0604020202020204" pitchFamily="34" charset="0"/>
                <a:cs typeface="Arial" panose="020B0604020202020204" pitchFamily="34" charset="0"/>
              </a:rPr>
              <a:t> </a:t>
            </a:r>
            <a:r>
              <a:rPr lang="tr-TR" sz="2000" dirty="0" smtClean="0">
                <a:latin typeface="Arial" panose="020B0604020202020204" pitchFamily="34" charset="0"/>
                <a:cs typeface="Arial" panose="020B0604020202020204" pitchFamily="34" charset="0"/>
              </a:rPr>
              <a:t>Denilmektedir.</a:t>
            </a:r>
            <a:endParaRPr lang="tr-T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49485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TTK 562 suçlar ve diğer hükümler</a:t>
            </a:r>
            <a:endParaRPr lang="tr-TR" dirty="0"/>
          </a:p>
        </p:txBody>
      </p:sp>
      <p:sp>
        <p:nvSpPr>
          <p:cNvPr id="3" name="İçerik Yer Tutucusu 2"/>
          <p:cNvSpPr>
            <a:spLocks noGrp="1"/>
          </p:cNvSpPr>
          <p:nvPr>
            <p:ph idx="1"/>
          </p:nvPr>
        </p:nvSpPr>
        <p:spPr/>
        <p:txBody>
          <a:bodyPr>
            <a:normAutofit/>
          </a:bodyPr>
          <a:lstStyle/>
          <a:p>
            <a:r>
              <a:rPr lang="tr-TR" sz="2000" dirty="0" smtClean="0">
                <a:latin typeface="Arial" panose="020B0604020202020204" pitchFamily="34" charset="0"/>
                <a:cs typeface="Arial" panose="020B0604020202020204" pitchFamily="34" charset="0"/>
              </a:rPr>
              <a:t>TTK 562 Maddenin suçlar ve cezalarla ilgili diğer hükümleri de şunlardır.</a:t>
            </a:r>
          </a:p>
          <a:p>
            <a:r>
              <a:rPr lang="tr-TR" sz="2000" dirty="0" smtClean="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14) Bu Kanun kapsamındaki idari para cezaları, aksine hüküm bulunmayan hâllerde, mahallin en büyük mülki amiri tarafından verilir.</a:t>
            </a:r>
          </a:p>
          <a:p>
            <a:r>
              <a:rPr lang="tr-TR" sz="2000" dirty="0">
                <a:latin typeface="Arial" panose="020B0604020202020204" pitchFamily="34" charset="0"/>
                <a:cs typeface="Arial" panose="020B0604020202020204" pitchFamily="34" charset="0"/>
              </a:rPr>
              <a:t>(15) Bu Kanunda tanımlanan kabahatlerden birinin idari yaptırım kararı verilinceye kadar birden çok işlenmesi hâlinde, </a:t>
            </a:r>
            <a:endParaRPr lang="tr-TR" sz="2000" dirty="0" smtClean="0">
              <a:latin typeface="Arial" panose="020B0604020202020204" pitchFamily="34" charset="0"/>
              <a:cs typeface="Arial" panose="020B0604020202020204" pitchFamily="34" charset="0"/>
            </a:endParaRPr>
          </a:p>
          <a:p>
            <a:r>
              <a:rPr lang="tr-TR" sz="2000" dirty="0" smtClean="0">
                <a:latin typeface="Arial" panose="020B0604020202020204" pitchFamily="34" charset="0"/>
                <a:cs typeface="Arial" panose="020B0604020202020204" pitchFamily="34" charset="0"/>
              </a:rPr>
              <a:t>ilgili </a:t>
            </a:r>
            <a:r>
              <a:rPr lang="tr-TR" sz="2000" dirty="0">
                <a:latin typeface="Arial" panose="020B0604020202020204" pitchFamily="34" charset="0"/>
                <a:cs typeface="Arial" panose="020B0604020202020204" pitchFamily="34" charset="0"/>
              </a:rPr>
              <a:t>gerçek veya tüzel kişiye bir idari para cezası verilir ve ilgili hükme göre verilecek ceza iki kat artırılır</a:t>
            </a:r>
            <a:r>
              <a:rPr lang="tr-TR" sz="2000" dirty="0" smtClean="0">
                <a:latin typeface="Arial" panose="020B0604020202020204" pitchFamily="34" charset="0"/>
                <a:cs typeface="Arial" panose="020B0604020202020204" pitchFamily="34" charset="0"/>
              </a:rPr>
              <a:t>.</a:t>
            </a:r>
          </a:p>
          <a:p>
            <a:r>
              <a:rPr lang="tr-TR" sz="2000" dirty="0" smtClean="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Ancak, bu kabahatin işlenmesi suretiyle bir menfaat temin edilmesi veya zarara sebebiyet verilmesi hâlinde verilecek idari para cezasının miktarı bu menfaat veya zararın üç katından az olamaz.</a:t>
            </a:r>
          </a:p>
          <a:p>
            <a:endParaRPr lang="tr-TR" dirty="0"/>
          </a:p>
        </p:txBody>
      </p:sp>
    </p:spTree>
    <p:extLst>
      <p:ext uri="{BB962C8B-B14F-4D97-AF65-F5344CB8AC3E}">
        <p14:creationId xmlns:p14="http://schemas.microsoft.com/office/powerpoint/2010/main" val="10557450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Düzenleme ile ilgili geçici madde 14</a:t>
            </a:r>
            <a:endParaRPr lang="tr-TR" dirty="0"/>
          </a:p>
        </p:txBody>
      </p:sp>
      <p:sp>
        <p:nvSpPr>
          <p:cNvPr id="3" name="İçerik Yer Tutucusu 2"/>
          <p:cNvSpPr>
            <a:spLocks noGrp="1"/>
          </p:cNvSpPr>
          <p:nvPr>
            <p:ph idx="1"/>
          </p:nvPr>
        </p:nvSpPr>
        <p:spPr/>
        <p:txBody>
          <a:bodyPr/>
          <a:lstStyle/>
          <a:p>
            <a:r>
              <a:rPr lang="tr-TR" sz="2000" dirty="0" smtClean="0">
                <a:latin typeface="Arial" panose="020B0604020202020204" pitchFamily="34" charset="0"/>
                <a:cs typeface="Arial" panose="020B0604020202020204" pitchFamily="34" charset="0"/>
              </a:rPr>
              <a:t>Kanun koyucu düzenleme süresini geçici madde 14 de belirtmiştir. </a:t>
            </a:r>
          </a:p>
          <a:p>
            <a:r>
              <a:rPr lang="tr-TR" sz="2000" dirty="0" smtClean="0">
                <a:latin typeface="Arial" panose="020B0604020202020204" pitchFamily="34" charset="0"/>
                <a:cs typeface="Arial" panose="020B0604020202020204" pitchFamily="34" charset="0"/>
              </a:rPr>
              <a:t>GEÇİCİ </a:t>
            </a:r>
            <a:r>
              <a:rPr lang="tr-TR" sz="2000" dirty="0">
                <a:latin typeface="Arial" panose="020B0604020202020204" pitchFamily="34" charset="0"/>
                <a:cs typeface="Arial" panose="020B0604020202020204" pitchFamily="34" charset="0"/>
              </a:rPr>
              <a:t>MADDE 14 – (1) </a:t>
            </a:r>
            <a:r>
              <a:rPr lang="tr-TR" sz="2000" b="1" i="1" dirty="0">
                <a:latin typeface="Arial" panose="020B0604020202020204" pitchFamily="34" charset="0"/>
                <a:cs typeface="Arial" panose="020B0604020202020204" pitchFamily="34" charset="0"/>
              </a:rPr>
              <a:t>Hamiline yazılı pay senedine sahip olanlar</a:t>
            </a:r>
            <a:r>
              <a:rPr lang="tr-TR" sz="2000" dirty="0">
                <a:latin typeface="Arial" panose="020B0604020202020204" pitchFamily="34" charset="0"/>
                <a:cs typeface="Arial" panose="020B0604020202020204" pitchFamily="34" charset="0"/>
              </a:rPr>
              <a:t>, 31/12/2021 tarihine kadar MKK </a:t>
            </a:r>
            <a:r>
              <a:rPr lang="tr-TR" sz="2000" dirty="0" err="1">
                <a:latin typeface="Arial" panose="020B0604020202020204" pitchFamily="34" charset="0"/>
                <a:cs typeface="Arial" panose="020B0604020202020204" pitchFamily="34" charset="0"/>
              </a:rPr>
              <a:t>na</a:t>
            </a:r>
            <a:r>
              <a:rPr lang="tr-TR" sz="2000" dirty="0">
                <a:latin typeface="Arial" panose="020B0604020202020204" pitchFamily="34" charset="0"/>
                <a:cs typeface="Arial" panose="020B0604020202020204" pitchFamily="34" charset="0"/>
              </a:rPr>
              <a:t> bildirilmek üzere pay senetleri ile birlikte </a:t>
            </a:r>
            <a:r>
              <a:rPr lang="tr-TR" sz="2000" b="1" i="1" dirty="0">
                <a:latin typeface="Arial" panose="020B0604020202020204" pitchFamily="34" charset="0"/>
                <a:cs typeface="Arial" panose="020B0604020202020204" pitchFamily="34" charset="0"/>
              </a:rPr>
              <a:t>anonim şirkete başvurur</a:t>
            </a:r>
            <a:r>
              <a:rPr lang="tr-TR" sz="2000" dirty="0">
                <a:latin typeface="Arial" panose="020B0604020202020204" pitchFamily="34" charset="0"/>
                <a:cs typeface="Arial" panose="020B0604020202020204" pitchFamily="34" charset="0"/>
              </a:rPr>
              <a:t>. </a:t>
            </a:r>
            <a:endParaRPr lang="tr-TR" sz="2000" dirty="0" smtClean="0">
              <a:latin typeface="Arial" panose="020B0604020202020204" pitchFamily="34" charset="0"/>
              <a:cs typeface="Arial" panose="020B0604020202020204" pitchFamily="34" charset="0"/>
            </a:endParaRPr>
          </a:p>
          <a:p>
            <a:r>
              <a:rPr lang="tr-TR" sz="2000" dirty="0" smtClean="0">
                <a:latin typeface="Arial" panose="020B0604020202020204" pitchFamily="34" charset="0"/>
                <a:cs typeface="Arial" panose="020B0604020202020204" pitchFamily="34" charset="0"/>
              </a:rPr>
              <a:t>Başvuru </a:t>
            </a:r>
            <a:r>
              <a:rPr lang="tr-TR" sz="2000" dirty="0">
                <a:latin typeface="Arial" panose="020B0604020202020204" pitchFamily="34" charset="0"/>
                <a:cs typeface="Arial" panose="020B0604020202020204" pitchFamily="34" charset="0"/>
              </a:rPr>
              <a:t>üzerine </a:t>
            </a:r>
            <a:r>
              <a:rPr lang="tr-TR" sz="2000" b="1" i="1" dirty="0">
                <a:latin typeface="Arial" panose="020B0604020202020204" pitchFamily="34" charset="0"/>
                <a:cs typeface="Arial" panose="020B0604020202020204" pitchFamily="34" charset="0"/>
              </a:rPr>
              <a:t>A.Ş, yönetim kurulu  beş iş günü içinde </a:t>
            </a:r>
            <a:r>
              <a:rPr lang="tr-TR" sz="2000" dirty="0">
                <a:latin typeface="Arial" panose="020B0604020202020204" pitchFamily="34" charset="0"/>
                <a:cs typeface="Arial" panose="020B0604020202020204" pitchFamily="34" charset="0"/>
              </a:rPr>
              <a:t>hamiline yazılı pay sahipleri ile sahip oldukları paya ilişkin bilgileri </a:t>
            </a:r>
            <a:r>
              <a:rPr lang="tr-TR" sz="2000" b="1" i="1" dirty="0">
                <a:latin typeface="Arial" panose="020B0604020202020204" pitchFamily="34" charset="0"/>
                <a:cs typeface="Arial" panose="020B0604020202020204" pitchFamily="34" charset="0"/>
              </a:rPr>
              <a:t>Merkezi Kayıt Kuruluşuna bildirir</a:t>
            </a:r>
            <a:r>
              <a:rPr lang="tr-TR" sz="2000" b="1" i="1" dirty="0" smtClean="0">
                <a:latin typeface="Arial" panose="020B0604020202020204" pitchFamily="34" charset="0"/>
                <a:cs typeface="Arial" panose="020B0604020202020204" pitchFamily="34" charset="0"/>
              </a:rPr>
              <a:t>.</a:t>
            </a:r>
          </a:p>
          <a:p>
            <a:r>
              <a:rPr lang="tr-TR" sz="2000" dirty="0" smtClean="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Pay sahipleri anonim şirkete başvurmazsa bu Kanundan doğan paya bağlı haklarını gerekli başvuru yapılıncaya kadar kullanamaz. </a:t>
            </a:r>
          </a:p>
          <a:p>
            <a:endParaRPr lang="tr-TR" dirty="0"/>
          </a:p>
        </p:txBody>
      </p:sp>
    </p:spTree>
    <p:extLst>
      <p:ext uri="{BB962C8B-B14F-4D97-AF65-F5344CB8AC3E}">
        <p14:creationId xmlns:p14="http://schemas.microsoft.com/office/powerpoint/2010/main" val="41050333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Geçici madde 14 devamı </a:t>
            </a:r>
            <a:endParaRPr lang="tr-TR" dirty="0"/>
          </a:p>
        </p:txBody>
      </p:sp>
      <p:sp>
        <p:nvSpPr>
          <p:cNvPr id="3" name="İçerik Yer Tutucusu 2"/>
          <p:cNvSpPr>
            <a:spLocks noGrp="1"/>
          </p:cNvSpPr>
          <p:nvPr>
            <p:ph idx="1"/>
          </p:nvPr>
        </p:nvSpPr>
        <p:spPr/>
        <p:txBody>
          <a:bodyPr>
            <a:normAutofit/>
          </a:bodyPr>
          <a:lstStyle/>
          <a:p>
            <a:endParaRPr lang="tr-TR" sz="2000" dirty="0" smtClean="0">
              <a:latin typeface="Arial" panose="020B0604020202020204" pitchFamily="34" charset="0"/>
              <a:cs typeface="Arial" panose="020B0604020202020204" pitchFamily="34" charset="0"/>
            </a:endParaRPr>
          </a:p>
          <a:p>
            <a:r>
              <a:rPr lang="tr-TR" sz="2000" dirty="0" smtClean="0">
                <a:latin typeface="Arial" panose="020B0604020202020204" pitchFamily="34" charset="0"/>
                <a:cs typeface="Arial" panose="020B0604020202020204" pitchFamily="34" charset="0"/>
              </a:rPr>
              <a:t>GEÇİCİ MADDE 14 DEVAM</a:t>
            </a:r>
          </a:p>
          <a:p>
            <a:r>
              <a:rPr lang="tr-TR" sz="2000" dirty="0">
                <a:latin typeface="Arial" panose="020B0604020202020204" pitchFamily="34" charset="0"/>
                <a:cs typeface="Arial" panose="020B0604020202020204" pitchFamily="34" charset="0"/>
              </a:rPr>
              <a:t>2) Birinci fıkra uyarınca başvuruda veya bildirimde bulunmayanlar 562/13 fıkrası uyarınca cezalandırılır.”</a:t>
            </a:r>
          </a:p>
          <a:p>
            <a:r>
              <a:rPr lang="tr-TR" sz="2000" dirty="0">
                <a:latin typeface="Arial" panose="020B0604020202020204" pitchFamily="34" charset="0"/>
                <a:cs typeface="Arial" panose="020B0604020202020204" pitchFamily="34" charset="0"/>
              </a:rPr>
              <a:t>	Hamiline yazılı pay senetleri hakkında kanunda yapılan bu değişikliklerin nasıl uygulanacağı konusunda da detaylı bir tebliğ çıkarılacak olup şu anda değişikliklerin nasıl yürüyeceği konusundaki bir çok duraksama ortadan kalkmış olacaktır. </a:t>
            </a:r>
          </a:p>
          <a:p>
            <a:endParaRPr lang="tr-T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54639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geçiş</a:t>
            </a:r>
            <a:endParaRPr lang="tr-TR" dirty="0"/>
          </a:p>
        </p:txBody>
      </p:sp>
      <p:sp>
        <p:nvSpPr>
          <p:cNvPr id="3" name="İçerik Yer Tutucusu 2"/>
          <p:cNvSpPr>
            <a:spLocks noGrp="1"/>
          </p:cNvSpPr>
          <p:nvPr>
            <p:ph idx="1"/>
          </p:nvPr>
        </p:nvSpPr>
        <p:spPr/>
        <p:txBody>
          <a:bodyPr/>
          <a:lstStyle/>
          <a:p>
            <a:endParaRPr lang="tr-TR" sz="2400" dirty="0" smtClean="0">
              <a:latin typeface="Arial" panose="020B0604020202020204" pitchFamily="34" charset="0"/>
              <a:cs typeface="Arial" panose="020B0604020202020204" pitchFamily="34" charset="0"/>
            </a:endParaRPr>
          </a:p>
          <a:p>
            <a:endParaRPr lang="tr-TR" sz="2400" dirty="0">
              <a:latin typeface="Arial" panose="020B0604020202020204" pitchFamily="34" charset="0"/>
              <a:cs typeface="Arial" panose="020B0604020202020204" pitchFamily="34" charset="0"/>
            </a:endParaRPr>
          </a:p>
          <a:p>
            <a:r>
              <a:rPr lang="tr-TR" sz="2400" dirty="0" smtClean="0">
                <a:latin typeface="Arial" panose="020B0604020202020204" pitchFamily="34" charset="0"/>
                <a:cs typeface="Arial" panose="020B0604020202020204" pitchFamily="34" charset="0"/>
              </a:rPr>
              <a:t>Ancak </a:t>
            </a:r>
            <a:r>
              <a:rPr lang="tr-TR" sz="2400" dirty="0">
                <a:latin typeface="Arial" panose="020B0604020202020204" pitchFamily="34" charset="0"/>
                <a:cs typeface="Arial" panose="020B0604020202020204" pitchFamily="34" charset="0"/>
              </a:rPr>
              <a:t>yapılan bu düzenlemeler Vergi Kanunları açısından dikkat edilmesi gereken bir çok değişiklikler de meydana getirmiştir.</a:t>
            </a:r>
          </a:p>
          <a:p>
            <a:r>
              <a:rPr lang="tr-TR" sz="2400" dirty="0">
                <a:latin typeface="Arial" panose="020B0604020202020204" pitchFamily="34" charset="0"/>
                <a:cs typeface="Arial" panose="020B0604020202020204" pitchFamily="34" charset="0"/>
              </a:rPr>
              <a:t> </a:t>
            </a:r>
            <a:r>
              <a:rPr lang="tr-TR" sz="2400" dirty="0" smtClean="0">
                <a:latin typeface="Arial" panose="020B0604020202020204" pitchFamily="34" charset="0"/>
                <a:cs typeface="Arial" panose="020B0604020202020204" pitchFamily="34" charset="0"/>
              </a:rPr>
              <a:t>Asıl önemlisi de Bağımsız Denetim Raporlarına gelmesi gereken ek bilgidir.</a:t>
            </a:r>
            <a:endParaRPr lang="tr-TR" sz="2400" dirty="0">
              <a:latin typeface="Arial" panose="020B0604020202020204" pitchFamily="34" charset="0"/>
              <a:cs typeface="Arial" panose="020B0604020202020204" pitchFamily="34" charset="0"/>
            </a:endParaRPr>
          </a:p>
          <a:p>
            <a:endParaRPr lang="tr-TR" dirty="0"/>
          </a:p>
        </p:txBody>
      </p:sp>
    </p:spTree>
    <p:extLst>
      <p:ext uri="{BB962C8B-B14F-4D97-AF65-F5344CB8AC3E}">
        <p14:creationId xmlns:p14="http://schemas.microsoft.com/office/powerpoint/2010/main" val="2398558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GENEL BİLGİ</a:t>
            </a:r>
            <a:endParaRPr lang="tr-TR" dirty="0"/>
          </a:p>
        </p:txBody>
      </p:sp>
      <p:sp>
        <p:nvSpPr>
          <p:cNvPr id="3" name="İçerik Yer Tutucusu 2"/>
          <p:cNvSpPr>
            <a:spLocks noGrp="1"/>
          </p:cNvSpPr>
          <p:nvPr>
            <p:ph idx="1"/>
          </p:nvPr>
        </p:nvSpPr>
        <p:spPr/>
        <p:txBody>
          <a:bodyPr>
            <a:noAutofit/>
          </a:bodyPr>
          <a:lstStyle/>
          <a:p>
            <a:r>
              <a:rPr lang="tr-TR" sz="2800" dirty="0" smtClean="0">
                <a:latin typeface="Arial" panose="020B0604020202020204" pitchFamily="34" charset="0"/>
                <a:cs typeface="Arial" panose="020B0604020202020204" pitchFamily="34" charset="0"/>
              </a:rPr>
              <a:t>Sunumumuz 3 konuda genel bilgi içermektedir.</a:t>
            </a:r>
          </a:p>
          <a:p>
            <a:r>
              <a:rPr lang="tr-TR" sz="2800" dirty="0" smtClean="0">
                <a:latin typeface="Arial" panose="020B0604020202020204" pitchFamily="34" charset="0"/>
                <a:cs typeface="Arial" panose="020B0604020202020204" pitchFamily="34" charset="0"/>
              </a:rPr>
              <a:t>Merkezi Kayıt Kuruluşu Hakkında Bilgiler</a:t>
            </a:r>
          </a:p>
          <a:p>
            <a:r>
              <a:rPr lang="tr-TR" sz="2800" dirty="0" smtClean="0">
                <a:latin typeface="Arial" panose="020B0604020202020204" pitchFamily="34" charset="0"/>
                <a:cs typeface="Arial" panose="020B0604020202020204" pitchFamily="34" charset="0"/>
              </a:rPr>
              <a:t>TTK açısından Hamiline Hisseler, </a:t>
            </a:r>
            <a:r>
              <a:rPr lang="tr-TR" sz="2800" dirty="0" err="1" smtClean="0">
                <a:latin typeface="Arial" panose="020B0604020202020204" pitchFamily="34" charset="0"/>
                <a:cs typeface="Arial" panose="020B0604020202020204" pitchFamily="34" charset="0"/>
              </a:rPr>
              <a:t>mkk</a:t>
            </a:r>
            <a:r>
              <a:rPr lang="tr-TR" sz="2800" dirty="0" smtClean="0">
                <a:latin typeface="Arial" panose="020B0604020202020204" pitchFamily="34" charset="0"/>
                <a:cs typeface="Arial" panose="020B0604020202020204" pitchFamily="34" charset="0"/>
              </a:rPr>
              <a:t>, genel kurul ve yaptırımlar</a:t>
            </a:r>
          </a:p>
          <a:p>
            <a:r>
              <a:rPr lang="tr-TR" sz="2800" dirty="0" smtClean="0">
                <a:latin typeface="Arial" panose="020B0604020202020204" pitchFamily="34" charset="0"/>
                <a:cs typeface="Arial" panose="020B0604020202020204" pitchFamily="34" charset="0"/>
              </a:rPr>
              <a:t>Vergi Kanunları açısından hamiline hisse senetleri ve MKK</a:t>
            </a:r>
            <a:endParaRPr lang="tr-T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32126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Mudanya</a:t>
            </a:r>
            <a:br>
              <a:rPr lang="tr-TR" dirty="0" smtClean="0"/>
            </a:br>
            <a:endParaRPr lang="tr-TR" dirty="0"/>
          </a:p>
        </p:txBody>
      </p:sp>
      <p:pic>
        <p:nvPicPr>
          <p:cNvPr id="5122" name="Picture 2" descr="https://www.gencklavye.com/wp-content/uploads/2019/11/mutareje-evi-1024x60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28171" y="2133600"/>
            <a:ext cx="6437484" cy="377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7758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Vergi kanunları açısından inceleme -3065 sayılı </a:t>
            </a:r>
            <a:r>
              <a:rPr lang="tr-TR" dirty="0" err="1" smtClean="0"/>
              <a:t>kdv</a:t>
            </a:r>
            <a:r>
              <a:rPr lang="tr-TR" dirty="0" smtClean="0"/>
              <a:t> kanunu açısından </a:t>
            </a:r>
            <a:endParaRPr lang="tr-TR" dirty="0"/>
          </a:p>
        </p:txBody>
      </p:sp>
      <p:sp>
        <p:nvSpPr>
          <p:cNvPr id="3" name="İçerik Yer Tutucusu 2"/>
          <p:cNvSpPr>
            <a:spLocks noGrp="1"/>
          </p:cNvSpPr>
          <p:nvPr>
            <p:ph idx="1"/>
          </p:nvPr>
        </p:nvSpPr>
        <p:spPr/>
        <p:txBody>
          <a:bodyPr>
            <a:normAutofit/>
          </a:bodyPr>
          <a:lstStyle/>
          <a:p>
            <a:endParaRPr lang="tr-TR" sz="2000" dirty="0" smtClean="0">
              <a:latin typeface="Arial" panose="020B0604020202020204" pitchFamily="34" charset="0"/>
              <a:cs typeface="Arial" panose="020B0604020202020204" pitchFamily="34" charset="0"/>
            </a:endParaRPr>
          </a:p>
          <a:p>
            <a:r>
              <a:rPr lang="tr-TR" sz="2000" dirty="0" smtClean="0">
                <a:latin typeface="Arial" panose="020B0604020202020204" pitchFamily="34" charset="0"/>
                <a:cs typeface="Arial" panose="020B0604020202020204" pitchFamily="34" charset="0"/>
              </a:rPr>
              <a:t>VERGİ </a:t>
            </a:r>
            <a:r>
              <a:rPr lang="tr-TR" sz="2000" dirty="0">
                <a:latin typeface="Arial" panose="020B0604020202020204" pitchFamily="34" charset="0"/>
                <a:cs typeface="Arial" panose="020B0604020202020204" pitchFamily="34" charset="0"/>
              </a:rPr>
              <a:t>KANUNLARI AÇISINDAN AKLIMIZA GELENLER:</a:t>
            </a:r>
          </a:p>
          <a:p>
            <a:r>
              <a:rPr lang="tr-TR" sz="2000" dirty="0">
                <a:latin typeface="Arial" panose="020B0604020202020204" pitchFamily="34" charset="0"/>
                <a:cs typeface="Arial" panose="020B0604020202020204" pitchFamily="34" charset="0"/>
              </a:rPr>
              <a:t> </a:t>
            </a:r>
          </a:p>
          <a:p>
            <a:pPr lvl="0"/>
            <a:r>
              <a:rPr lang="tr-TR" sz="2000" dirty="0">
                <a:latin typeface="Arial" panose="020B0604020202020204" pitchFamily="34" charset="0"/>
                <a:cs typeface="Arial" panose="020B0604020202020204" pitchFamily="34" charset="0"/>
              </a:rPr>
              <a:t>3065 sayılı KDV kanununun 17/4 G maddesi gereğince iki yıldan fazla elde tutulan hisse senetlerinin satışı, devri </a:t>
            </a:r>
            <a:r>
              <a:rPr lang="tr-TR" sz="2000" dirty="0" err="1">
                <a:latin typeface="Arial" panose="020B0604020202020204" pitchFamily="34" charset="0"/>
                <a:cs typeface="Arial" panose="020B0604020202020204" pitchFamily="34" charset="0"/>
              </a:rPr>
              <a:t>kdv</a:t>
            </a:r>
            <a:r>
              <a:rPr lang="tr-TR" sz="2000" dirty="0">
                <a:latin typeface="Arial" panose="020B0604020202020204" pitchFamily="34" charset="0"/>
                <a:cs typeface="Arial" panose="020B0604020202020204" pitchFamily="34" charset="0"/>
              </a:rPr>
              <a:t> den istisnadır</a:t>
            </a:r>
            <a:r>
              <a:rPr lang="tr-TR" sz="2000" dirty="0" smtClean="0">
                <a:latin typeface="Arial" panose="020B0604020202020204" pitchFamily="34" charset="0"/>
                <a:cs typeface="Arial" panose="020B0604020202020204" pitchFamily="34" charset="0"/>
              </a:rPr>
              <a:t>.</a:t>
            </a:r>
          </a:p>
          <a:p>
            <a:pPr lvl="0"/>
            <a:r>
              <a:rPr lang="tr-TR" sz="2000" dirty="0" smtClean="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İşte bu maddenin ve bu istisnanın çalışması hamiline yazılı hisse senetlerinde Merkezi Kayıt Kuruluşunun kayıtları ile ispat edilme durumunda olacaktır. Çıkarılacak tebliğ bu konuda detaylı açıklama yapacaktır diye umuyorum. </a:t>
            </a:r>
          </a:p>
        </p:txBody>
      </p:sp>
    </p:spTree>
    <p:extLst>
      <p:ext uri="{BB962C8B-B14F-4D97-AF65-F5344CB8AC3E}">
        <p14:creationId xmlns:p14="http://schemas.microsoft.com/office/powerpoint/2010/main" val="14718673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193 sayılı Gelir Vergisi Kanunu açısından </a:t>
            </a:r>
            <a:endParaRPr lang="tr-TR" dirty="0"/>
          </a:p>
        </p:txBody>
      </p:sp>
      <p:sp>
        <p:nvSpPr>
          <p:cNvPr id="3" name="İçerik Yer Tutucusu 2"/>
          <p:cNvSpPr>
            <a:spLocks noGrp="1"/>
          </p:cNvSpPr>
          <p:nvPr>
            <p:ph idx="1"/>
          </p:nvPr>
        </p:nvSpPr>
        <p:spPr/>
        <p:txBody>
          <a:bodyPr/>
          <a:lstStyle/>
          <a:p>
            <a:endParaRPr lang="tr-TR" sz="2000" dirty="0" smtClean="0">
              <a:latin typeface="Arial" panose="020B0604020202020204" pitchFamily="34" charset="0"/>
              <a:cs typeface="Arial" panose="020B0604020202020204" pitchFamily="34" charset="0"/>
            </a:endParaRPr>
          </a:p>
          <a:p>
            <a:r>
              <a:rPr lang="tr-TR" sz="2000" dirty="0" smtClean="0">
                <a:latin typeface="Arial" panose="020B0604020202020204" pitchFamily="34" charset="0"/>
                <a:cs typeface="Arial" panose="020B0604020202020204" pitchFamily="34" charset="0"/>
              </a:rPr>
              <a:t>193 </a:t>
            </a:r>
            <a:r>
              <a:rPr lang="tr-TR" sz="2000" dirty="0">
                <a:latin typeface="Arial" panose="020B0604020202020204" pitchFamily="34" charset="0"/>
                <a:cs typeface="Arial" panose="020B0604020202020204" pitchFamily="34" charset="0"/>
              </a:rPr>
              <a:t>sayılı Gelir Vergisi </a:t>
            </a:r>
            <a:r>
              <a:rPr lang="tr-TR" sz="2000" dirty="0" smtClean="0">
                <a:latin typeface="Arial" panose="020B0604020202020204" pitchFamily="34" charset="0"/>
                <a:cs typeface="Arial" panose="020B0604020202020204" pitchFamily="34" charset="0"/>
              </a:rPr>
              <a:t>Kanununun</a:t>
            </a:r>
          </a:p>
          <a:p>
            <a:r>
              <a:rPr lang="tr-TR" sz="2000" dirty="0" smtClean="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Değer artış kazançlarını </a:t>
            </a:r>
            <a:r>
              <a:rPr lang="tr-TR" sz="2000" dirty="0" smtClean="0">
                <a:latin typeface="Arial" panose="020B0604020202020204" pitchFamily="34" charset="0"/>
                <a:cs typeface="Arial" panose="020B0604020202020204" pitchFamily="34" charset="0"/>
              </a:rPr>
              <a:t>düzenleyen</a:t>
            </a:r>
          </a:p>
          <a:p>
            <a:r>
              <a:rPr lang="tr-TR" sz="2000" dirty="0" smtClean="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mükerrer 80. İnci maddesinin </a:t>
            </a:r>
            <a:endParaRPr lang="tr-TR" sz="2000" dirty="0" smtClean="0">
              <a:latin typeface="Arial" panose="020B0604020202020204" pitchFamily="34" charset="0"/>
              <a:cs typeface="Arial" panose="020B0604020202020204" pitchFamily="34" charset="0"/>
            </a:endParaRPr>
          </a:p>
          <a:p>
            <a:r>
              <a:rPr lang="tr-TR" sz="2000" dirty="0" smtClean="0">
                <a:latin typeface="Arial" panose="020B0604020202020204" pitchFamily="34" charset="0"/>
                <a:cs typeface="Arial" panose="020B0604020202020204" pitchFamily="34" charset="0"/>
              </a:rPr>
              <a:t> </a:t>
            </a:r>
            <a:r>
              <a:rPr lang="tr-TR" sz="2000" i="1" u="sng" dirty="0">
                <a:latin typeface="Arial" panose="020B0604020202020204" pitchFamily="34" charset="0"/>
                <a:cs typeface="Arial" panose="020B0604020202020204" pitchFamily="34" charset="0"/>
              </a:rPr>
              <a:t>ivazsız olarak iktisap edilenler ile tam mükellef kurumlara ait olan ve iki yıldan fazla süreyle elde tutulan hisse senetleri hariç  hükmü uyarınca, bu istisnadan da yararlanabilmek için, özellikle hamiline yazılı hisse senetlerinin durumu yine Merkezi Kayıt </a:t>
            </a:r>
            <a:r>
              <a:rPr lang="tr-TR" sz="2000" dirty="0">
                <a:latin typeface="Arial" panose="020B0604020202020204" pitchFamily="34" charset="0"/>
                <a:cs typeface="Arial" panose="020B0604020202020204" pitchFamily="34" charset="0"/>
              </a:rPr>
              <a:t>Kuruluşu</a:t>
            </a:r>
            <a:r>
              <a:rPr lang="tr-TR" sz="2000" i="1" u="sng" dirty="0">
                <a:latin typeface="Arial" panose="020B0604020202020204" pitchFamily="34" charset="0"/>
                <a:cs typeface="Arial" panose="020B0604020202020204" pitchFamily="34" charset="0"/>
              </a:rPr>
              <a:t> </a:t>
            </a:r>
            <a:r>
              <a:rPr lang="tr-TR" sz="2000" i="1" u="sng" dirty="0" smtClean="0">
                <a:latin typeface="Arial" panose="020B0604020202020204" pitchFamily="34" charset="0"/>
                <a:cs typeface="Arial" panose="020B0604020202020204" pitchFamily="34" charset="0"/>
              </a:rPr>
              <a:t>kayıtlarıyla </a:t>
            </a:r>
            <a:r>
              <a:rPr lang="tr-TR" sz="2000" i="1" u="sng" dirty="0">
                <a:latin typeface="Arial" panose="020B0604020202020204" pitchFamily="34" charset="0"/>
                <a:cs typeface="Arial" panose="020B0604020202020204" pitchFamily="34" charset="0"/>
              </a:rPr>
              <a:t>ispat edilebilecektir. </a:t>
            </a:r>
            <a:endParaRPr lang="tr-TR" sz="2000" dirty="0">
              <a:latin typeface="Arial" panose="020B0604020202020204" pitchFamily="34" charset="0"/>
              <a:cs typeface="Arial" panose="020B0604020202020204" pitchFamily="34" charset="0"/>
            </a:endParaRPr>
          </a:p>
          <a:p>
            <a:endParaRPr lang="tr-TR" dirty="0"/>
          </a:p>
        </p:txBody>
      </p:sp>
    </p:spTree>
    <p:extLst>
      <p:ext uri="{BB962C8B-B14F-4D97-AF65-F5344CB8AC3E}">
        <p14:creationId xmlns:p14="http://schemas.microsoft.com/office/powerpoint/2010/main" val="17367828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5520 sayılı Kurumlar Vergisi Kanunu açısından </a:t>
            </a:r>
            <a:endParaRPr lang="tr-TR" dirty="0"/>
          </a:p>
        </p:txBody>
      </p:sp>
      <p:sp>
        <p:nvSpPr>
          <p:cNvPr id="3" name="İçerik Yer Tutucusu 2"/>
          <p:cNvSpPr>
            <a:spLocks noGrp="1"/>
          </p:cNvSpPr>
          <p:nvPr>
            <p:ph idx="1"/>
          </p:nvPr>
        </p:nvSpPr>
        <p:spPr/>
        <p:txBody>
          <a:bodyPr>
            <a:normAutofit/>
          </a:bodyPr>
          <a:lstStyle/>
          <a:p>
            <a:pPr lvl="0"/>
            <a:r>
              <a:rPr lang="tr-TR" sz="2000" dirty="0">
                <a:latin typeface="Arial" panose="020B0604020202020204" pitchFamily="34" charset="0"/>
                <a:cs typeface="Arial" panose="020B0604020202020204" pitchFamily="34" charset="0"/>
              </a:rPr>
              <a:t>5520 sayılı Kurumlar Vergisi </a:t>
            </a:r>
            <a:r>
              <a:rPr lang="tr-TR" sz="2000" dirty="0" smtClean="0">
                <a:latin typeface="Arial" panose="020B0604020202020204" pitchFamily="34" charset="0"/>
                <a:cs typeface="Arial" panose="020B0604020202020204" pitchFamily="34" charset="0"/>
              </a:rPr>
              <a:t>Kanununun</a:t>
            </a:r>
          </a:p>
          <a:p>
            <a:pPr lvl="0"/>
            <a:r>
              <a:rPr lang="tr-TR" sz="2000" dirty="0" smtClean="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istisnaları düzenleyen 5/e maddesi </a:t>
            </a:r>
            <a:r>
              <a:rPr lang="tr-TR" sz="2000" dirty="0" smtClean="0">
                <a:latin typeface="Arial" panose="020B0604020202020204" pitchFamily="34" charset="0"/>
                <a:cs typeface="Arial" panose="020B0604020202020204" pitchFamily="34" charset="0"/>
              </a:rPr>
              <a:t>gereğince</a:t>
            </a:r>
          </a:p>
          <a:p>
            <a:pPr lvl="0"/>
            <a:r>
              <a:rPr lang="tr-TR" sz="2000" dirty="0" smtClean="0">
                <a:latin typeface="Arial" panose="020B0604020202020204" pitchFamily="34" charset="0"/>
                <a:cs typeface="Arial" panose="020B0604020202020204" pitchFamily="34" charset="0"/>
              </a:rPr>
              <a:t> </a:t>
            </a:r>
            <a:r>
              <a:rPr lang="tr-TR" sz="2000" i="1" u="sng" dirty="0">
                <a:latin typeface="Arial" panose="020B0604020202020204" pitchFamily="34" charset="0"/>
                <a:cs typeface="Arial" panose="020B0604020202020204" pitchFamily="34" charset="0"/>
              </a:rPr>
              <a:t>e</a:t>
            </a:r>
            <a:r>
              <a:rPr lang="tr-TR" sz="2000" b="1" i="1" u="sng" dirty="0">
                <a:latin typeface="Arial" panose="020B0604020202020204" pitchFamily="34" charset="0"/>
                <a:cs typeface="Arial" panose="020B0604020202020204" pitchFamily="34" charset="0"/>
              </a:rPr>
              <a:t>) </a:t>
            </a:r>
            <a:r>
              <a:rPr lang="tr-TR" sz="2000" i="1" u="sng" dirty="0">
                <a:latin typeface="Arial" panose="020B0604020202020204" pitchFamily="34" charset="0"/>
                <a:cs typeface="Arial" panose="020B0604020202020204" pitchFamily="34" charset="0"/>
              </a:rPr>
              <a:t> Kurumların, en az iki tam yıl süreyle aktiflerinde yer alan iştirak hisseleri ile aynı süreyle sahip oldukları kurucu senetleri, intifa senetleri ve rüçhan haklarının satışından doğan kazançların %75'lik kısmı ile aynı süreyle aktiflerinde yer alan taşınmazların satışından doğan kazançların %50'lik kısmı kurumlar vergisinden istisnadır</a:t>
            </a:r>
            <a:r>
              <a:rPr lang="tr-TR" sz="2000" i="1" u="sng" dirty="0" smtClean="0">
                <a:latin typeface="Arial" panose="020B0604020202020204" pitchFamily="34" charset="0"/>
                <a:cs typeface="Arial" panose="020B0604020202020204" pitchFamily="34" charset="0"/>
              </a:rPr>
              <a:t>.</a:t>
            </a:r>
          </a:p>
          <a:p>
            <a:pPr lvl="0"/>
            <a:r>
              <a:rPr lang="tr-TR" sz="2000" i="1" u="sng" dirty="0" smtClean="0">
                <a:latin typeface="Arial" panose="020B0604020202020204" pitchFamily="34" charset="0"/>
                <a:cs typeface="Arial" panose="020B0604020202020204" pitchFamily="34" charset="0"/>
              </a:rPr>
              <a:t> </a:t>
            </a:r>
            <a:r>
              <a:rPr lang="tr-TR" sz="2000" i="1" u="sng" dirty="0">
                <a:latin typeface="Arial" panose="020B0604020202020204" pitchFamily="34" charset="0"/>
                <a:cs typeface="Arial" panose="020B0604020202020204" pitchFamily="34" charset="0"/>
              </a:rPr>
              <a:t>Bu istisnanın ispatı için yine yapılan bu değişiklik ve hamiline yazılı senetlerin sahipliğinin ispatı MKK yetkisinde olacaktır diye düşünüyorum. </a:t>
            </a:r>
            <a:endParaRPr lang="tr-T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16504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Hamiline yazılı hisse senetleri el değiştirme ve </a:t>
            </a:r>
            <a:r>
              <a:rPr lang="tr-TR" dirty="0" err="1" smtClean="0"/>
              <a:t>mkk</a:t>
            </a:r>
            <a:r>
              <a:rPr lang="tr-TR" dirty="0" smtClean="0"/>
              <a:t> bildirimi </a:t>
            </a:r>
            <a:endParaRPr lang="tr-TR" dirty="0"/>
          </a:p>
        </p:txBody>
      </p:sp>
      <p:sp>
        <p:nvSpPr>
          <p:cNvPr id="3" name="İçerik Yer Tutucusu 2"/>
          <p:cNvSpPr>
            <a:spLocks noGrp="1"/>
          </p:cNvSpPr>
          <p:nvPr>
            <p:ph idx="1"/>
          </p:nvPr>
        </p:nvSpPr>
        <p:spPr/>
        <p:txBody>
          <a:bodyPr>
            <a:normAutofit/>
          </a:bodyPr>
          <a:lstStyle/>
          <a:p>
            <a:endParaRPr lang="tr-TR" sz="2000" dirty="0" smtClean="0">
              <a:latin typeface="Arial" panose="020B0604020202020204" pitchFamily="34" charset="0"/>
              <a:cs typeface="Arial" panose="020B0604020202020204" pitchFamily="34" charset="0"/>
            </a:endParaRPr>
          </a:p>
          <a:p>
            <a:r>
              <a:rPr lang="tr-TR" sz="2000" dirty="0" smtClean="0">
                <a:latin typeface="Arial" panose="020B0604020202020204" pitchFamily="34" charset="0"/>
                <a:cs typeface="Arial" panose="020B0604020202020204" pitchFamily="34" charset="0"/>
              </a:rPr>
              <a:t>Yine </a:t>
            </a:r>
            <a:r>
              <a:rPr lang="tr-TR" sz="2000" dirty="0">
                <a:latin typeface="Arial" panose="020B0604020202020204" pitchFamily="34" charset="0"/>
                <a:cs typeface="Arial" panose="020B0604020202020204" pitchFamily="34" charset="0"/>
              </a:rPr>
              <a:t>yapılan bu değişiklikle hamiline yazılı hisse senetlerinin el değiştirmesi kesinlikle Merkezi Kayıt Kuruluşuna bildirilecektir</a:t>
            </a:r>
            <a:r>
              <a:rPr lang="tr-TR" sz="2000" dirty="0" smtClean="0">
                <a:latin typeface="Arial" panose="020B0604020202020204" pitchFamily="34" charset="0"/>
                <a:cs typeface="Arial" panose="020B0604020202020204" pitchFamily="34" charset="0"/>
              </a:rPr>
              <a:t>.</a:t>
            </a:r>
          </a:p>
          <a:p>
            <a:r>
              <a:rPr lang="tr-TR" sz="2000" dirty="0" smtClean="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Tabii bu </a:t>
            </a:r>
            <a:r>
              <a:rPr lang="tr-TR" sz="2000" dirty="0" smtClean="0">
                <a:latin typeface="Arial" panose="020B0604020202020204" pitchFamily="34" charset="0"/>
                <a:cs typeface="Arial" panose="020B0604020202020204" pitchFamily="34" charset="0"/>
              </a:rPr>
              <a:t>bildirimde hisse bedelinin </a:t>
            </a:r>
            <a:r>
              <a:rPr lang="tr-TR" sz="2000" dirty="0">
                <a:latin typeface="Arial" panose="020B0604020202020204" pitchFamily="34" charset="0"/>
                <a:cs typeface="Arial" panose="020B0604020202020204" pitchFamily="34" charset="0"/>
              </a:rPr>
              <a:t>ödenmesinin ispatı olayı da gündeme gelecektir</a:t>
            </a:r>
            <a:r>
              <a:rPr lang="tr-TR" sz="2000" dirty="0" smtClean="0">
                <a:latin typeface="Arial" panose="020B0604020202020204" pitchFamily="34" charset="0"/>
                <a:cs typeface="Arial" panose="020B0604020202020204" pitchFamily="34" charset="0"/>
              </a:rPr>
              <a:t>.</a:t>
            </a:r>
          </a:p>
          <a:p>
            <a:r>
              <a:rPr lang="tr-TR" sz="2000" dirty="0" smtClean="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Burada kasadan ödemelerle ilgili 7.000 (</a:t>
            </a:r>
            <a:r>
              <a:rPr lang="tr-TR" sz="2000" dirty="0" err="1">
                <a:latin typeface="Arial" panose="020B0604020202020204" pitchFamily="34" charset="0"/>
                <a:cs typeface="Arial" panose="020B0604020202020204" pitchFamily="34" charset="0"/>
              </a:rPr>
              <a:t>yedibin</a:t>
            </a:r>
            <a:r>
              <a:rPr lang="tr-TR" sz="2000" dirty="0">
                <a:latin typeface="Arial" panose="020B0604020202020204" pitchFamily="34" charset="0"/>
                <a:cs typeface="Arial" panose="020B0604020202020204" pitchFamily="34" charset="0"/>
              </a:rPr>
              <a:t>) liralık sınır </a:t>
            </a:r>
            <a:r>
              <a:rPr lang="tr-TR" sz="2000" dirty="0" smtClean="0">
                <a:latin typeface="Arial" panose="020B0604020202020204" pitchFamily="34" charset="0"/>
                <a:cs typeface="Arial" panose="020B0604020202020204" pitchFamily="34" charset="0"/>
              </a:rPr>
              <a:t>veya</a:t>
            </a:r>
          </a:p>
          <a:p>
            <a:r>
              <a:rPr lang="tr-TR" sz="2000" dirty="0" smtClean="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her türlü ödemenin bankadan yapılması konusu çıkarılacak tebliğde gündeme gelebilir</a:t>
            </a:r>
            <a:r>
              <a:rPr lang="tr-TR" sz="2000" dirty="0" smtClean="0">
                <a:latin typeface="Arial" panose="020B0604020202020204" pitchFamily="34" charset="0"/>
                <a:cs typeface="Arial" panose="020B0604020202020204" pitchFamily="34" charset="0"/>
              </a:rPr>
              <a:t>.</a:t>
            </a:r>
          </a:p>
          <a:p>
            <a:r>
              <a:rPr lang="tr-TR" sz="2000" dirty="0" smtClean="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Bu konu denetim elemanlarının başlıca inceleme konularından biri olabilir. </a:t>
            </a:r>
          </a:p>
          <a:p>
            <a:endParaRPr lang="tr-T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65875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Veraset ve intikal vergisi kanunu açısından durum </a:t>
            </a:r>
            <a:endParaRPr lang="tr-TR" dirty="0"/>
          </a:p>
        </p:txBody>
      </p:sp>
      <p:sp>
        <p:nvSpPr>
          <p:cNvPr id="3" name="İçerik Yer Tutucusu 2"/>
          <p:cNvSpPr>
            <a:spLocks noGrp="1"/>
          </p:cNvSpPr>
          <p:nvPr>
            <p:ph idx="1"/>
          </p:nvPr>
        </p:nvSpPr>
        <p:spPr/>
        <p:txBody>
          <a:bodyPr/>
          <a:lstStyle/>
          <a:p>
            <a:r>
              <a:rPr lang="tr-TR" sz="2000" dirty="0">
                <a:latin typeface="Arial" panose="020B0604020202020204" pitchFamily="34" charset="0"/>
                <a:cs typeface="Arial" panose="020B0604020202020204" pitchFamily="34" charset="0"/>
              </a:rPr>
              <a:t>Veraset ve intikal vergisi kanunu </a:t>
            </a:r>
            <a:r>
              <a:rPr lang="tr-TR" sz="2000" dirty="0" smtClean="0">
                <a:latin typeface="Arial" panose="020B0604020202020204" pitchFamily="34" charset="0"/>
                <a:cs typeface="Arial" panose="020B0604020202020204" pitchFamily="34" charset="0"/>
              </a:rPr>
              <a:t>açısından</a:t>
            </a:r>
          </a:p>
          <a:p>
            <a:r>
              <a:rPr lang="tr-TR" sz="2000" dirty="0" smtClean="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hamiline yazılı hisse senetlerindeki bu değişikliği ele alırsak</a:t>
            </a:r>
            <a:r>
              <a:rPr lang="tr-TR" sz="2000" dirty="0" smtClean="0">
                <a:latin typeface="Arial" panose="020B0604020202020204" pitchFamily="34" charset="0"/>
                <a:cs typeface="Arial" panose="020B0604020202020204" pitchFamily="34" charset="0"/>
              </a:rPr>
              <a:t>,</a:t>
            </a:r>
          </a:p>
          <a:p>
            <a:r>
              <a:rPr lang="tr-TR" sz="2000" dirty="0" smtClean="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bir şirketin çoğunluk hisselerine sahip olan ve hisseleri de hamiline yazılı olan bir ortak </a:t>
            </a:r>
            <a:r>
              <a:rPr lang="tr-TR" sz="2000" dirty="0" smtClean="0">
                <a:latin typeface="Arial" panose="020B0604020202020204" pitchFamily="34" charset="0"/>
                <a:cs typeface="Arial" panose="020B0604020202020204" pitchFamily="34" charset="0"/>
              </a:rPr>
              <a:t>vefat ettiği </a:t>
            </a:r>
            <a:r>
              <a:rPr lang="tr-TR" sz="2000" dirty="0">
                <a:latin typeface="Arial" panose="020B0604020202020204" pitchFamily="34" charset="0"/>
                <a:cs typeface="Arial" panose="020B0604020202020204" pitchFamily="34" charset="0"/>
              </a:rPr>
              <a:t>takdirde, </a:t>
            </a:r>
            <a:endParaRPr lang="tr-TR" sz="2000" dirty="0" smtClean="0">
              <a:latin typeface="Arial" panose="020B0604020202020204" pitchFamily="34" charset="0"/>
              <a:cs typeface="Arial" panose="020B0604020202020204" pitchFamily="34" charset="0"/>
            </a:endParaRPr>
          </a:p>
          <a:p>
            <a:r>
              <a:rPr lang="tr-TR" sz="2000" dirty="0" smtClean="0">
                <a:latin typeface="Arial" panose="020B0604020202020204" pitchFamily="34" charset="0"/>
                <a:cs typeface="Arial" panose="020B0604020202020204" pitchFamily="34" charset="0"/>
              </a:rPr>
              <a:t>hisselerin </a:t>
            </a:r>
            <a:r>
              <a:rPr lang="tr-TR" sz="2000" dirty="0">
                <a:latin typeface="Arial" panose="020B0604020202020204" pitchFamily="34" charset="0"/>
                <a:cs typeface="Arial" panose="020B0604020202020204" pitchFamily="34" charset="0"/>
              </a:rPr>
              <a:t>Merkezi Kayıt Kuruluşunda kayıtlı bulunan miktarları esas alınabilecektir</a:t>
            </a:r>
            <a:r>
              <a:rPr lang="tr-TR" sz="2000" dirty="0" smtClean="0">
                <a:latin typeface="Arial" panose="020B0604020202020204" pitchFamily="34" charset="0"/>
                <a:cs typeface="Arial" panose="020B0604020202020204" pitchFamily="34" charset="0"/>
              </a:rPr>
              <a:t>.</a:t>
            </a:r>
          </a:p>
          <a:p>
            <a:r>
              <a:rPr lang="tr-TR" sz="2000" dirty="0" smtClean="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Yani, veraset ve intikal vergisi açısından da zilyetliğin ispatı veya ölümden hemen önce el değiştirmesi konusunun ispatı gerekebilecektir. </a:t>
            </a:r>
            <a:r>
              <a:rPr lang="tr-TR" sz="2000" dirty="0" smtClean="0">
                <a:latin typeface="Arial" panose="020B0604020202020204" pitchFamily="34" charset="0"/>
                <a:cs typeface="Arial" panose="020B0604020202020204" pitchFamily="34" charset="0"/>
              </a:rPr>
              <a:t> Tabii kayıtlar MKK da olduğu için bir çok ihtilaf </a:t>
            </a:r>
            <a:r>
              <a:rPr lang="tr-TR" sz="2000" dirty="0" err="1" smtClean="0">
                <a:latin typeface="Arial" panose="020B0604020202020204" pitchFamily="34" charset="0"/>
                <a:cs typeface="Arial" panose="020B0604020202020204" pitchFamily="34" charset="0"/>
              </a:rPr>
              <a:t>yokolacak</a:t>
            </a:r>
            <a:r>
              <a:rPr lang="tr-TR" sz="2000" dirty="0" smtClean="0">
                <a:latin typeface="Arial" panose="020B0604020202020204" pitchFamily="34" charset="0"/>
                <a:cs typeface="Arial" panose="020B0604020202020204" pitchFamily="34" charset="0"/>
              </a:rPr>
              <a:t> veya yenisi çıkabilecektir. </a:t>
            </a:r>
            <a:endParaRPr lang="tr-TR" sz="2000" dirty="0">
              <a:latin typeface="Arial" panose="020B0604020202020204" pitchFamily="34" charset="0"/>
              <a:cs typeface="Arial" panose="020B0604020202020204" pitchFamily="34" charset="0"/>
            </a:endParaRPr>
          </a:p>
          <a:p>
            <a:endParaRPr lang="tr-TR" dirty="0"/>
          </a:p>
        </p:txBody>
      </p:sp>
    </p:spTree>
    <p:extLst>
      <p:ext uri="{BB962C8B-B14F-4D97-AF65-F5344CB8AC3E}">
        <p14:creationId xmlns:p14="http://schemas.microsoft.com/office/powerpoint/2010/main" val="37039589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Bağımsız Denetim Raporlarına yazılması gereken bilgi</a:t>
            </a:r>
            <a:endParaRPr lang="tr-TR" dirty="0"/>
          </a:p>
        </p:txBody>
      </p:sp>
      <p:sp>
        <p:nvSpPr>
          <p:cNvPr id="3" name="İçerik Yer Tutucusu 2"/>
          <p:cNvSpPr>
            <a:spLocks noGrp="1"/>
          </p:cNvSpPr>
          <p:nvPr>
            <p:ph idx="1"/>
          </p:nvPr>
        </p:nvSpPr>
        <p:spPr/>
        <p:txBody>
          <a:bodyPr/>
          <a:lstStyle/>
          <a:p>
            <a:r>
              <a:rPr lang="tr-TR" dirty="0" smtClean="0"/>
              <a:t>MKK kayıt bölümünde yazdığımız gibi halka kapalı şirketlerde hamiline yazılı hisseler MKK </a:t>
            </a:r>
            <a:r>
              <a:rPr lang="tr-TR" dirty="0" err="1" smtClean="0"/>
              <a:t>na</a:t>
            </a:r>
            <a:r>
              <a:rPr lang="tr-TR" dirty="0" smtClean="0"/>
              <a:t> kaydedilecektir</a:t>
            </a:r>
          </a:p>
          <a:p>
            <a:r>
              <a:rPr lang="tr-TR" dirty="0" smtClean="0"/>
              <a:t>SPK ya tabi şirketlerde Genel Kurullarda pay sahipleri çizelgesi ve hazır bulunanlar listesi MKK dan istenecektir.</a:t>
            </a:r>
          </a:p>
          <a:p>
            <a:r>
              <a:rPr lang="tr-TR" dirty="0" smtClean="0"/>
              <a:t>Aynı bilgilerin halka kapalı şirketler için de takip edileceğini zannediyorum. </a:t>
            </a:r>
          </a:p>
          <a:p>
            <a:r>
              <a:rPr lang="tr-TR" dirty="0" smtClean="0"/>
              <a:t>Tabii bu durumda genel kurullar için pay sahipleri ve hazır bulunanlar listesinin MKK dan istenmesi gerekir diye düşünüyorum. </a:t>
            </a:r>
          </a:p>
          <a:p>
            <a:r>
              <a:rPr lang="tr-TR" dirty="0" smtClean="0"/>
              <a:t>Diğer taraftan Bağımsız Denetime tabi şirketlerde rapor yazan </a:t>
            </a:r>
            <a:r>
              <a:rPr lang="tr-TR" dirty="0" err="1" smtClean="0"/>
              <a:t>sorumllu</a:t>
            </a:r>
            <a:r>
              <a:rPr lang="tr-TR" dirty="0" smtClean="0"/>
              <a:t> denetçi ortaklarla ilgili bilgilere ulaşmak için MKK ya ulaşmak zorundadır. </a:t>
            </a:r>
          </a:p>
          <a:p>
            <a:r>
              <a:rPr lang="tr-TR" dirty="0" smtClean="0"/>
              <a:t>Bu konuda da Kamu Gözetimi Kurumu ve MKK bir düzenleme yapmalıdır. </a:t>
            </a:r>
            <a:endParaRPr lang="tr-TR" dirty="0"/>
          </a:p>
        </p:txBody>
      </p:sp>
    </p:spTree>
    <p:extLst>
      <p:ext uri="{BB962C8B-B14F-4D97-AF65-F5344CB8AC3E}">
        <p14:creationId xmlns:p14="http://schemas.microsoft.com/office/powerpoint/2010/main" val="34731560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Sonuç </a:t>
            </a:r>
            <a:endParaRPr lang="tr-TR" dirty="0"/>
          </a:p>
        </p:txBody>
      </p:sp>
      <p:sp>
        <p:nvSpPr>
          <p:cNvPr id="3" name="İçerik Yer Tutucusu 2"/>
          <p:cNvSpPr>
            <a:spLocks noGrp="1"/>
          </p:cNvSpPr>
          <p:nvPr>
            <p:ph idx="1"/>
          </p:nvPr>
        </p:nvSpPr>
        <p:spPr/>
        <p:txBody>
          <a:bodyPr>
            <a:normAutofit/>
          </a:bodyPr>
          <a:lstStyle/>
          <a:p>
            <a:endParaRPr lang="tr-TR" sz="2400" dirty="0" smtClean="0">
              <a:latin typeface="Arial" panose="020B0604020202020204" pitchFamily="34" charset="0"/>
              <a:cs typeface="Arial" panose="020B0604020202020204" pitchFamily="34" charset="0"/>
            </a:endParaRPr>
          </a:p>
          <a:p>
            <a:r>
              <a:rPr lang="tr-TR" sz="2400" dirty="0" smtClean="0">
                <a:latin typeface="Arial" panose="020B0604020202020204" pitchFamily="34" charset="0"/>
                <a:cs typeface="Arial" panose="020B0604020202020204" pitchFamily="34" charset="0"/>
              </a:rPr>
              <a:t>Yazıma </a:t>
            </a:r>
            <a:r>
              <a:rPr lang="tr-TR" sz="2400" dirty="0">
                <a:latin typeface="Arial" panose="020B0604020202020204" pitchFamily="34" charset="0"/>
                <a:cs typeface="Arial" panose="020B0604020202020204" pitchFamily="34" charset="0"/>
              </a:rPr>
              <a:t>burada son verirken, hamiline hisse senetleri ile ilgili çıkacak tebliğin ve ilgili vergi kanunları çerçevesinde yapılacak açıklamaların dikkatle takibi gerektiğini önemle bildirmek isterim. </a:t>
            </a:r>
            <a:endParaRPr lang="tr-TR" sz="2400" dirty="0" smtClean="0">
              <a:latin typeface="Arial" panose="020B0604020202020204" pitchFamily="34" charset="0"/>
              <a:cs typeface="Arial" panose="020B0604020202020204" pitchFamily="34" charset="0"/>
            </a:endParaRPr>
          </a:p>
          <a:p>
            <a:pPr marL="3200400" lvl="7" indent="0">
              <a:buNone/>
            </a:pPr>
            <a:r>
              <a:rPr lang="tr-TR" sz="2400" dirty="0" smtClean="0">
                <a:latin typeface="Arial" panose="020B0604020202020204" pitchFamily="34" charset="0"/>
                <a:cs typeface="Arial" panose="020B0604020202020204" pitchFamily="34" charset="0"/>
              </a:rPr>
              <a:t>Cevdet Akçakoca</a:t>
            </a:r>
            <a:endParaRPr lang="tr-TR" sz="2400" dirty="0">
              <a:latin typeface="Arial" panose="020B0604020202020204" pitchFamily="34" charset="0"/>
              <a:cs typeface="Arial" panose="020B0604020202020204" pitchFamily="34" charset="0"/>
            </a:endParaRPr>
          </a:p>
          <a:p>
            <a:pPr marL="0" indent="0">
              <a:buNone/>
            </a:pPr>
            <a:r>
              <a:rPr lang="tr-TR" sz="2400" dirty="0">
                <a:latin typeface="Arial" panose="020B0604020202020204" pitchFamily="34" charset="0"/>
                <a:cs typeface="Arial" panose="020B0604020202020204" pitchFamily="34" charset="0"/>
              </a:rPr>
              <a:t>							</a:t>
            </a:r>
            <a:r>
              <a:rPr lang="tr-TR" sz="2400" dirty="0" smtClean="0">
                <a:latin typeface="Arial" panose="020B0604020202020204" pitchFamily="34" charset="0"/>
                <a:cs typeface="Arial" panose="020B0604020202020204" pitchFamily="34" charset="0"/>
              </a:rPr>
              <a:t>Yeminli </a:t>
            </a:r>
            <a:r>
              <a:rPr lang="tr-TR" sz="2400" dirty="0">
                <a:latin typeface="Arial" panose="020B0604020202020204" pitchFamily="34" charset="0"/>
                <a:cs typeface="Arial" panose="020B0604020202020204" pitchFamily="34" charset="0"/>
              </a:rPr>
              <a:t>Mali Müşavir</a:t>
            </a:r>
          </a:p>
          <a:p>
            <a:pPr marL="0" indent="0">
              <a:buNone/>
            </a:pPr>
            <a:endParaRPr lang="tr-TR" dirty="0"/>
          </a:p>
        </p:txBody>
      </p:sp>
    </p:spTree>
    <p:extLst>
      <p:ext uri="{BB962C8B-B14F-4D97-AF65-F5344CB8AC3E}">
        <p14:creationId xmlns:p14="http://schemas.microsoft.com/office/powerpoint/2010/main" val="27465513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a:t>
            </a:r>
            <a:endParaRPr lang="tr-TR" dirty="0"/>
          </a:p>
        </p:txBody>
      </p:sp>
      <p:sp>
        <p:nvSpPr>
          <p:cNvPr id="3" name="İçerik Yer Tutucusu 2"/>
          <p:cNvSpPr>
            <a:spLocks noGrp="1"/>
          </p:cNvSpPr>
          <p:nvPr>
            <p:ph idx="1"/>
          </p:nvPr>
        </p:nvSpPr>
        <p:spPr/>
        <p:txBody>
          <a:bodyPr/>
          <a:lstStyle/>
          <a:p>
            <a:endParaRPr lang="tr-TR" dirty="0" smtClean="0"/>
          </a:p>
          <a:p>
            <a:endParaRPr lang="tr-TR" dirty="0"/>
          </a:p>
          <a:p>
            <a:r>
              <a:rPr lang="tr-TR" sz="2400" b="1" i="1" dirty="0" smtClean="0">
                <a:latin typeface="Arial" panose="020B0604020202020204" pitchFamily="34" charset="0"/>
                <a:cs typeface="Arial" panose="020B0604020202020204" pitchFamily="34" charset="0"/>
              </a:rPr>
              <a:t>Sunumun</a:t>
            </a:r>
          </a:p>
          <a:p>
            <a:r>
              <a:rPr lang="tr-TR" sz="2400" b="1" i="1" dirty="0" smtClean="0">
                <a:latin typeface="Arial" panose="020B0604020202020204" pitchFamily="34" charset="0"/>
                <a:cs typeface="Arial" panose="020B0604020202020204" pitchFamily="34" charset="0"/>
              </a:rPr>
              <a:t> YARARLI OLMASI DİLEĞİYLE</a:t>
            </a:r>
          </a:p>
          <a:p>
            <a:r>
              <a:rPr lang="tr-TR" sz="2400" b="1" i="1" dirty="0" smtClean="0">
                <a:latin typeface="Arial" panose="020B0604020202020204" pitchFamily="34" charset="0"/>
                <a:cs typeface="Arial" panose="020B0604020202020204" pitchFamily="34" charset="0"/>
              </a:rPr>
              <a:t>İLGİNİZE  TEŞEKKÜRLER </a:t>
            </a:r>
            <a:endParaRPr lang="tr-TR" sz="24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8046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İyi günler</a:t>
            </a:r>
            <a:br>
              <a:rPr lang="tr-TR" smtClean="0"/>
            </a:br>
            <a:endParaRPr lang="tr-TR" dirty="0"/>
          </a:p>
        </p:txBody>
      </p:sp>
      <p:pic>
        <p:nvPicPr>
          <p:cNvPr id="6146" name="Picture 2" descr="[​IMG]"/>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808663" y="3070225"/>
            <a:ext cx="24765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4690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Merkezi kayıt kuruluşu hakkında bilgiler</a:t>
            </a:r>
            <a:endParaRPr lang="tr-TR" dirty="0"/>
          </a:p>
        </p:txBody>
      </p:sp>
      <p:sp>
        <p:nvSpPr>
          <p:cNvPr id="3" name="İçerik Yer Tutucusu 2"/>
          <p:cNvSpPr>
            <a:spLocks noGrp="1"/>
          </p:cNvSpPr>
          <p:nvPr>
            <p:ph idx="1"/>
          </p:nvPr>
        </p:nvSpPr>
        <p:spPr/>
        <p:txBody>
          <a:bodyPr>
            <a:normAutofit/>
          </a:bodyPr>
          <a:lstStyle/>
          <a:p>
            <a:endParaRPr lang="tr-TR" sz="2400" dirty="0" smtClean="0">
              <a:latin typeface="Arial" panose="020B0604020202020204" pitchFamily="34" charset="0"/>
              <a:cs typeface="Arial" panose="020B0604020202020204" pitchFamily="34" charset="0"/>
            </a:endParaRPr>
          </a:p>
          <a:p>
            <a:r>
              <a:rPr lang="tr-TR" sz="2400" dirty="0" smtClean="0">
                <a:latin typeface="Arial" panose="020B0604020202020204" pitchFamily="34" charset="0"/>
                <a:cs typeface="Arial" panose="020B0604020202020204" pitchFamily="34" charset="0"/>
              </a:rPr>
              <a:t>Merkezi </a:t>
            </a:r>
            <a:r>
              <a:rPr lang="tr-TR" sz="2400" dirty="0">
                <a:latin typeface="Arial" panose="020B0604020202020204" pitchFamily="34" charset="0"/>
                <a:cs typeface="Arial" panose="020B0604020202020204" pitchFamily="34" charset="0"/>
              </a:rPr>
              <a:t>Kayıt Kuruluşu A.Ş. (MKK), Türk Sermaye Piyasalarının Merkezi Saklama Kuruluşu olarak üyelerine saklama, veri depolama ve raporlama, kurumsal yönetim ve yatırımcı hizmetlerini sunmaktadır. MKK, ayrıca Ar Ge merkezi kimliği ile kendi iç kaynaklarını kullanarak geliştirdiği yazılım, sistem ve platformlarla yerli ve yabancı sermaye ve finans kuruluşlarına veri ve teknoloji hizmetleri sunmaktadır.</a:t>
            </a:r>
          </a:p>
        </p:txBody>
      </p:sp>
    </p:spTree>
    <p:extLst>
      <p:ext uri="{BB962C8B-B14F-4D97-AF65-F5344CB8AC3E}">
        <p14:creationId xmlns:p14="http://schemas.microsoft.com/office/powerpoint/2010/main" val="14671874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MKK da izlenen kıymetler</a:t>
            </a:r>
            <a:endParaRPr lang="tr-TR" dirty="0"/>
          </a:p>
        </p:txBody>
      </p:sp>
      <p:sp>
        <p:nvSpPr>
          <p:cNvPr id="3" name="İçerik Yer Tutucusu 2"/>
          <p:cNvSpPr>
            <a:spLocks noGrp="1"/>
          </p:cNvSpPr>
          <p:nvPr>
            <p:ph idx="1"/>
          </p:nvPr>
        </p:nvSpPr>
        <p:spPr/>
        <p:txBody>
          <a:bodyPr>
            <a:noAutofit/>
          </a:bodyPr>
          <a:lstStyle/>
          <a:p>
            <a:pPr marL="0" indent="0">
              <a:buNone/>
            </a:pPr>
            <a:endParaRPr lang="tr-TR" dirty="0">
              <a:latin typeface="Arial" panose="020B0604020202020204" pitchFamily="34" charset="0"/>
              <a:cs typeface="Arial" panose="020B0604020202020204" pitchFamily="34" charset="0"/>
            </a:endParaRPr>
          </a:p>
          <a:p>
            <a:pPr lvl="0"/>
            <a:r>
              <a:rPr lang="tr-TR" dirty="0" smtClean="0">
                <a:latin typeface="Arial" panose="020B0604020202020204" pitchFamily="34" charset="0"/>
                <a:cs typeface="Arial" panose="020B0604020202020204" pitchFamily="34" charset="0"/>
              </a:rPr>
              <a:t>Pay </a:t>
            </a:r>
            <a:r>
              <a:rPr lang="tr-TR" dirty="0">
                <a:latin typeface="Arial" panose="020B0604020202020204" pitchFamily="34" charset="0"/>
                <a:cs typeface="Arial" panose="020B0604020202020204" pitchFamily="34" charset="0"/>
              </a:rPr>
              <a:t>Senedi </a:t>
            </a:r>
            <a:r>
              <a:rPr lang="tr-TR" dirty="0" smtClean="0">
                <a:latin typeface="Arial" panose="020B0604020202020204" pitchFamily="34" charset="0"/>
                <a:cs typeface="Arial" panose="020B0604020202020204" pitchFamily="34" charset="0"/>
              </a:rPr>
              <a:t>(</a:t>
            </a:r>
            <a:r>
              <a:rPr lang="tr-TR" dirty="0" err="1" smtClean="0">
                <a:latin typeface="Arial" panose="020B0604020202020204" pitchFamily="34" charset="0"/>
                <a:cs typeface="Arial" panose="020B0604020202020204" pitchFamily="34" charset="0"/>
              </a:rPr>
              <a:t>bistte</a:t>
            </a:r>
            <a:r>
              <a:rPr lang="tr-TR" dirty="0" smtClean="0">
                <a:latin typeface="Arial" panose="020B0604020202020204" pitchFamily="34" charset="0"/>
                <a:cs typeface="Arial" panose="020B0604020202020204" pitchFamily="34" charset="0"/>
              </a:rPr>
              <a:t> </a:t>
            </a:r>
            <a:r>
              <a:rPr lang="tr-TR" dirty="0">
                <a:latin typeface="Arial" panose="020B0604020202020204" pitchFamily="34" charset="0"/>
                <a:cs typeface="Arial" panose="020B0604020202020204" pitchFamily="34" charset="0"/>
              </a:rPr>
              <a:t>İşlem Gören</a:t>
            </a:r>
            <a:r>
              <a:rPr lang="tr-TR" dirty="0" smtClean="0">
                <a:latin typeface="Arial" panose="020B0604020202020204" pitchFamily="34" charset="0"/>
                <a:cs typeface="Arial" panose="020B0604020202020204" pitchFamily="34" charset="0"/>
              </a:rPr>
              <a:t>)	Yatırım Fonu	 ve borsa yatırım fonu</a:t>
            </a:r>
          </a:p>
          <a:p>
            <a:pPr lvl="0"/>
            <a:r>
              <a:rPr lang="tr-TR" dirty="0" smtClean="0">
                <a:latin typeface="Arial" panose="020B0604020202020204" pitchFamily="34" charset="0"/>
                <a:cs typeface="Arial" panose="020B0604020202020204" pitchFamily="34" charset="0"/>
              </a:rPr>
              <a:t>	Özel </a:t>
            </a:r>
            <a:r>
              <a:rPr lang="tr-TR" dirty="0">
                <a:latin typeface="Arial" panose="020B0604020202020204" pitchFamily="34" charset="0"/>
                <a:cs typeface="Arial" panose="020B0604020202020204" pitchFamily="34" charset="0"/>
              </a:rPr>
              <a:t>Sektör </a:t>
            </a:r>
            <a:r>
              <a:rPr lang="tr-TR" dirty="0" smtClean="0">
                <a:latin typeface="Arial" panose="020B0604020202020204" pitchFamily="34" charset="0"/>
                <a:cs typeface="Arial" panose="020B0604020202020204" pitchFamily="34" charset="0"/>
              </a:rPr>
              <a:t>Tahvili	Finansman Bonosu	Banka Bonosu		</a:t>
            </a:r>
            <a:r>
              <a:rPr lang="tr-TR" dirty="0" err="1" smtClean="0">
                <a:latin typeface="Arial" panose="020B0604020202020204" pitchFamily="34" charset="0"/>
                <a:cs typeface="Arial" panose="020B0604020202020204" pitchFamily="34" charset="0"/>
              </a:rPr>
              <a:t>Varant</a:t>
            </a:r>
            <a:endParaRPr lang="tr-TR" dirty="0" smtClean="0">
              <a:latin typeface="Arial" panose="020B0604020202020204" pitchFamily="34" charset="0"/>
              <a:cs typeface="Arial" panose="020B0604020202020204" pitchFamily="34" charset="0"/>
            </a:endParaRPr>
          </a:p>
          <a:p>
            <a:pPr lvl="0"/>
            <a:r>
              <a:rPr lang="tr-TR" dirty="0" smtClean="0">
                <a:latin typeface="Arial" panose="020B0604020202020204" pitchFamily="34" charset="0"/>
                <a:cs typeface="Arial" panose="020B0604020202020204" pitchFamily="34" charset="0"/>
              </a:rPr>
              <a:t>	Varlık </a:t>
            </a:r>
            <a:r>
              <a:rPr lang="tr-TR" dirty="0">
                <a:latin typeface="Arial" panose="020B0604020202020204" pitchFamily="34" charset="0"/>
                <a:cs typeface="Arial" panose="020B0604020202020204" pitchFamily="34" charset="0"/>
              </a:rPr>
              <a:t>Teminatlı Menkul </a:t>
            </a:r>
            <a:r>
              <a:rPr lang="tr-TR" dirty="0" smtClean="0">
                <a:latin typeface="Arial" panose="020B0604020202020204" pitchFamily="34" charset="0"/>
                <a:cs typeface="Arial" panose="020B0604020202020204" pitchFamily="34" charset="0"/>
              </a:rPr>
              <a:t>Kıymet		Varlığa </a:t>
            </a:r>
            <a:r>
              <a:rPr lang="tr-TR" dirty="0">
                <a:latin typeface="Arial" panose="020B0604020202020204" pitchFamily="34" charset="0"/>
                <a:cs typeface="Arial" panose="020B0604020202020204" pitchFamily="34" charset="0"/>
              </a:rPr>
              <a:t>Dayalı Menkul Kıymet</a:t>
            </a:r>
          </a:p>
          <a:p>
            <a:pPr lvl="0"/>
            <a:r>
              <a:rPr lang="tr-TR" dirty="0">
                <a:latin typeface="Arial" panose="020B0604020202020204" pitchFamily="34" charset="0"/>
                <a:cs typeface="Arial" panose="020B0604020202020204" pitchFamily="34" charset="0"/>
              </a:rPr>
              <a:t>Devlet İç Borçlanma Araçları 	</a:t>
            </a:r>
            <a:r>
              <a:rPr lang="tr-TR" dirty="0" smtClean="0">
                <a:latin typeface="Arial" panose="020B0604020202020204" pitchFamily="34" charset="0"/>
                <a:cs typeface="Arial" panose="020B0604020202020204" pitchFamily="34" charset="0"/>
              </a:rPr>
              <a:t>	Kamu ve özel sektör </a:t>
            </a:r>
            <a:r>
              <a:rPr lang="tr-TR" dirty="0">
                <a:latin typeface="Arial" panose="020B0604020202020204" pitchFamily="34" charset="0"/>
                <a:cs typeface="Arial" panose="020B0604020202020204" pitchFamily="34" charset="0"/>
              </a:rPr>
              <a:t>Kira </a:t>
            </a:r>
            <a:r>
              <a:rPr lang="tr-TR" dirty="0" smtClean="0">
                <a:latin typeface="Arial" panose="020B0604020202020204" pitchFamily="34" charset="0"/>
                <a:cs typeface="Arial" panose="020B0604020202020204" pitchFamily="34" charset="0"/>
              </a:rPr>
              <a:t>Sertifikaları	</a:t>
            </a:r>
            <a:endParaRPr lang="tr-TR" dirty="0">
              <a:latin typeface="Arial" panose="020B0604020202020204" pitchFamily="34" charset="0"/>
              <a:cs typeface="Arial" panose="020B0604020202020204" pitchFamily="34" charset="0"/>
            </a:endParaRPr>
          </a:p>
          <a:p>
            <a:pPr lvl="0"/>
            <a:r>
              <a:rPr lang="tr-TR" dirty="0">
                <a:latin typeface="Arial" panose="020B0604020202020204" pitchFamily="34" charset="0"/>
                <a:cs typeface="Arial" panose="020B0604020202020204" pitchFamily="34" charset="0"/>
              </a:rPr>
              <a:t>Elektronik Ürün </a:t>
            </a:r>
            <a:r>
              <a:rPr lang="tr-TR" dirty="0" smtClean="0">
                <a:latin typeface="Arial" panose="020B0604020202020204" pitchFamily="34" charset="0"/>
                <a:cs typeface="Arial" panose="020B0604020202020204" pitchFamily="34" charset="0"/>
              </a:rPr>
              <a:t>Senedi				Gayrimenkul Sertifikaları	</a:t>
            </a:r>
          </a:p>
          <a:p>
            <a:pPr lvl="0"/>
            <a:r>
              <a:rPr lang="tr-TR" dirty="0" smtClean="0">
                <a:latin typeface="Arial" panose="020B0604020202020204" pitchFamily="34" charset="0"/>
                <a:cs typeface="Arial" panose="020B0604020202020204" pitchFamily="34" charset="0"/>
              </a:rPr>
              <a:t>	Altına </a:t>
            </a:r>
            <a:r>
              <a:rPr lang="tr-TR" dirty="0">
                <a:latin typeface="Arial" panose="020B0604020202020204" pitchFamily="34" charset="0"/>
                <a:cs typeface="Arial" panose="020B0604020202020204" pitchFamily="34" charset="0"/>
              </a:rPr>
              <a:t>Dayalı Kira </a:t>
            </a:r>
            <a:r>
              <a:rPr lang="tr-TR" dirty="0" smtClean="0">
                <a:latin typeface="Arial" panose="020B0604020202020204" pitchFamily="34" charset="0"/>
                <a:cs typeface="Arial" panose="020B0604020202020204" pitchFamily="34" charset="0"/>
              </a:rPr>
              <a:t> ve tahvil ve sertifikaları 	Paya </a:t>
            </a:r>
            <a:r>
              <a:rPr lang="tr-TR" dirty="0">
                <a:latin typeface="Arial" panose="020B0604020202020204" pitchFamily="34" charset="0"/>
                <a:cs typeface="Arial" panose="020B0604020202020204" pitchFamily="34" charset="0"/>
              </a:rPr>
              <a:t>Dönüştürülebilir </a:t>
            </a:r>
            <a:r>
              <a:rPr lang="tr-TR" dirty="0" smtClean="0">
                <a:latin typeface="Arial" panose="020B0604020202020204" pitchFamily="34" charset="0"/>
                <a:cs typeface="Arial" panose="020B0604020202020204" pitchFamily="34" charset="0"/>
              </a:rPr>
              <a:t>Tahvil	Dövizli </a:t>
            </a:r>
            <a:r>
              <a:rPr lang="tr-TR" dirty="0">
                <a:latin typeface="Arial" panose="020B0604020202020204" pitchFamily="34" charset="0"/>
                <a:cs typeface="Arial" panose="020B0604020202020204" pitchFamily="34" charset="0"/>
              </a:rPr>
              <a:t>Hazine Kira </a:t>
            </a:r>
            <a:r>
              <a:rPr lang="tr-TR" dirty="0" smtClean="0">
                <a:latin typeface="Arial" panose="020B0604020202020204" pitchFamily="34" charset="0"/>
                <a:cs typeface="Arial" panose="020B0604020202020204" pitchFamily="34" charset="0"/>
              </a:rPr>
              <a:t>Sertifikası    Dövizli </a:t>
            </a:r>
            <a:r>
              <a:rPr lang="tr-TR" dirty="0">
                <a:latin typeface="Arial" panose="020B0604020202020204" pitchFamily="34" charset="0"/>
                <a:cs typeface="Arial" panose="020B0604020202020204" pitchFamily="34" charset="0"/>
              </a:rPr>
              <a:t>Hazine İç Borçlanma </a:t>
            </a:r>
            <a:r>
              <a:rPr lang="tr-TR" dirty="0" smtClean="0">
                <a:latin typeface="Arial" panose="020B0604020202020204" pitchFamily="34" charset="0"/>
                <a:cs typeface="Arial" panose="020B0604020202020204" pitchFamily="34" charset="0"/>
              </a:rPr>
              <a:t>Senedi</a:t>
            </a:r>
          </a:p>
          <a:p>
            <a:pPr lvl="0"/>
            <a:r>
              <a:rPr lang="tr-TR" b="1" i="1" dirty="0" err="1" smtClean="0">
                <a:latin typeface="Arial" panose="020B0604020202020204" pitchFamily="34" charset="0"/>
                <a:cs typeface="Arial" panose="020B0604020202020204" pitchFamily="34" charset="0"/>
              </a:rPr>
              <a:t>Vee</a:t>
            </a:r>
            <a:r>
              <a:rPr lang="tr-TR" b="1" i="1" dirty="0" smtClean="0">
                <a:latin typeface="Arial" panose="020B0604020202020204" pitchFamily="34" charset="0"/>
                <a:cs typeface="Arial" panose="020B0604020202020204" pitchFamily="34" charset="0"/>
              </a:rPr>
              <a:t> şimdi kapalı şirketlerde hamiline pay senetleri </a:t>
            </a:r>
            <a:endParaRPr lang="tr-TR"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7461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MKK NIN SAKLAMA HİZMETLERİ </a:t>
            </a:r>
            <a:endParaRPr lang="tr-TR" dirty="0"/>
          </a:p>
        </p:txBody>
      </p:sp>
      <p:sp>
        <p:nvSpPr>
          <p:cNvPr id="3" name="İçerik Yer Tutucusu 2"/>
          <p:cNvSpPr>
            <a:spLocks noGrp="1"/>
          </p:cNvSpPr>
          <p:nvPr>
            <p:ph idx="1"/>
          </p:nvPr>
        </p:nvSpPr>
        <p:spPr/>
        <p:txBody>
          <a:bodyPr>
            <a:normAutofit/>
          </a:bodyPr>
          <a:lstStyle/>
          <a:p>
            <a:pPr lvl="0"/>
            <a:r>
              <a:rPr lang="tr-TR" sz="2000" dirty="0">
                <a:latin typeface="Arial" panose="020B0604020202020204" pitchFamily="34" charset="0"/>
                <a:cs typeface="Arial" panose="020B0604020202020204" pitchFamily="34" charset="0"/>
              </a:rPr>
              <a:t>Yatırım/Saklama hesabı işlemleri</a:t>
            </a:r>
          </a:p>
          <a:p>
            <a:pPr lvl="0"/>
            <a:r>
              <a:rPr lang="tr-TR" sz="2000" dirty="0">
                <a:latin typeface="Arial" panose="020B0604020202020204" pitchFamily="34" charset="0"/>
                <a:cs typeface="Arial" panose="020B0604020202020204" pitchFamily="34" charset="0"/>
              </a:rPr>
              <a:t>İhraççı, menkul kıymet ihraç ve hak kullanım işlemleri,</a:t>
            </a:r>
          </a:p>
          <a:p>
            <a:pPr lvl="0"/>
            <a:r>
              <a:rPr lang="tr-TR" sz="2000" dirty="0">
                <a:latin typeface="Arial" panose="020B0604020202020204" pitchFamily="34" charset="0"/>
                <a:cs typeface="Arial" panose="020B0604020202020204" pitchFamily="34" charset="0"/>
              </a:rPr>
              <a:t>Menkul kıymetlerin hak sahibi ve </a:t>
            </a:r>
            <a:r>
              <a:rPr lang="tr-TR" sz="2000" dirty="0" err="1">
                <a:latin typeface="Arial" panose="020B0604020202020204" pitchFamily="34" charset="0"/>
                <a:cs typeface="Arial" panose="020B0604020202020204" pitchFamily="34" charset="0"/>
              </a:rPr>
              <a:t>omnibus</a:t>
            </a:r>
            <a:r>
              <a:rPr lang="tr-TR" sz="2000" dirty="0">
                <a:latin typeface="Arial" panose="020B0604020202020204" pitchFamily="34" charset="0"/>
                <a:cs typeface="Arial" panose="020B0604020202020204" pitchFamily="34" charset="0"/>
              </a:rPr>
              <a:t> hesaplarda takip edilmesi,</a:t>
            </a:r>
          </a:p>
          <a:p>
            <a:pPr lvl="0"/>
            <a:r>
              <a:rPr lang="tr-TR" sz="2000" dirty="0" err="1">
                <a:latin typeface="Arial" panose="020B0604020202020204" pitchFamily="34" charset="0"/>
                <a:cs typeface="Arial" panose="020B0604020202020204" pitchFamily="34" charset="0"/>
              </a:rPr>
              <a:t>Kaydileştirilmiş</a:t>
            </a:r>
            <a:r>
              <a:rPr lang="tr-TR" sz="2000" dirty="0">
                <a:latin typeface="Arial" panose="020B0604020202020204" pitchFamily="34" charset="0"/>
                <a:cs typeface="Arial" panose="020B0604020202020204" pitchFamily="34" charset="0"/>
              </a:rPr>
              <a:t> menkul kıymetlerin takas ve saklama hizmetleri,</a:t>
            </a:r>
          </a:p>
          <a:p>
            <a:pPr lvl="0"/>
            <a:r>
              <a:rPr lang="tr-TR" sz="2000" dirty="0">
                <a:latin typeface="Arial" panose="020B0604020202020204" pitchFamily="34" charset="0"/>
                <a:cs typeface="Arial" panose="020B0604020202020204" pitchFamily="34" charset="0"/>
              </a:rPr>
              <a:t>SWIFT işlemleri ,</a:t>
            </a:r>
          </a:p>
          <a:p>
            <a:pPr lvl="0"/>
            <a:r>
              <a:rPr lang="tr-TR" sz="2000" dirty="0">
                <a:latin typeface="Arial" panose="020B0604020202020204" pitchFamily="34" charset="0"/>
                <a:cs typeface="Arial" panose="020B0604020202020204" pitchFamily="34" charset="0"/>
              </a:rPr>
              <a:t>Ödünç Pay Senedi Piyasası ve Türkiye Elektronik Fon Alım Satım Platformu işlemleriyle ilgili hizmetler</a:t>
            </a:r>
          </a:p>
          <a:p>
            <a:pPr lvl="0"/>
            <a:r>
              <a:rPr lang="tr-TR" sz="2000" dirty="0">
                <a:latin typeface="Arial" panose="020B0604020202020204" pitchFamily="34" charset="0"/>
                <a:cs typeface="Arial" panose="020B0604020202020204" pitchFamily="34" charset="0"/>
              </a:rPr>
              <a:t>Elektronik Ürün Senedi işlemleri,</a:t>
            </a:r>
          </a:p>
          <a:p>
            <a:pPr lvl="0"/>
            <a:r>
              <a:rPr lang="tr-TR" sz="2000" dirty="0">
                <a:latin typeface="Arial" panose="020B0604020202020204" pitchFamily="34" charset="0"/>
                <a:cs typeface="Arial" panose="020B0604020202020204" pitchFamily="34" charset="0"/>
              </a:rPr>
              <a:t>Kitle Fonlaması platformları işlemleri​</a:t>
            </a:r>
          </a:p>
          <a:p>
            <a:endParaRPr lang="tr-T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3111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MKK NIN VERİ VE TEKNOLOJİ HİZMETLERİ </a:t>
            </a:r>
            <a:endParaRPr lang="tr-TR" dirty="0"/>
          </a:p>
        </p:txBody>
      </p:sp>
      <p:sp>
        <p:nvSpPr>
          <p:cNvPr id="3" name="İçerik Yer Tutucusu 2"/>
          <p:cNvSpPr>
            <a:spLocks noGrp="1"/>
          </p:cNvSpPr>
          <p:nvPr>
            <p:ph idx="1"/>
          </p:nvPr>
        </p:nvSpPr>
        <p:spPr>
          <a:xfrm>
            <a:off x="2562546" y="2087301"/>
            <a:ext cx="8915400" cy="3777622"/>
          </a:xfrm>
        </p:spPr>
        <p:txBody>
          <a:bodyPr>
            <a:noAutofit/>
          </a:bodyPr>
          <a:lstStyle/>
          <a:p>
            <a:endParaRPr lang="tr-TR" dirty="0" smtClean="0">
              <a:latin typeface="Arial" panose="020B0604020202020204" pitchFamily="34" charset="0"/>
              <a:cs typeface="Arial" panose="020B0604020202020204" pitchFamily="34" charset="0"/>
            </a:endParaRPr>
          </a:p>
          <a:p>
            <a:r>
              <a:rPr lang="tr-TR" dirty="0" err="1" smtClean="0">
                <a:latin typeface="Arial" panose="020B0604020202020204" pitchFamily="34" charset="0"/>
                <a:cs typeface="Arial" panose="020B0604020202020204" pitchFamily="34" charset="0"/>
              </a:rPr>
              <a:t>MKK’nın</a:t>
            </a:r>
            <a:r>
              <a:rPr lang="tr-TR" dirty="0" smtClean="0">
                <a:latin typeface="Arial" panose="020B0604020202020204" pitchFamily="34" charset="0"/>
                <a:cs typeface="Arial" panose="020B0604020202020204" pitchFamily="34" charset="0"/>
              </a:rPr>
              <a:t> </a:t>
            </a:r>
            <a:r>
              <a:rPr lang="tr-TR" dirty="0">
                <a:latin typeface="Arial" panose="020B0604020202020204" pitchFamily="34" charset="0"/>
                <a:cs typeface="Arial" panose="020B0604020202020204" pitchFamily="34" charset="0"/>
              </a:rPr>
              <a:t>AR-GE kimliği ile kendi iç kaynaklarını kullanarak geliştirdiği veri ve teknoloji platformları ve servisleri şu şekildedir;</a:t>
            </a:r>
          </a:p>
          <a:p>
            <a:pPr lvl="0"/>
            <a:r>
              <a:rPr lang="tr-TR" dirty="0">
                <a:latin typeface="Arial" panose="020B0604020202020204" pitchFamily="34" charset="0"/>
                <a:cs typeface="Arial" panose="020B0604020202020204" pitchFamily="34" charset="0"/>
              </a:rPr>
              <a:t>e-YATIRIMCI: Yatırımcı Bilgi </a:t>
            </a:r>
            <a:r>
              <a:rPr lang="tr-TR" dirty="0" smtClean="0">
                <a:latin typeface="Arial" panose="020B0604020202020204" pitchFamily="34" charset="0"/>
                <a:cs typeface="Arial" panose="020B0604020202020204" pitchFamily="34" charset="0"/>
              </a:rPr>
              <a:t>Merkezi	</a:t>
            </a:r>
          </a:p>
          <a:p>
            <a:pPr lvl="0"/>
            <a:r>
              <a:rPr lang="tr-TR" dirty="0" smtClean="0">
                <a:latin typeface="Arial" panose="020B0604020202020204" pitchFamily="34" charset="0"/>
                <a:cs typeface="Arial" panose="020B0604020202020204" pitchFamily="34" charset="0"/>
              </a:rPr>
              <a:t>	e </a:t>
            </a:r>
            <a:r>
              <a:rPr lang="tr-TR" dirty="0">
                <a:latin typeface="Arial" panose="020B0604020202020204" pitchFamily="34" charset="0"/>
                <a:cs typeface="Arial" panose="020B0604020202020204" pitchFamily="34" charset="0"/>
              </a:rPr>
              <a:t>YÖNET: Kurumsal Yönetim ve Yatırımcı İlişkileri</a:t>
            </a:r>
            <a:r>
              <a:rPr lang="tr-TR" dirty="0" smtClean="0">
                <a:latin typeface="Arial" panose="020B0604020202020204" pitchFamily="34" charset="0"/>
                <a:cs typeface="Arial" panose="020B0604020202020204" pitchFamily="34" charset="0"/>
              </a:rPr>
              <a:t>,		</a:t>
            </a:r>
          </a:p>
          <a:p>
            <a:pPr lvl="0"/>
            <a:r>
              <a:rPr lang="tr-TR" dirty="0" smtClean="0">
                <a:latin typeface="Arial" panose="020B0604020202020204" pitchFamily="34" charset="0"/>
                <a:cs typeface="Arial" panose="020B0604020202020204" pitchFamily="34" charset="0"/>
              </a:rPr>
              <a:t>e </a:t>
            </a:r>
            <a:r>
              <a:rPr lang="tr-TR" dirty="0">
                <a:latin typeface="Arial" panose="020B0604020202020204" pitchFamily="34" charset="0"/>
                <a:cs typeface="Arial" panose="020B0604020202020204" pitchFamily="34" charset="0"/>
              </a:rPr>
              <a:t>GKS: Elektronik Genel Kurul Sistemi</a:t>
            </a:r>
            <a:r>
              <a:rPr lang="tr-TR" dirty="0" smtClean="0">
                <a:latin typeface="Arial" panose="020B0604020202020204" pitchFamily="34" charset="0"/>
                <a:cs typeface="Arial" panose="020B0604020202020204" pitchFamily="34" charset="0"/>
              </a:rPr>
              <a:t>,		</a:t>
            </a:r>
          </a:p>
          <a:p>
            <a:pPr lvl="0"/>
            <a:r>
              <a:rPr lang="tr-TR" dirty="0" smtClean="0">
                <a:latin typeface="Arial" panose="020B0604020202020204" pitchFamily="34" charset="0"/>
                <a:cs typeface="Arial" panose="020B0604020202020204" pitchFamily="34" charset="0"/>
              </a:rPr>
              <a:t>	e </a:t>
            </a:r>
            <a:r>
              <a:rPr lang="tr-TR" dirty="0">
                <a:latin typeface="Arial" panose="020B0604020202020204" pitchFamily="34" charset="0"/>
                <a:cs typeface="Arial" panose="020B0604020202020204" pitchFamily="34" charset="0"/>
              </a:rPr>
              <a:t>ŞİRKET: Şirketler Bilgi </a:t>
            </a:r>
            <a:r>
              <a:rPr lang="tr-TR" dirty="0" err="1">
                <a:latin typeface="Arial" panose="020B0604020202020204" pitchFamily="34" charset="0"/>
                <a:cs typeface="Arial" panose="020B0604020202020204" pitchFamily="34" charset="0"/>
              </a:rPr>
              <a:t>Portalı</a:t>
            </a:r>
            <a:r>
              <a:rPr lang="tr-TR" dirty="0">
                <a:latin typeface="Arial" panose="020B0604020202020204" pitchFamily="34" charset="0"/>
                <a:cs typeface="Arial" panose="020B0604020202020204" pitchFamily="34" charset="0"/>
              </a:rPr>
              <a:t>,</a:t>
            </a:r>
          </a:p>
          <a:p>
            <a:pPr lvl="0"/>
            <a:r>
              <a:rPr lang="tr-TR" dirty="0">
                <a:latin typeface="Arial" panose="020B0604020202020204" pitchFamily="34" charset="0"/>
                <a:cs typeface="Arial" panose="020B0604020202020204" pitchFamily="34" charset="0"/>
              </a:rPr>
              <a:t>e ÜRÜN: Elektronik Ürün Senedi Merkezi</a:t>
            </a:r>
            <a:r>
              <a:rPr lang="tr-TR" dirty="0" smtClean="0">
                <a:latin typeface="Arial" panose="020B0604020202020204" pitchFamily="34" charset="0"/>
                <a:cs typeface="Arial" panose="020B0604020202020204" pitchFamily="34" charset="0"/>
              </a:rPr>
              <a:t>,	</a:t>
            </a:r>
          </a:p>
          <a:p>
            <a:pPr lvl="0"/>
            <a:r>
              <a:rPr lang="tr-TR" dirty="0" smtClean="0">
                <a:latin typeface="Arial" panose="020B0604020202020204" pitchFamily="34" charset="0"/>
                <a:cs typeface="Arial" panose="020B0604020202020204" pitchFamily="34" charset="0"/>
              </a:rPr>
              <a:t>	e-VEDO</a:t>
            </a:r>
            <a:r>
              <a:rPr lang="tr-TR" dirty="0">
                <a:latin typeface="Arial" panose="020B0604020202020204" pitchFamily="34" charset="0"/>
                <a:cs typeface="Arial" panose="020B0604020202020204" pitchFamily="34" charset="0"/>
              </a:rPr>
              <a:t>: Elektronik Veri Deposu</a:t>
            </a:r>
            <a:r>
              <a:rPr lang="tr-TR" dirty="0" smtClean="0">
                <a:latin typeface="Arial" panose="020B0604020202020204" pitchFamily="34" charset="0"/>
                <a:cs typeface="Arial" panose="020B0604020202020204" pitchFamily="34" charset="0"/>
              </a:rPr>
              <a:t>,</a:t>
            </a: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015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dirty="0" smtClean="0"/>
              <a:t>MKK VERİ VE TEKNOLOJİ HİZMETLERİ DEVAM</a:t>
            </a:r>
            <a:endParaRPr lang="tr-TR" sz="3200" dirty="0"/>
          </a:p>
        </p:txBody>
      </p:sp>
      <p:sp>
        <p:nvSpPr>
          <p:cNvPr id="3" name="İçerik Yer Tutucusu 2"/>
          <p:cNvSpPr>
            <a:spLocks noGrp="1"/>
          </p:cNvSpPr>
          <p:nvPr>
            <p:ph idx="1"/>
          </p:nvPr>
        </p:nvSpPr>
        <p:spPr/>
        <p:txBody>
          <a:bodyPr/>
          <a:lstStyle/>
          <a:p>
            <a:pPr lvl="0"/>
            <a:r>
              <a:rPr lang="tr-TR" dirty="0">
                <a:latin typeface="Arial" panose="020B0604020202020204" pitchFamily="34" charset="0"/>
                <a:cs typeface="Arial" panose="020B0604020202020204" pitchFamily="34" charset="0"/>
              </a:rPr>
              <a:t>e VERİ: Sermaye Piyasaları Veri Bankası,		e-YBS: Yatırımcı Bildirim Servisi,</a:t>
            </a:r>
          </a:p>
          <a:p>
            <a:pPr lvl="0"/>
            <a:r>
              <a:rPr lang="tr-TR" dirty="0">
                <a:latin typeface="Arial" panose="020B0604020202020204" pitchFamily="34" charset="0"/>
                <a:cs typeface="Arial" panose="020B0604020202020204" pitchFamily="34" charset="0"/>
              </a:rPr>
              <a:t>e YKS: Elektronik Yönetim Kurulu,				VAP: Veri Analiz Platformu</a:t>
            </a:r>
          </a:p>
          <a:p>
            <a:pPr lvl="0"/>
            <a:r>
              <a:rPr lang="tr-TR" dirty="0">
                <a:latin typeface="Arial" panose="020B0604020202020204" pitchFamily="34" charset="0"/>
                <a:cs typeface="Arial" panose="020B0604020202020204" pitchFamily="34" charset="0"/>
              </a:rPr>
              <a:t>YRTS: Yatırımcı Risk Takip Sistemi​</a:t>
            </a:r>
          </a:p>
          <a:p>
            <a:r>
              <a:rPr lang="tr-TR" dirty="0">
                <a:latin typeface="Arial" panose="020B0604020202020204" pitchFamily="34" charset="0"/>
                <a:cs typeface="Arial" panose="020B0604020202020204" pitchFamily="34" charset="0"/>
              </a:rPr>
              <a:t>MKK, ayrıca sermaye piyasası ve Borsa mevzuatı uyarınca kamuya açıklanması gerekli bildirimlerin ilgili taraflarca elektronik imzalı olarak iletildiği ve kamuya duyurulduğu elektronik sistem olan Kamuyu Aydınlatma Platformu’nun (KAP) işletici kuruluşudur.</a:t>
            </a:r>
          </a:p>
          <a:p>
            <a:r>
              <a:rPr lang="tr-TR" dirty="0">
                <a:latin typeface="Arial" panose="020B0604020202020204" pitchFamily="34" charset="0"/>
                <a:cs typeface="Arial" panose="020B0604020202020204" pitchFamily="34" charset="0"/>
              </a:rPr>
              <a:t> </a:t>
            </a:r>
          </a:p>
          <a:p>
            <a:endParaRPr lang="tr-TR" dirty="0"/>
          </a:p>
        </p:txBody>
      </p:sp>
    </p:spTree>
    <p:extLst>
      <p:ext uri="{BB962C8B-B14F-4D97-AF65-F5344CB8AC3E}">
        <p14:creationId xmlns:p14="http://schemas.microsoft.com/office/powerpoint/2010/main" val="1182314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BİR BAŞKA İFADE İLE MERKEZİ SAKLAMA KURULUŞU NEDİR?</a:t>
            </a:r>
            <a:endParaRPr lang="tr-TR" dirty="0"/>
          </a:p>
        </p:txBody>
      </p:sp>
      <p:sp>
        <p:nvSpPr>
          <p:cNvPr id="3" name="İçerik Yer Tutucusu 2"/>
          <p:cNvSpPr>
            <a:spLocks noGrp="1"/>
          </p:cNvSpPr>
          <p:nvPr>
            <p:ph idx="1"/>
          </p:nvPr>
        </p:nvSpPr>
        <p:spPr/>
        <p:txBody>
          <a:bodyPr>
            <a:normAutofit lnSpcReduction="10000"/>
          </a:bodyPr>
          <a:lstStyle/>
          <a:p>
            <a:endParaRPr lang="tr-TR" sz="2000" dirty="0" smtClean="0">
              <a:latin typeface="Arial" panose="020B0604020202020204" pitchFamily="34" charset="0"/>
              <a:cs typeface="Arial" panose="020B0604020202020204" pitchFamily="34" charset="0"/>
            </a:endParaRPr>
          </a:p>
          <a:p>
            <a:r>
              <a:rPr lang="tr-TR" sz="2000" dirty="0" smtClean="0">
                <a:latin typeface="Arial" panose="020B0604020202020204" pitchFamily="34" charset="0"/>
                <a:cs typeface="Arial" panose="020B0604020202020204" pitchFamily="34" charset="0"/>
              </a:rPr>
              <a:t>MKK</a:t>
            </a:r>
            <a:r>
              <a:rPr lang="tr-TR" sz="2000" dirty="0">
                <a:latin typeface="Arial" panose="020B0604020202020204" pitchFamily="34" charset="0"/>
                <a:cs typeface="Arial" panose="020B0604020202020204" pitchFamily="34" charset="0"/>
              </a:rPr>
              <a:t>, sermaye piyasası araçlarının </a:t>
            </a:r>
            <a:r>
              <a:rPr lang="tr-TR" sz="2000" dirty="0" err="1">
                <a:latin typeface="Arial" panose="020B0604020202020204" pitchFamily="34" charset="0"/>
                <a:cs typeface="Arial" panose="020B0604020202020204" pitchFamily="34" charset="0"/>
              </a:rPr>
              <a:t>kayden</a:t>
            </a:r>
            <a:r>
              <a:rPr lang="tr-TR" sz="2000" dirty="0">
                <a:latin typeface="Arial" panose="020B0604020202020204" pitchFamily="34" charset="0"/>
                <a:cs typeface="Arial" panose="020B0604020202020204" pitchFamily="34" charset="0"/>
              </a:rPr>
              <a:t> ihracının yapıldığı</a:t>
            </a:r>
            <a:r>
              <a:rPr lang="tr-TR" sz="2000" dirty="0" smtClean="0">
                <a:latin typeface="Arial" panose="020B0604020202020204" pitchFamily="34" charset="0"/>
                <a:cs typeface="Arial" panose="020B0604020202020204" pitchFamily="34" charset="0"/>
              </a:rPr>
              <a:t>,</a:t>
            </a:r>
          </a:p>
          <a:p>
            <a:r>
              <a:rPr lang="tr-TR" sz="2000" dirty="0" smtClean="0">
                <a:latin typeface="Arial" panose="020B0604020202020204" pitchFamily="34" charset="0"/>
                <a:cs typeface="Arial" panose="020B0604020202020204" pitchFamily="34" charset="0"/>
              </a:rPr>
              <a:t> </a:t>
            </a:r>
            <a:r>
              <a:rPr lang="tr-TR" sz="2000" dirty="0" err="1">
                <a:latin typeface="Arial" panose="020B0604020202020204" pitchFamily="34" charset="0"/>
                <a:cs typeface="Arial" panose="020B0604020202020204" pitchFamily="34" charset="0"/>
              </a:rPr>
              <a:t>haksahibi</a:t>
            </a:r>
            <a:r>
              <a:rPr lang="tr-TR" sz="2000" dirty="0">
                <a:latin typeface="Arial" panose="020B0604020202020204" pitchFamily="34" charset="0"/>
                <a:cs typeface="Arial" panose="020B0604020202020204" pitchFamily="34" charset="0"/>
              </a:rPr>
              <a:t> bazında açılan hesaplarda sermaye piyasası araçlarının kaydedildiği, </a:t>
            </a:r>
            <a:endParaRPr lang="tr-TR" sz="2000" dirty="0" smtClean="0">
              <a:latin typeface="Arial" panose="020B0604020202020204" pitchFamily="34" charset="0"/>
              <a:cs typeface="Arial" panose="020B0604020202020204" pitchFamily="34" charset="0"/>
            </a:endParaRPr>
          </a:p>
          <a:p>
            <a:r>
              <a:rPr lang="tr-TR" sz="2000" dirty="0" smtClean="0">
                <a:latin typeface="Arial" panose="020B0604020202020204" pitchFamily="34" charset="0"/>
                <a:cs typeface="Arial" panose="020B0604020202020204" pitchFamily="34" charset="0"/>
              </a:rPr>
              <a:t>bunlar </a:t>
            </a:r>
            <a:r>
              <a:rPr lang="tr-TR" sz="2000" dirty="0">
                <a:latin typeface="Arial" panose="020B0604020202020204" pitchFamily="34" charset="0"/>
                <a:cs typeface="Arial" panose="020B0604020202020204" pitchFamily="34" charset="0"/>
              </a:rPr>
              <a:t>üzerindeki hakların izlendiği, kayıtlarına hukuki sonuçlar bağlandığı Kanunla bu görevi üstlenmiş bir merkezi yapıdır</a:t>
            </a:r>
            <a:r>
              <a:rPr lang="tr-TR" sz="2000" dirty="0" smtClean="0">
                <a:latin typeface="Arial" panose="020B0604020202020204" pitchFamily="34" charset="0"/>
                <a:cs typeface="Arial" panose="020B0604020202020204" pitchFamily="34" charset="0"/>
              </a:rPr>
              <a:t>.</a:t>
            </a:r>
          </a:p>
          <a:p>
            <a:r>
              <a:rPr lang="tr-TR" sz="2000" dirty="0" smtClean="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Bir başka deyişle, menkul kıymetlerin ihraç edildiği</a:t>
            </a:r>
            <a:r>
              <a:rPr lang="tr-TR" sz="2000" dirty="0" smtClean="0">
                <a:latin typeface="Arial" panose="020B0604020202020204" pitchFamily="34" charset="0"/>
                <a:cs typeface="Arial" panose="020B0604020202020204" pitchFamily="34" charset="0"/>
              </a:rPr>
              <a:t>,</a:t>
            </a:r>
          </a:p>
          <a:p>
            <a:r>
              <a:rPr lang="tr-TR" sz="2000" dirty="0" smtClean="0">
                <a:latin typeface="Arial" panose="020B0604020202020204" pitchFamily="34" charset="0"/>
                <a:cs typeface="Arial" panose="020B0604020202020204" pitchFamily="34" charset="0"/>
              </a:rPr>
              <a:t> </a:t>
            </a:r>
            <a:r>
              <a:rPr lang="tr-TR" sz="2000" dirty="0" err="1">
                <a:latin typeface="Arial" panose="020B0604020202020204" pitchFamily="34" charset="0"/>
                <a:cs typeface="Arial" panose="020B0604020202020204" pitchFamily="34" charset="0"/>
              </a:rPr>
              <a:t>haksahibi</a:t>
            </a:r>
            <a:r>
              <a:rPr lang="tr-TR" sz="2000" dirty="0">
                <a:latin typeface="Arial" panose="020B0604020202020204" pitchFamily="34" charset="0"/>
                <a:cs typeface="Arial" panose="020B0604020202020204" pitchFamily="34" charset="0"/>
              </a:rPr>
              <a:t> bazında hesaplarda tutulduğu, el değiştirdiği, bunlara ilişkin hakların tesis edildiği merkezi bir sistemdir. </a:t>
            </a:r>
            <a:endParaRPr lang="tr-TR" sz="2000" dirty="0" smtClean="0">
              <a:latin typeface="Arial" panose="020B0604020202020204" pitchFamily="34" charset="0"/>
              <a:cs typeface="Arial" panose="020B0604020202020204" pitchFamily="34" charset="0"/>
            </a:endParaRPr>
          </a:p>
          <a:p>
            <a:r>
              <a:rPr lang="tr-TR" sz="2000" dirty="0" smtClean="0">
                <a:latin typeface="Arial" panose="020B0604020202020204" pitchFamily="34" charset="0"/>
                <a:cs typeface="Arial" panose="020B0604020202020204" pitchFamily="34" charset="0"/>
              </a:rPr>
              <a:t>MKK </a:t>
            </a:r>
            <a:r>
              <a:rPr lang="tr-TR" sz="2000" dirty="0">
                <a:latin typeface="Arial" panose="020B0604020202020204" pitchFamily="34" charset="0"/>
                <a:cs typeface="Arial" panose="020B0604020202020204" pitchFamily="34" charset="0"/>
              </a:rPr>
              <a:t>bu yapısıyla Türkiye’nin Merkezi Saklama Kuruluşu’dur.​</a:t>
            </a:r>
          </a:p>
          <a:p>
            <a:endParaRPr lang="tr-TR" dirty="0"/>
          </a:p>
        </p:txBody>
      </p:sp>
    </p:spTree>
    <p:extLst>
      <p:ext uri="{BB962C8B-B14F-4D97-AF65-F5344CB8AC3E}">
        <p14:creationId xmlns:p14="http://schemas.microsoft.com/office/powerpoint/2010/main" val="1676084020"/>
      </p:ext>
    </p:extLst>
  </p:cSld>
  <p:clrMapOvr>
    <a:masterClrMapping/>
  </p:clrMapOvr>
</p:sld>
</file>

<file path=ppt/theme/theme1.xml><?xml version="1.0" encoding="utf-8"?>
<a:theme xmlns:a="http://schemas.openxmlformats.org/drawingml/2006/main" name="Duman">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362</TotalTime>
  <Words>1755</Words>
  <Application>Microsoft Office PowerPoint</Application>
  <PresentationFormat>Geniş ekran</PresentationFormat>
  <Paragraphs>209</Paragraphs>
  <Slides>39</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39</vt:i4>
      </vt:variant>
    </vt:vector>
  </HeadingPairs>
  <TitlesOfParts>
    <vt:vector size="43" baseType="lpstr">
      <vt:lpstr>Arial</vt:lpstr>
      <vt:lpstr>Century Gothic</vt:lpstr>
      <vt:lpstr>Wingdings 3</vt:lpstr>
      <vt:lpstr>Duman</vt:lpstr>
      <vt:lpstr>PowerPoint Sunusu</vt:lpstr>
      <vt:lpstr>HAMİLİNE HİSSELER MKK NA BİLDİRİLMEK MECBURİYETİNDEDİR</vt:lpstr>
      <vt:lpstr>GENEL BİLGİ</vt:lpstr>
      <vt:lpstr>Merkezi kayıt kuruluşu hakkında bilgiler</vt:lpstr>
      <vt:lpstr>MKK da izlenen kıymetler</vt:lpstr>
      <vt:lpstr>MKK NIN SAKLAMA HİZMETLERİ </vt:lpstr>
      <vt:lpstr>MKK NIN VERİ VE TEKNOLOJİ HİZMETLERİ </vt:lpstr>
      <vt:lpstr>MKK VERİ VE TEKNOLOJİ HİZMETLERİ DEVAM</vt:lpstr>
      <vt:lpstr>BİR BAŞKA İFADE İLE MERKEZİ SAKLAMA KURULUŞU NEDİR?</vt:lpstr>
      <vt:lpstr>KAYDİ SİSTEME GEÇİŞ VE FAALİYETİ</vt:lpstr>
      <vt:lpstr>PowerPoint Sunusu</vt:lpstr>
      <vt:lpstr>TÜRK TİCARET KANUNUNDA HİSSE SENETLERİ </vt:lpstr>
      <vt:lpstr>7262 sayılı torba kanun ve hükümleri </vt:lpstr>
      <vt:lpstr>7262 SAYILI YASA DEĞİŞİKLİĞİ</vt:lpstr>
      <vt:lpstr>PAY DEVİRLERİ VE MKK</vt:lpstr>
      <vt:lpstr>MKK NA KAYIT İŞLEMLERİ </vt:lpstr>
      <vt:lpstr>Bursa- Tophane yamaçları </vt:lpstr>
      <vt:lpstr>TTK NA GÖRE DEFTER TUTMA  VE GENEL KURUL</vt:lpstr>
      <vt:lpstr>GENEL KURUL  VE HAZIR BULUNANLAR </vt:lpstr>
      <vt:lpstr>Hazır bulunanlar listesi </vt:lpstr>
      <vt:lpstr>Genel kurulda pay sahipleri </vt:lpstr>
      <vt:lpstr>Pay senetleri ve ilmühaberler</vt:lpstr>
      <vt:lpstr>TTK 489 Hamiline pay senetleri (1) </vt:lpstr>
      <vt:lpstr>Hamiline pay senetleri (2)</vt:lpstr>
      <vt:lpstr>TTK 562 Suçlar ve cezalar</vt:lpstr>
      <vt:lpstr>TTK 562 suçlar ve diğer hükümler</vt:lpstr>
      <vt:lpstr>Düzenleme ile ilgili geçici madde 14</vt:lpstr>
      <vt:lpstr>Geçici madde 14 devamı </vt:lpstr>
      <vt:lpstr>geçiş</vt:lpstr>
      <vt:lpstr>Mudanya </vt:lpstr>
      <vt:lpstr>Vergi kanunları açısından inceleme -3065 sayılı kdv kanunu açısından </vt:lpstr>
      <vt:lpstr>193 sayılı Gelir Vergisi Kanunu açısından </vt:lpstr>
      <vt:lpstr>5520 sayılı Kurumlar Vergisi Kanunu açısından </vt:lpstr>
      <vt:lpstr>Hamiline yazılı hisse senetleri el değiştirme ve mkk bildirimi </vt:lpstr>
      <vt:lpstr>Veraset ve intikal vergisi kanunu açısından durum </vt:lpstr>
      <vt:lpstr>Bağımsız Denetim Raporlarına yazılması gereken bilgi</vt:lpstr>
      <vt:lpstr>Sonuç </vt:lpstr>
      <vt:lpstr>-</vt:lpstr>
      <vt:lpstr>İyi günler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HAMİLİNE HİSSELER MKK NA BİLDİRİLMEK MECBURİYETİNDEDİR</dc:title>
  <dc:creator>Cevdetakcakoca</dc:creator>
  <cp:lastModifiedBy>Cevdetakcakoca</cp:lastModifiedBy>
  <cp:revision>20</cp:revision>
  <dcterms:created xsi:type="dcterms:W3CDTF">2021-02-18T11:50:22Z</dcterms:created>
  <dcterms:modified xsi:type="dcterms:W3CDTF">2021-02-24T08:20:18Z</dcterms:modified>
</cp:coreProperties>
</file>